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9" r:id="rId3"/>
    <p:sldId id="286" r:id="rId4"/>
    <p:sldId id="283" r:id="rId5"/>
    <p:sldId id="263" r:id="rId6"/>
    <p:sldId id="266" r:id="rId7"/>
    <p:sldId id="270" r:id="rId8"/>
    <p:sldId id="281" r:id="rId9"/>
    <p:sldId id="261" r:id="rId10"/>
    <p:sldId id="285" r:id="rId11"/>
    <p:sldId id="262" r:id="rId12"/>
    <p:sldId id="256" r:id="rId13"/>
    <p:sldId id="257" r:id="rId14"/>
    <p:sldId id="269" r:id="rId15"/>
    <p:sldId id="2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777"/>
    <a:srgbClr val="FF33CC"/>
    <a:srgbClr val="FF66CC"/>
    <a:srgbClr val="FF0000"/>
    <a:srgbClr val="FF8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3937-99B2-4E6C-864A-A4240D51961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D4B1-435D-4F0E-833E-7BD76280E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5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3937-99B2-4E6C-864A-A4240D51961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D4B1-435D-4F0E-833E-7BD76280E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92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3937-99B2-4E6C-864A-A4240D51961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D4B1-435D-4F0E-833E-7BD76280E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55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3937-99B2-4E6C-864A-A4240D51961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D4B1-435D-4F0E-833E-7BD76280E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56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3937-99B2-4E6C-864A-A4240D51961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D4B1-435D-4F0E-833E-7BD76280E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61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3937-99B2-4E6C-864A-A4240D51961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D4B1-435D-4F0E-833E-7BD76280E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4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3937-99B2-4E6C-864A-A4240D51961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D4B1-435D-4F0E-833E-7BD76280E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02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3937-99B2-4E6C-864A-A4240D51961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D4B1-435D-4F0E-833E-7BD76280E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3937-99B2-4E6C-864A-A4240D51961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D4B1-435D-4F0E-833E-7BD76280E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84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3937-99B2-4E6C-864A-A4240D51961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D4B1-435D-4F0E-833E-7BD76280E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84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3937-99B2-4E6C-864A-A4240D51961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5D4B1-435D-4F0E-833E-7BD76280E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43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23937-99B2-4E6C-864A-A4240D51961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5D4B1-435D-4F0E-833E-7BD76280E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3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bbychic.com/" TargetMode="External"/><Relationship Id="rId2" Type="http://schemas.openxmlformats.org/officeDocument/2006/relationships/hyperlink" Target="https://fvrl.bibliocommons.com/v2/search?query=Ashwell%2C%20Rachel&amp;searchType=autho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aman.ca/en/produit/natural-oil-gel-stain/" TargetMode="External"/><Relationship Id="rId2" Type="http://schemas.openxmlformats.org/officeDocument/2006/relationships/hyperlink" Target="https://myoldmasters.com/color/pickling-whit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s://www.cloverdalepaint.com/professionals/product-catalog/product-detail/74/ecologicregnbsp100-acrylic-interior-washable-flat-gl1" TargetMode="External"/><Relationship Id="rId4" Type="http://schemas.openxmlformats.org/officeDocument/2006/relationships/hyperlink" Target="https://www.modernmasters.com/landing/homeowners/brand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fvrl.bibliocommons.com/list/share/116534661_fvrl_george_mackie/1936827009_shabby_chic_-_august_2021_-_fvrl_george_mackie_librar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marthastewart.com/1502498/storage-organizatio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aman.ca/en/produit/natural-oil-gel-stain/" TargetMode="External"/><Relationship Id="rId2" Type="http://schemas.openxmlformats.org/officeDocument/2006/relationships/hyperlink" Target="https://myoldmasters.com/color/pickling-whit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shabbychic.com/collections/occasional-furnitur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15754"/>
          </a:xfrm>
        </p:spPr>
        <p:txBody>
          <a:bodyPr>
            <a:normAutofit/>
          </a:bodyPr>
          <a:lstStyle/>
          <a:p>
            <a:r>
              <a:rPr lang="en-CA" sz="6000" dirty="0">
                <a:solidFill>
                  <a:srgbClr val="FF8FE2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Welcome to </a:t>
            </a:r>
            <a:br>
              <a:rPr lang="en-CA" sz="6000" dirty="0">
                <a:solidFill>
                  <a:srgbClr val="FF8FE2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</a:br>
            <a:r>
              <a:rPr lang="en-CA" sz="6000" dirty="0">
                <a:solidFill>
                  <a:srgbClr val="FF8FE2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Shabby Chic </a:t>
            </a:r>
            <a:br>
              <a:rPr lang="en-CA" sz="6000" dirty="0">
                <a:solidFill>
                  <a:srgbClr val="FF8FE2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</a:br>
            <a:r>
              <a:rPr lang="en-CA" sz="6000" dirty="0">
                <a:solidFill>
                  <a:srgbClr val="FF8FE2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	  Projects...</a:t>
            </a:r>
            <a:br>
              <a:rPr lang="en-CA" sz="6000" dirty="0">
                <a:solidFill>
                  <a:srgbClr val="FF8FE2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</a:br>
            <a:br>
              <a:rPr lang="en-CA" sz="6000" dirty="0">
                <a:solidFill>
                  <a:srgbClr val="FF8FE2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</a:br>
            <a:r>
              <a:rPr lang="en-CA" sz="1800" dirty="0">
                <a:solidFill>
                  <a:srgbClr val="FF8FE2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Click the book cover to see Rachel Ashwell’s website.</a:t>
            </a:r>
            <a:br>
              <a:rPr lang="en-CA" sz="1800" dirty="0">
                <a:solidFill>
                  <a:srgbClr val="FF8FE2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</a:br>
            <a:r>
              <a:rPr lang="en-CA" sz="1800" dirty="0">
                <a:solidFill>
                  <a:srgbClr val="FF8FE2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Click </a:t>
            </a:r>
            <a:r>
              <a:rPr lang="en-CA" sz="1800" dirty="0">
                <a:solidFill>
                  <a:srgbClr val="FF8FE2"/>
                </a:solidFill>
                <a:latin typeface="Garamond" panose="02020404030301010803" pitchFamily="18" charset="0"/>
                <a:ea typeface="Batang" panose="02030600000101010101" pitchFamily="18" charset="-127"/>
                <a:hlinkClick r:id="rId2"/>
              </a:rPr>
              <a:t>here</a:t>
            </a:r>
            <a:r>
              <a:rPr lang="en-CA" sz="1800" dirty="0">
                <a:solidFill>
                  <a:srgbClr val="FF8FE2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 to reserve a copy of her book.</a:t>
            </a:r>
            <a:endParaRPr lang="en-US" sz="1800" dirty="0">
              <a:latin typeface="Garamond" panose="02020404030301010803" pitchFamily="18" charset="0"/>
            </a:endParaRPr>
          </a:p>
        </p:txBody>
      </p:sp>
      <p:pic>
        <p:nvPicPr>
          <p:cNvPr id="1026" name="Picture 2" descr="https://contentcafe2.btol.com/ContentCafe/Jacket.aspx?userID=EBSCFVR2545&amp;password=CC12959&amp;Value=9780847844944&amp;content=L&amp;Return=1&amp;Type=L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330" y="365125"/>
            <a:ext cx="5450469" cy="629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40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Product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4898" y="1812169"/>
            <a:ext cx="5578902" cy="337018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Neutraface 2 Text Book" panose="020B0503020202020102" pitchFamily="34" charset="0"/>
                <a:hlinkClick r:id="rId2"/>
              </a:rPr>
              <a:t>https://myoldmasters.com/color/pickling-white</a:t>
            </a:r>
            <a:endParaRPr lang="en-US" dirty="0">
              <a:latin typeface="Neutraface 2 Text Book" panose="020B0503020202020102" pitchFamily="34" charset="0"/>
            </a:endParaRPr>
          </a:p>
          <a:p>
            <a:r>
              <a:rPr lang="en-US" dirty="0">
                <a:latin typeface="Neutraface 2 Text Book" panose="020B0503020202020102" pitchFamily="34" charset="0"/>
                <a:hlinkClick r:id="rId3"/>
              </a:rPr>
              <a:t>https://saman.ca/en/produit/natural-oil-gel-stain/</a:t>
            </a:r>
            <a:endParaRPr lang="en-US" dirty="0">
              <a:latin typeface="Neutraface 2 Text Book" panose="020B0503020202020102" pitchFamily="34" charset="0"/>
            </a:endParaRPr>
          </a:p>
          <a:p>
            <a:r>
              <a:rPr lang="en-US" dirty="0">
                <a:latin typeface="Neutraface 2 Text Book" panose="020B0503020202020102" pitchFamily="34" charset="0"/>
                <a:hlinkClick r:id="rId4"/>
              </a:rPr>
              <a:t>https://www.modernmasters.com/landing/homeowners/brands</a:t>
            </a:r>
            <a:endParaRPr lang="en-US" dirty="0">
              <a:latin typeface="Neutraface 2 Text Book" panose="020B0503020202020102" pitchFamily="34" charset="0"/>
            </a:endParaRPr>
          </a:p>
          <a:p>
            <a:endParaRPr lang="en-US" dirty="0">
              <a:latin typeface="Neutraface 2 Text Book" panose="020B0503020202020102" pitchFamily="34" charset="0"/>
            </a:endParaRPr>
          </a:p>
          <a:p>
            <a:r>
              <a:rPr lang="en-CA" dirty="0">
                <a:solidFill>
                  <a:srgbClr val="0070C0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Paint can lid is palette</a:t>
            </a:r>
          </a:p>
          <a:p>
            <a:r>
              <a:rPr lang="en-CA" dirty="0">
                <a:solidFill>
                  <a:srgbClr val="0070C0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Add white paint to change colour</a:t>
            </a:r>
          </a:p>
          <a:p>
            <a:r>
              <a:rPr lang="en-US" dirty="0">
                <a:solidFill>
                  <a:srgbClr val="0070C0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Spray paint</a:t>
            </a:r>
          </a:p>
          <a:p>
            <a:r>
              <a:rPr lang="en-US" dirty="0">
                <a:solidFill>
                  <a:srgbClr val="0070C0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Dollar Store latex paint</a:t>
            </a:r>
          </a:p>
          <a:p>
            <a:r>
              <a:rPr lang="en-US" dirty="0">
                <a:solidFill>
                  <a:srgbClr val="0070C0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Old cotton T-shirts to apply</a:t>
            </a:r>
          </a:p>
          <a:p>
            <a:endParaRPr lang="en-US" dirty="0">
              <a:latin typeface="Neutraface 2 Text Book" panose="020B0503020202020102" pitchFamily="34" charset="0"/>
            </a:endParaRPr>
          </a:p>
        </p:txBody>
      </p:sp>
      <p:pic>
        <p:nvPicPr>
          <p:cNvPr id="1026" name="Picture 2" descr="17b502c4459e4e019f7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48" y="1504853"/>
            <a:ext cx="2893541" cy="415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206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How-to books from the library</a:t>
            </a:r>
            <a:endParaRPr lang="en-US" dirty="0"/>
          </a:p>
        </p:txBody>
      </p:sp>
      <p:pic>
        <p:nvPicPr>
          <p:cNvPr id="1026" name="Picture 2" descr="https://cor-cdn-static.bibliocommons.com/list_jacket_covers/live/19368270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316" y="1321868"/>
            <a:ext cx="41529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21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6369" y="352993"/>
            <a:ext cx="4841631" cy="202593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B0F0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Junk from the Basement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398" y="4560854"/>
            <a:ext cx="4647069" cy="27882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4" y="173038"/>
            <a:ext cx="481530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47" y="2956733"/>
            <a:ext cx="6790509" cy="407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76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93458"/>
          </a:xfrm>
        </p:spPr>
        <p:txBody>
          <a:bodyPr>
            <a:noAutofit/>
          </a:bodyPr>
          <a:lstStyle/>
          <a:p>
            <a:pPr algn="ctr"/>
            <a:br>
              <a:rPr lang="en-US" sz="6000" dirty="0">
                <a:solidFill>
                  <a:srgbClr val="00B0F0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</a:br>
            <a:r>
              <a:rPr lang="en-US" sz="6000" dirty="0">
                <a:solidFill>
                  <a:srgbClr val="00B0F0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Discontinued products </a:t>
            </a:r>
            <a:br>
              <a:rPr lang="en-US" sz="6000" dirty="0">
                <a:solidFill>
                  <a:srgbClr val="00B0F0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</a:br>
            <a:br>
              <a:rPr lang="en-US" sz="6000" dirty="0">
                <a:solidFill>
                  <a:srgbClr val="00B0F0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</a:br>
            <a:endParaRPr lang="en-US" sz="6000" dirty="0">
              <a:solidFill>
                <a:srgbClr val="00B0F0"/>
              </a:solidFill>
              <a:latin typeface="Garamond" panose="02020404030301010803" pitchFamily="18" charset="0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74" y="1690689"/>
            <a:ext cx="9312841" cy="484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75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Natural wood can still be less expensive than newer materials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20" y="2066257"/>
            <a:ext cx="5801784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05" y="2261936"/>
            <a:ext cx="5039895" cy="302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64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D7E3D-31C5-44DA-A196-41B6F2F80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s://images.squarespace-cdn.com/content/v1/5931afb2e6f2e101b0a03da5/d22dee58-64d1-4c9a-a877-ea4f07944798/Image+6-30-23+at+10.50+AM.jpeg">
            <a:extLst>
              <a:ext uri="{FF2B5EF4-FFF2-40B4-BE49-F238E27FC236}">
                <a16:creationId xmlns:a16="http://schemas.microsoft.com/office/drawing/2014/main" id="{5C7AB389-579A-4999-AA32-401C9F9359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6" y="0"/>
            <a:ext cx="10438670" cy="1031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895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-197986"/>
            <a:ext cx="10515600" cy="3488418"/>
          </a:xfrm>
        </p:spPr>
        <p:txBody>
          <a:bodyPr>
            <a:noAutofit/>
          </a:bodyPr>
          <a:lstStyle/>
          <a:p>
            <a:pPr algn="r"/>
            <a:br>
              <a:rPr lang="en-CA" sz="6000" dirty="0">
                <a:solidFill>
                  <a:srgbClr val="F57777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</a:br>
            <a:r>
              <a:rPr lang="en-CA" sz="6000" dirty="0">
                <a:solidFill>
                  <a:srgbClr val="00B0F0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The project </a:t>
            </a:r>
            <a:br>
              <a:rPr lang="en-CA" sz="6000" dirty="0">
                <a:solidFill>
                  <a:srgbClr val="00B0F0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</a:br>
            <a:r>
              <a:rPr lang="en-CA" sz="6000" dirty="0">
                <a:solidFill>
                  <a:srgbClr val="00B0F0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chooses you  </a:t>
            </a:r>
            <a:br>
              <a:rPr lang="en-CA" sz="6000" dirty="0">
                <a:solidFill>
                  <a:srgbClr val="F57777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</a:br>
            <a:r>
              <a:rPr lang="en-CA" sz="6000" dirty="0">
                <a:solidFill>
                  <a:srgbClr val="F57777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				</a:t>
            </a:r>
            <a:br>
              <a:rPr lang="en-CA" sz="6000" dirty="0">
                <a:solidFill>
                  <a:srgbClr val="F57777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</a:br>
            <a:endParaRPr lang="en-US" sz="6000" dirty="0">
              <a:solidFill>
                <a:srgbClr val="F57777"/>
              </a:solidFill>
              <a:latin typeface="Garamond" panose="02020404030301010803" pitchFamily="18" charset="0"/>
              <a:ea typeface="Batang" panose="02030600000101010101" pitchFamily="18" charset="-127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38" y="505638"/>
            <a:ext cx="4770247" cy="6352362"/>
          </a:xfr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09945697-D438-4801-937F-F56DDAE68E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1915" y="2900157"/>
            <a:ext cx="5797494" cy="434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23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dirty="0">
                <a:solidFill>
                  <a:srgbClr val="FF33CC"/>
                </a:solidFill>
                <a:latin typeface="Garamond" panose="02020404030301010803" pitchFamily="18" charset="0"/>
              </a:rPr>
              <a:t>Layering Elements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999" y="365222"/>
            <a:ext cx="4288655" cy="7147761"/>
          </a:xfrm>
          <a:prstGeom prst="rect">
            <a:avLst/>
          </a:prstGeom>
        </p:spPr>
      </p:pic>
      <p:pic>
        <p:nvPicPr>
          <p:cNvPr id="1026" name="Picture 2" descr="https://images.squarespace-cdn.com/content/v1/6019487521ffdc03e894eb99/d0b2dacb-2dc5-4f04-b9c9-d9a08067479d/df266a37c60e18255fa7a0b18a2890c0.jpg?format=500w">
            <a:extLst>
              <a:ext uri="{FF2B5EF4-FFF2-40B4-BE49-F238E27FC236}">
                <a16:creationId xmlns:a16="http://schemas.microsoft.com/office/drawing/2014/main" id="{601BE8FD-49DE-4A3E-8016-8ECAEE22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960" y="1615736"/>
            <a:ext cx="3717533" cy="558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398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CA" sz="6000" dirty="0">
                <a:solidFill>
                  <a:srgbClr val="FF0000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</a:br>
            <a:r>
              <a:rPr lang="en-CA" sz="6000" dirty="0">
                <a:solidFill>
                  <a:srgbClr val="FF0000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Vision Board</a:t>
            </a:r>
            <a:br>
              <a:rPr lang="en-CA" sz="6000" dirty="0">
                <a:solidFill>
                  <a:srgbClr val="FF0000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</a:b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5" y="1825625"/>
            <a:ext cx="72522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16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CA" sz="6000" dirty="0">
                <a:solidFill>
                  <a:srgbClr val="F57777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</a:br>
            <a:r>
              <a:rPr lang="en-CA" sz="6000" dirty="0">
                <a:solidFill>
                  <a:srgbClr val="F57777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Storage and Workspace</a:t>
            </a:r>
            <a:br>
              <a:rPr lang="en-CA" sz="6000" dirty="0">
                <a:solidFill>
                  <a:srgbClr val="F57777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</a:br>
            <a:endParaRPr lang="en-US" sz="6000" dirty="0">
              <a:solidFill>
                <a:srgbClr val="F57777"/>
              </a:solidFill>
              <a:latin typeface="Garamond" panose="02020404030301010803" pitchFamily="18" charset="0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2314" y="1825625"/>
            <a:ext cx="7261485" cy="4351338"/>
          </a:xfrm>
        </p:spPr>
        <p:txBody>
          <a:bodyPr>
            <a:normAutofit lnSpcReduction="10000"/>
          </a:bodyPr>
          <a:lstStyle/>
          <a:p>
            <a:pPr algn="r"/>
            <a:r>
              <a:rPr lang="en-CA" dirty="0">
                <a:solidFill>
                  <a:srgbClr val="F57777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Ironing board</a:t>
            </a:r>
          </a:p>
          <a:p>
            <a:pPr algn="r"/>
            <a:r>
              <a:rPr lang="en-CA" dirty="0">
                <a:solidFill>
                  <a:srgbClr val="F57777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Measuring tapes (plural)</a:t>
            </a:r>
          </a:p>
          <a:p>
            <a:pPr algn="r"/>
            <a:r>
              <a:rPr lang="en-CA" dirty="0">
                <a:solidFill>
                  <a:srgbClr val="F57777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Sanding sponges</a:t>
            </a:r>
          </a:p>
          <a:p>
            <a:pPr algn="r"/>
            <a:r>
              <a:rPr lang="en-CA" dirty="0">
                <a:solidFill>
                  <a:srgbClr val="F57777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Old cotton t-shirts</a:t>
            </a:r>
          </a:p>
          <a:p>
            <a:pPr algn="r"/>
            <a:r>
              <a:rPr lang="en-CA" dirty="0">
                <a:solidFill>
                  <a:srgbClr val="F57777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Glue sticks</a:t>
            </a:r>
          </a:p>
          <a:p>
            <a:pPr algn="r"/>
            <a:r>
              <a:rPr lang="en-CA" dirty="0">
                <a:solidFill>
                  <a:srgbClr val="F57777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Scissors</a:t>
            </a:r>
          </a:p>
          <a:p>
            <a:pPr algn="r"/>
            <a:r>
              <a:rPr lang="en-CA" dirty="0">
                <a:solidFill>
                  <a:srgbClr val="F57777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Bull dog clips</a:t>
            </a:r>
          </a:p>
          <a:p>
            <a:pPr algn="r"/>
            <a:r>
              <a:rPr lang="en-CA" dirty="0">
                <a:solidFill>
                  <a:srgbClr val="F57777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Gift wrapping station</a:t>
            </a:r>
          </a:p>
          <a:p>
            <a:pPr algn="r"/>
            <a:r>
              <a:rPr lang="en-CA" dirty="0">
                <a:solidFill>
                  <a:srgbClr val="F57777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Rubber stamps and ink pads</a:t>
            </a:r>
          </a:p>
          <a:p>
            <a:pPr algn="r"/>
            <a:endParaRPr lang="en-CA" dirty="0">
              <a:latin typeface="Garamond" panose="02020404030301010803" pitchFamily="18" charset="0"/>
              <a:ea typeface="Batang" panose="02030600000101010101" pitchFamily="18" charset="-127"/>
            </a:endParaRPr>
          </a:p>
          <a:p>
            <a:pPr algn="r"/>
            <a:endParaRPr lang="en-CA" dirty="0">
              <a:latin typeface="Garamond" panose="02020404030301010803" pitchFamily="18" charset="0"/>
              <a:ea typeface="Batang" panose="02030600000101010101" pitchFamily="18" charset="-127"/>
            </a:endParaRPr>
          </a:p>
          <a:p>
            <a:endParaRPr lang="en-CA" dirty="0"/>
          </a:p>
          <a:p>
            <a:endParaRPr lang="en-CA" dirty="0"/>
          </a:p>
          <a:p>
            <a:endParaRPr lang="en-US" dirty="0"/>
          </a:p>
        </p:txBody>
      </p:sp>
      <p:pic>
        <p:nvPicPr>
          <p:cNvPr id="2052" name="Picture 4" descr="https://contentcafe2.btol.com/ContentCafe/Jacket.aspx?userID=EBSCFVR2545&amp;password=CC12959&amp;Value=9781328506696&amp;content=L&amp;Return=1&amp;Type=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95" y="1825625"/>
            <a:ext cx="4182256" cy="469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628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Product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CA" dirty="0">
                <a:solidFill>
                  <a:srgbClr val="0070C0"/>
                </a:solidFill>
                <a:latin typeface="Garamond" panose="02020404030301010803" pitchFamily="18" charset="0"/>
                <a:ea typeface="Batang" panose="02030600000101010101" pitchFamily="18" charset="-127"/>
                <a:hlinkClick r:id="rId2"/>
              </a:rPr>
              <a:t>Old masters pickling white gel stain</a:t>
            </a:r>
            <a:endParaRPr lang="en-CA" dirty="0">
              <a:solidFill>
                <a:srgbClr val="0070C0"/>
              </a:solidFill>
              <a:latin typeface="Garamond" panose="02020404030301010803" pitchFamily="18" charset="0"/>
              <a:ea typeface="Batang" panose="02030600000101010101" pitchFamily="18" charset="-127"/>
            </a:endParaRPr>
          </a:p>
          <a:p>
            <a:r>
              <a:rPr lang="en-CA" dirty="0" err="1">
                <a:solidFill>
                  <a:srgbClr val="0070C0"/>
                </a:solidFill>
                <a:latin typeface="Garamond" panose="02020404030301010803" pitchFamily="18" charset="0"/>
                <a:ea typeface="Batang" panose="02030600000101010101" pitchFamily="18" charset="-127"/>
                <a:hlinkClick r:id="rId3"/>
              </a:rPr>
              <a:t>Saman</a:t>
            </a:r>
            <a:r>
              <a:rPr lang="en-CA" dirty="0">
                <a:solidFill>
                  <a:srgbClr val="0070C0"/>
                </a:solidFill>
                <a:latin typeface="Garamond" panose="02020404030301010803" pitchFamily="18" charset="0"/>
                <a:ea typeface="Batang" panose="02030600000101010101" pitchFamily="18" charset="-127"/>
                <a:hlinkClick r:id="rId3"/>
              </a:rPr>
              <a:t> gel stain</a:t>
            </a:r>
            <a:r>
              <a:rPr lang="en-CA" dirty="0">
                <a:solidFill>
                  <a:srgbClr val="0070C0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 at home depot</a:t>
            </a:r>
            <a:endParaRPr lang="en-US" dirty="0">
              <a:solidFill>
                <a:srgbClr val="0070C0"/>
              </a:solidFill>
              <a:latin typeface="Garamond" panose="02020404030301010803" pitchFamily="18" charset="0"/>
              <a:ea typeface="Batang" panose="02030600000101010101" pitchFamily="18" charset="-127"/>
            </a:endParaRPr>
          </a:p>
          <a:p>
            <a:r>
              <a:rPr lang="en-CA" dirty="0">
                <a:solidFill>
                  <a:srgbClr val="0070C0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Paint can lid is palette</a:t>
            </a:r>
          </a:p>
          <a:p>
            <a:r>
              <a:rPr lang="en-CA" dirty="0">
                <a:solidFill>
                  <a:srgbClr val="0070C0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Add white paint to change colour</a:t>
            </a:r>
          </a:p>
          <a:p>
            <a:r>
              <a:rPr lang="en-US" dirty="0">
                <a:solidFill>
                  <a:srgbClr val="0070C0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Spray paint</a:t>
            </a:r>
          </a:p>
          <a:p>
            <a:r>
              <a:rPr lang="en-US" dirty="0">
                <a:solidFill>
                  <a:srgbClr val="0070C0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Dollar Store latex paint</a:t>
            </a:r>
          </a:p>
          <a:p>
            <a:r>
              <a:rPr lang="en-US" dirty="0">
                <a:solidFill>
                  <a:srgbClr val="0070C0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Modern masters </a:t>
            </a:r>
            <a:r>
              <a:rPr lang="en-US" dirty="0" err="1">
                <a:solidFill>
                  <a:srgbClr val="0070C0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metalic</a:t>
            </a:r>
            <a:endParaRPr lang="en-US" dirty="0">
              <a:solidFill>
                <a:srgbClr val="0070C0"/>
              </a:solidFill>
              <a:latin typeface="Garamond" panose="02020404030301010803" pitchFamily="18" charset="0"/>
              <a:ea typeface="Batang" panose="02030600000101010101" pitchFamily="18" charset="-127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93465"/>
            <a:ext cx="6176963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20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4853"/>
            <a:ext cx="10515600" cy="1465836"/>
          </a:xfrm>
        </p:spPr>
        <p:txBody>
          <a:bodyPr>
            <a:noAutofit/>
          </a:bodyPr>
          <a:lstStyle/>
          <a:p>
            <a:pPr algn="ctr"/>
            <a:br>
              <a:rPr lang="en-CA" sz="54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</a:rPr>
            </a:br>
            <a:r>
              <a:rPr lang="en-CA" sz="54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Start your own tool sharing group</a:t>
            </a:r>
            <a:br>
              <a:rPr lang="en-CA" sz="54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</a:br>
            <a:endParaRPr lang="en-US" sz="5400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99" y="2470797"/>
            <a:ext cx="4525510" cy="27153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70797"/>
            <a:ext cx="4647069" cy="278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79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82055"/>
          </a:xfrm>
        </p:spPr>
        <p:txBody>
          <a:bodyPr>
            <a:normAutofit fontScale="90000"/>
          </a:bodyPr>
          <a:lstStyle/>
          <a:p>
            <a:pPr algn="r"/>
            <a:r>
              <a:rPr lang="en-US" sz="6000" dirty="0">
                <a:solidFill>
                  <a:srgbClr val="FF33CC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Regrets… </a:t>
            </a:r>
            <a:br>
              <a:rPr lang="en-US" sz="6000" dirty="0">
                <a:solidFill>
                  <a:srgbClr val="FF33CC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</a:br>
            <a:r>
              <a:rPr lang="en-US" sz="2700" dirty="0">
                <a:solidFill>
                  <a:srgbClr val="FF33CC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When asked how high </a:t>
            </a:r>
            <a:br>
              <a:rPr lang="en-US" sz="2700" dirty="0">
                <a:solidFill>
                  <a:srgbClr val="FF33CC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</a:br>
            <a:r>
              <a:rPr lang="en-US" sz="2700" dirty="0">
                <a:solidFill>
                  <a:srgbClr val="FF33CC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I want the tile, I should have said </a:t>
            </a:r>
            <a:br>
              <a:rPr lang="en-US" sz="2700" dirty="0">
                <a:solidFill>
                  <a:srgbClr val="FF33CC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</a:br>
            <a:r>
              <a:rPr lang="en-US" sz="2700" dirty="0">
                <a:solidFill>
                  <a:srgbClr val="FF33CC"/>
                </a:solidFill>
                <a:latin typeface="Garamond" panose="02020404030301010803" pitchFamily="18" charset="0"/>
                <a:ea typeface="Batang" panose="02030600000101010101" pitchFamily="18" charset="-127"/>
              </a:rPr>
              <a:t>“to the ceiling”</a:t>
            </a:r>
            <a:endParaRPr lang="en-US" sz="3600" dirty="0">
              <a:solidFill>
                <a:srgbClr val="FF33CC"/>
              </a:solidFill>
              <a:latin typeface="Garamond" panose="02020404030301010803" pitchFamily="18" charset="0"/>
              <a:ea typeface="Batang" panose="02030600000101010101" pitchFamily="18" charset="-127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770" y="2347180"/>
            <a:ext cx="7252230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59" y="365125"/>
            <a:ext cx="4625111" cy="770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15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Sexy Black Kitchen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31" y="805716"/>
            <a:ext cx="3862754" cy="55145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854" y="2312011"/>
            <a:ext cx="6090138" cy="365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28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Widescreen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Batang</vt:lpstr>
      <vt:lpstr>Arial</vt:lpstr>
      <vt:lpstr>Calibri</vt:lpstr>
      <vt:lpstr>Calibri Light</vt:lpstr>
      <vt:lpstr>Garamond</vt:lpstr>
      <vt:lpstr>Neutraface 2 Text Book</vt:lpstr>
      <vt:lpstr>Office Theme</vt:lpstr>
      <vt:lpstr>Welcome to  Shabby Chic     Projects...  Click the book cover to see Rachel Ashwell’s website. Click here to reserve a copy of her book.</vt:lpstr>
      <vt:lpstr> The project  chooses you        </vt:lpstr>
      <vt:lpstr>Layering Elements</vt:lpstr>
      <vt:lpstr> Vision Board </vt:lpstr>
      <vt:lpstr> Storage and Workspace </vt:lpstr>
      <vt:lpstr>Product Knowledge</vt:lpstr>
      <vt:lpstr> Start your own tool sharing group </vt:lpstr>
      <vt:lpstr>Regrets…  When asked how high  I want the tile, I should have said  “to the ceiling”</vt:lpstr>
      <vt:lpstr>Sexy Black Kitchen</vt:lpstr>
      <vt:lpstr>Product Knowledge</vt:lpstr>
      <vt:lpstr>How-to books from the library</vt:lpstr>
      <vt:lpstr>Junk from the Basement</vt:lpstr>
      <vt:lpstr> Discontinued products   </vt:lpstr>
      <vt:lpstr>Natural wood can still be less expensive than newer materials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Lemckert</dc:creator>
  <cp:lastModifiedBy>Naomi Lemckert</cp:lastModifiedBy>
  <cp:revision>164</cp:revision>
  <dcterms:created xsi:type="dcterms:W3CDTF">2021-07-05T22:45:57Z</dcterms:created>
  <dcterms:modified xsi:type="dcterms:W3CDTF">2023-10-06T23:03:47Z</dcterms:modified>
</cp:coreProperties>
</file>