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9" r:id="rId7"/>
    <p:sldId id="286" r:id="rId8"/>
    <p:sldId id="277" r:id="rId9"/>
    <p:sldId id="287" r:id="rId10"/>
    <p:sldId id="288" r:id="rId11"/>
    <p:sldId id="289" r:id="rId12"/>
    <p:sldId id="278" r:id="rId13"/>
    <p:sldId id="290" r:id="rId14"/>
    <p:sldId id="291" r:id="rId15"/>
    <p:sldId id="292" r:id="rId16"/>
    <p:sldId id="293" r:id="rId17"/>
    <p:sldId id="281" r:id="rId18"/>
    <p:sldId id="294" r:id="rId19"/>
    <p:sldId id="261" r:id="rId20"/>
  </p:sldIdLst>
  <p:sldSz cx="9144000" cy="6858000" type="screen4x3"/>
  <p:notesSz cx="9271000" cy="698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51421" y="0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/>
          <a:lstStyle>
            <a:lvl1pPr algn="r">
              <a:defRPr sz="1200"/>
            </a:lvl1pPr>
          </a:lstStyle>
          <a:p>
            <a:fld id="{E3D7F2CF-494C-4CCB-BBC9-E815E0C7BBD6}" type="datetimeFigureOut">
              <a:rPr lang="en-CA" smtClean="0"/>
              <a:t>24/11/2014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4538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51421" y="6634538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 anchor="b"/>
          <a:lstStyle>
            <a:lvl1pPr algn="r">
              <a:defRPr sz="1200"/>
            </a:lvl1pPr>
          </a:lstStyle>
          <a:p>
            <a:fld id="{B0A1DA5F-3ADC-4F4D-BEB6-0FE4A72CDCB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9801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51421" y="0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/>
          <a:lstStyle>
            <a:lvl1pPr algn="r">
              <a:defRPr sz="1200"/>
            </a:lvl1pPr>
          </a:lstStyle>
          <a:p>
            <a:fld id="{D69AF34B-DF61-4E8D-A2AA-6FED5A0164C6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89250" y="523875"/>
            <a:ext cx="3492500" cy="2619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1" tIns="46440" rIns="92881" bIns="4644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7100" y="3317875"/>
            <a:ext cx="7416800" cy="3143250"/>
          </a:xfrm>
          <a:prstGeom prst="rect">
            <a:avLst/>
          </a:prstGeom>
        </p:spPr>
        <p:txBody>
          <a:bodyPr vert="horz" lIns="92881" tIns="46440" rIns="92881" bIns="464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4538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51421" y="6634538"/>
            <a:ext cx="4017433" cy="349250"/>
          </a:xfrm>
          <a:prstGeom prst="rect">
            <a:avLst/>
          </a:prstGeom>
        </p:spPr>
        <p:txBody>
          <a:bodyPr vert="horz" lIns="92881" tIns="46440" rIns="92881" bIns="46440" rtlCol="0" anchor="b"/>
          <a:lstStyle>
            <a:lvl1pPr algn="r">
              <a:defRPr sz="1200"/>
            </a:lvl1pPr>
          </a:lstStyle>
          <a:p>
            <a:fld id="{E61D0A23-AE69-4BB6-B10A-5862FC791492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70914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Pick a track,</a:t>
            </a:r>
            <a:r>
              <a:rPr lang="en-US" baseline="0" dirty="0" smtClean="0"/>
              <a:t> 1) but if you have reached your 3 per week limit that will show 2) show download 3) then </a:t>
            </a:r>
            <a:r>
              <a:rPr lang="en-US" baseline="0" dirty="0" err="1" smtClean="0"/>
              <a:t>wishlist</a:t>
            </a:r>
            <a:r>
              <a:rPr lang="en-US" baseline="0" dirty="0" smtClean="0"/>
              <a:t> if available…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D0A23-AE69-4BB6-B10A-5862FC791492}" type="slidenum">
              <a:rPr lang="en-CA" smtClean="0"/>
              <a:pPr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34498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EB0426F-E611-41D3-9B9D-F889704008A7}" type="datetimeFigureOut">
              <a:rPr lang="en-CA" smtClean="0"/>
              <a:pPr/>
              <a:t>24/11/2014</a:t>
            </a:fld>
            <a:endParaRPr lang="en-CA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0E99C6D-5D75-41C8-8F28-704B2F372608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iccentre.ca/mus.cf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bc.ca/playe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bandcamp.com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archive.org/details/etree" TargetMode="External"/><Relationship Id="rId4" Type="http://schemas.openxmlformats.org/officeDocument/2006/relationships/hyperlink" Target="http://www.datpiff.com/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XpZHUVjQydI" TargetMode="External"/><Relationship Id="rId3" Type="http://schemas.openxmlformats.org/officeDocument/2006/relationships/hyperlink" Target="http://www.jaroo.com/" TargetMode="External"/><Relationship Id="rId7" Type="http://schemas.openxmlformats.org/officeDocument/2006/relationships/hyperlink" Target="http://www.youtube.com/watch?v=dH3GSrCmzC8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youtube.com/" TargetMode="External"/><Relationship Id="rId5" Type="http://schemas.openxmlformats.org/officeDocument/2006/relationships/hyperlink" Target="https://soundcloud.com/" TargetMode="External"/><Relationship Id="rId4" Type="http://schemas.openxmlformats.org/officeDocument/2006/relationships/hyperlink" Target="http://songza.com/" TargetMode="External"/><Relationship Id="rId9" Type="http://schemas.openxmlformats.org/officeDocument/2006/relationships/hyperlink" Target="http://www.youtube.com/watch?v=n-KPGh3wysw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:\Users\MM5\Desktop\technology in small byte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700808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331640" y="4869160"/>
            <a:ext cx="5832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Calibri" pitchFamily="34" charset="0"/>
              </a:rPr>
              <a:t>Totally New to Computers</a:t>
            </a:r>
          </a:p>
          <a:p>
            <a:pPr algn="ctr"/>
            <a:r>
              <a:rPr lang="en-US" sz="3600" dirty="0" smtClean="0">
                <a:latin typeface="Calibri" pitchFamily="34" charset="0"/>
              </a:rPr>
              <a:t>Where’s the Music?</a:t>
            </a:r>
            <a:endParaRPr lang="en-CA" sz="3600" dirty="0">
              <a:latin typeface="Calibri" pitchFamily="34" charset="0"/>
            </a:endParaRP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Surrey Libraries </a:t>
            </a:r>
            <a:br>
              <a:rPr lang="en-US" dirty="0" smtClean="0">
                <a:latin typeface="Calibri" pitchFamily="34" charset="0"/>
              </a:rPr>
            </a:br>
            <a:r>
              <a:rPr lang="en-US" dirty="0" smtClean="0">
                <a:latin typeface="Calibri" pitchFamily="34" charset="0"/>
              </a:rPr>
              <a:t>Computer Learning </a:t>
            </a:r>
            <a:r>
              <a:rPr lang="en-US" dirty="0" err="1" smtClean="0">
                <a:latin typeface="Calibri" pitchFamily="34" charset="0"/>
              </a:rPr>
              <a:t>Centres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8064" y="6453336"/>
            <a:ext cx="3384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>
                <a:latin typeface="Calibri" pitchFamily="34" charset="0"/>
              </a:rPr>
              <a:t>January 2013 Teaching Script</a:t>
            </a:r>
            <a:endParaRPr lang="en-CA" sz="1200" i="1" dirty="0">
              <a:latin typeface="Calibri" pitchFamily="34" charset="0"/>
            </a:endParaRPr>
          </a:p>
        </p:txBody>
      </p:sp>
      <p:pic>
        <p:nvPicPr>
          <p:cNvPr id="6" name="Picture 5" descr="91222 SPL Horiz Logo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9106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Searching Naxos</a:t>
            </a:r>
            <a:endParaRPr lang="en-CA" dirty="0"/>
          </a:p>
        </p:txBody>
      </p:sp>
      <p:pic>
        <p:nvPicPr>
          <p:cNvPr id="4" name="Picture 3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8100392" y="2852936"/>
            <a:ext cx="144016" cy="432048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Up Arrow 6"/>
          <p:cNvSpPr/>
          <p:nvPr/>
        </p:nvSpPr>
        <p:spPr>
          <a:xfrm>
            <a:off x="683568" y="4149080"/>
            <a:ext cx="144016" cy="432048"/>
          </a:xfrm>
          <a:prstGeom prst="up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" y="980729"/>
            <a:ext cx="817823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Playing the music</a:t>
            </a:r>
            <a:endParaRPr lang="en-CA" dirty="0"/>
          </a:p>
        </p:txBody>
      </p:sp>
      <p:sp>
        <p:nvSpPr>
          <p:cNvPr id="7" name="Oval 6"/>
          <p:cNvSpPr/>
          <p:nvPr/>
        </p:nvSpPr>
        <p:spPr>
          <a:xfrm>
            <a:off x="1619672" y="2564904"/>
            <a:ext cx="864096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8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716016" y="2708920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74" y="1124744"/>
            <a:ext cx="8090574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More music downloads</a:t>
            </a:r>
            <a:endParaRPr lang="en-CA" dirty="0"/>
          </a:p>
        </p:txBody>
      </p:sp>
      <p:pic>
        <p:nvPicPr>
          <p:cNvPr id="7" name="Picture 6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96752"/>
            <a:ext cx="8136904" cy="4896545"/>
          </a:xfrm>
        </p:spPr>
        <p:txBody>
          <a:bodyPr>
            <a:normAutofit fontScale="92500" lnSpcReduction="10000"/>
          </a:bodyPr>
          <a:lstStyle/>
          <a:p>
            <a:r>
              <a:rPr lang="en-CA" u="sng" dirty="0" smtClean="0">
                <a:hlinkClick r:id="rId3"/>
              </a:rPr>
              <a:t>Canadian </a:t>
            </a:r>
            <a:r>
              <a:rPr lang="en-CA" u="sng" dirty="0">
                <a:hlinkClick r:id="rId3"/>
              </a:rPr>
              <a:t>music centre</a:t>
            </a:r>
            <a:endParaRPr lang="en-CA" dirty="0"/>
          </a:p>
          <a:p>
            <a:pPr marL="36576" indent="0">
              <a:buNone/>
            </a:pPr>
            <a:r>
              <a:rPr lang="en-CA" dirty="0"/>
              <a:t>The Canadian Music Centre holds Canada's largest collection of Canadian concert music. The CMC exists to promote the works of its Associate Composers in Canada and around the world</a:t>
            </a:r>
            <a:r>
              <a:rPr lang="en-CA" dirty="0" smtClean="0"/>
              <a:t>.</a:t>
            </a:r>
            <a:endParaRPr lang="en-US" dirty="0" smtClean="0"/>
          </a:p>
          <a:p>
            <a:r>
              <a:rPr lang="en-CA" b="1" dirty="0" smtClean="0"/>
              <a:t>CBC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CA" i="1" dirty="0" smtClean="0"/>
              <a:t>Music</a:t>
            </a:r>
            <a:r>
              <a:rPr lang="en-CA" i="1" dirty="0"/>
              <a:t>:</a:t>
            </a:r>
            <a:r>
              <a:rPr lang="en-CA" dirty="0"/>
              <a:t> music.cbc.ca</a:t>
            </a:r>
          </a:p>
          <a:p>
            <a:r>
              <a:rPr lang="en-CA" i="1" dirty="0"/>
              <a:t>TV/Video:</a:t>
            </a:r>
            <a:r>
              <a:rPr lang="en-CA" dirty="0"/>
              <a:t> </a:t>
            </a:r>
            <a:r>
              <a:rPr lang="en-CA" u="sng" dirty="0">
                <a:hlinkClick r:id="rId4"/>
              </a:rPr>
              <a:t>www.cbc.ca/player/</a:t>
            </a:r>
            <a:endParaRPr lang="en-CA" dirty="0"/>
          </a:p>
          <a:p>
            <a:r>
              <a:rPr lang="en-CA" dirty="0"/>
              <a:t>Provides a wide range of media including a number of CBC </a:t>
            </a:r>
            <a:r>
              <a:rPr lang="en-CA" dirty="0" err="1"/>
              <a:t>Tv</a:t>
            </a:r>
            <a:r>
              <a:rPr lang="en-CA" dirty="0"/>
              <a:t> shows. Also provides a legal, music streaming site that lets you listen to free Canadian music. 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More Music downloads</a:t>
            </a:r>
            <a:endParaRPr lang="en-CA" dirty="0"/>
          </a:p>
        </p:txBody>
      </p:sp>
      <p:pic>
        <p:nvPicPr>
          <p:cNvPr id="8" name="Picture 7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/>
              <a:t>Bandcamp</a:t>
            </a:r>
            <a:r>
              <a:rPr lang="en-US" b="1" dirty="0"/>
              <a:t>  </a:t>
            </a:r>
            <a:r>
              <a:rPr lang="en-US" sz="2800" dirty="0">
                <a:hlinkClick r:id="rId3"/>
              </a:rPr>
              <a:t>http://bandcamp.com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pPr marL="36576" indent="0">
              <a:buNone/>
            </a:pPr>
            <a:r>
              <a:rPr lang="en-CA" sz="2200" b="1" dirty="0"/>
              <a:t>Artists</a:t>
            </a:r>
            <a:r>
              <a:rPr lang="en-CA" sz="2200" dirty="0"/>
              <a:t> can sell music &amp; </a:t>
            </a:r>
            <a:r>
              <a:rPr lang="en-CA" sz="2200" dirty="0" err="1"/>
              <a:t>merch</a:t>
            </a:r>
            <a:r>
              <a:rPr lang="en-CA" sz="2200" dirty="0"/>
              <a:t> directly to fans.</a:t>
            </a:r>
            <a:endParaRPr lang="en-CA" sz="2200" dirty="0" smtClean="0"/>
          </a:p>
          <a:p>
            <a:r>
              <a:rPr lang="en-CA" b="1" dirty="0" err="1" smtClean="0"/>
              <a:t>DaPiff</a:t>
            </a:r>
            <a:r>
              <a:rPr lang="en-CA" dirty="0" smtClean="0"/>
              <a:t>   </a:t>
            </a:r>
            <a:r>
              <a:rPr lang="en-CA" u="sng" dirty="0" smtClean="0">
                <a:hlinkClick r:id="rId4"/>
              </a:rPr>
              <a:t>www.datpiff.com</a:t>
            </a:r>
            <a:endParaRPr lang="en-CA" dirty="0"/>
          </a:p>
          <a:p>
            <a:pPr marL="36576" indent="0">
              <a:buNone/>
            </a:pPr>
            <a:r>
              <a:rPr lang="en-CA" sz="2200" dirty="0"/>
              <a:t>Free </a:t>
            </a:r>
            <a:r>
              <a:rPr lang="en-CA" sz="2200" dirty="0" err="1"/>
              <a:t>mixtapes</a:t>
            </a:r>
            <a:r>
              <a:rPr lang="en-CA" sz="2200" dirty="0"/>
              <a:t> from a wide variety of current artists. Great for R&amp;B and </a:t>
            </a:r>
            <a:r>
              <a:rPr lang="en-CA" sz="2200" dirty="0" err="1"/>
              <a:t>hiphop</a:t>
            </a:r>
            <a:r>
              <a:rPr lang="en-CA" sz="2200" dirty="0"/>
              <a:t> fans. </a:t>
            </a:r>
            <a:endParaRPr lang="en-CA" sz="2200" dirty="0" smtClean="0"/>
          </a:p>
          <a:p>
            <a:r>
              <a:rPr lang="en-CA" b="1" dirty="0"/>
              <a:t>Internet </a:t>
            </a:r>
            <a:r>
              <a:rPr lang="en-CA" b="1" dirty="0" smtClean="0"/>
              <a:t>Archives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CA" u="sng" dirty="0" smtClean="0">
                <a:hlinkClick r:id="rId5"/>
              </a:rPr>
              <a:t>archive.org</a:t>
            </a:r>
            <a:endParaRPr lang="en-CA" dirty="0"/>
          </a:p>
          <a:p>
            <a:pPr marL="36576" indent="0">
              <a:buNone/>
            </a:pPr>
            <a:r>
              <a:rPr lang="en-CA" sz="2200" dirty="0"/>
              <a:t>A large, sprawling website with free movies, music and </a:t>
            </a:r>
            <a:r>
              <a:rPr lang="en-CA" sz="2200" dirty="0" smtClean="0"/>
              <a:t>books</a:t>
            </a:r>
            <a:r>
              <a:rPr lang="en-CA" sz="2200" dirty="0"/>
              <a:t>. Great source of vintage cartoons and older </a:t>
            </a:r>
            <a:r>
              <a:rPr lang="en-CA" sz="2200" dirty="0" smtClean="0"/>
              <a:t>movies</a:t>
            </a:r>
            <a:r>
              <a:rPr lang="en-CA" sz="2200" dirty="0"/>
              <a:t>. Also features the ‘Way Back Machine’ which allows to you see older versions of websites. </a:t>
            </a:r>
            <a:endParaRPr lang="en-CA" sz="2200" dirty="0" smtClean="0"/>
          </a:p>
          <a:p>
            <a:r>
              <a:rPr lang="en-US" smtClean="0"/>
              <a:t>Itunes</a:t>
            </a:r>
            <a:endParaRPr lang="en-US" dirty="0" smtClean="0"/>
          </a:p>
          <a:p>
            <a:pPr marL="36576" indent="0">
              <a:buNone/>
            </a:pPr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More music downloads</a:t>
            </a:r>
            <a:endParaRPr lang="en-CA" dirty="0"/>
          </a:p>
        </p:txBody>
      </p:sp>
      <p:pic>
        <p:nvPicPr>
          <p:cNvPr id="4" name="Picture 3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23528" y="3212976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Oval 6"/>
          <p:cNvSpPr/>
          <p:nvPr/>
        </p:nvSpPr>
        <p:spPr>
          <a:xfrm>
            <a:off x="3347864" y="3212976"/>
            <a:ext cx="648072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499176" cy="427707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err="1" smtClean="0"/>
              <a:t>Jaroo</a:t>
            </a:r>
            <a:r>
              <a:rPr lang="en-US" b="1" dirty="0" smtClean="0"/>
              <a:t>  </a:t>
            </a:r>
            <a:r>
              <a:rPr lang="en-CA" u="sng" dirty="0">
                <a:hlinkClick r:id="rId3"/>
              </a:rPr>
              <a:t>www.jaroo.com</a:t>
            </a:r>
            <a:endParaRPr lang="en-CA" dirty="0"/>
          </a:p>
          <a:p>
            <a:r>
              <a:rPr lang="en-CA" b="1" dirty="0" err="1"/>
              <a:t>Songza</a:t>
            </a:r>
            <a:r>
              <a:rPr lang="en-CA" b="1" dirty="0"/>
              <a:t> </a:t>
            </a:r>
            <a:r>
              <a:rPr lang="en-CA" dirty="0"/>
              <a:t> </a:t>
            </a:r>
            <a:r>
              <a:rPr lang="en-CA" dirty="0" smtClean="0"/>
              <a:t> </a:t>
            </a:r>
            <a:r>
              <a:rPr lang="en-CA" u="sng" dirty="0" smtClean="0">
                <a:hlinkClick r:id="rId4"/>
              </a:rPr>
              <a:t>http</a:t>
            </a:r>
            <a:r>
              <a:rPr lang="en-CA" u="sng" dirty="0">
                <a:hlinkClick r:id="rId4"/>
              </a:rPr>
              <a:t>://songza.com/</a:t>
            </a:r>
            <a:r>
              <a:rPr lang="en-CA" dirty="0"/>
              <a:t>    </a:t>
            </a:r>
            <a:endParaRPr lang="en-CA" dirty="0" smtClean="0"/>
          </a:p>
          <a:p>
            <a:pPr marL="36576" indent="0">
              <a:buNone/>
            </a:pPr>
            <a:r>
              <a:rPr lang="en-CA" dirty="0" smtClean="0"/>
              <a:t>a </a:t>
            </a:r>
            <a:r>
              <a:rPr lang="en-CA" dirty="0"/>
              <a:t>free app on </a:t>
            </a:r>
            <a:r>
              <a:rPr lang="en-CA" dirty="0" err="1"/>
              <a:t>iPad</a:t>
            </a:r>
            <a:r>
              <a:rPr lang="en-CA" dirty="0"/>
              <a:t> - has many channels </a:t>
            </a:r>
            <a:r>
              <a:rPr lang="en-US" dirty="0"/>
              <a:t>and the playlists are made by an expert team of music critics, DJs, musicians, and musicologists</a:t>
            </a:r>
            <a:r>
              <a:rPr lang="en-US" dirty="0" smtClean="0"/>
              <a:t>.</a:t>
            </a:r>
          </a:p>
          <a:p>
            <a:r>
              <a:rPr lang="en-CA" b="1" dirty="0" err="1"/>
              <a:t>Soundcloud</a:t>
            </a:r>
            <a:r>
              <a:rPr lang="en-CA" b="1" dirty="0"/>
              <a:t> </a:t>
            </a:r>
            <a:r>
              <a:rPr lang="en-CA" b="1" dirty="0" smtClean="0"/>
              <a:t> </a:t>
            </a:r>
            <a:r>
              <a:rPr lang="en-CA" b="1" u="sng" dirty="0">
                <a:hlinkClick r:id="rId5"/>
              </a:rPr>
              <a:t>https://</a:t>
            </a:r>
            <a:r>
              <a:rPr lang="en-CA" b="1" u="sng" dirty="0" smtClean="0">
                <a:hlinkClick r:id="rId5"/>
              </a:rPr>
              <a:t>soundcloud.com/</a:t>
            </a:r>
            <a:r>
              <a:rPr lang="en-CA" dirty="0"/>
              <a:t> </a:t>
            </a:r>
            <a:r>
              <a:rPr lang="en-CA" dirty="0" smtClean="0"/>
              <a:t> </a:t>
            </a:r>
          </a:p>
          <a:p>
            <a:pPr marL="36576" indent="0">
              <a:buNone/>
            </a:pPr>
            <a:r>
              <a:rPr lang="en-CA" dirty="0" smtClean="0"/>
              <a:t>Hear </a:t>
            </a:r>
            <a:r>
              <a:rPr lang="en-CA" dirty="0"/>
              <a:t>the world’s sounds  and explore a large community of artists, bands, podcasters  and creators of music &amp; </a:t>
            </a:r>
            <a:r>
              <a:rPr lang="en-CA" dirty="0" smtClean="0"/>
              <a:t>audio</a:t>
            </a:r>
            <a:endParaRPr lang="en-CA" b="1" dirty="0" smtClean="0"/>
          </a:p>
          <a:p>
            <a:r>
              <a:rPr lang="en-CA" b="1" dirty="0" smtClean="0"/>
              <a:t>YouTube</a:t>
            </a:r>
            <a:r>
              <a:rPr lang="en-CA" dirty="0" smtClean="0"/>
              <a:t>   </a:t>
            </a:r>
            <a:r>
              <a:rPr lang="en-CA" u="sng" dirty="0" smtClean="0">
                <a:hlinkClick r:id="rId6"/>
              </a:rPr>
              <a:t>www.youtube.com</a:t>
            </a:r>
            <a:endParaRPr lang="en-CA" dirty="0"/>
          </a:p>
          <a:p>
            <a:pPr marL="36576" indent="0">
              <a:buNone/>
            </a:pPr>
            <a:r>
              <a:rPr lang="en-CA" dirty="0"/>
              <a:t>A wide range of videos of famous artists both old and new.  All </a:t>
            </a:r>
            <a:r>
              <a:rPr lang="en-CA" dirty="0" smtClean="0"/>
              <a:t>genres.</a:t>
            </a:r>
            <a:endParaRPr lang="en-CA" dirty="0"/>
          </a:p>
          <a:p>
            <a:pPr marL="36576" indent="0">
              <a:buNone/>
            </a:pPr>
            <a:r>
              <a:rPr lang="en-CA" dirty="0"/>
              <a:t>Search Rachmaninoff or </a:t>
            </a:r>
            <a:r>
              <a:rPr lang="en-CA" u="sng" dirty="0">
                <a:hlinkClick r:id="rId7"/>
              </a:rPr>
              <a:t>Bill Evans</a:t>
            </a:r>
            <a:r>
              <a:rPr lang="en-CA" dirty="0"/>
              <a:t>  or </a:t>
            </a:r>
            <a:r>
              <a:rPr lang="en-CA" u="sng" dirty="0">
                <a:hlinkClick r:id="rId8"/>
              </a:rPr>
              <a:t>John Coltrane</a:t>
            </a:r>
            <a:r>
              <a:rPr lang="en-CA" dirty="0"/>
              <a:t> or </a:t>
            </a:r>
            <a:r>
              <a:rPr lang="en-CA" u="sng" dirty="0">
                <a:hlinkClick r:id="rId9"/>
              </a:rPr>
              <a:t>Barbara Streisand</a:t>
            </a:r>
            <a:endParaRPr lang="en-CA" dirty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Review</a:t>
            </a:r>
            <a:endParaRPr lang="en-CA" dirty="0"/>
          </a:p>
        </p:txBody>
      </p:sp>
      <p:pic>
        <p:nvPicPr>
          <p:cNvPr id="5" name="Picture 4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2915816" y="4077072"/>
            <a:ext cx="936104" cy="14401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28" name="Picture 4" descr="C:\Users\cas\AppData\Local\Microsoft\Windows\Temporary Internet Files\Content.IE5\IUB1XL5E\MC900441491[1]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420" y="2132855"/>
            <a:ext cx="4384795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3728" y="2636912"/>
            <a:ext cx="4339650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sz="4600" b="1" cap="all" dirty="0" smtClean="0">
              <a:ln w="5000" cmpd="sng">
                <a:solidFill>
                  <a:srgbClr val="6EA0B0">
                    <a:tint val="80000"/>
                    <a:shade val="99000"/>
                    <a:satMod val="500000"/>
                  </a:srgbClr>
                </a:solidFill>
                <a:prstDash val="solid"/>
              </a:ln>
              <a:gradFill>
                <a:gsLst>
                  <a:gs pos="0">
                    <a:srgbClr val="6EA0B0">
                      <a:tint val="63000"/>
                      <a:satMod val="255000"/>
                    </a:srgbClr>
                  </a:gs>
                  <a:gs pos="9000">
                    <a:srgbClr val="6EA0B0">
                      <a:tint val="63000"/>
                      <a:satMod val="255000"/>
                    </a:srgbClr>
                  </a:gs>
                  <a:gs pos="53000">
                    <a:srgbClr val="6EA0B0">
                      <a:shade val="60000"/>
                      <a:satMod val="100000"/>
                    </a:srgbClr>
                  </a:gs>
                  <a:gs pos="90000">
                    <a:srgbClr val="6EA0B0">
                      <a:tint val="63000"/>
                      <a:satMod val="255000"/>
                    </a:srgbClr>
                  </a:gs>
                  <a:gs pos="100000">
                    <a:srgbClr val="6EA0B0">
                      <a:tint val="63000"/>
                      <a:satMod val="255000"/>
                    </a:srgb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Comic Sans MS" pitchFamily="66" charset="0"/>
              <a:ea typeface="+mj-ea"/>
              <a:cs typeface="+mj-cs"/>
            </a:endParaRPr>
          </a:p>
          <a:p>
            <a:r>
              <a:rPr lang="en-US" sz="4600" b="1" cap="all" dirty="0" smtClean="0">
                <a:ln w="5000" cmpd="sng">
                  <a:solidFill>
                    <a:srgbClr val="6EA0B0">
                      <a:tint val="80000"/>
                      <a:shade val="99000"/>
                      <a:satMod val="500000"/>
                    </a:srgbClr>
                  </a:solidFill>
                  <a:prstDash val="solid"/>
                </a:ln>
                <a:gradFill>
                  <a:gsLst>
                    <a:gs pos="0">
                      <a:srgbClr val="6EA0B0">
                        <a:tint val="63000"/>
                        <a:satMod val="255000"/>
                      </a:srgbClr>
                    </a:gs>
                    <a:gs pos="9000">
                      <a:srgbClr val="6EA0B0">
                        <a:tint val="63000"/>
                        <a:satMod val="255000"/>
                      </a:srgbClr>
                    </a:gs>
                    <a:gs pos="53000">
                      <a:srgbClr val="6EA0B0">
                        <a:shade val="60000"/>
                        <a:satMod val="100000"/>
                      </a:srgbClr>
                    </a:gs>
                    <a:gs pos="90000">
                      <a:srgbClr val="6EA0B0">
                        <a:tint val="63000"/>
                        <a:satMod val="255000"/>
                      </a:srgbClr>
                    </a:gs>
                    <a:gs pos="100000">
                      <a:srgbClr val="6EA0B0">
                        <a:tint val="63000"/>
                        <a:satMod val="255000"/>
                      </a:srgb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Comic Sans MS" pitchFamily="66" charset="0"/>
                <a:ea typeface="+mj-ea"/>
                <a:cs typeface="+mj-cs"/>
              </a:rPr>
              <a:t>Questions?</a:t>
            </a:r>
            <a:endParaRPr lang="en-CA" dirty="0"/>
          </a:p>
        </p:txBody>
      </p:sp>
      <p:pic>
        <p:nvPicPr>
          <p:cNvPr id="5" name="Picture 4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427984" y="3789040"/>
            <a:ext cx="1989454" cy="1175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  <a:buClr>
                <a:srgbClr val="6EA0B0"/>
              </a:buClr>
              <a:buSzPct val="80000"/>
            </a:pPr>
            <a:endParaRPr lang="en-CA" sz="3200" dirty="0">
              <a:solidFill>
                <a:prstClr val="white"/>
              </a:solidFill>
              <a:latin typeface="Calibri" pitchFamily="34" charset="0"/>
            </a:endParaRPr>
          </a:p>
          <a:p>
            <a:pPr lvl="0" algn="ctr">
              <a:spcBef>
                <a:spcPct val="20000"/>
              </a:spcBef>
              <a:buClr>
                <a:srgbClr val="6EA0B0"/>
              </a:buClr>
              <a:buSzPct val="80000"/>
            </a:pPr>
            <a:r>
              <a:rPr lang="en-CA" sz="3200" dirty="0" smtClean="0">
                <a:solidFill>
                  <a:prstClr val="white"/>
                </a:solidFill>
                <a:latin typeface="Calibri" pitchFamily="34" charset="0"/>
              </a:rPr>
              <a:t>Thank You </a:t>
            </a:r>
            <a:endParaRPr lang="en-CA" sz="3200" dirty="0">
              <a:solidFill>
                <a:prstClr val="white"/>
              </a:solidFill>
              <a:latin typeface="Calibri" pitchFamily="34" charset="0"/>
            </a:endParaRPr>
          </a:p>
        </p:txBody>
      </p:sp>
      <p:pic>
        <p:nvPicPr>
          <p:cNvPr id="2052" name="Picture 4" descr="C:\Users\cas\AppData\Local\Microsoft\Windows\Temporary Internet Files\Content.IE5\IUB1XL5E\MC90043818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80729"/>
            <a:ext cx="172819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MUSIC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1392" y="1484784"/>
            <a:ext cx="5221088" cy="43204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This class will give you a brief overview of the Surrey Libraries music databases and web resources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Calibri" pitchFamily="34" charset="0"/>
              </a:rPr>
              <a:t>You will also learn about other online music services</a:t>
            </a:r>
          </a:p>
        </p:txBody>
      </p:sp>
      <p:pic>
        <p:nvPicPr>
          <p:cNvPr id="5" name="Picture 4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pic>
        <p:nvPicPr>
          <p:cNvPr id="3074" name="Picture 2" descr="C:\Users\cas\AppData\Local\Microsoft\Windows\Temporary Internet Files\Content.IE5\DXPORJDM\MC9004460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132856"/>
            <a:ext cx="1261872" cy="17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Surrey Libraries Website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latin typeface="Calibri" pitchFamily="34" charset="0"/>
            </a:endParaRPr>
          </a:p>
          <a:p>
            <a:endParaRPr lang="en-CA" dirty="0">
              <a:latin typeface="Calibri" pitchFamily="34" charset="0"/>
            </a:endParaRPr>
          </a:p>
        </p:txBody>
      </p:sp>
      <p:pic>
        <p:nvPicPr>
          <p:cNvPr id="4" name="Picture 3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340768"/>
            <a:ext cx="5413177" cy="4608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Right Arrow 23"/>
          <p:cNvSpPr/>
          <p:nvPr/>
        </p:nvSpPr>
        <p:spPr>
          <a:xfrm>
            <a:off x="1331640" y="3573016"/>
            <a:ext cx="864096" cy="288032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5" name="TextBox 24"/>
          <p:cNvSpPr txBox="1"/>
          <p:nvPr/>
        </p:nvSpPr>
        <p:spPr>
          <a:xfrm>
            <a:off x="107504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Slideshow</a:t>
            </a:r>
            <a:endParaRPr lang="en-CA" dirty="0"/>
          </a:p>
        </p:txBody>
      </p:sp>
      <p:sp>
        <p:nvSpPr>
          <p:cNvPr id="28" name="Bent Arrow 27"/>
          <p:cNvSpPr/>
          <p:nvPr/>
        </p:nvSpPr>
        <p:spPr>
          <a:xfrm>
            <a:off x="1187624" y="2276872"/>
            <a:ext cx="648072" cy="432048"/>
          </a:xfrm>
          <a:prstGeom prst="ben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7504" y="2780928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Main channels</a:t>
            </a:r>
            <a:endParaRPr lang="en-CA" sz="1600" dirty="0"/>
          </a:p>
        </p:txBody>
      </p:sp>
      <p:sp>
        <p:nvSpPr>
          <p:cNvPr id="31" name="Left Arrow 30"/>
          <p:cNvSpPr/>
          <p:nvPr/>
        </p:nvSpPr>
        <p:spPr>
          <a:xfrm>
            <a:off x="7020272" y="1772816"/>
            <a:ext cx="576064" cy="288032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2" name="TextBox 31"/>
          <p:cNvSpPr txBox="1"/>
          <p:nvPr/>
        </p:nvSpPr>
        <p:spPr>
          <a:xfrm>
            <a:off x="7596336" y="1700808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Search</a:t>
            </a:r>
            <a:endParaRPr lang="en-CA" dirty="0"/>
          </a:p>
        </p:txBody>
      </p:sp>
      <p:sp>
        <p:nvSpPr>
          <p:cNvPr id="12" name="Left Arrow 11"/>
          <p:cNvSpPr/>
          <p:nvPr/>
        </p:nvSpPr>
        <p:spPr>
          <a:xfrm>
            <a:off x="7020272" y="3068960"/>
            <a:ext cx="576064" cy="288032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7596336" y="299695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Quick links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How Do I Find MUSIC?</a:t>
            </a:r>
            <a:endParaRPr lang="en-CA" dirty="0"/>
          </a:p>
        </p:txBody>
      </p:sp>
      <p:pic>
        <p:nvPicPr>
          <p:cNvPr id="5" name="Picture 4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4"/>
            <a:ext cx="7456884" cy="466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Find the MUSIC Databases</a:t>
            </a:r>
            <a:endParaRPr lang="en-CA" dirty="0"/>
          </a:p>
        </p:txBody>
      </p:sp>
      <p:pic>
        <p:nvPicPr>
          <p:cNvPr id="4" name="Picture 3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" y="1284796"/>
            <a:ext cx="7746186" cy="48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>
                <a:latin typeface="Calibri" pitchFamily="34" charset="0"/>
              </a:rPr>
              <a:t>Freegal</a:t>
            </a:r>
            <a:r>
              <a:rPr lang="en-US" dirty="0" smtClean="0">
                <a:latin typeface="Calibri" pitchFamily="34" charset="0"/>
              </a:rPr>
              <a:t> Music</a:t>
            </a:r>
            <a:endParaRPr lang="en-CA" dirty="0"/>
          </a:p>
        </p:txBody>
      </p:sp>
      <p:pic>
        <p:nvPicPr>
          <p:cNvPr id="5" name="Picture 4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107504" y="3645024"/>
            <a:ext cx="251520" cy="144016"/>
          </a:xfrm>
          <a:prstGeom prst="righ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Down Arrow 6"/>
          <p:cNvSpPr/>
          <p:nvPr/>
        </p:nvSpPr>
        <p:spPr>
          <a:xfrm>
            <a:off x="7524328" y="3140968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" y="1196752"/>
            <a:ext cx="7962210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385248" cy="850106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Current artists 3 per week</a:t>
            </a:r>
            <a:endParaRPr lang="en-CA" dirty="0"/>
          </a:p>
        </p:txBody>
      </p:sp>
      <p:sp>
        <p:nvSpPr>
          <p:cNvPr id="5" name="Down Arrow 4"/>
          <p:cNvSpPr/>
          <p:nvPr/>
        </p:nvSpPr>
        <p:spPr>
          <a:xfrm>
            <a:off x="7884368" y="4221088"/>
            <a:ext cx="216024" cy="360040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059832" y="4437112"/>
            <a:ext cx="1152128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" y="1196752"/>
            <a:ext cx="8178234" cy="4929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en-US" dirty="0" smtClean="0">
                <a:latin typeface="Calibri" pitchFamily="34" charset="0"/>
              </a:rPr>
              <a:t>Picking a track</a:t>
            </a:r>
            <a:endParaRPr lang="en-CA" dirty="0"/>
          </a:p>
        </p:txBody>
      </p:sp>
      <p:pic>
        <p:nvPicPr>
          <p:cNvPr id="4" name="Picture 3" descr="91222 SPL Horiz Logo Wh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14" name="Left Arrow 13"/>
          <p:cNvSpPr/>
          <p:nvPr/>
        </p:nvSpPr>
        <p:spPr>
          <a:xfrm>
            <a:off x="3419872" y="3212976"/>
            <a:ext cx="360040" cy="144016"/>
          </a:xfrm>
          <a:prstGeom prst="left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38" y="1052736"/>
            <a:ext cx="7684809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5616624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Calibri" pitchFamily="34" charset="0"/>
              </a:rPr>
              <a:t>Naxos Music</a:t>
            </a:r>
            <a:endParaRPr lang="en-CA" dirty="0"/>
          </a:p>
        </p:txBody>
      </p:sp>
      <p:pic>
        <p:nvPicPr>
          <p:cNvPr id="4" name="Picture 3" descr="91222 SPL Horiz Logo Whi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6017907"/>
            <a:ext cx="3636818" cy="840093"/>
          </a:xfrm>
          <a:prstGeom prst="rect">
            <a:avLst/>
          </a:prstGeom>
        </p:spPr>
      </p:pic>
      <p:sp>
        <p:nvSpPr>
          <p:cNvPr id="6" name="Down Arrow 5"/>
          <p:cNvSpPr/>
          <p:nvPr/>
        </p:nvSpPr>
        <p:spPr>
          <a:xfrm>
            <a:off x="3779912" y="1772816"/>
            <a:ext cx="216024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Arrow Connector 7"/>
          <p:cNvCxnSpPr/>
          <p:nvPr/>
        </p:nvCxnSpPr>
        <p:spPr>
          <a:xfrm rot="10800000">
            <a:off x="3707904" y="2708920"/>
            <a:ext cx="504056" cy="28803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30" y="1052737"/>
            <a:ext cx="8034218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0057639B3F344FB1ED0A4400B83E79" ma:contentTypeVersion="0" ma:contentTypeDescription="Create a new document." ma:contentTypeScope="" ma:versionID="a4aa18e56d112c9b136c037caaeda877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81C8C1E5-6AF5-4715-AEA1-A98041734B8A}">
  <ds:schemaRefs>
    <ds:schemaRef ds:uri="http://purl.org/dc/elements/1.1/"/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A5E5406-B17C-493E-95F0-C0786C25FB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4CF696-0DB9-4534-BEC9-41210A632A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2446</TotalTime>
  <Words>364</Words>
  <Application>Microsoft Office PowerPoint</Application>
  <PresentationFormat>On-screen Show (4:3)</PresentationFormat>
  <Paragraphs>50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Technic</vt:lpstr>
      <vt:lpstr>Surrey Libraries  Computer Learning Centres</vt:lpstr>
      <vt:lpstr>MUSIC</vt:lpstr>
      <vt:lpstr>Surrey Libraries Website</vt:lpstr>
      <vt:lpstr>How Do I Find MUSIC?</vt:lpstr>
      <vt:lpstr>Find the MUSIC Databases</vt:lpstr>
      <vt:lpstr>Freegal Music</vt:lpstr>
      <vt:lpstr>Current artists 3 per week</vt:lpstr>
      <vt:lpstr>Picking a track</vt:lpstr>
      <vt:lpstr>Naxos Music</vt:lpstr>
      <vt:lpstr>Searching Naxos</vt:lpstr>
      <vt:lpstr>Playing the music</vt:lpstr>
      <vt:lpstr>More music downloads</vt:lpstr>
      <vt:lpstr>More Music downloads</vt:lpstr>
      <vt:lpstr>More music downloads</vt:lpstr>
      <vt:lpstr>Review</vt:lpstr>
      <vt:lpstr>PowerPoint Presentation</vt:lpstr>
    </vt:vector>
  </TitlesOfParts>
  <Company>The City of Surrey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.</dc:creator>
  <cp:lastModifiedBy>.</cp:lastModifiedBy>
  <cp:revision>246</cp:revision>
  <cp:lastPrinted>2013-02-13T18:19:18Z</cp:lastPrinted>
  <dcterms:created xsi:type="dcterms:W3CDTF">2011-07-25T22:35:12Z</dcterms:created>
  <dcterms:modified xsi:type="dcterms:W3CDTF">2014-11-24T22:43:59Z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0x010100880057639B3F344FB1ED0A4400B83E79</vt:lpwstr>
  </property>
</Properties>
</file>