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2" r:id="rId3"/>
    <p:sldId id="321" r:id="rId4"/>
    <p:sldId id="304" r:id="rId5"/>
    <p:sldId id="288" r:id="rId6"/>
    <p:sldId id="263" r:id="rId7"/>
    <p:sldId id="307" r:id="rId8"/>
    <p:sldId id="314" r:id="rId9"/>
    <p:sldId id="293" r:id="rId10"/>
    <p:sldId id="285" r:id="rId11"/>
    <p:sldId id="291" r:id="rId12"/>
    <p:sldId id="265" r:id="rId13"/>
    <p:sldId id="315" r:id="rId14"/>
    <p:sldId id="320" r:id="rId15"/>
    <p:sldId id="322" r:id="rId16"/>
    <p:sldId id="266" r:id="rId17"/>
    <p:sldId id="316" r:id="rId18"/>
    <p:sldId id="318" r:id="rId19"/>
    <p:sldId id="319" r:id="rId20"/>
    <p:sldId id="324" r:id="rId21"/>
    <p:sldId id="325" r:id="rId22"/>
    <p:sldId id="326" r:id="rId23"/>
    <p:sldId id="295" r:id="rId24"/>
    <p:sldId id="323" r:id="rId25"/>
    <p:sldId id="279" r:id="rId26"/>
    <p:sldId id="300" r:id="rId27"/>
    <p:sldId id="286" r:id="rId28"/>
    <p:sldId id="280" r:id="rId29"/>
    <p:sldId id="301" r:id="rId30"/>
    <p:sldId id="278" r:id="rId31"/>
    <p:sldId id="284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Aspinwall" initials="EA" lastIdx="1" clrIdx="0">
    <p:extLst>
      <p:ext uri="{19B8F6BF-5375-455C-9EA6-DF929625EA0E}">
        <p15:presenceInfo xmlns:p15="http://schemas.microsoft.com/office/powerpoint/2012/main" userId="S-1-5-21-3837412905-2111202389-1216757980-7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6" autoAdjust="0"/>
  </p:normalViewPr>
  <p:slideViewPr>
    <p:cSldViewPr>
      <p:cViewPr varScale="1">
        <p:scale>
          <a:sx n="111" d="100"/>
          <a:sy n="111" d="100"/>
        </p:scale>
        <p:origin x="12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7T12:00:50.723" idx="1">
    <p:pos x="5160" y="1872"/>
    <p:text>I am not sure what this means?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E6086-A691-473C-9855-0448C6F021F8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3E680700-AF4F-486C-A7E0-9E5067207221}">
      <dgm:prSet phldrT="[Text]"/>
      <dgm:spPr/>
      <dgm:t>
        <a:bodyPr/>
        <a:lstStyle/>
        <a:p>
          <a:r>
            <a:rPr lang="en-CA" dirty="0" smtClean="0"/>
            <a:t>Content strategy</a:t>
          </a:r>
          <a:endParaRPr lang="en-CA" dirty="0"/>
        </a:p>
      </dgm:t>
    </dgm:pt>
    <dgm:pt modelId="{D92A6FEA-9BAA-464D-9A75-9575B0F76278}" type="parTrans" cxnId="{7B098B1B-66DF-4096-8B06-098A71212D29}">
      <dgm:prSet/>
      <dgm:spPr/>
      <dgm:t>
        <a:bodyPr/>
        <a:lstStyle/>
        <a:p>
          <a:endParaRPr lang="en-CA"/>
        </a:p>
      </dgm:t>
    </dgm:pt>
    <dgm:pt modelId="{436DE9FC-A264-42A6-9B1C-628840EF7119}" type="sibTrans" cxnId="{7B098B1B-66DF-4096-8B06-098A71212D29}">
      <dgm:prSet/>
      <dgm:spPr/>
      <dgm:t>
        <a:bodyPr/>
        <a:lstStyle/>
        <a:p>
          <a:endParaRPr lang="en-CA"/>
        </a:p>
      </dgm:t>
    </dgm:pt>
    <dgm:pt modelId="{A60099E1-9AE2-4E99-B865-D6AD8630DD5F}">
      <dgm:prSet phldrT="[Text]"/>
      <dgm:spPr/>
      <dgm:t>
        <a:bodyPr/>
        <a:lstStyle/>
        <a:p>
          <a:r>
            <a:rPr lang="en-CA" dirty="0" smtClean="0"/>
            <a:t>Usability</a:t>
          </a:r>
          <a:endParaRPr lang="en-CA" dirty="0"/>
        </a:p>
      </dgm:t>
    </dgm:pt>
    <dgm:pt modelId="{A6FA372E-B423-44DD-B893-7E778D3ECB13}" type="parTrans" cxnId="{CD2D79DC-142A-46C6-BA67-7BC595C7FFF9}">
      <dgm:prSet/>
      <dgm:spPr/>
      <dgm:t>
        <a:bodyPr/>
        <a:lstStyle/>
        <a:p>
          <a:endParaRPr lang="en-CA"/>
        </a:p>
      </dgm:t>
    </dgm:pt>
    <dgm:pt modelId="{AD363069-6E52-48AB-9BDA-7DF4A6A9AC02}" type="sibTrans" cxnId="{CD2D79DC-142A-46C6-BA67-7BC595C7FFF9}">
      <dgm:prSet/>
      <dgm:spPr/>
      <dgm:t>
        <a:bodyPr/>
        <a:lstStyle/>
        <a:p>
          <a:endParaRPr lang="en-CA"/>
        </a:p>
      </dgm:t>
    </dgm:pt>
    <dgm:pt modelId="{E602E9BF-EDD6-4FEC-AF9D-9425A29F02C3}">
      <dgm:prSet phldrT="[Text]"/>
      <dgm:spPr/>
      <dgm:t>
        <a:bodyPr/>
        <a:lstStyle/>
        <a:p>
          <a:r>
            <a:rPr lang="en-CA" dirty="0" smtClean="0"/>
            <a:t>Aesthetics</a:t>
          </a:r>
          <a:endParaRPr lang="en-CA" dirty="0"/>
        </a:p>
      </dgm:t>
    </dgm:pt>
    <dgm:pt modelId="{7887659C-89E9-49B0-A07A-FBC8F382CC78}" type="parTrans" cxnId="{98B2FCD2-D066-4B40-94CB-96EBDC8AEC0F}">
      <dgm:prSet/>
      <dgm:spPr/>
      <dgm:t>
        <a:bodyPr/>
        <a:lstStyle/>
        <a:p>
          <a:endParaRPr lang="en-CA"/>
        </a:p>
      </dgm:t>
    </dgm:pt>
    <dgm:pt modelId="{9BD6A444-C601-4009-BDF7-D4FA50D78A7B}" type="sibTrans" cxnId="{98B2FCD2-D066-4B40-94CB-96EBDC8AEC0F}">
      <dgm:prSet/>
      <dgm:spPr/>
      <dgm:t>
        <a:bodyPr/>
        <a:lstStyle/>
        <a:p>
          <a:endParaRPr lang="en-CA"/>
        </a:p>
      </dgm:t>
    </dgm:pt>
    <dgm:pt modelId="{F31DF054-506F-4EEC-83EE-4EA36122289E}" type="pres">
      <dgm:prSet presAssocID="{99CE6086-A691-473C-9855-0448C6F021F8}" presName="compositeShape" presStyleCnt="0">
        <dgm:presLayoutVars>
          <dgm:chMax val="7"/>
          <dgm:dir/>
          <dgm:resizeHandles val="exact"/>
        </dgm:presLayoutVars>
      </dgm:prSet>
      <dgm:spPr/>
    </dgm:pt>
    <dgm:pt modelId="{EDC236C4-2880-4ECA-9B62-907E8175C7E7}" type="pres">
      <dgm:prSet presAssocID="{3E680700-AF4F-486C-A7E0-9E5067207221}" presName="circ1" presStyleLbl="vennNode1" presStyleIdx="0" presStyleCnt="3"/>
      <dgm:spPr/>
      <dgm:t>
        <a:bodyPr/>
        <a:lstStyle/>
        <a:p>
          <a:endParaRPr lang="en-CA"/>
        </a:p>
      </dgm:t>
    </dgm:pt>
    <dgm:pt modelId="{40570A0B-1595-4E3F-A3B5-16569B2DE77F}" type="pres">
      <dgm:prSet presAssocID="{3E680700-AF4F-486C-A7E0-9E50672072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3D42E9-2662-4605-BA63-3CA337B417CA}" type="pres">
      <dgm:prSet presAssocID="{A60099E1-9AE2-4E99-B865-D6AD8630DD5F}" presName="circ2" presStyleLbl="vennNode1" presStyleIdx="1" presStyleCnt="3"/>
      <dgm:spPr/>
      <dgm:t>
        <a:bodyPr/>
        <a:lstStyle/>
        <a:p>
          <a:endParaRPr lang="en-CA"/>
        </a:p>
      </dgm:t>
    </dgm:pt>
    <dgm:pt modelId="{1D8E8A61-67E1-47A2-B390-18114465FE7A}" type="pres">
      <dgm:prSet presAssocID="{A60099E1-9AE2-4E99-B865-D6AD8630DD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83AEF7-95D1-4AC1-92E8-007DEC5EAFD9}" type="pres">
      <dgm:prSet presAssocID="{E602E9BF-EDD6-4FEC-AF9D-9425A29F02C3}" presName="circ3" presStyleLbl="vennNode1" presStyleIdx="2" presStyleCnt="3"/>
      <dgm:spPr/>
      <dgm:t>
        <a:bodyPr/>
        <a:lstStyle/>
        <a:p>
          <a:endParaRPr lang="en-CA"/>
        </a:p>
      </dgm:t>
    </dgm:pt>
    <dgm:pt modelId="{45D03A16-8384-4C8E-8ED6-8692DEC66D92}" type="pres">
      <dgm:prSet presAssocID="{E602E9BF-EDD6-4FEC-AF9D-9425A29F02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7B098B1B-66DF-4096-8B06-098A71212D29}" srcId="{99CE6086-A691-473C-9855-0448C6F021F8}" destId="{3E680700-AF4F-486C-A7E0-9E5067207221}" srcOrd="0" destOrd="0" parTransId="{D92A6FEA-9BAA-464D-9A75-9575B0F76278}" sibTransId="{436DE9FC-A264-42A6-9B1C-628840EF7119}"/>
    <dgm:cxn modelId="{98B2FCD2-D066-4B40-94CB-96EBDC8AEC0F}" srcId="{99CE6086-A691-473C-9855-0448C6F021F8}" destId="{E602E9BF-EDD6-4FEC-AF9D-9425A29F02C3}" srcOrd="2" destOrd="0" parTransId="{7887659C-89E9-49B0-A07A-FBC8F382CC78}" sibTransId="{9BD6A444-C601-4009-BDF7-D4FA50D78A7B}"/>
    <dgm:cxn modelId="{8CC389F7-BF5A-4BF5-919A-89D8EA58931C}" type="presOf" srcId="{A60099E1-9AE2-4E99-B865-D6AD8630DD5F}" destId="{1D8E8A61-67E1-47A2-B390-18114465FE7A}" srcOrd="1" destOrd="0" presId="urn:microsoft.com/office/officeart/2005/8/layout/venn1"/>
    <dgm:cxn modelId="{CD2D79DC-142A-46C6-BA67-7BC595C7FFF9}" srcId="{99CE6086-A691-473C-9855-0448C6F021F8}" destId="{A60099E1-9AE2-4E99-B865-D6AD8630DD5F}" srcOrd="1" destOrd="0" parTransId="{A6FA372E-B423-44DD-B893-7E778D3ECB13}" sibTransId="{AD363069-6E52-48AB-9BDA-7DF4A6A9AC02}"/>
    <dgm:cxn modelId="{F8DFF8C8-C98C-47F7-83CA-3B5E0EA834E2}" type="presOf" srcId="{3E680700-AF4F-486C-A7E0-9E5067207221}" destId="{40570A0B-1595-4E3F-A3B5-16569B2DE77F}" srcOrd="1" destOrd="0" presId="urn:microsoft.com/office/officeart/2005/8/layout/venn1"/>
    <dgm:cxn modelId="{E1AB1BAA-6DC4-478C-85CD-056ED0A62FAC}" type="presOf" srcId="{E602E9BF-EDD6-4FEC-AF9D-9425A29F02C3}" destId="{2283AEF7-95D1-4AC1-92E8-007DEC5EAFD9}" srcOrd="0" destOrd="0" presId="urn:microsoft.com/office/officeart/2005/8/layout/venn1"/>
    <dgm:cxn modelId="{BD3433C0-2C42-4EF3-8705-8B5B251CCECA}" type="presOf" srcId="{E602E9BF-EDD6-4FEC-AF9D-9425A29F02C3}" destId="{45D03A16-8384-4C8E-8ED6-8692DEC66D92}" srcOrd="1" destOrd="0" presId="urn:microsoft.com/office/officeart/2005/8/layout/venn1"/>
    <dgm:cxn modelId="{5DF4A7DF-362B-4B2A-B210-2B5ED1212139}" type="presOf" srcId="{3E680700-AF4F-486C-A7E0-9E5067207221}" destId="{EDC236C4-2880-4ECA-9B62-907E8175C7E7}" srcOrd="0" destOrd="0" presId="urn:microsoft.com/office/officeart/2005/8/layout/venn1"/>
    <dgm:cxn modelId="{B3DDC5F7-AC2D-42B8-9F70-1C809E4C45BF}" type="presOf" srcId="{99CE6086-A691-473C-9855-0448C6F021F8}" destId="{F31DF054-506F-4EEC-83EE-4EA36122289E}" srcOrd="0" destOrd="0" presId="urn:microsoft.com/office/officeart/2005/8/layout/venn1"/>
    <dgm:cxn modelId="{20E584C9-EBF5-4F8B-99C9-8BCADC156971}" type="presOf" srcId="{A60099E1-9AE2-4E99-B865-D6AD8630DD5F}" destId="{623D42E9-2662-4605-BA63-3CA337B417CA}" srcOrd="0" destOrd="0" presId="urn:microsoft.com/office/officeart/2005/8/layout/venn1"/>
    <dgm:cxn modelId="{F42B7DD1-1D3C-4F9F-A7AE-AEA67B5280D7}" type="presParOf" srcId="{F31DF054-506F-4EEC-83EE-4EA36122289E}" destId="{EDC236C4-2880-4ECA-9B62-907E8175C7E7}" srcOrd="0" destOrd="0" presId="urn:microsoft.com/office/officeart/2005/8/layout/venn1"/>
    <dgm:cxn modelId="{4830B775-AB65-4B65-B992-A890EE229DCA}" type="presParOf" srcId="{F31DF054-506F-4EEC-83EE-4EA36122289E}" destId="{40570A0B-1595-4E3F-A3B5-16569B2DE77F}" srcOrd="1" destOrd="0" presId="urn:microsoft.com/office/officeart/2005/8/layout/venn1"/>
    <dgm:cxn modelId="{28452935-C24F-4EBF-86EA-C926E51E06AC}" type="presParOf" srcId="{F31DF054-506F-4EEC-83EE-4EA36122289E}" destId="{623D42E9-2662-4605-BA63-3CA337B417CA}" srcOrd="2" destOrd="0" presId="urn:microsoft.com/office/officeart/2005/8/layout/venn1"/>
    <dgm:cxn modelId="{204E89CF-A2BC-4B60-994E-60FC3DCA5C5E}" type="presParOf" srcId="{F31DF054-506F-4EEC-83EE-4EA36122289E}" destId="{1D8E8A61-67E1-47A2-B390-18114465FE7A}" srcOrd="3" destOrd="0" presId="urn:microsoft.com/office/officeart/2005/8/layout/venn1"/>
    <dgm:cxn modelId="{7F8444E2-7988-413D-AFD3-971C6AFCAC1C}" type="presParOf" srcId="{F31DF054-506F-4EEC-83EE-4EA36122289E}" destId="{2283AEF7-95D1-4AC1-92E8-007DEC5EAFD9}" srcOrd="4" destOrd="0" presId="urn:microsoft.com/office/officeart/2005/8/layout/venn1"/>
    <dgm:cxn modelId="{529962BE-3EFD-407E-825B-F2804766C450}" type="presParOf" srcId="{F31DF054-506F-4EEC-83EE-4EA36122289E}" destId="{45D03A16-8384-4C8E-8ED6-8692DEC66D9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18FF7-F14E-41CA-A82B-95BA0C889111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84D03BCF-2D7E-4256-96EC-A47283D2658A}">
      <dgm:prSet phldrT="[Text]" custT="1"/>
      <dgm:spPr/>
      <dgm:t>
        <a:bodyPr/>
        <a:lstStyle/>
        <a:p>
          <a:r>
            <a:rPr lang="en-CA" sz="4000" dirty="0" smtClean="0"/>
            <a:t>Content Strategy</a:t>
          </a:r>
          <a:endParaRPr lang="en-CA" sz="4000" dirty="0"/>
        </a:p>
      </dgm:t>
    </dgm:pt>
    <dgm:pt modelId="{4391A8AE-752F-425A-BFFB-A2DA0BC239D7}" type="parTrans" cxnId="{3003349D-10B6-4E3C-8A95-87DF05D7F7C1}">
      <dgm:prSet/>
      <dgm:spPr/>
      <dgm:t>
        <a:bodyPr/>
        <a:lstStyle/>
        <a:p>
          <a:endParaRPr lang="en-CA"/>
        </a:p>
      </dgm:t>
    </dgm:pt>
    <dgm:pt modelId="{24FF33DC-3046-4DE1-8AA6-9103131E4297}" type="sibTrans" cxnId="{3003349D-10B6-4E3C-8A95-87DF05D7F7C1}">
      <dgm:prSet/>
      <dgm:spPr/>
      <dgm:t>
        <a:bodyPr/>
        <a:lstStyle/>
        <a:p>
          <a:endParaRPr lang="en-CA"/>
        </a:p>
      </dgm:t>
    </dgm:pt>
    <dgm:pt modelId="{8A2AB937-39EC-47EF-8A16-A8017BA8C95D}" type="pres">
      <dgm:prSet presAssocID="{21518FF7-F14E-41CA-A82B-95BA0C88911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8355E58-FE48-4C48-B423-B78A1C3CB865}" type="pres">
      <dgm:prSet presAssocID="{21518FF7-F14E-41CA-A82B-95BA0C889111}" presName="radial" presStyleCnt="0">
        <dgm:presLayoutVars>
          <dgm:animLvl val="ctr"/>
        </dgm:presLayoutVars>
      </dgm:prSet>
      <dgm:spPr/>
    </dgm:pt>
    <dgm:pt modelId="{7C2ABD71-4EF0-4057-AF1E-0EE83ADF7907}" type="pres">
      <dgm:prSet presAssocID="{84D03BCF-2D7E-4256-96EC-A47283D2658A}" presName="centerShape" presStyleLbl="vennNode1" presStyleIdx="0" presStyleCnt="1" custLinFactNeighborX="536" custLinFactNeighborY="-997"/>
      <dgm:spPr/>
      <dgm:t>
        <a:bodyPr/>
        <a:lstStyle/>
        <a:p>
          <a:endParaRPr lang="en-CA"/>
        </a:p>
      </dgm:t>
    </dgm:pt>
  </dgm:ptLst>
  <dgm:cxnLst>
    <dgm:cxn modelId="{E3AFDC86-67C7-4735-A591-27F78D5837E0}" type="presOf" srcId="{84D03BCF-2D7E-4256-96EC-A47283D2658A}" destId="{7C2ABD71-4EF0-4057-AF1E-0EE83ADF7907}" srcOrd="0" destOrd="0" presId="urn:microsoft.com/office/officeart/2005/8/layout/radial3"/>
    <dgm:cxn modelId="{4F726AA1-8C91-4895-BAED-B2CE4001D3F1}" type="presOf" srcId="{21518FF7-F14E-41CA-A82B-95BA0C889111}" destId="{8A2AB937-39EC-47EF-8A16-A8017BA8C95D}" srcOrd="0" destOrd="0" presId="urn:microsoft.com/office/officeart/2005/8/layout/radial3"/>
    <dgm:cxn modelId="{3003349D-10B6-4E3C-8A95-87DF05D7F7C1}" srcId="{21518FF7-F14E-41CA-A82B-95BA0C889111}" destId="{84D03BCF-2D7E-4256-96EC-A47283D2658A}" srcOrd="0" destOrd="0" parTransId="{4391A8AE-752F-425A-BFFB-A2DA0BC239D7}" sibTransId="{24FF33DC-3046-4DE1-8AA6-9103131E4297}"/>
    <dgm:cxn modelId="{68AAB966-0E44-4CA1-A000-A6A07CD4CFCE}" type="presParOf" srcId="{8A2AB937-39EC-47EF-8A16-A8017BA8C95D}" destId="{E8355E58-FE48-4C48-B423-B78A1C3CB865}" srcOrd="0" destOrd="0" presId="urn:microsoft.com/office/officeart/2005/8/layout/radial3"/>
    <dgm:cxn modelId="{7B5E9AB8-4B9B-4B2C-9398-96EC88611EA5}" type="presParOf" srcId="{E8355E58-FE48-4C48-B423-B78A1C3CB865}" destId="{7C2ABD71-4EF0-4057-AF1E-0EE83ADF7907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E6086-A691-473C-9855-0448C6F021F8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3E680700-AF4F-486C-A7E0-9E5067207221}">
      <dgm:prSet phldrT="[Text]"/>
      <dgm:spPr/>
      <dgm:t>
        <a:bodyPr/>
        <a:lstStyle/>
        <a:p>
          <a:r>
            <a:rPr lang="en-CA" dirty="0" smtClean="0"/>
            <a:t>Content strategy</a:t>
          </a:r>
          <a:endParaRPr lang="en-CA" dirty="0"/>
        </a:p>
      </dgm:t>
    </dgm:pt>
    <dgm:pt modelId="{D92A6FEA-9BAA-464D-9A75-9575B0F76278}" type="parTrans" cxnId="{7B098B1B-66DF-4096-8B06-098A71212D29}">
      <dgm:prSet/>
      <dgm:spPr/>
      <dgm:t>
        <a:bodyPr/>
        <a:lstStyle/>
        <a:p>
          <a:endParaRPr lang="en-CA"/>
        </a:p>
      </dgm:t>
    </dgm:pt>
    <dgm:pt modelId="{436DE9FC-A264-42A6-9B1C-628840EF7119}" type="sibTrans" cxnId="{7B098B1B-66DF-4096-8B06-098A71212D29}">
      <dgm:prSet/>
      <dgm:spPr/>
      <dgm:t>
        <a:bodyPr/>
        <a:lstStyle/>
        <a:p>
          <a:endParaRPr lang="en-CA"/>
        </a:p>
      </dgm:t>
    </dgm:pt>
    <dgm:pt modelId="{A60099E1-9AE2-4E99-B865-D6AD8630DD5F}">
      <dgm:prSet phldrT="[Text]"/>
      <dgm:spPr/>
      <dgm:t>
        <a:bodyPr/>
        <a:lstStyle/>
        <a:p>
          <a:r>
            <a:rPr lang="en-CA" dirty="0" smtClean="0"/>
            <a:t>Usability</a:t>
          </a:r>
          <a:endParaRPr lang="en-CA" dirty="0"/>
        </a:p>
      </dgm:t>
    </dgm:pt>
    <dgm:pt modelId="{A6FA372E-B423-44DD-B893-7E778D3ECB13}" type="parTrans" cxnId="{CD2D79DC-142A-46C6-BA67-7BC595C7FFF9}">
      <dgm:prSet/>
      <dgm:spPr/>
      <dgm:t>
        <a:bodyPr/>
        <a:lstStyle/>
        <a:p>
          <a:endParaRPr lang="en-CA"/>
        </a:p>
      </dgm:t>
    </dgm:pt>
    <dgm:pt modelId="{AD363069-6E52-48AB-9BDA-7DF4A6A9AC02}" type="sibTrans" cxnId="{CD2D79DC-142A-46C6-BA67-7BC595C7FFF9}">
      <dgm:prSet/>
      <dgm:spPr/>
      <dgm:t>
        <a:bodyPr/>
        <a:lstStyle/>
        <a:p>
          <a:endParaRPr lang="en-CA"/>
        </a:p>
      </dgm:t>
    </dgm:pt>
    <dgm:pt modelId="{E602E9BF-EDD6-4FEC-AF9D-9425A29F02C3}">
      <dgm:prSet phldrT="[Text]"/>
      <dgm:spPr/>
      <dgm:t>
        <a:bodyPr/>
        <a:lstStyle/>
        <a:p>
          <a:r>
            <a:rPr lang="en-CA" dirty="0" smtClean="0"/>
            <a:t>Aesthetics</a:t>
          </a:r>
          <a:endParaRPr lang="en-CA" dirty="0"/>
        </a:p>
      </dgm:t>
    </dgm:pt>
    <dgm:pt modelId="{7887659C-89E9-49B0-A07A-FBC8F382CC78}" type="parTrans" cxnId="{98B2FCD2-D066-4B40-94CB-96EBDC8AEC0F}">
      <dgm:prSet/>
      <dgm:spPr/>
      <dgm:t>
        <a:bodyPr/>
        <a:lstStyle/>
        <a:p>
          <a:endParaRPr lang="en-CA"/>
        </a:p>
      </dgm:t>
    </dgm:pt>
    <dgm:pt modelId="{9BD6A444-C601-4009-BDF7-D4FA50D78A7B}" type="sibTrans" cxnId="{98B2FCD2-D066-4B40-94CB-96EBDC8AEC0F}">
      <dgm:prSet/>
      <dgm:spPr/>
      <dgm:t>
        <a:bodyPr/>
        <a:lstStyle/>
        <a:p>
          <a:endParaRPr lang="en-CA"/>
        </a:p>
      </dgm:t>
    </dgm:pt>
    <dgm:pt modelId="{F31DF054-506F-4EEC-83EE-4EA36122289E}" type="pres">
      <dgm:prSet presAssocID="{99CE6086-A691-473C-9855-0448C6F021F8}" presName="compositeShape" presStyleCnt="0">
        <dgm:presLayoutVars>
          <dgm:chMax val="7"/>
          <dgm:dir/>
          <dgm:resizeHandles val="exact"/>
        </dgm:presLayoutVars>
      </dgm:prSet>
      <dgm:spPr/>
    </dgm:pt>
    <dgm:pt modelId="{EDC236C4-2880-4ECA-9B62-907E8175C7E7}" type="pres">
      <dgm:prSet presAssocID="{3E680700-AF4F-486C-A7E0-9E5067207221}" presName="circ1" presStyleLbl="vennNode1" presStyleIdx="0" presStyleCnt="3" custLinFactNeighborX="-277" custLinFactNeighborY="-4957"/>
      <dgm:spPr/>
      <dgm:t>
        <a:bodyPr/>
        <a:lstStyle/>
        <a:p>
          <a:endParaRPr lang="en-CA"/>
        </a:p>
      </dgm:t>
    </dgm:pt>
    <dgm:pt modelId="{40570A0B-1595-4E3F-A3B5-16569B2DE77F}" type="pres">
      <dgm:prSet presAssocID="{3E680700-AF4F-486C-A7E0-9E50672072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3D42E9-2662-4605-BA63-3CA337B417CA}" type="pres">
      <dgm:prSet presAssocID="{A60099E1-9AE2-4E99-B865-D6AD8630DD5F}" presName="circ2" presStyleLbl="vennNode1" presStyleIdx="1" presStyleCnt="3" custLinFactNeighborX="3874" custLinFactNeighborY="1515"/>
      <dgm:spPr/>
      <dgm:t>
        <a:bodyPr/>
        <a:lstStyle/>
        <a:p>
          <a:endParaRPr lang="en-CA"/>
        </a:p>
      </dgm:t>
    </dgm:pt>
    <dgm:pt modelId="{1D8E8A61-67E1-47A2-B390-18114465FE7A}" type="pres">
      <dgm:prSet presAssocID="{A60099E1-9AE2-4E99-B865-D6AD8630DD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83AEF7-95D1-4AC1-92E8-007DEC5EAFD9}" type="pres">
      <dgm:prSet presAssocID="{E602E9BF-EDD6-4FEC-AF9D-9425A29F02C3}" presName="circ3" presStyleLbl="vennNode1" presStyleIdx="2" presStyleCnt="3" custScaleX="98368" custScaleY="101170" custLinFactNeighborX="-8446" custLinFactNeighborY="1515"/>
      <dgm:spPr/>
      <dgm:t>
        <a:bodyPr/>
        <a:lstStyle/>
        <a:p>
          <a:endParaRPr lang="en-CA"/>
        </a:p>
      </dgm:t>
    </dgm:pt>
    <dgm:pt modelId="{45D03A16-8384-4C8E-8ED6-8692DEC66D92}" type="pres">
      <dgm:prSet presAssocID="{E602E9BF-EDD6-4FEC-AF9D-9425A29F02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FC47D22-6F0F-42A2-BCFA-533D6088E14D}" type="presOf" srcId="{3E680700-AF4F-486C-A7E0-9E5067207221}" destId="{EDC236C4-2880-4ECA-9B62-907E8175C7E7}" srcOrd="0" destOrd="0" presId="urn:microsoft.com/office/officeart/2005/8/layout/venn1"/>
    <dgm:cxn modelId="{98B2FCD2-D066-4B40-94CB-96EBDC8AEC0F}" srcId="{99CE6086-A691-473C-9855-0448C6F021F8}" destId="{E602E9BF-EDD6-4FEC-AF9D-9425A29F02C3}" srcOrd="2" destOrd="0" parTransId="{7887659C-89E9-49B0-A07A-FBC8F382CC78}" sibTransId="{9BD6A444-C601-4009-BDF7-D4FA50D78A7B}"/>
    <dgm:cxn modelId="{1D8A4919-C3DC-41EB-A703-C94ADACEF648}" type="presOf" srcId="{E602E9BF-EDD6-4FEC-AF9D-9425A29F02C3}" destId="{2283AEF7-95D1-4AC1-92E8-007DEC5EAFD9}" srcOrd="0" destOrd="0" presId="urn:microsoft.com/office/officeart/2005/8/layout/venn1"/>
    <dgm:cxn modelId="{B580F082-CC50-4F52-BEFD-5BF73EE1478A}" type="presOf" srcId="{A60099E1-9AE2-4E99-B865-D6AD8630DD5F}" destId="{623D42E9-2662-4605-BA63-3CA337B417CA}" srcOrd="0" destOrd="0" presId="urn:microsoft.com/office/officeart/2005/8/layout/venn1"/>
    <dgm:cxn modelId="{7B098B1B-66DF-4096-8B06-098A71212D29}" srcId="{99CE6086-A691-473C-9855-0448C6F021F8}" destId="{3E680700-AF4F-486C-A7E0-9E5067207221}" srcOrd="0" destOrd="0" parTransId="{D92A6FEA-9BAA-464D-9A75-9575B0F76278}" sibTransId="{436DE9FC-A264-42A6-9B1C-628840EF7119}"/>
    <dgm:cxn modelId="{5EE691F7-F38E-45BB-8208-40766CD78E1C}" type="presOf" srcId="{3E680700-AF4F-486C-A7E0-9E5067207221}" destId="{40570A0B-1595-4E3F-A3B5-16569B2DE77F}" srcOrd="1" destOrd="0" presId="urn:microsoft.com/office/officeart/2005/8/layout/venn1"/>
    <dgm:cxn modelId="{6EAFBEA4-348F-4A70-A430-7F9BCECE9634}" type="presOf" srcId="{A60099E1-9AE2-4E99-B865-D6AD8630DD5F}" destId="{1D8E8A61-67E1-47A2-B390-18114465FE7A}" srcOrd="1" destOrd="0" presId="urn:microsoft.com/office/officeart/2005/8/layout/venn1"/>
    <dgm:cxn modelId="{45849C04-91D7-42E7-BD56-34C9BCB221E4}" type="presOf" srcId="{99CE6086-A691-473C-9855-0448C6F021F8}" destId="{F31DF054-506F-4EEC-83EE-4EA36122289E}" srcOrd="0" destOrd="0" presId="urn:microsoft.com/office/officeart/2005/8/layout/venn1"/>
    <dgm:cxn modelId="{723A7DE3-3C6E-4BAF-9BC0-F6990C75B60A}" type="presOf" srcId="{E602E9BF-EDD6-4FEC-AF9D-9425A29F02C3}" destId="{45D03A16-8384-4C8E-8ED6-8692DEC66D92}" srcOrd="1" destOrd="0" presId="urn:microsoft.com/office/officeart/2005/8/layout/venn1"/>
    <dgm:cxn modelId="{CD2D79DC-142A-46C6-BA67-7BC595C7FFF9}" srcId="{99CE6086-A691-473C-9855-0448C6F021F8}" destId="{A60099E1-9AE2-4E99-B865-D6AD8630DD5F}" srcOrd="1" destOrd="0" parTransId="{A6FA372E-B423-44DD-B893-7E778D3ECB13}" sibTransId="{AD363069-6E52-48AB-9BDA-7DF4A6A9AC02}"/>
    <dgm:cxn modelId="{F4EF9366-6094-42F1-8EF5-C37518038AE9}" type="presParOf" srcId="{F31DF054-506F-4EEC-83EE-4EA36122289E}" destId="{EDC236C4-2880-4ECA-9B62-907E8175C7E7}" srcOrd="0" destOrd="0" presId="urn:microsoft.com/office/officeart/2005/8/layout/venn1"/>
    <dgm:cxn modelId="{6829826B-C010-48A6-AF93-8C8F6FBC930E}" type="presParOf" srcId="{F31DF054-506F-4EEC-83EE-4EA36122289E}" destId="{40570A0B-1595-4E3F-A3B5-16569B2DE77F}" srcOrd="1" destOrd="0" presId="urn:microsoft.com/office/officeart/2005/8/layout/venn1"/>
    <dgm:cxn modelId="{A26CE515-7D6C-4EE7-9A7F-AE703470C721}" type="presParOf" srcId="{F31DF054-506F-4EEC-83EE-4EA36122289E}" destId="{623D42E9-2662-4605-BA63-3CA337B417CA}" srcOrd="2" destOrd="0" presId="urn:microsoft.com/office/officeart/2005/8/layout/venn1"/>
    <dgm:cxn modelId="{8DEEA110-166E-4064-9331-FB46EBAF2989}" type="presParOf" srcId="{F31DF054-506F-4EEC-83EE-4EA36122289E}" destId="{1D8E8A61-67E1-47A2-B390-18114465FE7A}" srcOrd="3" destOrd="0" presId="urn:microsoft.com/office/officeart/2005/8/layout/venn1"/>
    <dgm:cxn modelId="{09DF38E3-974F-454B-89F0-5576835F69BA}" type="presParOf" srcId="{F31DF054-506F-4EEC-83EE-4EA36122289E}" destId="{2283AEF7-95D1-4AC1-92E8-007DEC5EAFD9}" srcOrd="4" destOrd="0" presId="urn:microsoft.com/office/officeart/2005/8/layout/venn1"/>
    <dgm:cxn modelId="{6A8CAB1B-6B82-407F-9F04-DCAE5EDABB2D}" type="presParOf" srcId="{F31DF054-506F-4EEC-83EE-4EA36122289E}" destId="{45D03A16-8384-4C8E-8ED6-8692DEC66D9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236C4-2880-4ECA-9B62-907E8175C7E7}">
      <dsp:nvSpPr>
        <dsp:cNvPr id="0" name=""/>
        <dsp:cNvSpPr/>
      </dsp:nvSpPr>
      <dsp:spPr>
        <a:xfrm>
          <a:off x="3053139" y="55806"/>
          <a:ext cx="2678697" cy="26786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dirty="0" smtClean="0"/>
            <a:t>Content strategy</a:t>
          </a:r>
          <a:endParaRPr lang="en-CA" sz="3000" kern="1200" dirty="0"/>
        </a:p>
      </dsp:txBody>
      <dsp:txXfrm>
        <a:off x="3410298" y="524578"/>
        <a:ext cx="1964378" cy="1205413"/>
      </dsp:txXfrm>
    </dsp:sp>
    <dsp:sp modelId="{623D42E9-2662-4605-BA63-3CA337B417CA}">
      <dsp:nvSpPr>
        <dsp:cNvPr id="0" name=""/>
        <dsp:cNvSpPr/>
      </dsp:nvSpPr>
      <dsp:spPr>
        <a:xfrm>
          <a:off x="4019702" y="1729992"/>
          <a:ext cx="2678697" cy="2678697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dirty="0" smtClean="0"/>
            <a:t>Usability</a:t>
          </a:r>
          <a:endParaRPr lang="en-CA" sz="3000" kern="1200" dirty="0"/>
        </a:p>
      </dsp:txBody>
      <dsp:txXfrm>
        <a:off x="4838937" y="2421989"/>
        <a:ext cx="1607218" cy="1473283"/>
      </dsp:txXfrm>
    </dsp:sp>
    <dsp:sp modelId="{2283AEF7-95D1-4AC1-92E8-007DEC5EAFD9}">
      <dsp:nvSpPr>
        <dsp:cNvPr id="0" name=""/>
        <dsp:cNvSpPr/>
      </dsp:nvSpPr>
      <dsp:spPr>
        <a:xfrm>
          <a:off x="2086575" y="1729992"/>
          <a:ext cx="2678697" cy="2678697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kern="1200" dirty="0" smtClean="0"/>
            <a:t>Aesthetics</a:t>
          </a:r>
          <a:endParaRPr lang="en-CA" sz="3000" kern="1200" dirty="0"/>
        </a:p>
      </dsp:txBody>
      <dsp:txXfrm>
        <a:off x="2338819" y="2421989"/>
        <a:ext cx="1607218" cy="1473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ABD71-4EF0-4057-AF1E-0EE83ADF7907}">
      <dsp:nvSpPr>
        <dsp:cNvPr id="0" name=""/>
        <dsp:cNvSpPr/>
      </dsp:nvSpPr>
      <dsp:spPr>
        <a:xfrm>
          <a:off x="0" y="529668"/>
          <a:ext cx="3384376" cy="338437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Content Strategy</a:t>
          </a:r>
          <a:endParaRPr lang="en-CA" sz="4000" kern="1200" dirty="0"/>
        </a:p>
      </dsp:txBody>
      <dsp:txXfrm>
        <a:off x="495630" y="1025298"/>
        <a:ext cx="2393116" cy="2393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2/11/2019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92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24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Landscaping photo taken by </a:t>
            </a:r>
            <a:r>
              <a:rPr lang="en-CA" dirty="0" err="1" smtClean="0"/>
              <a:t>Herry</a:t>
            </a:r>
            <a:r>
              <a:rPr lang="en-CA" dirty="0" smtClean="0"/>
              <a:t> </a:t>
            </a:r>
            <a:r>
              <a:rPr lang="en-CA" dirty="0" err="1" smtClean="0"/>
              <a:t>Lawford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771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007museum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vanartgallery.bc.ca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ynda.com/Design-Techniques-tutorials/Using-space-organize-your-design/506078/539544-4.html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al.com/designers/colorfilte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ritemaps.com/" TargetMode="External"/><Relationship Id="rId4" Type="http://schemas.openxmlformats.org/officeDocument/2006/relationships/hyperlink" Target="https://www.linkedin.com/pulse/basic-guidelines-xml-sitemaps-rssatom-feeds-pramod-kuma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freshpractices.com/sitemaps/" TargetMode="External"/><Relationship Id="rId4" Type="http://schemas.openxmlformats.org/officeDocument/2006/relationships/hyperlink" Target="http://www.softwaretestinghelp.com/wireframes-prototype-testin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vpl.ca/" TargetMode="External"/><Relationship Id="rId2" Type="http://schemas.openxmlformats.org/officeDocument/2006/relationships/hyperlink" Target="http://www.vpl.ca/lynd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uides.vpl.ca/webdesign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pl.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 Design Essentials: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Design Process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06" t="17234" r="6488" b="1834"/>
          <a:stretch>
            <a:fillRect/>
          </a:stretch>
        </p:blipFill>
        <p:spPr bwMode="auto">
          <a:xfrm>
            <a:off x="323528" y="1196752"/>
            <a:ext cx="8532440" cy="442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286544" cy="714380"/>
          </a:xfrm>
        </p:spPr>
        <p:txBody>
          <a:bodyPr/>
          <a:lstStyle/>
          <a:p>
            <a:r>
              <a:rPr lang="en-CA" dirty="0" smtClean="0"/>
              <a:t>Aesthetics</a:t>
            </a:r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3059832" y="6237312"/>
            <a:ext cx="3129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http://www.007museum.com/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Aesthetics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275856" y="60069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30660"/>
            <a:ext cx="7572215" cy="477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564904"/>
            <a:ext cx="7715200" cy="3561259"/>
          </a:xfrm>
        </p:spPr>
        <p:txBody>
          <a:bodyPr/>
          <a:lstStyle/>
          <a:p>
            <a:r>
              <a:rPr lang="en-CA" dirty="0" smtClean="0"/>
              <a:t>Balance design and usability! </a:t>
            </a:r>
          </a:p>
          <a:p>
            <a:r>
              <a:rPr lang="en-CA" dirty="0" smtClean="0"/>
              <a:t>Elements of Design (condensed): </a:t>
            </a:r>
          </a:p>
          <a:p>
            <a:pPr lvl="1"/>
            <a:r>
              <a:rPr lang="en-CA" dirty="0" smtClean="0"/>
              <a:t>Type/Font</a:t>
            </a:r>
          </a:p>
          <a:p>
            <a:pPr lvl="1"/>
            <a:r>
              <a:rPr lang="en-CA" dirty="0"/>
              <a:t>Texture, form, whitespace </a:t>
            </a:r>
            <a:endParaRPr lang="en-CA" dirty="0" smtClean="0"/>
          </a:p>
          <a:p>
            <a:pPr lvl="1"/>
            <a:r>
              <a:rPr lang="en-CA" dirty="0" smtClean="0"/>
              <a:t>Colour palette </a:t>
            </a:r>
          </a:p>
          <a:p>
            <a:pPr marL="457200" lvl="1" indent="0"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Aesthetics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67544" y="1323519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“Design is not just what it looks like and feels like. </a:t>
            </a:r>
            <a:endParaRPr lang="en-CA" sz="2400" dirty="0" smtClean="0"/>
          </a:p>
          <a:p>
            <a:pPr algn="ctr"/>
            <a:r>
              <a:rPr lang="en-CA" sz="2400" dirty="0" smtClean="0"/>
              <a:t>Design </a:t>
            </a:r>
            <a:r>
              <a:rPr lang="en-CA" sz="2400" dirty="0"/>
              <a:t>is how it works.” </a:t>
            </a:r>
            <a:r>
              <a:rPr lang="en-CA" sz="2400" dirty="0" smtClean="0"/>
              <a:t>--Steve </a:t>
            </a:r>
            <a:r>
              <a:rPr lang="en-CA" sz="2400" dirty="0"/>
              <a:t>Jobs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/>
              <a:t>Type is a key element of website design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sz="3600" dirty="0" err="1" smtClean="0"/>
              <a:t>Websafe</a:t>
            </a:r>
            <a:r>
              <a:rPr lang="en-CA" sz="3600" dirty="0" smtClean="0"/>
              <a:t> fonts - pre-installed</a:t>
            </a:r>
            <a:endParaRPr lang="en-CA" dirty="0"/>
          </a:p>
          <a:p>
            <a:pPr marL="457200" lvl="1" indent="0">
              <a:buNone/>
            </a:pPr>
            <a:r>
              <a:rPr lang="en-C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Serif</a:t>
            </a:r>
            <a:r>
              <a:rPr lang="en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dirty="0">
                <a:latin typeface="Garamond" panose="02020404030301010803" pitchFamily="18" charset="0"/>
              </a:rPr>
              <a:t> </a:t>
            </a:r>
            <a:r>
              <a:rPr lang="en-CA" dirty="0" smtClean="0">
                <a:latin typeface="Garamond" panose="02020404030301010803" pitchFamily="18" charset="0"/>
              </a:rPr>
              <a:t> </a:t>
            </a:r>
          </a:p>
          <a:p>
            <a:pPr marL="457200" lvl="1" indent="0">
              <a:buNone/>
            </a:pPr>
            <a:endParaRPr lang="en-CA" dirty="0" smtClean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Sans Serif</a:t>
            </a:r>
            <a:endParaRPr lang="en-CA" dirty="0">
              <a:latin typeface="Edwardian Script ITC" panose="030303020407070D0804" pitchFamily="66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1868" y="428604"/>
            <a:ext cx="6286544" cy="714380"/>
          </a:xfrm>
        </p:spPr>
        <p:txBody>
          <a:bodyPr/>
          <a:lstStyle/>
          <a:p>
            <a:r>
              <a:rPr lang="en-CA" dirty="0" smtClean="0"/>
              <a:t>Aesthetics: Type &amp; Fonts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87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286544" cy="714380"/>
          </a:xfrm>
        </p:spPr>
        <p:txBody>
          <a:bodyPr/>
          <a:lstStyle/>
          <a:p>
            <a:r>
              <a:rPr lang="en-CA" dirty="0" smtClean="0"/>
              <a:t>Aesthetics: White Space</a:t>
            </a:r>
            <a:endParaRPr lang="en-CA" dirty="0"/>
          </a:p>
        </p:txBody>
      </p:sp>
      <p:pic>
        <p:nvPicPr>
          <p:cNvPr id="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488832" cy="372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512306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https://www.lynda.com/Design-Techniques-tutorials/Using-space-organize-your-design/506078/539544-4.html</a:t>
            </a:r>
          </a:p>
        </p:txBody>
      </p:sp>
    </p:spTree>
    <p:extLst>
      <p:ext uri="{BB962C8B-B14F-4D97-AF65-F5344CB8AC3E}">
        <p14:creationId xmlns:p14="http://schemas.microsoft.com/office/powerpoint/2010/main" val="28687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Aesthetics: Colour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2985"/>
            <a:ext cx="5050904" cy="4014208"/>
          </a:xfrm>
        </p:spPr>
        <p:txBody>
          <a:bodyPr/>
          <a:lstStyle/>
          <a:p>
            <a:r>
              <a:rPr lang="en-CA" dirty="0" smtClean="0"/>
              <a:t>Colour – conveys mood and balance. </a:t>
            </a:r>
            <a:endParaRPr lang="en-CA" dirty="0"/>
          </a:p>
          <a:p>
            <a:r>
              <a:rPr lang="en-CA" dirty="0" smtClean="0"/>
              <a:t>Web-friendly colours – </a:t>
            </a:r>
          </a:p>
          <a:p>
            <a:pPr marL="0" indent="0">
              <a:buNone/>
            </a:pPr>
            <a:r>
              <a:rPr lang="en-CA" dirty="0" smtClean="0"/>
              <a:t>use colour pickers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Accessibility – avoid relying </a:t>
            </a:r>
            <a:r>
              <a:rPr lang="en-CA" dirty="0"/>
              <a:t>on colour for key information</a:t>
            </a:r>
            <a:endParaRPr lang="en-CA" sz="2400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84784"/>
            <a:ext cx="3724951" cy="2060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5373216"/>
            <a:ext cx="4533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https://www.toptal.com/designers/colorfilter/</a:t>
            </a:r>
            <a:endParaRPr lang="en-CA" dirty="0"/>
          </a:p>
        </p:txBody>
      </p:sp>
      <p:pic>
        <p:nvPicPr>
          <p:cNvPr id="9" name="Picture 9" descr="Ishihara Color Blindness Tes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87278"/>
            <a:ext cx="2160240" cy="2121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1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:\Users\jadeshe\AppData\Local\Temp\7555547814_95b2269fbc_o.jpg"/>
          <p:cNvPicPr>
            <a:picLocks noChangeAspect="1" noChangeArrowheads="1"/>
          </p:cNvPicPr>
          <p:nvPr/>
        </p:nvPicPr>
        <p:blipFill>
          <a:blip r:embed="rId2" cstate="print"/>
          <a:srcRect l="40162" r="9644" b="17423"/>
          <a:stretch>
            <a:fillRect/>
          </a:stretch>
        </p:blipFill>
        <p:spPr bwMode="auto">
          <a:xfrm>
            <a:off x="6084168" y="3501008"/>
            <a:ext cx="3059832" cy="335699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Aesthetics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983179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We are creating a website to sell children’s wooden toys</a:t>
            </a:r>
          </a:p>
          <a:p>
            <a:pPr>
              <a:buNone/>
            </a:pPr>
            <a:r>
              <a:rPr lang="en-CA" sz="900" dirty="0" smtClean="0"/>
              <a:t>   </a:t>
            </a:r>
          </a:p>
          <a:p>
            <a:pPr lvl="0"/>
            <a:r>
              <a:rPr lang="en-CA" sz="2400" dirty="0" smtClean="0"/>
              <a:t>Who is our target demographic?</a:t>
            </a:r>
          </a:p>
          <a:p>
            <a:pPr lvl="0"/>
            <a:r>
              <a:rPr lang="en-CA" sz="2400" dirty="0" smtClean="0"/>
              <a:t>What would our target demographic expect the website to look and feel like? </a:t>
            </a:r>
          </a:p>
          <a:p>
            <a:pPr lvl="1"/>
            <a:r>
              <a:rPr lang="en-CA" sz="2000" dirty="0" smtClean="0"/>
              <a:t>Comforting and welcoming? Flashy and edgy? Plain and simple?  Complex and detailed?</a:t>
            </a:r>
          </a:p>
          <a:p>
            <a:pPr lvl="0"/>
            <a:r>
              <a:rPr lang="en-CA" sz="2400" dirty="0" smtClean="0"/>
              <a:t>Consider the elements of visual design: </a:t>
            </a:r>
          </a:p>
          <a:p>
            <a:pPr lvl="1"/>
            <a:r>
              <a:rPr lang="en-CA" sz="2000" dirty="0"/>
              <a:t>C</a:t>
            </a:r>
            <a:r>
              <a:rPr lang="en-CA" sz="2000" dirty="0" smtClean="0"/>
              <a:t>olour (hue), </a:t>
            </a:r>
            <a:r>
              <a:rPr lang="en-CA" sz="2000" dirty="0"/>
              <a:t>v</a:t>
            </a:r>
            <a:r>
              <a:rPr lang="en-CA" sz="2000" dirty="0" smtClean="0"/>
              <a:t>alue (tone), texture, shape, form, space </a:t>
            </a:r>
          </a:p>
          <a:p>
            <a:pPr lvl="1">
              <a:buNone/>
            </a:pPr>
            <a:r>
              <a:rPr lang="en-CA" sz="2000" dirty="0" smtClean="0"/>
              <a:t>(whitespace), line, type.</a:t>
            </a:r>
          </a:p>
          <a:p>
            <a:pPr lvl="0"/>
            <a:r>
              <a:rPr lang="en-CA" sz="2400" dirty="0" smtClean="0"/>
              <a:t>What other design choices should we make?</a:t>
            </a:r>
            <a:endParaRPr lang="en-CA" sz="2400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2996952"/>
            <a:ext cx="3096344" cy="1008112"/>
          </a:xfrm>
        </p:spPr>
        <p:txBody>
          <a:bodyPr/>
          <a:lstStyle/>
          <a:p>
            <a:pPr algn="ctr"/>
            <a:r>
              <a:rPr lang="en-CA" sz="6000" dirty="0" smtClean="0"/>
              <a:t>Usability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395536" y="1484784"/>
            <a:ext cx="4392488" cy="424847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alpha val="50000"/>
              <a:hueOff val="5625132"/>
              <a:satOff val="-8440"/>
              <a:lumOff val="-1373"/>
              <a:alphaOff val="0"/>
            </a:schemeClr>
          </a:effectRef>
          <a:fontRef idx="minor">
            <a:schemeClr val="tx1"/>
          </a:fontRef>
        </p:style>
      </p:sp>
      <p:sp>
        <p:nvSpPr>
          <p:cNvPr id="8" name="TextBox 7"/>
          <p:cNvSpPr txBox="1"/>
          <p:nvPr/>
        </p:nvSpPr>
        <p:spPr>
          <a:xfrm>
            <a:off x="5076056" y="548680"/>
            <a:ext cx="37444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b="1" dirty="0" smtClean="0"/>
          </a:p>
          <a:p>
            <a:r>
              <a:rPr lang="en-CA" sz="2800" b="1" dirty="0" smtClean="0"/>
              <a:t>Usability is determined by design balance of: </a:t>
            </a:r>
          </a:p>
          <a:p>
            <a:endParaRPr lang="en-CA" sz="2800" b="1" dirty="0"/>
          </a:p>
          <a:p>
            <a:r>
              <a:rPr lang="en-CA" sz="2800" dirty="0" smtClean="0"/>
              <a:t>a) the user context (what they want to do)</a:t>
            </a:r>
          </a:p>
          <a:p>
            <a:pPr marL="342900" indent="-342900">
              <a:buAutoNum type="alphaLcParenR"/>
            </a:pPr>
            <a:endParaRPr lang="en-CA" sz="2800" dirty="0" smtClean="0"/>
          </a:p>
          <a:p>
            <a:r>
              <a:rPr lang="en-CA" sz="2800" dirty="0" smtClean="0"/>
              <a:t>b) the use environment </a:t>
            </a:r>
          </a:p>
          <a:p>
            <a:r>
              <a:rPr lang="en-CA" sz="2800" dirty="0" smtClean="0"/>
              <a:t>(where/how they are using something) </a:t>
            </a:r>
            <a:endParaRPr lang="en-CA" sz="2800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78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Usability Testing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pageNumber"/>
          <p:cNvSpPr txBox="1"/>
          <p:nvPr/>
        </p:nvSpPr>
        <p:spPr>
          <a:xfrm>
            <a:off x="8509000" y="6565900"/>
            <a:ext cx="1270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sz="1300" smtClean="0">
                <a:solidFill>
                  <a:srgbClr val="0096D6"/>
                </a:solidFill>
              </a:rPr>
              <a:t> 19/ 29</a:t>
            </a:r>
            <a:endParaRPr lang="en-CA" sz="1300">
              <a:solidFill>
                <a:srgbClr val="0096D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dirty="0" smtClean="0"/>
              <a:t>“</a:t>
            </a:r>
            <a:r>
              <a:rPr lang="en-CA" sz="2800" dirty="0"/>
              <a:t>If something requires a large investment of time — or looks like it will — it’s less likely to be used.” </a:t>
            </a:r>
            <a:r>
              <a:rPr lang="en-CA" sz="2800" dirty="0" smtClean="0"/>
              <a:t>–</a:t>
            </a:r>
          </a:p>
          <a:p>
            <a:pPr marL="0" indent="0">
              <a:buNone/>
            </a:pPr>
            <a:r>
              <a:rPr lang="en-CA" sz="2000" dirty="0" smtClean="0"/>
              <a:t>Steve </a:t>
            </a:r>
            <a:r>
              <a:rPr lang="en-CA" sz="2000" dirty="0"/>
              <a:t>Krug author of </a:t>
            </a:r>
            <a:r>
              <a:rPr lang="en-CA" sz="2000" i="1" dirty="0"/>
              <a:t>Don’t Make Me Think. 2014: New </a:t>
            </a:r>
            <a:r>
              <a:rPr lang="en-CA" sz="2000" i="1" dirty="0" smtClean="0"/>
              <a:t>Riders</a:t>
            </a:r>
          </a:p>
          <a:p>
            <a:pPr marL="0" indent="0">
              <a:buNone/>
            </a:pPr>
            <a:endParaRPr lang="en-CA" sz="1800" dirty="0" smtClean="0"/>
          </a:p>
          <a:p>
            <a:r>
              <a:rPr lang="en-CA" dirty="0" smtClean="0"/>
              <a:t>Test </a:t>
            </a:r>
            <a:r>
              <a:rPr lang="en-CA" dirty="0" smtClean="0"/>
              <a:t>to see if </a:t>
            </a:r>
            <a:r>
              <a:rPr lang="en-CA" dirty="0" smtClean="0"/>
              <a:t>users </a:t>
            </a:r>
            <a:r>
              <a:rPr lang="en-CA" dirty="0" smtClean="0"/>
              <a:t>can use the website successfully.  Use paper layouts, prototypes or live site. </a:t>
            </a:r>
          </a:p>
          <a:p>
            <a:r>
              <a:rPr lang="en-CA" dirty="0" smtClean="0"/>
              <a:t>Goodwill reservoir? Assess the problems that create the most frustration – fix first! </a:t>
            </a:r>
          </a:p>
        </p:txBody>
      </p:sp>
    </p:spTree>
    <p:extLst>
      <p:ext uri="{BB962C8B-B14F-4D97-AF65-F5344CB8AC3E}">
        <p14:creationId xmlns:p14="http://schemas.microsoft.com/office/powerpoint/2010/main" val="36930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z="800" dirty="0" smtClean="0"/>
          </a:p>
          <a:p>
            <a:r>
              <a:rPr lang="en-CA" sz="2400" dirty="0"/>
              <a:t>Develop key </a:t>
            </a:r>
            <a:r>
              <a:rPr lang="en-CA" sz="2400" dirty="0" smtClean="0"/>
              <a:t>tasks you </a:t>
            </a:r>
            <a:r>
              <a:rPr lang="en-CA" sz="2400" dirty="0"/>
              <a:t>would like people to take on your website. 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Find a group of representative users (3-5).</a:t>
            </a:r>
          </a:p>
          <a:p>
            <a:pPr marL="0" indent="0">
              <a:buNone/>
            </a:pPr>
            <a:endParaRPr lang="en-CA" sz="2400" dirty="0" smtClean="0"/>
          </a:p>
          <a:p>
            <a:r>
              <a:rPr lang="en-CA" sz="2400" dirty="0" smtClean="0"/>
              <a:t>Ask the users to perform or tasks and “think out </a:t>
            </a:r>
            <a:r>
              <a:rPr lang="en-CA" sz="2400" dirty="0"/>
              <a:t>loud” – what is noticed,  where they succeed, and where they have difficulties. 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Observe</a:t>
            </a:r>
            <a:r>
              <a:rPr lang="en-CA" sz="2400" b="1" dirty="0" smtClean="0"/>
              <a:t> </a:t>
            </a:r>
            <a:r>
              <a:rPr lang="en-CA" sz="2400" dirty="0" smtClean="0"/>
              <a:t>&amp; document- prioritize changes and design decisions. 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Usability: Conducting tests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6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n-CA" sz="3600" dirty="0" smtClean="0"/>
              <a:t>Digital Essentials: </a:t>
            </a:r>
            <a:r>
              <a:rPr lang="en-CA" dirty="0" smtClean="0">
                <a:hlinkClick r:id="rId2"/>
              </a:rPr>
              <a:t>vpl.ca/program/digital-essentials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3275856" y="2276872"/>
            <a:ext cx="5112568" cy="40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714380"/>
          </a:xfrm>
        </p:spPr>
        <p:txBody>
          <a:bodyPr/>
          <a:lstStyle/>
          <a:p>
            <a:pPr algn="ctr"/>
            <a:r>
              <a:rPr lang="en-CA" sz="6000" dirty="0" smtClean="0"/>
              <a:t>Accessibility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84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>
              <a:buNone/>
            </a:pPr>
            <a:endParaRPr lang="en-CA" sz="24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3600" dirty="0" smtClean="0"/>
              <a:t>Access to information and communications technologies, including the Web, is a basic human right.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3600" dirty="0" smtClean="0"/>
              <a:t>Accessibility supports social inclusion.</a:t>
            </a:r>
            <a:endParaRPr lang="en-CA" sz="44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CA" sz="3600" dirty="0" smtClean="0"/>
              <a:t>There is also a strong business case for accessibility. </a:t>
            </a:r>
            <a:endParaRPr lang="en-CA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Case for Accessibility</a:t>
            </a:r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8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Images  - using the “alt text” code.  Add in descriptive terms with images.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Inaccessible colours used for key elements e.g. buttons, navigation, fonts are in certain colours.</a:t>
            </a:r>
          </a:p>
          <a:p>
            <a:endParaRPr lang="en-CA" dirty="0"/>
          </a:p>
          <a:p>
            <a:r>
              <a:rPr lang="en-CA" dirty="0" smtClean="0"/>
              <a:t>Videos used for key navigation elements – visual barriers, sound barriers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Accessibility Considerations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85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714380"/>
          </a:xfrm>
        </p:spPr>
        <p:txBody>
          <a:bodyPr/>
          <a:lstStyle/>
          <a:p>
            <a:pPr algn="ctr"/>
            <a:r>
              <a:rPr lang="en-CA" sz="6000" dirty="0" smtClean="0"/>
              <a:t>Responsiveness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57" y="1143001"/>
            <a:ext cx="5680243" cy="36475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Responsiveness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265" y="2964073"/>
            <a:ext cx="3315139" cy="3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Create a Site Map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218" name="Picture 2" descr="Image result for post it note sit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24744"/>
            <a:ext cx="5928654" cy="2808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8" name="Picture 6" descr="Image result for writemaps 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80928"/>
            <a:ext cx="4464496" cy="2955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23528" y="5517232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Images from: </a:t>
            </a:r>
            <a:endParaRPr lang="en-CA" sz="1600" dirty="0" smtClean="0">
              <a:hlinkClick r:id="rId4"/>
            </a:endParaRPr>
          </a:p>
          <a:p>
            <a:r>
              <a:rPr lang="en-CA" sz="1600" dirty="0" smtClean="0">
                <a:hlinkClick r:id="rId4"/>
              </a:rPr>
              <a:t>https://www.linkedin.com/pulse/basic-guidelines-xml-sitemaps-rssatom-feeds-pramod-kumar/</a:t>
            </a:r>
            <a:r>
              <a:rPr lang="en-CA" sz="1600" dirty="0" smtClean="0"/>
              <a:t> </a:t>
            </a:r>
          </a:p>
          <a:p>
            <a:r>
              <a:rPr lang="en-CA" sz="1600" dirty="0" smtClean="0">
                <a:hlinkClick r:id="rId5"/>
              </a:rPr>
              <a:t>https://writemaps.com/</a:t>
            </a:r>
            <a:r>
              <a:rPr lang="en-CA" sz="1600" dirty="0" smtClean="0"/>
              <a:t> 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Create a Prototype/Wireframe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48" y="1772816"/>
            <a:ext cx="3816424" cy="26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744416" cy="273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79712" y="630932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Images from: </a:t>
            </a:r>
            <a:r>
              <a:rPr lang="en-CA" sz="1400" dirty="0" smtClean="0">
                <a:hlinkClick r:id="rId4"/>
              </a:rPr>
              <a:t>http://www.softwaretestinghelp.com/wireframes-prototype-testing/</a:t>
            </a:r>
            <a:endParaRPr lang="en-CA" sz="1400" dirty="0" smtClean="0"/>
          </a:p>
          <a:p>
            <a:r>
              <a:rPr lang="en-CA" sz="1400" dirty="0" smtClean="0">
                <a:hlinkClick r:id="rId5"/>
              </a:rPr>
              <a:t>http://freshpractices.com/sitemaps/</a:t>
            </a:r>
            <a:r>
              <a:rPr lang="en-CA" sz="1400" dirty="0" smtClean="0"/>
              <a:t> 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3848" y="285728"/>
            <a:ext cx="5511556" cy="714380"/>
          </a:xfrm>
        </p:spPr>
        <p:txBody>
          <a:bodyPr/>
          <a:lstStyle/>
          <a:p>
            <a:r>
              <a:rPr lang="en-CA" dirty="0" smtClean="0"/>
              <a:t>Bringing it All Together in Your Design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326560"/>
              </p:ext>
            </p:extLst>
          </p:nvPr>
        </p:nvGraphicFramePr>
        <p:xfrm>
          <a:off x="683568" y="1844824"/>
          <a:ext cx="7272039" cy="417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Practice!</a:t>
            </a:r>
            <a:endParaRPr lang="en-CA" dirty="0"/>
          </a:p>
        </p:txBody>
      </p:sp>
      <p:pic>
        <p:nvPicPr>
          <p:cNvPr id="4" name="Content Placeholder 3" descr="C:\Users\jadeshe\AppData\Local\Temp\1796117317_ca280c3ee2_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21160"/>
            <a:ext cx="3888432" cy="27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9318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Group 1</a:t>
            </a:r>
          </a:p>
          <a:p>
            <a:pPr algn="ctr"/>
            <a:r>
              <a:rPr lang="en-CA" sz="2400" dirty="0" smtClean="0"/>
              <a:t>Quilting Shop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486916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Group 2</a:t>
            </a:r>
          </a:p>
          <a:p>
            <a:pPr algn="ctr"/>
            <a:r>
              <a:rPr lang="en-CA" sz="2400" dirty="0" smtClean="0"/>
              <a:t>Landscaping service</a:t>
            </a:r>
            <a:endParaRPr lang="en-CA" sz="2400" dirty="0"/>
          </a:p>
        </p:txBody>
      </p:sp>
      <p:sp>
        <p:nvSpPr>
          <p:cNvPr id="7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 descr="Image from Flikr Creative Commons, share alike&#10;&#10;" title="By Herry Lawfo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032" y="1821160"/>
            <a:ext cx="3717786" cy="2759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6286544" cy="714380"/>
          </a:xfrm>
        </p:spPr>
        <p:txBody>
          <a:bodyPr/>
          <a:lstStyle/>
          <a:p>
            <a:pPr algn="ctr"/>
            <a:r>
              <a:rPr lang="en-CA" sz="4800" dirty="0" smtClean="0"/>
              <a:t>Share Your Design Ideas with the Class!</a:t>
            </a:r>
            <a:endParaRPr lang="en-C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5740" y="2060848"/>
            <a:ext cx="6165866" cy="3960440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Lynda.com</a:t>
            </a:r>
            <a:r>
              <a:rPr lang="en-CA" dirty="0" smtClean="0"/>
              <a:t>: </a:t>
            </a:r>
            <a:r>
              <a:rPr lang="en-CA" dirty="0" smtClean="0">
                <a:hlinkClick r:id="rId2"/>
              </a:rPr>
              <a:t>vpl.ca/Lynda</a:t>
            </a: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sz="2400" dirty="0"/>
              <a:t/>
            </a:r>
            <a:br>
              <a:rPr lang="en-CA" sz="2400" dirty="0"/>
            </a:br>
            <a:endParaRPr lang="en-CA" sz="2400" dirty="0"/>
          </a:p>
          <a:p>
            <a:pPr>
              <a:buNone/>
            </a:pPr>
            <a:r>
              <a:rPr lang="en-CA" b="1" dirty="0"/>
              <a:t>VPL Research Guides</a:t>
            </a:r>
            <a:r>
              <a:rPr lang="en-CA" dirty="0"/>
              <a:t>: </a:t>
            </a:r>
            <a:r>
              <a:rPr lang="en-CA" dirty="0" smtClean="0">
                <a:hlinkClick r:id="rId3"/>
              </a:rPr>
              <a:t>guides.vpl.ca</a:t>
            </a:r>
            <a:endParaRPr lang="en-CA" dirty="0" smtClean="0"/>
          </a:p>
          <a:p>
            <a:pPr lvl="1"/>
            <a:r>
              <a:rPr lang="en-CA" dirty="0" smtClean="0"/>
              <a:t>Web Design Essentials:</a:t>
            </a:r>
          </a:p>
          <a:p>
            <a:pPr marL="914400" lvl="2" indent="0">
              <a:buNone/>
            </a:pPr>
            <a:r>
              <a:rPr lang="en-CA" dirty="0" smtClean="0">
                <a:hlinkClick r:id="rId4"/>
              </a:rPr>
              <a:t>guides.vpl.ca/</a:t>
            </a:r>
            <a:r>
              <a:rPr lang="en-CA" dirty="0" err="1" smtClean="0">
                <a:hlinkClick r:id="rId4"/>
              </a:rPr>
              <a:t>webdesign</a:t>
            </a:r>
            <a:endParaRPr lang="en-CA" dirty="0" smtClean="0"/>
          </a:p>
          <a:p>
            <a:pPr lvl="1"/>
            <a:endParaRPr lang="en-CA" dirty="0"/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Image result for lynda.com"/>
          <p:cNvPicPr>
            <a:picLocks noChangeAspect="1" noChangeArrowheads="1"/>
          </p:cNvPicPr>
          <p:nvPr/>
        </p:nvPicPr>
        <p:blipFill>
          <a:blip r:embed="rId5" cstate="print"/>
          <a:srcRect b="29126"/>
          <a:stretch>
            <a:fillRect/>
          </a:stretch>
        </p:blipFill>
        <p:spPr bwMode="auto">
          <a:xfrm>
            <a:off x="94912" y="1410084"/>
            <a:ext cx="2530828" cy="1630636"/>
          </a:xfrm>
          <a:prstGeom prst="rect">
            <a:avLst/>
          </a:prstGeom>
          <a:noFill/>
        </p:spPr>
      </p:pic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" name="Picture 14" descr="Related image"/>
          <p:cNvPicPr>
            <a:picLocks noChangeAspect="1" noChangeArrowheads="1"/>
          </p:cNvPicPr>
          <p:nvPr/>
        </p:nvPicPr>
        <p:blipFill>
          <a:blip r:embed="rId6" cstate="print"/>
          <a:srcRect r="45096" b="51745"/>
          <a:stretch>
            <a:fillRect/>
          </a:stretch>
        </p:blipFill>
        <p:spPr bwMode="auto">
          <a:xfrm>
            <a:off x="307975" y="4041068"/>
            <a:ext cx="2047330" cy="708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9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/>
          <a:lstStyle/>
          <a:p>
            <a:r>
              <a:rPr lang="en-CA" sz="2800" dirty="0" smtClean="0"/>
              <a:t>Put your thoughts on paper first</a:t>
            </a:r>
          </a:p>
          <a:p>
            <a:r>
              <a:rPr lang="en-CA" sz="2800" dirty="0" smtClean="0"/>
              <a:t>Define the style/look</a:t>
            </a:r>
          </a:p>
          <a:p>
            <a:r>
              <a:rPr lang="en-CA" sz="2800" dirty="0" smtClean="0"/>
              <a:t>Create a sitemap/website blueprint</a:t>
            </a:r>
          </a:p>
          <a:p>
            <a:r>
              <a:rPr lang="en-CA" sz="2800" dirty="0" smtClean="0"/>
              <a:t>Create a prototype/wireframe</a:t>
            </a:r>
          </a:p>
          <a:p>
            <a:r>
              <a:rPr lang="en-CA" sz="2800" dirty="0" smtClean="0"/>
              <a:t>Do usability testing</a:t>
            </a:r>
          </a:p>
          <a:p>
            <a:r>
              <a:rPr lang="en-CA" sz="2800" dirty="0" smtClean="0"/>
              <a:t>Revise as needed</a:t>
            </a:r>
          </a:p>
          <a:p>
            <a:r>
              <a:rPr lang="en-CA" sz="2800" dirty="0" smtClean="0"/>
              <a:t>Publish (next class)!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Review: The Design Process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We Learn How To . . . ?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95536" y="980728"/>
            <a:ext cx="8435280" cy="51845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Define, consider essential web design principles.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CA" sz="36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 and iterate design ideas by using site maps and wireframes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copyright and permissions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549272"/>
          </a:xfrm>
        </p:spPr>
        <p:txBody>
          <a:bodyPr/>
          <a:lstStyle/>
          <a:p>
            <a:pPr algn="r"/>
            <a:r>
              <a:rPr lang="en-CA" dirty="0" smtClean="0"/>
              <a:t>We want your feedback!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755576" y="4058598"/>
            <a:ext cx="8036766" cy="131034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132909">
            <a:off x="4626756" y="4121101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4698" y="1986504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33023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5" name="Oval 4"/>
          <p:cNvSpPr/>
          <p:nvPr/>
        </p:nvSpPr>
        <p:spPr>
          <a:xfrm>
            <a:off x="6300778" y="4941717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7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>
                <a:hlinkClick r:id="rId3"/>
              </a:rPr>
              <a:t>info@vpl.ca</a:t>
            </a:r>
            <a:r>
              <a:rPr lang="en-CA" sz="4000" dirty="0" smtClean="0"/>
              <a:t> 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5"/>
            <a:ext cx="8435280" cy="5184576"/>
          </a:xfrm>
        </p:spPr>
        <p:txBody>
          <a:bodyPr/>
          <a:lstStyle/>
          <a:p>
            <a:r>
              <a:rPr lang="en-CA" sz="3600" dirty="0" smtClean="0"/>
              <a:t>Define, consider essential web design principles: </a:t>
            </a:r>
            <a:endParaRPr lang="en-CA" dirty="0" smtClean="0"/>
          </a:p>
          <a:p>
            <a:pPr lvl="1"/>
            <a:r>
              <a:rPr lang="en-CA" dirty="0" smtClean="0"/>
              <a:t>Website </a:t>
            </a:r>
            <a:r>
              <a:rPr lang="en-CA" dirty="0" smtClean="0"/>
              <a:t>Purpose/Content Strategy</a:t>
            </a:r>
            <a:endParaRPr lang="en-CA" dirty="0" smtClean="0"/>
          </a:p>
          <a:p>
            <a:pPr lvl="1"/>
            <a:r>
              <a:rPr lang="en-CA" dirty="0" smtClean="0"/>
              <a:t>Aesthetics </a:t>
            </a:r>
          </a:p>
          <a:p>
            <a:pPr lvl="1"/>
            <a:r>
              <a:rPr lang="en-CA" dirty="0" smtClean="0"/>
              <a:t>Usability/Accessibility</a:t>
            </a:r>
            <a:endParaRPr lang="en-CA" dirty="0" smtClean="0"/>
          </a:p>
          <a:p>
            <a:r>
              <a:rPr lang="en-CA" sz="3600" dirty="0" smtClean="0"/>
              <a:t>Organize and iterate design ideas by using site maps and wireframes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 We Will Learn How To . . . 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324206"/>
              </p:ext>
            </p:extLst>
          </p:nvPr>
        </p:nvGraphicFramePr>
        <p:xfrm>
          <a:off x="251520" y="1556792"/>
          <a:ext cx="87849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Elements of Web Design. . .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75448" y="1864866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b="1" dirty="0" smtClean="0"/>
          </a:p>
          <a:p>
            <a:r>
              <a:rPr lang="en-CA" sz="2800" dirty="0" smtClean="0"/>
              <a:t>What content are you featuring? </a:t>
            </a:r>
          </a:p>
          <a:p>
            <a:endParaRPr lang="en-CA" sz="2800" dirty="0"/>
          </a:p>
          <a:p>
            <a:r>
              <a:rPr lang="en-CA" sz="2800" dirty="0" smtClean="0"/>
              <a:t>Who is your audience? </a:t>
            </a:r>
          </a:p>
          <a:p>
            <a:endParaRPr lang="en-CA" sz="2800" dirty="0" smtClean="0"/>
          </a:p>
          <a:p>
            <a:r>
              <a:rPr lang="en-CA" sz="2800" dirty="0" smtClean="0"/>
              <a:t>What do you want them to do on your website?</a:t>
            </a:r>
          </a:p>
          <a:p>
            <a:endParaRPr lang="en-CA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83768" y="18864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en-CA" sz="3600" b="1" dirty="0">
                <a:latin typeface="+mj-lt"/>
                <a:ea typeface="+mj-ea"/>
                <a:cs typeface="+mj-cs"/>
              </a:rPr>
              <a:t>Content and </a:t>
            </a:r>
            <a:r>
              <a:rPr lang="en-CA" sz="3600" b="1" dirty="0" smtClean="0">
                <a:latin typeface="+mj-lt"/>
                <a:ea typeface="+mj-ea"/>
                <a:cs typeface="+mj-cs"/>
              </a:rPr>
              <a:t>Design Purpose</a:t>
            </a:r>
            <a:endParaRPr lang="en-CA" sz="36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06742"/>
              </p:ext>
            </p:extLst>
          </p:nvPr>
        </p:nvGraphicFramePr>
        <p:xfrm>
          <a:off x="611560" y="1412776"/>
          <a:ext cx="3384376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8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r>
              <a:rPr lang="en-CA" dirty="0"/>
              <a:t>T</a:t>
            </a:r>
            <a:r>
              <a:rPr lang="en-CA" dirty="0" smtClean="0"/>
              <a:t>ypes of Content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0204" y="1484784"/>
            <a:ext cx="7715200" cy="4983179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CA" dirty="0" smtClean="0"/>
              <a:t>Short form text  </a:t>
            </a:r>
          </a:p>
          <a:p>
            <a:pPr lvl="2">
              <a:spcBef>
                <a:spcPts val="400"/>
              </a:spcBef>
            </a:pPr>
            <a:r>
              <a:rPr lang="en-CA" dirty="0" smtClean="0"/>
              <a:t>Titles, descriptions, instructions</a:t>
            </a:r>
          </a:p>
          <a:p>
            <a:pPr>
              <a:spcBef>
                <a:spcPts val="400"/>
              </a:spcBef>
            </a:pPr>
            <a:r>
              <a:rPr lang="en-CA" dirty="0" smtClean="0"/>
              <a:t>Long form text </a:t>
            </a:r>
          </a:p>
          <a:p>
            <a:pPr lvl="2">
              <a:spcBef>
                <a:spcPts val="400"/>
              </a:spcBef>
            </a:pPr>
            <a:r>
              <a:rPr lang="en-CA" dirty="0" smtClean="0"/>
              <a:t>News, articles, blogs</a:t>
            </a:r>
          </a:p>
          <a:p>
            <a:pPr>
              <a:spcBef>
                <a:spcPts val="400"/>
              </a:spcBef>
            </a:pPr>
            <a:r>
              <a:rPr lang="en-CA" dirty="0" smtClean="0"/>
              <a:t>Graphics, images</a:t>
            </a:r>
          </a:p>
          <a:p>
            <a:pPr lvl="2">
              <a:spcBef>
                <a:spcPts val="400"/>
              </a:spcBef>
            </a:pPr>
            <a:r>
              <a:rPr lang="en-CA" dirty="0"/>
              <a:t>C</a:t>
            </a:r>
            <a:r>
              <a:rPr lang="en-CA" dirty="0" smtClean="0"/>
              <a:t>artoons, art, photos</a:t>
            </a:r>
          </a:p>
          <a:p>
            <a:pPr>
              <a:spcBef>
                <a:spcPts val="400"/>
              </a:spcBef>
            </a:pPr>
            <a:r>
              <a:rPr lang="en-CA" dirty="0" smtClean="0"/>
              <a:t>Videos</a:t>
            </a:r>
          </a:p>
          <a:p>
            <a:pPr lvl="2">
              <a:spcBef>
                <a:spcPts val="400"/>
              </a:spcBef>
            </a:pPr>
            <a:r>
              <a:rPr lang="en-CA" dirty="0" smtClean="0"/>
              <a:t>Instructional, entertainment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1610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850" y="1524000"/>
            <a:ext cx="3455740" cy="3377952"/>
            <a:chOff x="2023270" y="1329834"/>
            <a:chExt cx="2419290" cy="2419290"/>
          </a:xfrm>
        </p:grpSpPr>
        <p:sp>
          <p:nvSpPr>
            <p:cNvPr id="5" name="Oval 4"/>
            <p:cNvSpPr/>
            <p:nvPr/>
          </p:nvSpPr>
          <p:spPr>
            <a:xfrm>
              <a:off x="2023270" y="1329834"/>
              <a:ext cx="2419290" cy="24192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2488518" y="1864869"/>
              <a:ext cx="1526889" cy="13306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4000" kern="1200" dirty="0" smtClean="0"/>
                <a:t>Aesthetics</a:t>
              </a:r>
              <a:endParaRPr lang="en-CA" sz="4000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Aesthetics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178900" y="2413944"/>
            <a:ext cx="42095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>
                <a:latin typeface="+mj-lt"/>
              </a:rPr>
              <a:t>A set </a:t>
            </a:r>
            <a:r>
              <a:rPr lang="en-CA" sz="2800" dirty="0">
                <a:latin typeface="+mj-lt"/>
              </a:rPr>
              <a:t>of principles concerned with </a:t>
            </a:r>
            <a:r>
              <a:rPr lang="en-CA" sz="2800" dirty="0" smtClean="0">
                <a:latin typeface="+mj-lt"/>
              </a:rPr>
              <a:t>the </a:t>
            </a:r>
            <a:r>
              <a:rPr lang="en-CA" sz="2800" dirty="0">
                <a:latin typeface="+mj-lt"/>
              </a:rPr>
              <a:t>nature </a:t>
            </a:r>
            <a:r>
              <a:rPr lang="en-CA" sz="2800" dirty="0" smtClean="0">
                <a:latin typeface="+mj-lt"/>
              </a:rPr>
              <a:t>and appreciation </a:t>
            </a:r>
            <a:r>
              <a:rPr lang="en-CA" sz="2800" dirty="0">
                <a:latin typeface="+mj-lt"/>
              </a:rPr>
              <a:t>of beauty, especially in 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3320</TotalTime>
  <Words>716</Words>
  <Application>Microsoft Office PowerPoint</Application>
  <PresentationFormat>On-screen Show (4:3)</PresentationFormat>
  <Paragraphs>167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Edwardian Script ITC</vt:lpstr>
      <vt:lpstr>Garamond</vt:lpstr>
      <vt:lpstr>Times New Roman</vt:lpstr>
      <vt:lpstr>TEMPLATE_DigitalLiteracy_DraftJan20</vt:lpstr>
      <vt:lpstr>PowerPoint Presentation</vt:lpstr>
      <vt:lpstr>Learning Opportunities @ VPL!</vt:lpstr>
      <vt:lpstr>Learning Opportunities @ VPL!</vt:lpstr>
      <vt:lpstr>Learning Opportunities @ VPL!</vt:lpstr>
      <vt:lpstr>Today We Will Learn How To . . . </vt:lpstr>
      <vt:lpstr>Elements of Web Design. . .</vt:lpstr>
      <vt:lpstr>PowerPoint Presentation</vt:lpstr>
      <vt:lpstr> Types of Content</vt:lpstr>
      <vt:lpstr>Aesthetics</vt:lpstr>
      <vt:lpstr>Aesthetics</vt:lpstr>
      <vt:lpstr>Aesthetics</vt:lpstr>
      <vt:lpstr>Aesthetics</vt:lpstr>
      <vt:lpstr>Aesthetics: Type &amp; Fonts</vt:lpstr>
      <vt:lpstr>Aesthetics: White Space</vt:lpstr>
      <vt:lpstr>Aesthetics: Colour</vt:lpstr>
      <vt:lpstr>Aesthetics</vt:lpstr>
      <vt:lpstr>Usability</vt:lpstr>
      <vt:lpstr>Usability Testing</vt:lpstr>
      <vt:lpstr>Usability: Conducting tests</vt:lpstr>
      <vt:lpstr>Accessibility</vt:lpstr>
      <vt:lpstr>The Case for Accessibility</vt:lpstr>
      <vt:lpstr>Key Accessibility Considerations</vt:lpstr>
      <vt:lpstr>Responsiveness</vt:lpstr>
      <vt:lpstr>Responsiveness</vt:lpstr>
      <vt:lpstr>Create a Site Map</vt:lpstr>
      <vt:lpstr>Create a Prototype/Wireframe</vt:lpstr>
      <vt:lpstr>Bringing it All Together in Your Design</vt:lpstr>
      <vt:lpstr>Let’s Practice!</vt:lpstr>
      <vt:lpstr>Share Your Design Ideas with the Class!</vt:lpstr>
      <vt:lpstr>Review: The Design Process</vt:lpstr>
      <vt:lpstr>Did We Learn How To . . . ?</vt:lpstr>
      <vt:lpstr>PowerPoint Presentation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Nichole DeMichelis</cp:lastModifiedBy>
  <cp:revision>207</cp:revision>
  <dcterms:created xsi:type="dcterms:W3CDTF">2017-03-22T00:05:11Z</dcterms:created>
  <dcterms:modified xsi:type="dcterms:W3CDTF">2019-02-12T01:05:04Z</dcterms:modified>
</cp:coreProperties>
</file>