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45" r:id="rId3"/>
    <p:sldId id="357" r:id="rId4"/>
    <p:sldId id="347" r:id="rId5"/>
    <p:sldId id="305" r:id="rId6"/>
    <p:sldId id="367" r:id="rId7"/>
    <p:sldId id="363" r:id="rId8"/>
    <p:sldId id="364" r:id="rId9"/>
    <p:sldId id="358" r:id="rId10"/>
    <p:sldId id="356" r:id="rId11"/>
    <p:sldId id="361" r:id="rId12"/>
    <p:sldId id="365" r:id="rId13"/>
    <p:sldId id="371" r:id="rId14"/>
    <p:sldId id="369" r:id="rId15"/>
    <p:sldId id="372" r:id="rId16"/>
    <p:sldId id="354" r:id="rId17"/>
    <p:sldId id="344" r:id="rId18"/>
    <p:sldId id="34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106" autoAdjust="0"/>
  </p:normalViewPr>
  <p:slideViewPr>
    <p:cSldViewPr>
      <p:cViewPr varScale="1">
        <p:scale>
          <a:sx n="95" d="100"/>
          <a:sy n="95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E6086-A691-473C-9855-0448C6F021F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E680700-AF4F-486C-A7E0-9E5067207221}">
      <dgm:prSet phldrT="[Text]"/>
      <dgm:spPr/>
      <dgm:t>
        <a:bodyPr/>
        <a:lstStyle/>
        <a:p>
          <a:r>
            <a:rPr lang="en-CA" dirty="0" smtClean="0"/>
            <a:t>Content strategy</a:t>
          </a:r>
          <a:endParaRPr lang="en-CA" dirty="0"/>
        </a:p>
      </dgm:t>
    </dgm:pt>
    <dgm:pt modelId="{D92A6FEA-9BAA-464D-9A75-9575B0F76278}" type="parTrans" cxnId="{7B098B1B-66DF-4096-8B06-098A71212D29}">
      <dgm:prSet/>
      <dgm:spPr/>
      <dgm:t>
        <a:bodyPr/>
        <a:lstStyle/>
        <a:p>
          <a:endParaRPr lang="en-CA"/>
        </a:p>
      </dgm:t>
    </dgm:pt>
    <dgm:pt modelId="{436DE9FC-A264-42A6-9B1C-628840EF7119}" type="sibTrans" cxnId="{7B098B1B-66DF-4096-8B06-098A71212D29}">
      <dgm:prSet/>
      <dgm:spPr/>
      <dgm:t>
        <a:bodyPr/>
        <a:lstStyle/>
        <a:p>
          <a:endParaRPr lang="en-CA"/>
        </a:p>
      </dgm:t>
    </dgm:pt>
    <dgm:pt modelId="{A60099E1-9AE2-4E99-B865-D6AD8630DD5F}">
      <dgm:prSet phldrT="[Text]"/>
      <dgm:spPr/>
      <dgm:t>
        <a:bodyPr/>
        <a:lstStyle/>
        <a:p>
          <a:r>
            <a:rPr lang="en-CA" dirty="0" smtClean="0"/>
            <a:t>Usability</a:t>
          </a:r>
          <a:endParaRPr lang="en-CA" dirty="0"/>
        </a:p>
      </dgm:t>
    </dgm:pt>
    <dgm:pt modelId="{A6FA372E-B423-44DD-B893-7E778D3ECB13}" type="parTrans" cxnId="{CD2D79DC-142A-46C6-BA67-7BC595C7FFF9}">
      <dgm:prSet/>
      <dgm:spPr/>
      <dgm:t>
        <a:bodyPr/>
        <a:lstStyle/>
        <a:p>
          <a:endParaRPr lang="en-CA"/>
        </a:p>
      </dgm:t>
    </dgm:pt>
    <dgm:pt modelId="{AD363069-6E52-48AB-9BDA-7DF4A6A9AC02}" type="sibTrans" cxnId="{CD2D79DC-142A-46C6-BA67-7BC595C7FFF9}">
      <dgm:prSet/>
      <dgm:spPr/>
      <dgm:t>
        <a:bodyPr/>
        <a:lstStyle/>
        <a:p>
          <a:endParaRPr lang="en-CA"/>
        </a:p>
      </dgm:t>
    </dgm:pt>
    <dgm:pt modelId="{E602E9BF-EDD6-4FEC-AF9D-9425A29F02C3}">
      <dgm:prSet phldrT="[Text]"/>
      <dgm:spPr/>
      <dgm:t>
        <a:bodyPr/>
        <a:lstStyle/>
        <a:p>
          <a:r>
            <a:rPr lang="en-CA" dirty="0" smtClean="0"/>
            <a:t>Aesthetics</a:t>
          </a:r>
          <a:endParaRPr lang="en-CA" dirty="0"/>
        </a:p>
      </dgm:t>
    </dgm:pt>
    <dgm:pt modelId="{7887659C-89E9-49B0-A07A-FBC8F382CC78}" type="parTrans" cxnId="{98B2FCD2-D066-4B40-94CB-96EBDC8AEC0F}">
      <dgm:prSet/>
      <dgm:spPr/>
      <dgm:t>
        <a:bodyPr/>
        <a:lstStyle/>
        <a:p>
          <a:endParaRPr lang="en-CA"/>
        </a:p>
      </dgm:t>
    </dgm:pt>
    <dgm:pt modelId="{9BD6A444-C601-4009-BDF7-D4FA50D78A7B}" type="sibTrans" cxnId="{98B2FCD2-D066-4B40-94CB-96EBDC8AEC0F}">
      <dgm:prSet/>
      <dgm:spPr/>
      <dgm:t>
        <a:bodyPr/>
        <a:lstStyle/>
        <a:p>
          <a:endParaRPr lang="en-CA"/>
        </a:p>
      </dgm:t>
    </dgm:pt>
    <dgm:pt modelId="{F31DF054-506F-4EEC-83EE-4EA36122289E}" type="pres">
      <dgm:prSet presAssocID="{99CE6086-A691-473C-9855-0448C6F021F8}" presName="compositeShape" presStyleCnt="0">
        <dgm:presLayoutVars>
          <dgm:chMax val="7"/>
          <dgm:dir/>
          <dgm:resizeHandles val="exact"/>
        </dgm:presLayoutVars>
      </dgm:prSet>
      <dgm:spPr/>
    </dgm:pt>
    <dgm:pt modelId="{EDC236C4-2880-4ECA-9B62-907E8175C7E7}" type="pres">
      <dgm:prSet presAssocID="{3E680700-AF4F-486C-A7E0-9E5067207221}" presName="circ1" presStyleLbl="vennNode1" presStyleIdx="0" presStyleCnt="3"/>
      <dgm:spPr/>
      <dgm:t>
        <a:bodyPr/>
        <a:lstStyle/>
        <a:p>
          <a:endParaRPr lang="en-CA"/>
        </a:p>
      </dgm:t>
    </dgm:pt>
    <dgm:pt modelId="{40570A0B-1595-4E3F-A3B5-16569B2DE77F}" type="pres">
      <dgm:prSet presAssocID="{3E680700-AF4F-486C-A7E0-9E5067207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D42E9-2662-4605-BA63-3CA337B417CA}" type="pres">
      <dgm:prSet presAssocID="{A60099E1-9AE2-4E99-B865-D6AD8630DD5F}" presName="circ2" presStyleLbl="vennNode1" presStyleIdx="1" presStyleCnt="3"/>
      <dgm:spPr/>
      <dgm:t>
        <a:bodyPr/>
        <a:lstStyle/>
        <a:p>
          <a:endParaRPr lang="en-CA"/>
        </a:p>
      </dgm:t>
    </dgm:pt>
    <dgm:pt modelId="{1D8E8A61-67E1-47A2-B390-18114465FE7A}" type="pres">
      <dgm:prSet presAssocID="{A60099E1-9AE2-4E99-B865-D6AD8630DD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83AEF7-95D1-4AC1-92E8-007DEC5EAFD9}" type="pres">
      <dgm:prSet presAssocID="{E602E9BF-EDD6-4FEC-AF9D-9425A29F02C3}" presName="circ3" presStyleLbl="vennNode1" presStyleIdx="2" presStyleCnt="3"/>
      <dgm:spPr/>
      <dgm:t>
        <a:bodyPr/>
        <a:lstStyle/>
        <a:p>
          <a:endParaRPr lang="en-CA"/>
        </a:p>
      </dgm:t>
    </dgm:pt>
    <dgm:pt modelId="{45D03A16-8384-4C8E-8ED6-8692DEC66D92}" type="pres">
      <dgm:prSet presAssocID="{E602E9BF-EDD6-4FEC-AF9D-9425A29F02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C75054-06E7-4B6C-9C7E-87BB9DBAD2F6}" type="presOf" srcId="{A60099E1-9AE2-4E99-B865-D6AD8630DD5F}" destId="{623D42E9-2662-4605-BA63-3CA337B417CA}" srcOrd="0" destOrd="0" presId="urn:microsoft.com/office/officeart/2005/8/layout/venn1"/>
    <dgm:cxn modelId="{98B2FCD2-D066-4B40-94CB-96EBDC8AEC0F}" srcId="{99CE6086-A691-473C-9855-0448C6F021F8}" destId="{E602E9BF-EDD6-4FEC-AF9D-9425A29F02C3}" srcOrd="2" destOrd="0" parTransId="{7887659C-89E9-49B0-A07A-FBC8F382CC78}" sibTransId="{9BD6A444-C601-4009-BDF7-D4FA50D78A7B}"/>
    <dgm:cxn modelId="{EDCEE398-2EA8-4C9D-A92B-DC630D92D523}" type="presOf" srcId="{99CE6086-A691-473C-9855-0448C6F021F8}" destId="{F31DF054-506F-4EEC-83EE-4EA36122289E}" srcOrd="0" destOrd="0" presId="urn:microsoft.com/office/officeart/2005/8/layout/venn1"/>
    <dgm:cxn modelId="{977FA96A-8C66-4BEE-A108-590368670C16}" type="presOf" srcId="{A60099E1-9AE2-4E99-B865-D6AD8630DD5F}" destId="{1D8E8A61-67E1-47A2-B390-18114465FE7A}" srcOrd="1" destOrd="0" presId="urn:microsoft.com/office/officeart/2005/8/layout/venn1"/>
    <dgm:cxn modelId="{DFDCFE85-A2E7-447B-A4B5-86E8058E45E7}" type="presOf" srcId="{3E680700-AF4F-486C-A7E0-9E5067207221}" destId="{40570A0B-1595-4E3F-A3B5-16569B2DE77F}" srcOrd="1" destOrd="0" presId="urn:microsoft.com/office/officeart/2005/8/layout/venn1"/>
    <dgm:cxn modelId="{515A4C1C-66A6-4419-99D6-E6C6FA6CAE01}" type="presOf" srcId="{E602E9BF-EDD6-4FEC-AF9D-9425A29F02C3}" destId="{45D03A16-8384-4C8E-8ED6-8692DEC66D92}" srcOrd="1" destOrd="0" presId="urn:microsoft.com/office/officeart/2005/8/layout/venn1"/>
    <dgm:cxn modelId="{7B098B1B-66DF-4096-8B06-098A71212D29}" srcId="{99CE6086-A691-473C-9855-0448C6F021F8}" destId="{3E680700-AF4F-486C-A7E0-9E5067207221}" srcOrd="0" destOrd="0" parTransId="{D92A6FEA-9BAA-464D-9A75-9575B0F76278}" sibTransId="{436DE9FC-A264-42A6-9B1C-628840EF7119}"/>
    <dgm:cxn modelId="{642F4606-71C6-4171-8183-D8DAAE71F6F2}" type="presOf" srcId="{E602E9BF-EDD6-4FEC-AF9D-9425A29F02C3}" destId="{2283AEF7-95D1-4AC1-92E8-007DEC5EAFD9}" srcOrd="0" destOrd="0" presId="urn:microsoft.com/office/officeart/2005/8/layout/venn1"/>
    <dgm:cxn modelId="{7CC14ADF-2D40-44D2-9BE0-01876C6CF2D3}" type="presOf" srcId="{3E680700-AF4F-486C-A7E0-9E5067207221}" destId="{EDC236C4-2880-4ECA-9B62-907E8175C7E7}" srcOrd="0" destOrd="0" presId="urn:microsoft.com/office/officeart/2005/8/layout/venn1"/>
    <dgm:cxn modelId="{CD2D79DC-142A-46C6-BA67-7BC595C7FFF9}" srcId="{99CE6086-A691-473C-9855-0448C6F021F8}" destId="{A60099E1-9AE2-4E99-B865-D6AD8630DD5F}" srcOrd="1" destOrd="0" parTransId="{A6FA372E-B423-44DD-B893-7E778D3ECB13}" sibTransId="{AD363069-6E52-48AB-9BDA-7DF4A6A9AC02}"/>
    <dgm:cxn modelId="{2828392F-DD14-4677-9FB4-5D2E1F64AEA7}" type="presParOf" srcId="{F31DF054-506F-4EEC-83EE-4EA36122289E}" destId="{EDC236C4-2880-4ECA-9B62-907E8175C7E7}" srcOrd="0" destOrd="0" presId="urn:microsoft.com/office/officeart/2005/8/layout/venn1"/>
    <dgm:cxn modelId="{C6B13F73-ECA9-4D3D-9530-C7A371CBADE6}" type="presParOf" srcId="{F31DF054-506F-4EEC-83EE-4EA36122289E}" destId="{40570A0B-1595-4E3F-A3B5-16569B2DE77F}" srcOrd="1" destOrd="0" presId="urn:microsoft.com/office/officeart/2005/8/layout/venn1"/>
    <dgm:cxn modelId="{448AE900-6039-4BF7-84ED-85B08980F5EE}" type="presParOf" srcId="{F31DF054-506F-4EEC-83EE-4EA36122289E}" destId="{623D42E9-2662-4605-BA63-3CA337B417CA}" srcOrd="2" destOrd="0" presId="urn:microsoft.com/office/officeart/2005/8/layout/venn1"/>
    <dgm:cxn modelId="{6B5973B7-4387-45FA-AF4A-391346C61030}" type="presParOf" srcId="{F31DF054-506F-4EEC-83EE-4EA36122289E}" destId="{1D8E8A61-67E1-47A2-B390-18114465FE7A}" srcOrd="3" destOrd="0" presId="urn:microsoft.com/office/officeart/2005/8/layout/venn1"/>
    <dgm:cxn modelId="{AFCDD7D7-586F-4E39-AC7A-B994ED38F932}" type="presParOf" srcId="{F31DF054-506F-4EEC-83EE-4EA36122289E}" destId="{2283AEF7-95D1-4AC1-92E8-007DEC5EAFD9}" srcOrd="4" destOrd="0" presId="urn:microsoft.com/office/officeart/2005/8/layout/venn1"/>
    <dgm:cxn modelId="{F6AE7582-CC94-4AC5-816B-4FC27571B97A}" type="presParOf" srcId="{F31DF054-506F-4EEC-83EE-4EA36122289E}" destId="{45D03A16-8384-4C8E-8ED6-8692DEC66D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1926-3872-426F-8F07-13158AA603FD}" type="datetimeFigureOut">
              <a:rPr lang="en-CA" smtClean="0"/>
              <a:t>2/11/19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BF103-3872-4588-9901-A99896B240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33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2/11/2019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7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08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ynda.com/WordPress-tutorials/Create-your-WordPress-com-account/461840/499341-4.html?srchtrk=index:1%0alinktypeid:2%0aq:wordpress.com%0apage:1%0as:relevance%0asa:true%0aproducttypeid:2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ynda.com/WordPress-tutorials/Posts-vs-Pages/461840/499352-4.html?srchtrk=index:1%0alinktypeid:2%0aq:wordpress.com%0apage:1%0as:relevance%0asa:true%0aproducttypeid: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exels.com/royalty-free-image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webdesig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8c4JZW73c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a Website with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WordPress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4623"/>
          <a:stretch/>
        </p:blipFill>
        <p:spPr>
          <a:xfrm>
            <a:off x="328256" y="1772816"/>
            <a:ext cx="8795972" cy="10083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696" y="285728"/>
            <a:ext cx="6879708" cy="714380"/>
          </a:xfrm>
        </p:spPr>
        <p:txBody>
          <a:bodyPr/>
          <a:lstStyle/>
          <a:p>
            <a:r>
              <a:rPr lang="en-CA" dirty="0" smtClean="0"/>
              <a:t> .com OR .org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9199"/>
          <a:stretch/>
        </p:blipFill>
        <p:spPr>
          <a:xfrm>
            <a:off x="488237" y="4293096"/>
            <a:ext cx="8604448" cy="82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4154" y="3169628"/>
            <a:ext cx="1213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v</a:t>
            </a:r>
            <a:r>
              <a:rPr lang="en-CA" sz="3200" dirty="0" smtClean="0"/>
              <a:t>s.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186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Wordpress.com “all in one” </a:t>
            </a:r>
            <a:endParaRPr lang="en-CA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427433" cy="2909595"/>
          </a:xfrm>
        </p:spPr>
      </p:pic>
      <p:sp>
        <p:nvSpPr>
          <p:cNvPr id="5" name="Right Arrow 4"/>
          <p:cNvSpPr/>
          <p:nvPr/>
        </p:nvSpPr>
        <p:spPr>
          <a:xfrm>
            <a:off x="3699924" y="2687553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729007" y="1484784"/>
            <a:ext cx="28754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Hosting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Domain name </a:t>
            </a:r>
          </a:p>
          <a:p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Live CMS </a:t>
            </a:r>
          </a:p>
          <a:p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Templates and quick editing</a:t>
            </a:r>
          </a:p>
        </p:txBody>
      </p:sp>
    </p:spTree>
    <p:extLst>
      <p:ext uri="{BB962C8B-B14F-4D97-AF65-F5344CB8AC3E}">
        <p14:creationId xmlns:p14="http://schemas.microsoft.com/office/powerpoint/2010/main" val="232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Getting started with </a:t>
            </a:r>
            <a:r>
              <a:rPr lang="en-CA" dirty="0" err="1" smtClean="0"/>
              <a:t>Wordpress</a:t>
            </a:r>
            <a:endParaRPr lang="en-CA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650" y="1143000"/>
            <a:ext cx="8172699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Follow along!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839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7964573" cy="490243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17581" y="260648"/>
            <a:ext cx="6286544" cy="7143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dirty="0" smtClean="0"/>
              <a:t>Posts vs Pages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sz="2000" dirty="0" smtClean="0"/>
              <a:t>Most images you find online are </a:t>
            </a:r>
            <a:r>
              <a:rPr lang="en-CA" sz="2000" b="1" dirty="0" smtClean="0"/>
              <a:t>copyright, </a:t>
            </a:r>
            <a:r>
              <a:rPr lang="en-CA" sz="2000" dirty="0" smtClean="0"/>
              <a:t>which means they cannot be used by another person without the creator’s permission.</a:t>
            </a:r>
          </a:p>
          <a:p>
            <a:pPr marL="0" lvl="0" indent="0">
              <a:buNone/>
            </a:pPr>
            <a:r>
              <a:rPr lang="en-CA" sz="2000" dirty="0"/>
              <a:t> </a:t>
            </a:r>
          </a:p>
          <a:p>
            <a:pPr marL="0" lvl="0" indent="0">
              <a:buNone/>
            </a:pPr>
            <a:r>
              <a:rPr lang="en-CA" sz="2000" dirty="0"/>
              <a:t>There are use </a:t>
            </a:r>
            <a:r>
              <a:rPr lang="en-CA" sz="2000" dirty="0" smtClean="0"/>
              <a:t>cases </a:t>
            </a:r>
            <a:r>
              <a:rPr lang="en-CA" sz="2000" dirty="0"/>
              <a:t>that are allowed, referred to </a:t>
            </a:r>
            <a:endParaRPr lang="en-CA" sz="2000" dirty="0" smtClean="0"/>
          </a:p>
          <a:p>
            <a:pPr marL="0" lvl="0" indent="0">
              <a:buNone/>
            </a:pPr>
            <a:r>
              <a:rPr lang="en-CA" sz="2000" dirty="0" smtClean="0"/>
              <a:t>in </a:t>
            </a:r>
            <a:r>
              <a:rPr lang="en-CA" sz="2000" dirty="0"/>
              <a:t>Canada as </a:t>
            </a:r>
            <a:r>
              <a:rPr lang="en-CA" sz="2000" b="1" dirty="0"/>
              <a:t>Fair Dealing</a:t>
            </a:r>
            <a:r>
              <a:rPr lang="en-CA" sz="2000" dirty="0"/>
              <a:t>. If </a:t>
            </a:r>
            <a:r>
              <a:rPr lang="en-CA" sz="2000" dirty="0" smtClean="0"/>
              <a:t>something:</a:t>
            </a:r>
          </a:p>
          <a:p>
            <a:r>
              <a:rPr lang="en-CA" sz="2000" dirty="0" smtClean="0"/>
              <a:t>is </a:t>
            </a:r>
            <a:r>
              <a:rPr lang="en-CA" sz="2000" dirty="0"/>
              <a:t>for personal </a:t>
            </a:r>
            <a:r>
              <a:rPr lang="en-CA" sz="2000" dirty="0" smtClean="0"/>
              <a:t>use</a:t>
            </a:r>
          </a:p>
          <a:p>
            <a:r>
              <a:rPr lang="en-CA" sz="2000" dirty="0" smtClean="0"/>
              <a:t>you’re crediting the creator</a:t>
            </a:r>
          </a:p>
          <a:p>
            <a:r>
              <a:rPr lang="en-CA" sz="2000" dirty="0" smtClean="0"/>
              <a:t>you’re </a:t>
            </a:r>
            <a:r>
              <a:rPr lang="en-CA" sz="2000" dirty="0"/>
              <a:t>not making money from </a:t>
            </a:r>
            <a:r>
              <a:rPr lang="en-CA" sz="2000" dirty="0" smtClean="0"/>
              <a:t>it</a:t>
            </a:r>
          </a:p>
          <a:p>
            <a:r>
              <a:rPr lang="en-CA" sz="2000" dirty="0" smtClean="0"/>
              <a:t>you’re </a:t>
            </a:r>
            <a:r>
              <a:rPr lang="en-CA" sz="2000" dirty="0"/>
              <a:t>not prohibiting the original creator from making </a:t>
            </a:r>
            <a:r>
              <a:rPr lang="en-CA" sz="2000" dirty="0" smtClean="0"/>
              <a:t>money</a:t>
            </a:r>
          </a:p>
          <a:p>
            <a:pPr marL="0" lvl="0" indent="0">
              <a:buNone/>
            </a:pPr>
            <a:r>
              <a:rPr lang="en-CA" sz="2000" dirty="0" smtClean="0"/>
              <a:t>it </a:t>
            </a:r>
            <a:r>
              <a:rPr lang="en-CA" sz="2000" dirty="0"/>
              <a:t>might be allowed. However, publishing someone else’s image on your website will likely not fall under “Fair Dealing”. Refer to the handout for more information about Fair Dealing. 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285728"/>
            <a:ext cx="6735692" cy="714380"/>
          </a:xfrm>
        </p:spPr>
        <p:txBody>
          <a:bodyPr/>
          <a:lstStyle/>
          <a:p>
            <a:r>
              <a:rPr lang="en-CA" dirty="0"/>
              <a:t>Images: What You Need to Know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454920" cy="15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3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>
              <a:hlinkClick r:id="rId2"/>
            </a:endParaRP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pPr marL="0" indent="0">
              <a:buNone/>
            </a:pPr>
            <a:endParaRPr lang="en-CA" sz="2000" dirty="0">
              <a:hlinkClick r:id="rId2"/>
            </a:endParaRPr>
          </a:p>
          <a:p>
            <a:pPr marL="0" indent="0">
              <a:buNone/>
            </a:pPr>
            <a:endParaRPr lang="en-CA" sz="2000" dirty="0">
              <a:hlinkClick r:id="rId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254" y="308741"/>
            <a:ext cx="6663684" cy="714380"/>
          </a:xfrm>
        </p:spPr>
        <p:txBody>
          <a:bodyPr/>
          <a:lstStyle/>
          <a:p>
            <a:r>
              <a:rPr lang="en-CA" dirty="0" smtClean="0"/>
              <a:t>Images: What You Need to Know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42984"/>
            <a:ext cx="6696744" cy="3869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513224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search.creativecommons.org</a:t>
            </a:r>
          </a:p>
          <a:p>
            <a:r>
              <a:rPr lang="en-CA" dirty="0" smtClean="0"/>
              <a:t>pexel.com</a:t>
            </a:r>
          </a:p>
          <a:p>
            <a:r>
              <a:rPr lang="en-CA" dirty="0" smtClean="0"/>
              <a:t>Google Images (“Labelled for non-commercial reuse”)</a:t>
            </a:r>
            <a:endParaRPr lang="en-CA" dirty="0">
              <a:hlinkClick r:id="rId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52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2276872"/>
            <a:ext cx="7344816" cy="252028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CA" dirty="0" smtClean="0"/>
              <a:t>Design a website using WordPress.com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 smtClean="0"/>
              <a:t>Consider our site’s appeal and usability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 smtClean="0"/>
              <a:t>Determine how copyright may impact the process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to…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8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5740" y="2060848"/>
            <a:ext cx="6165866" cy="3960440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Lynda.com</a:t>
            </a:r>
            <a:r>
              <a:rPr lang="en-CA" dirty="0" smtClean="0"/>
              <a:t>: </a:t>
            </a:r>
            <a:r>
              <a:rPr lang="en-CA" dirty="0" smtClean="0">
                <a:hlinkClick r:id="rId2"/>
              </a:rPr>
              <a:t>vpl.ca/Lynda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  <a:p>
            <a:pPr>
              <a:buNone/>
            </a:pPr>
            <a:r>
              <a:rPr lang="en-CA" b="1" dirty="0"/>
              <a:t>VPL Research Guides</a:t>
            </a:r>
            <a:r>
              <a:rPr lang="en-CA" dirty="0"/>
              <a:t>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pPr lvl="1"/>
            <a:r>
              <a:rPr lang="en-CA" dirty="0" smtClean="0"/>
              <a:t>Web Design Essentials:</a:t>
            </a:r>
          </a:p>
          <a:p>
            <a:pPr marL="914400" lvl="2" indent="0">
              <a:buNone/>
            </a:pPr>
            <a:r>
              <a:rPr lang="en-CA" dirty="0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webdesign</a:t>
            </a:r>
            <a:endParaRPr lang="en-CA" dirty="0" smtClean="0"/>
          </a:p>
          <a:p>
            <a:pPr lvl="1"/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94912" y="1410084"/>
            <a:ext cx="2530828" cy="1630636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307975" y="4041068"/>
            <a:ext cx="2047330" cy="708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262413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Excellent WordPress course, but an older version (interface is slightly different)</a:t>
            </a:r>
          </a:p>
        </p:txBody>
      </p:sp>
    </p:spTree>
    <p:extLst>
      <p:ext uri="{BB962C8B-B14F-4D97-AF65-F5344CB8AC3E}">
        <p14:creationId xmlns:p14="http://schemas.microsoft.com/office/powerpoint/2010/main" val="25379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2132856"/>
            <a:ext cx="7931224" cy="2592288"/>
          </a:xfrm>
        </p:spPr>
        <p:txBody>
          <a:bodyPr/>
          <a:lstStyle/>
          <a:p>
            <a:pPr lvl="0"/>
            <a:r>
              <a:rPr lang="en-CA" dirty="0" smtClean="0"/>
              <a:t>Design a website using WordPress.com</a:t>
            </a:r>
          </a:p>
          <a:p>
            <a:pPr lvl="0"/>
            <a:r>
              <a:rPr lang="en-CA" dirty="0" smtClean="0"/>
              <a:t>Consider your site’s appeal and usability</a:t>
            </a:r>
          </a:p>
          <a:p>
            <a:pPr lvl="0"/>
            <a:r>
              <a:rPr lang="en-CA" dirty="0" smtClean="0"/>
              <a:t>Determine how copyright may impact the process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 we will learn to…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556792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Elements of Web Design. . .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75856" y="3140968"/>
            <a:ext cx="864096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94838" y="4797152"/>
            <a:ext cx="859904" cy="8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9872" y="3129937"/>
            <a:ext cx="940296" cy="1379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90120" y="3129937"/>
            <a:ext cx="1006016" cy="137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09288" y="3141256"/>
            <a:ext cx="1000776" cy="1367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94838" y="4646554"/>
            <a:ext cx="794444" cy="13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websites work?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00" y="1142984"/>
            <a:ext cx="8172400" cy="46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is HTML, and what does it do?</a:t>
            </a:r>
          </a:p>
          <a:p>
            <a:r>
              <a:rPr lang="en-CA" dirty="0" smtClean="0"/>
              <a:t>What is a server?</a:t>
            </a:r>
          </a:p>
          <a:p>
            <a:r>
              <a:rPr lang="en-CA" dirty="0" smtClean="0"/>
              <a:t>What is a hosting service?</a:t>
            </a:r>
          </a:p>
          <a:p>
            <a:r>
              <a:rPr lang="en-CA" dirty="0" smtClean="0"/>
              <a:t>What does “DNS” mean?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websites work?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76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 Builders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8483"/>
            <a:ext cx="5535860" cy="1882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2" y="3218544"/>
            <a:ext cx="2898654" cy="64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2" y="4708688"/>
            <a:ext cx="441007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2" y="3423241"/>
            <a:ext cx="2960602" cy="10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3004</TotalTime>
  <Words>263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 we will learn to…</vt:lpstr>
      <vt:lpstr>Elements of Web Design. . .</vt:lpstr>
      <vt:lpstr>How do websites work?</vt:lpstr>
      <vt:lpstr>How do websites work?</vt:lpstr>
      <vt:lpstr>Website Builders</vt:lpstr>
      <vt:lpstr> .com OR .org </vt:lpstr>
      <vt:lpstr>Wordpress.com “all in one” </vt:lpstr>
      <vt:lpstr>Getting started with Wordpress</vt:lpstr>
      <vt:lpstr>PowerPoint Presentation</vt:lpstr>
      <vt:lpstr>PowerPoint Presentation</vt:lpstr>
      <vt:lpstr>Images: What You Need to Know</vt:lpstr>
      <vt:lpstr>Images: What You Need to Know</vt:lpstr>
      <vt:lpstr>Did we learn to…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Nichole DeMichelis</cp:lastModifiedBy>
  <cp:revision>235</cp:revision>
  <cp:lastPrinted>2019-01-25T20:27:48Z</cp:lastPrinted>
  <dcterms:created xsi:type="dcterms:W3CDTF">2017-03-22T00:05:11Z</dcterms:created>
  <dcterms:modified xsi:type="dcterms:W3CDTF">2019-02-11T22:06:23Z</dcterms:modified>
</cp:coreProperties>
</file>