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3" r:id="rId3"/>
    <p:sldId id="344" r:id="rId4"/>
    <p:sldId id="345" r:id="rId5"/>
    <p:sldId id="257" r:id="rId6"/>
    <p:sldId id="267" r:id="rId7"/>
    <p:sldId id="355" r:id="rId8"/>
    <p:sldId id="352" r:id="rId9"/>
    <p:sldId id="264" r:id="rId10"/>
    <p:sldId id="362" r:id="rId11"/>
    <p:sldId id="361" r:id="rId12"/>
    <p:sldId id="351" r:id="rId13"/>
    <p:sldId id="348" r:id="rId14"/>
    <p:sldId id="363" r:id="rId15"/>
    <p:sldId id="365" r:id="rId16"/>
    <p:sldId id="357" r:id="rId17"/>
    <p:sldId id="276" r:id="rId18"/>
    <p:sldId id="358" r:id="rId19"/>
    <p:sldId id="360" r:id="rId20"/>
    <p:sldId id="354" r:id="rId21"/>
    <p:sldId id="353" r:id="rId22"/>
    <p:sldId id="288" r:id="rId23"/>
    <p:sldId id="366" r:id="rId24"/>
    <p:sldId id="350" r:id="rId25"/>
    <p:sldId id="367" r:id="rId26"/>
    <p:sldId id="289" r:id="rId27"/>
    <p:sldId id="298" r:id="rId28"/>
    <p:sldId id="34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1C2A83-B2C5-4492-95E0-29FEC927C96D}">
          <p14:sldIdLst>
            <p14:sldId id="256"/>
            <p14:sldId id="343"/>
            <p14:sldId id="344"/>
            <p14:sldId id="345"/>
            <p14:sldId id="257"/>
            <p14:sldId id="267"/>
            <p14:sldId id="355"/>
            <p14:sldId id="352"/>
            <p14:sldId id="264"/>
            <p14:sldId id="362"/>
            <p14:sldId id="361"/>
            <p14:sldId id="351"/>
            <p14:sldId id="348"/>
            <p14:sldId id="363"/>
            <p14:sldId id="365"/>
            <p14:sldId id="357"/>
            <p14:sldId id="276"/>
            <p14:sldId id="358"/>
            <p14:sldId id="360"/>
            <p14:sldId id="354"/>
            <p14:sldId id="353"/>
            <p14:sldId id="288"/>
            <p14:sldId id="366"/>
            <p14:sldId id="350"/>
            <p14:sldId id="367"/>
            <p14:sldId id="289"/>
            <p14:sldId id="298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Aspinwall" initials="EA" lastIdx="7" clrIdx="0">
    <p:extLst>
      <p:ext uri="{19B8F6BF-5375-455C-9EA6-DF929625EA0E}">
        <p15:presenceInfo xmlns:p15="http://schemas.microsoft.com/office/powerpoint/2012/main" userId="S-1-5-21-3837412905-2111202389-1216757980-7074" providerId="AD"/>
      </p:ext>
    </p:extLst>
  </p:cmAuthor>
  <p:cmAuthor id="2" name="Meg Kwasnicki" initials="MK" lastIdx="2" clrIdx="1">
    <p:extLst>
      <p:ext uri="{19B8F6BF-5375-455C-9EA6-DF929625EA0E}">
        <p15:presenceInfo xmlns:p15="http://schemas.microsoft.com/office/powerpoint/2012/main" userId="S-1-5-21-3837412905-2111202389-1216757980-8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1" autoAdjust="0"/>
    <p:restoredTop sz="94686" autoAdjust="0"/>
  </p:normalViewPr>
  <p:slideViewPr>
    <p:cSldViewPr>
      <p:cViewPr varScale="1">
        <p:scale>
          <a:sx n="68" d="100"/>
          <a:sy n="68" d="100"/>
        </p:scale>
        <p:origin x="72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4408-7E91-433B-A6CB-2B64ED289585}" type="datetimeFigureOut">
              <a:rPr lang="en-CA" smtClean="0"/>
              <a:t>2/14/19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A296-E65B-408F-8483-706EC2B648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39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2/14/2019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67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ejt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70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>
                <a:hlinkClick r:id="rId3" tooltip="Go to Phejt's photostream"/>
              </a:rPr>
              <a:t>Phejt</a:t>
            </a:r>
            <a:r>
              <a:rPr lang="en-CA" dirty="0" smtClean="0"/>
              <a:t>   Photo</a:t>
            </a:r>
          </a:p>
          <a:p>
            <a:r>
              <a:rPr lang="en-CA" b="1" dirty="0" err="1" smtClean="0"/>
              <a:t>Intusick</a:t>
            </a:r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https://www.flickr.com/photos/phejt/15419122433/in/photolist-c9eH27-brUVKQ-bmvUDT-sYwzc-pkv6Un-bmvRbr-8ZXjaL-i3ehbE-cHGsBU-YL543f-caR6M3-7tXzE4-72jnKd-9uCocv-cHGtFd-i3eroA-25iYSy6-9BLyST-72jqAG-25iYDYX-25iYyZt-bP3V3B-4ESZ1v-o7cRUU-pboDnS-ooGwjV-ZWpaKS-8sEUka-q8b7bi-2125dC8-9BKHTp-i3egeu-25iYEDz-jDPSqV-G5r9x6-b8m7et-YWpSQ3-cHGu4b-bRstUF-55v7MK-pQMN5G-9BKyzP-aQYWja-4uecA-pGKBR9-q9JcGw-pux2Uv-3jbDCD-owRnBa-7KKUJ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17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https://www.yola.com/blog/learn-the-basics-of-css-and-website-customization/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0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3schools.com/html/html_basic.asp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pl.c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lin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intro.as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css/css_syntax.a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ynda.com/JavaScript-tutorials/What-JavaScript/574716/612020-4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webdesig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gT0Lh1eYk7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ynda.com/HTML-tutorials/importance-HTML/170427/196129-4.html?org=vpl.c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Design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Essentials: Basic </a:t>
            </a:r>
            <a:r>
              <a:rPr lang="en-US" dirty="0" smtClean="0">
                <a:latin typeface="+mj-lt"/>
                <a:ea typeface="+mj-ea"/>
                <a:cs typeface="+mj-cs"/>
              </a:rPr>
              <a:t>Coding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951716" cy="714380"/>
          </a:xfrm>
        </p:spPr>
        <p:txBody>
          <a:bodyPr/>
          <a:lstStyle/>
          <a:p>
            <a:r>
              <a:rPr lang="en-CA" dirty="0" smtClean="0"/>
              <a:t>How HTML Files Become Websites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6"/>
            <a:ext cx="38957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05248"/>
            <a:ext cx="2991966" cy="2736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594555" y="3459567"/>
            <a:ext cx="56353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9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HTML </a:t>
            </a:r>
            <a:r>
              <a:rPr lang="en-CA" dirty="0"/>
              <a:t>elements are the building blocks of </a:t>
            </a:r>
            <a:r>
              <a:rPr lang="en-CA" dirty="0" smtClean="0"/>
              <a:t>webpage content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Elements are represented by </a:t>
            </a:r>
            <a:r>
              <a:rPr lang="en-CA" dirty="0" smtClean="0"/>
              <a:t>tags. </a:t>
            </a:r>
            <a:r>
              <a:rPr lang="en-CA" dirty="0"/>
              <a:t>e.g.  "heading” &lt;h1&gt;  "paragraph“ &lt;p</a:t>
            </a:r>
            <a:r>
              <a:rPr lang="en-CA" dirty="0" smtClean="0"/>
              <a:t>&gt; etc.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Browsers </a:t>
            </a:r>
            <a:r>
              <a:rPr lang="en-CA" dirty="0"/>
              <a:t>do not </a:t>
            </a:r>
            <a:r>
              <a:rPr lang="en-CA" dirty="0" smtClean="0"/>
              <a:t>display tags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use them as instructions “markup” the content.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Blocks of HTML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64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HTML the basics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-17512" y="278092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600" b="1" dirty="0" smtClean="0"/>
              <a:t>&lt;</a:t>
            </a:r>
            <a:r>
              <a:rPr lang="en-CA" sz="2600" b="1" dirty="0" err="1" smtClean="0"/>
              <a:t>tagname</a:t>
            </a:r>
            <a:r>
              <a:rPr lang="en-CA" sz="2600" b="1" dirty="0" smtClean="0"/>
              <a:t>&gt; </a:t>
            </a:r>
            <a:r>
              <a:rPr lang="en-CA" sz="2600" dirty="0" smtClean="0"/>
              <a:t>Text here is affected by </a:t>
            </a:r>
            <a:r>
              <a:rPr lang="en-CA" sz="2600" dirty="0" err="1" smtClean="0"/>
              <a:t>tagname</a:t>
            </a:r>
            <a:r>
              <a:rPr lang="en-CA" sz="2600" dirty="0"/>
              <a:t> </a:t>
            </a:r>
            <a:r>
              <a:rPr lang="en-CA" sz="2600" dirty="0" smtClean="0"/>
              <a:t>element </a:t>
            </a:r>
            <a:r>
              <a:rPr lang="en-CA" sz="2600" b="1" dirty="0" smtClean="0"/>
              <a:t>&lt;/</a:t>
            </a:r>
            <a:r>
              <a:rPr lang="en-CA" sz="2600" b="1" dirty="0" err="1" smtClean="0"/>
              <a:t>tagname</a:t>
            </a:r>
            <a:r>
              <a:rPr lang="en-CA" sz="2600" b="1" dirty="0" smtClean="0"/>
              <a:t>&gt;  </a:t>
            </a:r>
            <a:endParaRPr lang="en-CA" sz="2600" b="1" dirty="0"/>
          </a:p>
        </p:txBody>
      </p:sp>
      <p:sp>
        <p:nvSpPr>
          <p:cNvPr id="7" name="Down Arrow Callout 6"/>
          <p:cNvSpPr/>
          <p:nvPr/>
        </p:nvSpPr>
        <p:spPr>
          <a:xfrm>
            <a:off x="179512" y="1784277"/>
            <a:ext cx="1656184" cy="975992"/>
          </a:xfrm>
          <a:prstGeom prst="downArrowCallout">
            <a:avLst>
              <a:gd name="adj1" fmla="val 30970"/>
              <a:gd name="adj2" fmla="val 25000"/>
              <a:gd name="adj3" fmla="val 25000"/>
              <a:gd name="adj4" fmla="val 709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Opening Tag</a:t>
            </a:r>
            <a:endParaRPr lang="en-CA" sz="2000" b="1" dirty="0"/>
          </a:p>
        </p:txBody>
      </p:sp>
      <p:sp>
        <p:nvSpPr>
          <p:cNvPr id="9" name="Up Arrow Callout 8"/>
          <p:cNvSpPr/>
          <p:nvPr/>
        </p:nvSpPr>
        <p:spPr>
          <a:xfrm>
            <a:off x="6804248" y="3322754"/>
            <a:ext cx="1911156" cy="1474397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Closing tag </a:t>
            </a:r>
            <a:r>
              <a:rPr lang="en-CA" sz="2000" dirty="0" smtClean="0"/>
              <a:t>(with forward slash)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06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684" y="5085184"/>
            <a:ext cx="1810544" cy="3600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15307" y="1556792"/>
            <a:ext cx="1420389" cy="3600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34302"/>
            <a:ext cx="7181029" cy="714380"/>
          </a:xfrm>
        </p:spPr>
        <p:txBody>
          <a:bodyPr/>
          <a:lstStyle/>
          <a:p>
            <a:r>
              <a:rPr lang="en-CA" dirty="0" smtClean="0"/>
              <a:t>HTML: Page structure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063" y="1415131"/>
            <a:ext cx="4104456" cy="4374868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&lt;html&gt;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b="1" dirty="0">
                <a:solidFill>
                  <a:srgbClr val="FF0000"/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CA" sz="2800" b="1" dirty="0" smtClean="0">
                <a:solidFill>
                  <a:srgbClr val="0000FF"/>
                </a:solidFill>
              </a:rPr>
              <a:t>&lt;</a:t>
            </a:r>
            <a:r>
              <a:rPr lang="en-CA" sz="2800" b="1" dirty="0">
                <a:solidFill>
                  <a:srgbClr val="0000FF"/>
                </a:solidFill>
              </a:rPr>
              <a:t>title&gt;</a:t>
            </a:r>
            <a:r>
              <a:rPr lang="en-CA" sz="2800" dirty="0"/>
              <a:t>website title</a:t>
            </a:r>
            <a:r>
              <a:rPr lang="en-CA" sz="2800" b="1" dirty="0">
                <a:solidFill>
                  <a:srgbClr val="0000FF"/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en-CA" sz="2800" b="1" dirty="0">
                <a:solidFill>
                  <a:srgbClr val="FF0000"/>
                </a:solidFill>
              </a:rPr>
              <a:t> &lt;/head</a:t>
            </a:r>
            <a:r>
              <a:rPr lang="en-CA" sz="2800" b="1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endParaRPr lang="en-CA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/>
              <a:t>&lt;/html&gt;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4788024" y="1423493"/>
            <a:ext cx="3767537" cy="4405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&lt;html&gt; at start and &lt;/html&gt; at end indicate this is an html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&lt;head&gt;  &lt;/head&gt; indicates the header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Not displayed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The title tag shows up though in your browser frame.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341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04" y="1142985"/>
            <a:ext cx="8229600" cy="4983179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 smtClean="0">
                <a:solidFill>
                  <a:srgbClr val="008000"/>
                </a:solidFill>
              </a:rPr>
              <a:t> </a:t>
            </a:r>
            <a:r>
              <a:rPr lang="en-CA" sz="2800" dirty="0">
                <a:solidFill>
                  <a:srgbClr val="008000"/>
                </a:solidFill>
              </a:rPr>
              <a:t>&lt;body</a:t>
            </a:r>
            <a:r>
              <a:rPr lang="en-CA" sz="2800" dirty="0" smtClean="0">
                <a:solidFill>
                  <a:srgbClr val="008000"/>
                </a:solidFill>
              </a:rPr>
              <a:t>&gt;</a:t>
            </a:r>
          </a:p>
          <a:p>
            <a:pPr marL="0" indent="0">
              <a:buNone/>
            </a:pPr>
            <a:endParaRPr lang="en-CA" sz="2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6600FF"/>
                </a:solidFill>
              </a:rPr>
              <a:t>&lt;p&gt;</a:t>
            </a:r>
            <a:r>
              <a:rPr lang="en-CA" sz="2800" dirty="0"/>
              <a:t>content of website </a:t>
            </a:r>
            <a:br>
              <a:rPr lang="en-CA" sz="2800" dirty="0"/>
            </a:br>
            <a:r>
              <a:rPr lang="en-CA" sz="2800" dirty="0"/>
              <a:t>in paragraphs </a:t>
            </a:r>
            <a:r>
              <a:rPr lang="en-CA" sz="2800" dirty="0">
                <a:solidFill>
                  <a:srgbClr val="6600FF"/>
                </a:solidFill>
              </a:rPr>
              <a:t>&lt;/p</a:t>
            </a:r>
            <a:r>
              <a:rPr lang="en-CA" sz="2800" dirty="0" smtClean="0">
                <a:solidFill>
                  <a:srgbClr val="6600FF"/>
                </a:solidFill>
              </a:rPr>
              <a:t>&gt;</a:t>
            </a:r>
          </a:p>
          <a:p>
            <a:pPr marL="0" indent="0">
              <a:buNone/>
            </a:pPr>
            <a:endParaRPr lang="en-CA" sz="2800" dirty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rgbClr val="6600FF"/>
                </a:solidFill>
              </a:rPr>
              <a:t>&lt;p&gt;</a:t>
            </a:r>
            <a:r>
              <a:rPr lang="en-CA" sz="2800" dirty="0" smtClean="0"/>
              <a:t>content </a:t>
            </a:r>
            <a:r>
              <a:rPr lang="en-CA" sz="2800" dirty="0"/>
              <a:t>of </a:t>
            </a:r>
            <a:r>
              <a:rPr lang="en-CA" sz="2800" dirty="0" smtClean="0"/>
              <a:t>website </a:t>
            </a:r>
            <a:br>
              <a:rPr lang="en-CA" sz="2800" dirty="0" smtClean="0"/>
            </a:br>
            <a:r>
              <a:rPr lang="en-CA" sz="2800" dirty="0" smtClean="0"/>
              <a:t>in paragraphs </a:t>
            </a:r>
            <a:r>
              <a:rPr lang="en-CA" sz="2800" dirty="0" smtClean="0">
                <a:solidFill>
                  <a:srgbClr val="6600FF"/>
                </a:solidFill>
              </a:rPr>
              <a:t>&lt;/</a:t>
            </a:r>
            <a:r>
              <a:rPr lang="en-CA" sz="2800" dirty="0">
                <a:solidFill>
                  <a:srgbClr val="6600FF"/>
                </a:solidFill>
              </a:rPr>
              <a:t>p</a:t>
            </a:r>
            <a:r>
              <a:rPr lang="en-CA" sz="2800" dirty="0" smtClean="0">
                <a:solidFill>
                  <a:srgbClr val="6600FF"/>
                </a:solidFill>
              </a:rPr>
              <a:t>&gt;</a:t>
            </a:r>
          </a:p>
          <a:p>
            <a:pPr marL="0" indent="0">
              <a:buNone/>
            </a:pPr>
            <a:endParaRPr lang="en-CA" sz="2800" dirty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rgbClr val="008000"/>
                </a:solidFill>
              </a:rPr>
              <a:t> </a:t>
            </a:r>
            <a:r>
              <a:rPr lang="en-CA" sz="2800" dirty="0">
                <a:solidFill>
                  <a:srgbClr val="008000"/>
                </a:solidFill>
              </a:rPr>
              <a:t>&lt;/body</a:t>
            </a:r>
            <a:r>
              <a:rPr lang="en-CA" sz="2800" dirty="0" smtClean="0">
                <a:solidFill>
                  <a:srgbClr val="008000"/>
                </a:solidFill>
              </a:rPr>
              <a:t>&gt;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HTML:    &lt;body&gt;    &lt;p&gt;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139952" y="1447450"/>
            <a:ext cx="4824536" cy="4374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 smtClean="0"/>
              <a:t>Anything between &lt;body&gt; &lt;/body&gt; is what is</a:t>
            </a:r>
            <a:r>
              <a:rPr lang="en-CA" sz="2400" dirty="0"/>
              <a:t> </a:t>
            </a:r>
            <a:r>
              <a:rPr lang="en-CA" sz="2400" dirty="0" smtClean="0"/>
              <a:t>displayed on the webpage. </a:t>
            </a:r>
          </a:p>
          <a:p>
            <a:endParaRPr lang="en-CA" sz="2400" dirty="0"/>
          </a:p>
          <a:p>
            <a:r>
              <a:rPr lang="en-CA" sz="2400" dirty="0" smtClean="0"/>
              <a:t>This example uses “paragraph” &lt;p&gt; &lt;/p&gt; tags</a:t>
            </a:r>
            <a:r>
              <a:rPr lang="en-CA" sz="2400" dirty="0"/>
              <a:t> </a:t>
            </a:r>
            <a:r>
              <a:rPr lang="en-CA" sz="2400" dirty="0" smtClean="0"/>
              <a:t>to space text. </a:t>
            </a:r>
          </a:p>
          <a:p>
            <a:endParaRPr lang="en-CA" sz="2400" dirty="0"/>
          </a:p>
          <a:p>
            <a:r>
              <a:rPr lang="en-CA" sz="2400" dirty="0" smtClean="0"/>
              <a:t>Other “tags</a:t>
            </a:r>
            <a:r>
              <a:rPr lang="en-CA" sz="2400" dirty="0"/>
              <a:t>” </a:t>
            </a:r>
            <a:r>
              <a:rPr lang="en-CA" sz="2400" dirty="0" smtClean="0"/>
              <a:t>give the text structure. Examples: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&lt;strong&gt; strong &lt;/strong&gt; = </a:t>
            </a:r>
            <a:r>
              <a:rPr lang="en-CA" sz="2400" b="1" dirty="0" smtClean="0"/>
              <a:t>strong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&lt;</a:t>
            </a:r>
            <a:r>
              <a:rPr lang="en-CA" sz="2400" dirty="0" err="1" smtClean="0"/>
              <a:t>em</a:t>
            </a:r>
            <a:r>
              <a:rPr lang="en-CA" sz="2400" dirty="0" smtClean="0"/>
              <a:t>&gt; emphasis&lt;/</a:t>
            </a:r>
            <a:r>
              <a:rPr lang="en-CA" sz="2400" dirty="0" err="1" smtClean="0"/>
              <a:t>em</a:t>
            </a:r>
            <a:r>
              <a:rPr lang="en-CA" sz="2400" dirty="0" smtClean="0"/>
              <a:t>&gt; = </a:t>
            </a:r>
            <a:r>
              <a:rPr lang="en-CA" sz="2400" i="1" dirty="0" smtClean="0"/>
              <a:t>emphasis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&lt;u&gt; underline &lt;/u&gt; = </a:t>
            </a:r>
            <a:r>
              <a:rPr lang="en-CA" sz="2400" u="sng" dirty="0" smtClean="0"/>
              <a:t>underline</a:t>
            </a:r>
          </a:p>
          <a:p>
            <a:endParaRPr lang="en-CA" sz="2400" u="sng" dirty="0"/>
          </a:p>
        </p:txBody>
      </p:sp>
    </p:spTree>
    <p:extLst>
      <p:ext uri="{BB962C8B-B14F-4D97-AF65-F5344CB8AC3E}">
        <p14:creationId xmlns:p14="http://schemas.microsoft.com/office/powerpoint/2010/main" val="38068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Practice HTML!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771800" y="1268760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48840" y="249289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609842" y="599053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sng" dirty="0" smtClean="0">
                <a:hlinkClick r:id="rId2"/>
              </a:rPr>
              <a:t>www.w3schools.com/html/html_basic.asp</a:t>
            </a:r>
            <a:r>
              <a:rPr lang="en-CA" sz="2400" dirty="0" smtClean="0"/>
              <a:t> </a:t>
            </a:r>
            <a:endParaRPr lang="en-CA" sz="2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91" y="1031333"/>
            <a:ext cx="7130218" cy="44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Talk about Style : CSS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84"/>
            <a:ext cx="3970784" cy="4983179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What is CSS? C</a:t>
            </a:r>
            <a:r>
              <a:rPr lang="en-CA" dirty="0" smtClean="0"/>
              <a:t>ascading </a:t>
            </a:r>
            <a:r>
              <a:rPr lang="en-CA" b="1" dirty="0" smtClean="0"/>
              <a:t>S</a:t>
            </a:r>
            <a:r>
              <a:rPr lang="en-CA" dirty="0" smtClean="0"/>
              <a:t>tyle </a:t>
            </a:r>
            <a:r>
              <a:rPr lang="en-CA" b="1" dirty="0" smtClean="0"/>
              <a:t>S</a:t>
            </a:r>
            <a:r>
              <a:rPr lang="en-CA" dirty="0" smtClean="0"/>
              <a:t>heets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What it does: </a:t>
            </a:r>
          </a:p>
          <a:p>
            <a:pPr>
              <a:buFontTx/>
              <a:buChar char="-"/>
            </a:pPr>
            <a:r>
              <a:rPr lang="en-CA" dirty="0" smtClean="0"/>
              <a:t>Controls how your HTML appears</a:t>
            </a:r>
          </a:p>
          <a:p>
            <a:pPr>
              <a:buFontTx/>
              <a:buChar char="-"/>
            </a:pPr>
            <a:r>
              <a:rPr lang="en-CA" dirty="0" smtClean="0"/>
              <a:t>Adds a uniform look and style to your site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2918127" cy="4288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00192" y="5780097"/>
            <a:ext cx="2232248" cy="37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Artist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83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What CSS does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39581" y="1333849"/>
            <a:ext cx="2880320" cy="3847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Helps a Plain 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HTML </a:t>
            </a:r>
          </a:p>
          <a:p>
            <a:pPr algn="ctr"/>
            <a:r>
              <a:rPr lang="en-CA" dirty="0" smtClean="0"/>
              <a:t>WEBPAGE 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Look good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43" y="2588198"/>
            <a:ext cx="1944215" cy="6692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333849"/>
            <a:ext cx="3456384" cy="4647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u="sng" dirty="0" smtClean="0"/>
              <a:t> </a:t>
            </a:r>
            <a:r>
              <a:rPr lang="en-CA" sz="2400" b="1" u="sng" dirty="0" smtClean="0"/>
              <a:t>CSS Defines style</a:t>
            </a:r>
          </a:p>
          <a:p>
            <a:endParaRPr lang="en-CA" b="1" dirty="0"/>
          </a:p>
          <a:p>
            <a:r>
              <a:rPr lang="en-CA" sz="3600" dirty="0">
                <a:latin typeface="Freestyle Script" panose="030804020302050B0404" pitchFamily="66" charset="0"/>
              </a:rPr>
              <a:t>Font </a:t>
            </a:r>
            <a:r>
              <a:rPr lang="en-CA" sz="3600" dirty="0" smtClean="0">
                <a:latin typeface="Freestyle Script" panose="030804020302050B0404" pitchFamily="66" charset="0"/>
              </a:rPr>
              <a:t>types </a:t>
            </a:r>
          </a:p>
          <a:p>
            <a:endParaRPr lang="en-CA" sz="2800" dirty="0">
              <a:latin typeface="Freestyle Script" panose="030804020302050B0404" pitchFamily="66" charset="0"/>
            </a:endParaRPr>
          </a:p>
          <a:p>
            <a:r>
              <a:rPr lang="en-CA" sz="2800" dirty="0" smtClean="0"/>
              <a:t>Colours </a:t>
            </a:r>
            <a:endParaRPr lang="en-CA" dirty="0" smtClean="0"/>
          </a:p>
          <a:p>
            <a:r>
              <a:rPr lang="en-CA" dirty="0" smtClean="0"/>
              <a:t>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>
                <a:hlinkClick r:id="rId4"/>
              </a:rPr>
              <a:t>HYPERLINK looks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539552" y="3692994"/>
            <a:ext cx="3456384" cy="6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Background Colours</a:t>
            </a:r>
            <a:endParaRPr lang="en-CA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139952" y="2189859"/>
            <a:ext cx="1432180" cy="1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9952" y="2922825"/>
            <a:ext cx="1432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59139" y="3999922"/>
            <a:ext cx="1412993" cy="6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 vs. No CSS 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606394" cy="47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798" y="1916832"/>
            <a:ext cx="3672408" cy="35980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CA" sz="2000" b="1" dirty="0" smtClean="0"/>
              <a:t>&lt;html&gt; </a:t>
            </a:r>
          </a:p>
          <a:p>
            <a:pPr marL="0" indent="0">
              <a:buNone/>
            </a:pPr>
            <a:r>
              <a:rPr lang="en-CA" sz="2000" b="1" dirty="0" smtClean="0">
                <a:solidFill>
                  <a:srgbClr val="FF0000"/>
                </a:solidFill>
              </a:rPr>
              <a:t>&lt;head</a:t>
            </a:r>
            <a:r>
              <a:rPr lang="en-CA" sz="2000" b="1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CA" sz="2000" b="1" dirty="0" smtClean="0">
                <a:solidFill>
                  <a:srgbClr val="0000FF"/>
                </a:solidFill>
              </a:rPr>
              <a:t>&lt;</a:t>
            </a:r>
            <a:r>
              <a:rPr lang="en-CA" sz="2000" b="1" dirty="0">
                <a:solidFill>
                  <a:srgbClr val="0000FF"/>
                </a:solidFill>
              </a:rPr>
              <a:t>title&gt;</a:t>
            </a:r>
            <a:r>
              <a:rPr lang="en-CA" sz="2000" dirty="0"/>
              <a:t>website title</a:t>
            </a:r>
            <a:r>
              <a:rPr lang="en-CA" sz="2000" b="1" dirty="0">
                <a:solidFill>
                  <a:srgbClr val="0000FF"/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 </a:t>
            </a:r>
            <a:endParaRPr lang="en-CA" sz="2800" dirty="0"/>
          </a:p>
          <a:p>
            <a:pPr marL="0" indent="0">
              <a:buNone/>
            </a:pPr>
            <a:r>
              <a:rPr lang="en-CA" sz="1800" dirty="0"/>
              <a:t>&lt;link </a:t>
            </a:r>
            <a:r>
              <a:rPr lang="en-CA" sz="1800" dirty="0" err="1"/>
              <a:t>rel</a:t>
            </a:r>
            <a:r>
              <a:rPr lang="en-CA" sz="1800" dirty="0"/>
              <a:t>="stylesheet" ink </a:t>
            </a:r>
            <a:r>
              <a:rPr lang="en-CA" sz="1800" dirty="0" err="1"/>
              <a:t>rel</a:t>
            </a:r>
            <a:r>
              <a:rPr lang="en-CA" sz="1800" dirty="0"/>
              <a:t>="stylesheet" type="</a:t>
            </a:r>
            <a:r>
              <a:rPr lang="en-CA" sz="1800" u="sng" dirty="0">
                <a:hlinkClick r:id="rId2" action="ppaction://hlinkfile"/>
              </a:rPr>
              <a:t>text/</a:t>
            </a:r>
            <a:r>
              <a:rPr lang="en-CA" sz="1800" u="sng" dirty="0" err="1">
                <a:hlinkClick r:id="rId2" action="ppaction://hlinkfile"/>
              </a:rPr>
              <a:t>css</a:t>
            </a:r>
            <a:r>
              <a:rPr lang="en-CA" sz="1800" dirty="0"/>
              <a:t>" </a:t>
            </a:r>
            <a:r>
              <a:rPr lang="en-CA" sz="1800" dirty="0" smtClean="0"/>
              <a:t> </a:t>
            </a:r>
            <a:r>
              <a:rPr lang="en-CA" sz="1800" dirty="0" err="1" smtClean="0"/>
              <a:t>href</a:t>
            </a:r>
            <a:r>
              <a:rPr lang="en-CA" sz="1800" dirty="0"/>
              <a:t>="</a:t>
            </a:r>
            <a:r>
              <a:rPr lang="en-CA" sz="1800" dirty="0">
                <a:hlinkClick r:id="rId2" action="ppaction://hlinkfile"/>
              </a:rPr>
              <a:t>style.css</a:t>
            </a:r>
            <a:r>
              <a:rPr lang="en-CA" sz="1800" dirty="0"/>
              <a:t>" /&gt;</a:t>
            </a:r>
          </a:p>
          <a:p>
            <a:pPr marL="0" indent="0">
              <a:buNone/>
            </a:pPr>
            <a:r>
              <a:rPr lang="en-CA" sz="1800" dirty="0" smtClean="0"/>
              <a:t>/&gt;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b="1" dirty="0" smtClean="0">
                <a:solidFill>
                  <a:srgbClr val="FF0000"/>
                </a:solidFill>
              </a:rPr>
              <a:t>&lt;/head&gt;</a:t>
            </a:r>
            <a:endParaRPr lang="en-CA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4671262" y="1196752"/>
            <a:ext cx="4265972" cy="4806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 smtClean="0"/>
              <a:t>Text/CSS and Style.css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Often separate page- linked </a:t>
            </a:r>
            <a:r>
              <a:rPr lang="en-CA" sz="2400" dirty="0"/>
              <a:t>in the html “head” section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-The </a:t>
            </a:r>
            <a:r>
              <a:rPr lang="en-CA" sz="2400" dirty="0"/>
              <a:t>sheet  defines styles 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CSS </a:t>
            </a:r>
            <a:r>
              <a:rPr lang="en-CA" sz="2400" dirty="0"/>
              <a:t>coded with {curly brackets</a:t>
            </a:r>
            <a:r>
              <a:rPr lang="en-CA" sz="2400" dirty="0" smtClean="0"/>
              <a:t>}</a:t>
            </a:r>
          </a:p>
          <a:p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e.g. </a:t>
            </a:r>
            <a:r>
              <a:rPr lang="en-CA" dirty="0" smtClean="0"/>
              <a:t>body {font-family</a:t>
            </a:r>
            <a:r>
              <a:rPr lang="en-CA" dirty="0"/>
              <a:t>: </a:t>
            </a:r>
            <a:r>
              <a:rPr lang="en-CA" dirty="0" smtClean="0"/>
              <a:t>Arial</a:t>
            </a:r>
            <a:r>
              <a:rPr lang="en-CA" dirty="0"/>
              <a:t>, sans-serif; line-height: </a:t>
            </a:r>
            <a:r>
              <a:rPr lang="en-CA" dirty="0" smtClean="0"/>
              <a:t>1.50; margin</a:t>
            </a:r>
            <a:r>
              <a:rPr lang="en-CA" dirty="0"/>
              <a:t>: 0 0</a:t>
            </a:r>
            <a:r>
              <a:rPr lang="en-CA" dirty="0" smtClean="0"/>
              <a:t>;}</a:t>
            </a:r>
            <a:endParaRPr lang="en-C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CSS sheets link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33106" y="1700808"/>
            <a:ext cx="1626926" cy="1899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8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89" r="25361" b="49091"/>
          <a:stretch/>
        </p:blipFill>
        <p:spPr>
          <a:xfrm>
            <a:off x="1907704" y="1556792"/>
            <a:ext cx="5472608" cy="20162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256" y="441377"/>
            <a:ext cx="6286544" cy="714380"/>
          </a:xfrm>
        </p:spPr>
        <p:txBody>
          <a:bodyPr/>
          <a:lstStyle/>
          <a:p>
            <a:r>
              <a:rPr lang="en-CA" dirty="0" smtClean="0"/>
              <a:t>CSS syntax</a:t>
            </a:r>
            <a:endParaRPr lang="en-CA" dirty="0"/>
          </a:p>
        </p:txBody>
      </p:sp>
      <p:sp>
        <p:nvSpPr>
          <p:cNvPr id="5" name="Line Callout 1 4"/>
          <p:cNvSpPr/>
          <p:nvPr/>
        </p:nvSpPr>
        <p:spPr>
          <a:xfrm>
            <a:off x="395536" y="1916832"/>
            <a:ext cx="1296144" cy="1296144"/>
          </a:xfrm>
          <a:prstGeom prst="borderCallout1">
            <a:avLst>
              <a:gd name="adj1" fmla="val 87562"/>
              <a:gd name="adj2" fmla="val 119731"/>
              <a:gd name="adj3" fmla="val 74365"/>
              <a:gd name="adj4" fmla="val 102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This refers to the element in your HTML page </a:t>
            </a:r>
            <a:endParaRPr lang="en-CA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2371190" y="4581128"/>
            <a:ext cx="5256584" cy="1368152"/>
          </a:xfrm>
          <a:prstGeom prst="wedgeRectCallout">
            <a:avLst>
              <a:gd name="adj1" fmla="val -12870"/>
              <a:gd name="adj2" fmla="val -1017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These define what you want it to look like, how it will be placed, how large it will be, how it will be framed, etc. </a:t>
            </a:r>
            <a:endParaRPr lang="en-CA" dirty="0"/>
          </a:p>
          <a:p>
            <a:pPr algn="ctr"/>
            <a:r>
              <a:rPr lang="en-CA" dirty="0" smtClean="0"/>
              <a:t>Note:  {curly brackets} and separation semicolon </a:t>
            </a:r>
            <a:r>
              <a:rPr lang="en-CA" sz="2800" dirty="0" smtClean="0"/>
              <a:t>; 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663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092877"/>
            <a:ext cx="7106177" cy="47178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 what CSS can do!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195736" y="5903485"/>
            <a:ext cx="3823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u="sng" dirty="0" smtClean="0">
                <a:solidFill>
                  <a:srgbClr val="00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www.w3schools.com/css/css_intro.asp</a:t>
            </a:r>
            <a:endParaRPr lang="en-CA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6330431"/>
            <a:ext cx="517175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u="sng" dirty="0" smtClean="0">
                <a:solidFill>
                  <a:srgbClr val="00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4"/>
              </a:rPr>
              <a:t>www.w3schools.com/css/css_syntax.asp</a:t>
            </a:r>
            <a:endParaRPr lang="en-CA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JavaScript?</a:t>
            </a:r>
            <a:endParaRPr lang="en-CA" dirty="0"/>
          </a:p>
        </p:txBody>
      </p:sp>
      <p:pic>
        <p:nvPicPr>
          <p:cNvPr id="409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70962" cy="433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6" b="-2208"/>
          <a:stretch/>
        </p:blipFill>
        <p:spPr>
          <a:xfrm>
            <a:off x="5572132" y="1052736"/>
            <a:ext cx="27442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JavaScript?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6237312"/>
            <a:ext cx="2232248" cy="37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Wizard</a:t>
            </a:r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3468" y="1898017"/>
            <a:ext cx="4920620" cy="4983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CA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Interactive</a:t>
            </a:r>
            <a:r>
              <a:rPr lang="en-CA" dirty="0" smtClean="0"/>
              <a:t> layer</a:t>
            </a:r>
          </a:p>
          <a:p>
            <a:r>
              <a:rPr lang="en-CA" dirty="0" smtClean="0"/>
              <a:t>Interacts with HTML Markup and CSS Rules to change what you see and what you can do</a:t>
            </a:r>
          </a:p>
          <a:p>
            <a:r>
              <a:rPr lang="en-CA" dirty="0" smtClean="0"/>
              <a:t>Runs in a browser</a:t>
            </a:r>
          </a:p>
          <a:p>
            <a:pPr marL="0" indent="0">
              <a:buFont typeface="Arial" pitchFamily="34" charset="0"/>
              <a:buNone/>
            </a:pPr>
            <a:r>
              <a:rPr lang="en-CA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97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</a:t>
            </a:r>
            <a:r>
              <a:rPr lang="en-CA" dirty="0" err="1" smtClean="0"/>
              <a:t>Javascript</a:t>
            </a:r>
            <a:r>
              <a:rPr lang="en-CA" dirty="0" smtClean="0"/>
              <a:t> look like?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7348" y="1453225"/>
            <a:ext cx="390358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&lt;!DOCTYPE html&gt;</a:t>
            </a:r>
          </a:p>
          <a:p>
            <a:r>
              <a:rPr lang="en-CA" dirty="0"/>
              <a:t>&lt;html&gt;</a:t>
            </a:r>
          </a:p>
          <a:p>
            <a:r>
              <a:rPr lang="en-CA" dirty="0"/>
              <a:t>&lt;body&gt;</a:t>
            </a:r>
          </a:p>
          <a:p>
            <a:endParaRPr lang="en-CA" dirty="0"/>
          </a:p>
          <a:p>
            <a:r>
              <a:rPr lang="en-CA" dirty="0"/>
              <a:t>&lt;h2&gt;What Can JavaScript Do?&lt;/h2</a:t>
            </a:r>
            <a:r>
              <a:rPr lang="en-CA" dirty="0" smtClean="0"/>
              <a:t>&gt;</a:t>
            </a:r>
            <a:endParaRPr lang="en-CA" dirty="0"/>
          </a:p>
          <a:p>
            <a:r>
              <a:rPr lang="en-CA" dirty="0"/>
              <a:t>&lt;p id="demo"&gt;JavaScript can change HTML content.&lt;/p&gt;</a:t>
            </a:r>
          </a:p>
          <a:p>
            <a:endParaRPr lang="en-CA" dirty="0"/>
          </a:p>
          <a:p>
            <a:r>
              <a:rPr lang="en-CA" dirty="0"/>
              <a:t>&lt;button type="button" </a:t>
            </a:r>
            <a:r>
              <a:rPr lang="en-CA" b="1" dirty="0" err="1">
                <a:solidFill>
                  <a:srgbClr val="FF0000"/>
                </a:solidFill>
              </a:rPr>
              <a:t>onclick</a:t>
            </a:r>
            <a:r>
              <a:rPr lang="en-CA" b="1" dirty="0">
                <a:solidFill>
                  <a:srgbClr val="FF0000"/>
                </a:solidFill>
              </a:rPr>
              <a:t>='</a:t>
            </a:r>
            <a:r>
              <a:rPr lang="en-CA" b="1" dirty="0" err="1">
                <a:solidFill>
                  <a:srgbClr val="FF0000"/>
                </a:solidFill>
              </a:rPr>
              <a:t>document.getElementById</a:t>
            </a:r>
            <a:r>
              <a:rPr lang="en-CA" b="1" dirty="0">
                <a:solidFill>
                  <a:srgbClr val="FF0000"/>
                </a:solidFill>
              </a:rPr>
              <a:t>("demo").</a:t>
            </a:r>
            <a:r>
              <a:rPr lang="en-CA" b="1" dirty="0" err="1">
                <a:solidFill>
                  <a:srgbClr val="FF0000"/>
                </a:solidFill>
              </a:rPr>
              <a:t>innerHTML</a:t>
            </a:r>
            <a:r>
              <a:rPr lang="en-CA" dirty="0"/>
              <a:t> = "Hello JavaScript!"'&gt;Click Me!&lt;/button&gt;</a:t>
            </a:r>
          </a:p>
          <a:p>
            <a:endParaRPr lang="en-CA" dirty="0"/>
          </a:p>
          <a:p>
            <a:r>
              <a:rPr lang="en-CA" dirty="0"/>
              <a:t>&lt;/body&gt;</a:t>
            </a:r>
          </a:p>
          <a:p>
            <a:r>
              <a:rPr lang="en-CA" dirty="0"/>
              <a:t>&lt;/html&gt;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37" y="2042856"/>
            <a:ext cx="3310641" cy="167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16" y="4581128"/>
            <a:ext cx="3333750" cy="20288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5578396" y="3709119"/>
            <a:ext cx="56353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916606" y="2780927"/>
            <a:ext cx="792088" cy="3960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7332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HTML: The Builder		CSS: The Artist	       JavaScript: The Wizard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66" t="2027" b="373"/>
          <a:stretch/>
        </p:blipFill>
        <p:spPr>
          <a:xfrm>
            <a:off x="899592" y="1340768"/>
            <a:ext cx="748717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856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Want More Practice?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71600"/>
          <a:ext cx="657639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48"/>
                <a:gridCol w="4896544"/>
              </a:tblGrid>
              <a:tr h="1664072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w3schools</a:t>
                      </a:r>
                    </a:p>
                    <a:p>
                      <a:r>
                        <a:rPr lang="en-C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en-CA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 tutorials: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HTML</a:t>
                      </a:r>
                      <a:endParaRPr lang="en-CA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CSS</a:t>
                      </a:r>
                      <a:endParaRPr lang="en-CA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JavaScript</a:t>
                      </a:r>
                      <a:endParaRPr lang="en-CA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4072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Lynda.com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Video Courses:</a:t>
                      </a:r>
                      <a:endParaRPr lang="en-CA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HTML Essential Training</a:t>
                      </a:r>
                      <a:endParaRPr lang="en-CA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CSS Fundamentals</a:t>
                      </a:r>
                      <a:endParaRPr lang="en-CA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CA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JavaScript 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Web Designers</a:t>
                      </a:r>
                    </a:p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mage result for w3schoo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94768"/>
            <a:ext cx="990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lynda.co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1073150" cy="124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7424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CA" dirty="0" smtClean="0"/>
              <a:t>Identify the ways that code underlies how the web is built and changed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dirty="0" smtClean="0"/>
              <a:t>Recognize basic HTML tags, CSS style sheets, and JavaScript language, and their effects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dirty="0" smtClean="0"/>
              <a:t>Understand and apply appropriate basic coding to manipulate and display information &amp; data on the web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How To . . . ?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5740" y="2060848"/>
            <a:ext cx="6165866" cy="3960440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Lynda.com</a:t>
            </a:r>
            <a:r>
              <a:rPr lang="en-CA" dirty="0" smtClean="0"/>
              <a:t>: </a:t>
            </a:r>
            <a:r>
              <a:rPr lang="en-CA" dirty="0" smtClean="0">
                <a:hlinkClick r:id="rId2"/>
              </a:rPr>
              <a:t>vpl.ca/Lynda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  <a:p>
            <a:pPr>
              <a:buNone/>
            </a:pPr>
            <a:r>
              <a:rPr lang="en-CA" b="1" dirty="0"/>
              <a:t>VPL Research Guides</a:t>
            </a:r>
            <a:r>
              <a:rPr lang="en-CA" dirty="0"/>
              <a:t>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pPr lvl="1"/>
            <a:r>
              <a:rPr lang="en-CA" dirty="0" smtClean="0"/>
              <a:t>Web Design Essentials:</a:t>
            </a:r>
          </a:p>
          <a:p>
            <a:pPr marL="914400" lvl="2" indent="0">
              <a:buNone/>
            </a:pPr>
            <a:r>
              <a:rPr lang="en-CA" dirty="0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webdesign</a:t>
            </a:r>
            <a:endParaRPr lang="en-CA" dirty="0" smtClean="0"/>
          </a:p>
          <a:p>
            <a:pPr lvl="1"/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94912" y="1410084"/>
            <a:ext cx="2530828" cy="1630636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307975" y="4041068"/>
            <a:ext cx="2047330" cy="70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856" y="1503024"/>
            <a:ext cx="8229600" cy="4302240"/>
          </a:xfrm>
        </p:spPr>
        <p:txBody>
          <a:bodyPr/>
          <a:lstStyle/>
          <a:p>
            <a:pPr lvl="0"/>
            <a:r>
              <a:rPr lang="en-CA" dirty="0" smtClean="0"/>
              <a:t>Identify how webpages are built with code</a:t>
            </a:r>
          </a:p>
          <a:p>
            <a:pPr lvl="0"/>
            <a:r>
              <a:rPr lang="en-CA" dirty="0" smtClean="0"/>
              <a:t>Recognize HTML tags, CSS style sheets, and JavaScript language, and their effects</a:t>
            </a:r>
          </a:p>
          <a:p>
            <a:pPr lvl="0"/>
            <a:r>
              <a:rPr lang="en-CA" dirty="0" smtClean="0"/>
              <a:t>Understand and apply appropriate basic coding to manipulate information on a webpage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How To . . . 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3 Core Languages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video.png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7776864" cy="4968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16833"/>
            <a:ext cx="5616624" cy="3168352"/>
          </a:xfrm>
        </p:spPr>
        <p:txBody>
          <a:bodyPr/>
          <a:lstStyle/>
          <a:p>
            <a:r>
              <a:rPr lang="en-CA" sz="3600" b="1" dirty="0" smtClean="0"/>
              <a:t>H</a:t>
            </a:r>
            <a:r>
              <a:rPr lang="en-CA" sz="3600" dirty="0" smtClean="0"/>
              <a:t>yper </a:t>
            </a:r>
            <a:r>
              <a:rPr lang="en-CA" sz="3600" b="1" dirty="0" smtClean="0"/>
              <a:t>T</a:t>
            </a:r>
            <a:r>
              <a:rPr lang="en-CA" sz="3600" dirty="0" smtClean="0"/>
              <a:t>ext </a:t>
            </a:r>
            <a:r>
              <a:rPr lang="en-CA" sz="3600" b="1" dirty="0" smtClean="0"/>
              <a:t>M</a:t>
            </a:r>
            <a:r>
              <a:rPr lang="en-CA" sz="3600" dirty="0" smtClean="0"/>
              <a:t>arkup </a:t>
            </a:r>
            <a:r>
              <a:rPr lang="en-CA" sz="3600" b="1" dirty="0" smtClean="0"/>
              <a:t>L</a:t>
            </a:r>
            <a:r>
              <a:rPr lang="en-CA" sz="3600" dirty="0" smtClean="0"/>
              <a:t>anguage</a:t>
            </a:r>
          </a:p>
          <a:p>
            <a:r>
              <a:rPr lang="en-CA" sz="3600" dirty="0" smtClean="0"/>
              <a:t>Provides the structure for webpages</a:t>
            </a:r>
          </a:p>
          <a:p>
            <a:r>
              <a:rPr lang="en-CA" sz="3600" dirty="0" smtClean="0"/>
              <a:t>Labels content: heading, paragraph,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HTML?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87" b="-1886"/>
          <a:stretch/>
        </p:blipFill>
        <p:spPr>
          <a:xfrm>
            <a:off x="6012159" y="1988840"/>
            <a:ext cx="262993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04248" y="5949280"/>
            <a:ext cx="2232248" cy="37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Builder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1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76" y="2564904"/>
            <a:ext cx="4456100" cy="2736304"/>
          </a:xfrm>
          <a:prstGeom prst="rect">
            <a:avLst/>
          </a:prstGeom>
          <a:noFill/>
          <a:ln w="15875">
            <a:solidFill>
              <a:schemeClr val="accent2">
                <a:alpha val="4000"/>
              </a:schemeClr>
            </a:solidFill>
          </a:ln>
          <a:effectLst>
            <a:softEdge rad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 Builders : WYSIWYG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0" y="3232751"/>
            <a:ext cx="4621708" cy="54850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23528" y="1585515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What You See </a:t>
            </a:r>
            <a:r>
              <a:rPr lang="en-CA" sz="2800" b="1" dirty="0"/>
              <a:t>I</a:t>
            </a:r>
            <a:r>
              <a:rPr lang="en-CA" sz="2800" b="1" dirty="0" smtClean="0"/>
              <a:t>s </a:t>
            </a:r>
            <a:r>
              <a:rPr lang="en-CA" sz="2800" b="1" dirty="0"/>
              <a:t>W</a:t>
            </a:r>
            <a:r>
              <a:rPr lang="en-CA" sz="2800" b="1" dirty="0" smtClean="0"/>
              <a:t>hat </a:t>
            </a:r>
            <a:r>
              <a:rPr lang="en-CA" sz="2800" b="1" dirty="0"/>
              <a:t>Y</a:t>
            </a:r>
            <a:r>
              <a:rPr lang="en-CA" sz="2800" b="1" dirty="0" smtClean="0"/>
              <a:t>ou </a:t>
            </a:r>
            <a:r>
              <a:rPr lang="en-CA" sz="2800" b="1" dirty="0"/>
              <a:t>G</a:t>
            </a:r>
            <a:r>
              <a:rPr lang="en-CA" sz="2800" b="1" dirty="0" smtClean="0"/>
              <a:t>et (WYSIWYG)</a:t>
            </a:r>
            <a:endParaRPr lang="en-C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21708" y="169323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Plain</a:t>
            </a:r>
            <a:r>
              <a:rPr lang="en-CA" b="1" dirty="0" smtClean="0"/>
              <a:t> </a:t>
            </a:r>
            <a:r>
              <a:rPr lang="en-CA" sz="2800" b="1" dirty="0" smtClean="0"/>
              <a:t>HTML Code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41" y="2636912"/>
            <a:ext cx="3859395" cy="2748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65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Importance of HTML</a:t>
            </a:r>
            <a:endParaRPr lang="en-CA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399"/>
            <a:ext cx="8229600" cy="41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3136</TotalTime>
  <Words>807</Words>
  <Application>Microsoft Office PowerPoint</Application>
  <PresentationFormat>On-screen Show (4:3)</PresentationFormat>
  <Paragraphs>187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PMingLiU</vt:lpstr>
      <vt:lpstr>Arial</vt:lpstr>
      <vt:lpstr>Calibri</vt:lpstr>
      <vt:lpstr>Freestyle Script</vt:lpstr>
      <vt:lpstr>Times New Roman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How To . . . </vt:lpstr>
      <vt:lpstr>The 3 Core Languages</vt:lpstr>
      <vt:lpstr>What is HTML?</vt:lpstr>
      <vt:lpstr>Website Builders : WYSIWYG</vt:lpstr>
      <vt:lpstr>The Importance of HTML</vt:lpstr>
      <vt:lpstr>How HTML Files Become Websites</vt:lpstr>
      <vt:lpstr>Building Blocks of HTML </vt:lpstr>
      <vt:lpstr>HTML the basics</vt:lpstr>
      <vt:lpstr>HTML: Page structure</vt:lpstr>
      <vt:lpstr>Basic HTML:    &lt;body&gt;    &lt;p&gt;</vt:lpstr>
      <vt:lpstr>Let’s Practice HTML!</vt:lpstr>
      <vt:lpstr>Let’s Talk about Style : CSS </vt:lpstr>
      <vt:lpstr> What CSS does</vt:lpstr>
      <vt:lpstr>CSS  vs. No CSS  </vt:lpstr>
      <vt:lpstr>How CSS sheets link</vt:lpstr>
      <vt:lpstr>CSS syntax</vt:lpstr>
      <vt:lpstr>See what CSS can do!</vt:lpstr>
      <vt:lpstr>What is JavaScript?</vt:lpstr>
      <vt:lpstr>What is JavaScript?</vt:lpstr>
      <vt:lpstr>What does Javascript look like? </vt:lpstr>
      <vt:lpstr>Review</vt:lpstr>
      <vt:lpstr>Want More Practice?</vt:lpstr>
      <vt:lpstr>Did We Learn How To . . . 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Nichole DeMichelis</cp:lastModifiedBy>
  <cp:revision>230</cp:revision>
  <cp:lastPrinted>2019-01-12T01:05:04Z</cp:lastPrinted>
  <dcterms:created xsi:type="dcterms:W3CDTF">2017-03-22T00:05:11Z</dcterms:created>
  <dcterms:modified xsi:type="dcterms:W3CDTF">2019-02-14T23:17:43Z</dcterms:modified>
</cp:coreProperties>
</file>