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403" r:id="rId3"/>
    <p:sldId id="404" r:id="rId4"/>
    <p:sldId id="405" r:id="rId5"/>
    <p:sldId id="257" r:id="rId6"/>
    <p:sldId id="258" r:id="rId7"/>
    <p:sldId id="259" r:id="rId8"/>
    <p:sldId id="263" r:id="rId9"/>
    <p:sldId id="270" r:id="rId10"/>
    <p:sldId id="271" r:id="rId11"/>
    <p:sldId id="273" r:id="rId12"/>
    <p:sldId id="290" r:id="rId13"/>
    <p:sldId id="274" r:id="rId14"/>
    <p:sldId id="275" r:id="rId15"/>
    <p:sldId id="292" r:id="rId16"/>
    <p:sldId id="277" r:id="rId17"/>
    <p:sldId id="278" r:id="rId18"/>
    <p:sldId id="279" r:id="rId19"/>
    <p:sldId id="294" r:id="rId20"/>
    <p:sldId id="320" r:id="rId21"/>
    <p:sldId id="304" r:id="rId22"/>
    <p:sldId id="402" r:id="rId23"/>
    <p:sldId id="329" r:id="rId24"/>
    <p:sldId id="330" r:id="rId25"/>
    <p:sldId id="331" r:id="rId26"/>
    <p:sldId id="342" r:id="rId27"/>
    <p:sldId id="343" r:id="rId28"/>
    <p:sldId id="344" r:id="rId29"/>
    <p:sldId id="345" r:id="rId30"/>
    <p:sldId id="321" r:id="rId31"/>
    <p:sldId id="322" r:id="rId32"/>
    <p:sldId id="323" r:id="rId33"/>
    <p:sldId id="325" r:id="rId34"/>
    <p:sldId id="327" r:id="rId35"/>
    <p:sldId id="328" r:id="rId36"/>
    <p:sldId id="340" r:id="rId37"/>
    <p:sldId id="286" r:id="rId38"/>
    <p:sldId id="289" r:id="rId39"/>
    <p:sldId id="40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39" autoAdjust="0"/>
    <p:restoredTop sz="94686" autoAdjust="0"/>
  </p:normalViewPr>
  <p:slideViewPr>
    <p:cSldViewPr>
      <p:cViewPr varScale="1">
        <p:scale>
          <a:sx n="111" d="100"/>
          <a:sy n="111" d="100"/>
        </p:scale>
        <p:origin x="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21A21-5665-4AD2-9380-588F161AF01D}" type="datetimeFigureOut">
              <a:rPr lang="en-US" smtClean="0"/>
              <a:pPr/>
              <a:t>3/8/2019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D975C-EE12-4859-8E08-1190A06614D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35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11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7" name="Title 16"/>
          <p:cNvSpPr txBox="1">
            <a:spLocks/>
          </p:cNvSpPr>
          <p:nvPr userDrawn="1"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Name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2984"/>
            <a:ext cx="9144000" cy="50006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full slide image</a:t>
            </a:r>
            <a:endParaRPr lang="en-CA" dirty="0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Sample bullet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4348" y="3000372"/>
            <a:ext cx="7772400" cy="5492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Possible photo caption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More description, if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1500174"/>
            <a:ext cx="5780108" cy="566738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Stay connected with us!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71736" y="3714752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facebook.com/</a:t>
            </a:r>
            <a:r>
              <a:rPr lang="en-US" dirty="0" err="1" smtClean="0"/>
              <a:t>vancouverpubliclibrary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71736" y="4643446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twitter.com/VPL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85918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info@vpl.ca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86314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604.331.3603</a:t>
            </a:r>
          </a:p>
        </p:txBody>
      </p:sp>
      <p:pic>
        <p:nvPicPr>
          <p:cNvPr id="14" name="Picture 13" descr="FB-f-Logo__white_14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5918" y="3571876"/>
            <a:ext cx="657220" cy="657220"/>
          </a:xfrm>
          <a:prstGeom prst="rect">
            <a:avLst/>
          </a:prstGeom>
        </p:spPr>
      </p:pic>
      <p:pic>
        <p:nvPicPr>
          <p:cNvPr id="16" name="Picture 15" descr="Twitter_Logo_White_On_Imag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85918" y="4560687"/>
            <a:ext cx="642942" cy="522707"/>
          </a:xfrm>
          <a:prstGeom prst="rect">
            <a:avLst/>
          </a:prstGeom>
        </p:spPr>
      </p:pic>
      <p:pic>
        <p:nvPicPr>
          <p:cNvPr id="11" name="Picture 10" descr="Digital_Literac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15" name="Picture 14" descr="vplclrw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0" r:id="rId3"/>
    <p:sldLayoutId id="2147483651" r:id="rId4"/>
    <p:sldLayoutId id="2147483657" r:id="rId5"/>
    <p:sldLayoutId id="2147483658" r:id="rId6"/>
    <p:sldLayoutId id="2147483661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imeo.com/266650606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vimeo.com/266524367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openrefine.org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pl.ca/program/digital-essential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qIS4UILV26c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7wmiS2mSX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lynda.com/Android-tutorials/Welcome/471914/569197-4.html?org=vpl.ca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vpl.ca/" TargetMode="External"/><Relationship Id="rId2" Type="http://schemas.openxmlformats.org/officeDocument/2006/relationships/hyperlink" Target="http://www.vpl.ca/lynd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guides.vpl.ca/OpenDat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enterforgov.gitbooks.io/open-data-metadata-guide/content/appendix-a.html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commons.org/licenses/pddl/" TargetMode="External"/><Relationship Id="rId2" Type="http://schemas.openxmlformats.org/officeDocument/2006/relationships/hyperlink" Target="https://opendatacommons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" TargetMode="External"/><Relationship Id="rId5" Type="http://schemas.openxmlformats.org/officeDocument/2006/relationships/hyperlink" Target="https://opendatacommons.org/licenses/by/" TargetMode="External"/><Relationship Id="rId4" Type="http://schemas.openxmlformats.org/officeDocument/2006/relationships/hyperlink" Target="https://opendatacommons.org/licenses/odbl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schoolofdata.org/courses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hyperlink" Target="http://opendata.stackexchange.com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pl.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_Litera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CA" smtClean="0"/>
              <a:t>Working With Open </a:t>
            </a:r>
            <a:r>
              <a:rPr lang="en-CA" dirty="0" smtClean="0"/>
              <a:t>Data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3268" y="161494"/>
            <a:ext cx="6951716" cy="714380"/>
          </a:xfrm>
        </p:spPr>
        <p:txBody>
          <a:bodyPr>
            <a:normAutofit fontScale="90000"/>
          </a:bodyPr>
          <a:lstStyle/>
          <a:p>
            <a:r>
              <a:rPr lang="en-CA" dirty="0"/>
              <a:t>ACQUIRING: Searching </a:t>
            </a:r>
            <a:r>
              <a:rPr lang="en-CA" dirty="0" smtClean="0"/>
              <a:t>for Hidden Data</a:t>
            </a:r>
            <a:endParaRPr lang="en-CA" dirty="0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6135"/>
            <a:ext cx="8229600" cy="46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628800"/>
            <a:ext cx="7427168" cy="44973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Don’t forget to . . 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Check the license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Evaluate the data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ACQUIRING: </a:t>
            </a:r>
            <a:r>
              <a:rPr lang="en-CA" dirty="0" smtClean="0"/>
              <a:t>Reminder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435280" cy="4983179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   Any Questions about Acquiring (Finding) Data?</a:t>
            </a:r>
          </a:p>
          <a:p>
            <a:endParaRPr lang="en-CA" dirty="0"/>
          </a:p>
        </p:txBody>
      </p:sp>
      <p:pic>
        <p:nvPicPr>
          <p:cNvPr id="1026" name="Picture 2" descr="C:\Users\jadeshe\AppData\Local\Microsoft\Windows\Temporary Internet Files\Content.IE5\SV1ZEJLE\question-mark-1376773633jU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694"/>
            <a:ext cx="3534172" cy="2649192"/>
          </a:xfrm>
          <a:prstGeom prst="rect">
            <a:avLst/>
          </a:prstGeom>
          <a:noFill/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700808"/>
            <a:ext cx="8064896" cy="4425355"/>
          </a:xfrm>
        </p:spPr>
        <p:txBody>
          <a:bodyPr/>
          <a:lstStyle/>
          <a:p>
            <a:r>
              <a:rPr lang="en-CA" dirty="0" smtClean="0"/>
              <a:t>Look For Download Options</a:t>
            </a:r>
          </a:p>
          <a:p>
            <a:r>
              <a:rPr lang="en-CA" dirty="0" smtClean="0"/>
              <a:t>Download the Entire Database</a:t>
            </a:r>
          </a:p>
          <a:p>
            <a:r>
              <a:rPr lang="en-CA" dirty="0" smtClean="0"/>
              <a:t>Automate Downloads of Multiple Data Files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EXTRACTING: Tips &amp; Tricks</a:t>
            </a:r>
            <a:endParaRPr lang="en-CA" dirty="0"/>
          </a:p>
        </p:txBody>
      </p:sp>
      <p:pic>
        <p:nvPicPr>
          <p:cNvPr id="4" name="Picture 3" descr="Image result for down them all firefo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77072"/>
            <a:ext cx="19656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EXTRACTING: Data </a:t>
            </a:r>
            <a:r>
              <a:rPr lang="en-CA" dirty="0" smtClean="0"/>
              <a:t>Management</a:t>
            </a:r>
            <a:endParaRPr lang="en-CA" dirty="0"/>
          </a:p>
        </p:txBody>
      </p:sp>
      <p:pic>
        <p:nvPicPr>
          <p:cNvPr id="4" name="Picture 3" descr="Image result for MySQ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43924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PostgreSQ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3116848" cy="3218707"/>
          </a:xfrm>
          <a:prstGeom prst="rect">
            <a:avLst/>
          </a:prstGeom>
          <a:noFill/>
        </p:spPr>
      </p:pic>
      <p:sp>
        <p:nvSpPr>
          <p:cNvPr id="6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435280" cy="4983179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   Any Questions about Extracting (Downloading) Data?</a:t>
            </a:r>
          </a:p>
          <a:p>
            <a:endParaRPr lang="en-CA" dirty="0"/>
          </a:p>
        </p:txBody>
      </p:sp>
      <p:pic>
        <p:nvPicPr>
          <p:cNvPr id="1026" name="Picture 2" descr="C:\Users\jadeshe\AppData\Local\Microsoft\Windows\Temporary Internet Files\Content.IE5\SV1ZEJLE\question-mark-1376773633jU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4686300" cy="3512820"/>
          </a:xfrm>
          <a:prstGeom prst="rect">
            <a:avLst/>
          </a:prstGeom>
          <a:noFill/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CLEANING &amp; PROCESSING</a:t>
            </a:r>
            <a:endParaRPr lang="en-CA" dirty="0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89433"/>
            <a:ext cx="8229600" cy="469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CLEANING &amp; PROCESSING: </a:t>
            </a:r>
            <a:r>
              <a:rPr lang="en-CA" dirty="0" smtClean="0"/>
              <a:t>Tools</a:t>
            </a:r>
            <a:endParaRPr lang="en-CA" dirty="0"/>
          </a:p>
        </p:txBody>
      </p:sp>
      <p:pic>
        <p:nvPicPr>
          <p:cNvPr id="4" name="Picture 2" descr="Image result for Open Refin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3176328" cy="3176328"/>
          </a:xfrm>
          <a:prstGeom prst="rect">
            <a:avLst/>
          </a:prstGeom>
          <a:noFill/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700808"/>
            <a:ext cx="7355160" cy="4425355"/>
          </a:xfrm>
        </p:spPr>
        <p:txBody>
          <a:bodyPr/>
          <a:lstStyle/>
          <a:p>
            <a:r>
              <a:rPr lang="en-CA" dirty="0" smtClean="0"/>
              <a:t>Wrong date formats</a:t>
            </a:r>
          </a:p>
          <a:p>
            <a:r>
              <a:rPr lang="en-CA" dirty="0" smtClean="0"/>
              <a:t>Multiple representations</a:t>
            </a:r>
          </a:p>
          <a:p>
            <a:r>
              <a:rPr lang="en-CA" dirty="0" smtClean="0"/>
              <a:t>Duplicate records</a:t>
            </a:r>
          </a:p>
          <a:p>
            <a:r>
              <a:rPr lang="en-CA" dirty="0" smtClean="0"/>
              <a:t>Redundant data</a:t>
            </a:r>
          </a:p>
          <a:p>
            <a:r>
              <a:rPr lang="en-CA" dirty="0" smtClean="0"/>
              <a:t>Mixed numerical scales</a:t>
            </a:r>
          </a:p>
          <a:p>
            <a:r>
              <a:rPr lang="en-CA" dirty="0" smtClean="0"/>
              <a:t>Mixed ranges</a:t>
            </a:r>
          </a:p>
          <a:p>
            <a:r>
              <a:rPr lang="en-CA" dirty="0" smtClean="0"/>
              <a:t>Spelling errors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807700" cy="714380"/>
          </a:xfrm>
        </p:spPr>
        <p:txBody>
          <a:bodyPr>
            <a:noAutofit/>
          </a:bodyPr>
          <a:lstStyle/>
          <a:p>
            <a:r>
              <a:rPr lang="en-CA" sz="3000" b="0" dirty="0" smtClean="0"/>
              <a:t>3) Cleaning &amp; Processing: </a:t>
            </a:r>
            <a:r>
              <a:rPr lang="en-CA" sz="3000" dirty="0" smtClean="0"/>
              <a:t>Common Errors</a:t>
            </a:r>
            <a:endParaRPr lang="en-CA" sz="3000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42984"/>
            <a:ext cx="8784976" cy="4983179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   Any Questions about Cleaning or Processing Data?</a:t>
            </a:r>
          </a:p>
          <a:p>
            <a:endParaRPr lang="en-CA" dirty="0"/>
          </a:p>
        </p:txBody>
      </p:sp>
      <p:pic>
        <p:nvPicPr>
          <p:cNvPr id="1026" name="Picture 2" descr="C:\Users\jadeshe\AppData\Local\Microsoft\Windows\Temporary Internet Files\Content.IE5\SV1ZEJLE\question-mark-1376773633jU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4686300" cy="3512820"/>
          </a:xfrm>
          <a:prstGeom prst="rect">
            <a:avLst/>
          </a:prstGeom>
          <a:noFill/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n-CA" sz="3600" dirty="0" smtClean="0"/>
              <a:t>Digital Essentials: </a:t>
            </a:r>
            <a:r>
              <a:rPr lang="en-CA" dirty="0" smtClean="0">
                <a:hlinkClick r:id="rId2"/>
              </a:rPr>
              <a:t>vpl.ca/program/digital-essentials</a:t>
            </a:r>
            <a:r>
              <a:rPr lang="en-CA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85728"/>
            <a:ext cx="6375652" cy="714380"/>
          </a:xfrm>
        </p:spPr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 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293" t="42566" r="56688" b="23534"/>
          <a:stretch>
            <a:fillRect/>
          </a:stretch>
        </p:blipFill>
        <p:spPr bwMode="auto">
          <a:xfrm>
            <a:off x="3275856" y="2276872"/>
            <a:ext cx="5112568" cy="405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CA" sz="5400" dirty="0" smtClean="0"/>
          </a:p>
          <a:p>
            <a:pPr algn="ctr">
              <a:buNone/>
            </a:pPr>
            <a:r>
              <a:rPr lang="en-CA" sz="9600" dirty="0" smtClean="0"/>
              <a:t>Let’s Practice!</a:t>
            </a:r>
            <a:endParaRPr lang="en-CA" sz="9600" dirty="0"/>
          </a:p>
        </p:txBody>
      </p:sp>
      <p:sp>
        <p:nvSpPr>
          <p:cNvPr id="3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46413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Find/Acquire a simple dataset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Download that dataset and convert it into a CSV file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Clean and Process the dataset (locate fix errors)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Use the dataset to create an amazing visualization (chart or graph)</a:t>
            </a:r>
          </a:p>
          <a:p>
            <a:endParaRPr lang="en-CA" dirty="0"/>
          </a:p>
        </p:txBody>
      </p:sp>
      <p:sp>
        <p:nvSpPr>
          <p:cNvPr id="3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8" name="Picture 4" descr="Image result for firefox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4471656" cy="461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CA" dirty="0" smtClean="0"/>
              <a:t>CSV ‘Comma-separated values’, is a standard format for spreadsheet data. </a:t>
            </a:r>
          </a:p>
          <a:p>
            <a:r>
              <a:rPr lang="en-CA" dirty="0" smtClean="0"/>
              <a:t>Data is represented in a plain text file, with each data row on a new line and commas separating the values on each row. </a:t>
            </a:r>
          </a:p>
          <a:p>
            <a:r>
              <a:rPr lang="en-CA" dirty="0" smtClean="0"/>
              <a:t>As a very simple open format it is easy to consume and is widely used for publishing open data.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050056" cy="746974"/>
          </a:xfrm>
        </p:spPr>
        <p:txBody>
          <a:bodyPr>
            <a:normAutofit/>
          </a:bodyPr>
          <a:lstStyle/>
          <a:p>
            <a:r>
              <a:rPr lang="en-CA" dirty="0" smtClean="0"/>
              <a:t>Saving an Excel Document as a CSV File 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CSV Example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06091"/>
            <a:ext cx="67532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3918828"/>
            <a:ext cx="87129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300" dirty="0" smtClean="0"/>
              <a:t>The above table of data represented in CSV format 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966500"/>
            <a:ext cx="21247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300" dirty="0" smtClean="0"/>
              <a:t>A table in Excel: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55576" y="4437112"/>
            <a:ext cx="7776864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Year,Make,Model,Description,Price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1997,Ford,E350,"ac, abs, moon",3000.00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1999,Chevy,"Venture ""Extended Edition""","",4900.00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1999,Chevy,"Venture ""Extended Edition, Very Large""",,5000.00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1996,Jeep,Grand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Cherokee,"MUST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SELL! air, moon roof, loaded",4799.00 </a:t>
            </a:r>
          </a:p>
        </p:txBody>
      </p:sp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Using Excel to Create a CSV File</a:t>
            </a:r>
            <a:endParaRPr lang="en-CA" dirty="0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" y="1321911"/>
            <a:ext cx="8183880" cy="46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5656" y="1772816"/>
            <a:ext cx="7211144" cy="435334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Acquiring (Finding)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Extracting (Downloading)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Cleaning &amp;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Maintaining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RECAP: Steps to Using Open Data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en-CA" dirty="0" smtClean="0"/>
              <a:t>Publishing as files on a website</a:t>
            </a:r>
          </a:p>
          <a:p>
            <a:endParaRPr lang="en-CA" dirty="0" smtClean="0"/>
          </a:p>
          <a:p>
            <a:r>
              <a:rPr lang="en-CA" dirty="0" smtClean="0"/>
              <a:t>Uploading to a portal</a:t>
            </a:r>
          </a:p>
          <a:p>
            <a:endParaRPr lang="en-CA" dirty="0" smtClean="0"/>
          </a:p>
          <a:p>
            <a:r>
              <a:rPr lang="en-CA" dirty="0" smtClean="0"/>
              <a:t>Publishing through API</a:t>
            </a:r>
          </a:p>
          <a:p>
            <a:endParaRPr lang="en-CA" dirty="0" smtClean="0"/>
          </a:p>
          <a:p>
            <a:r>
              <a:rPr lang="en-CA" dirty="0" smtClean="0"/>
              <a:t>Creating an App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PUBLISHING: Platforms</a:t>
            </a:r>
            <a:endParaRPr lang="en-CA" dirty="0"/>
          </a:p>
        </p:txBody>
      </p:sp>
      <p:pic>
        <p:nvPicPr>
          <p:cNvPr id="4" name="Picture 3" descr="Image result for wordpres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12776"/>
            <a:ext cx="979004" cy="97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cka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850624" cy="85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Qlik DataMarke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92896"/>
            <a:ext cx="1054900" cy="1007651"/>
          </a:xfrm>
          <a:prstGeom prst="rect">
            <a:avLst/>
          </a:prstGeom>
          <a:noFill/>
        </p:spPr>
      </p:pic>
      <p:pic>
        <p:nvPicPr>
          <p:cNvPr id="7" name="Picture 6" descr="Image result for infochimp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564904"/>
            <a:ext cx="855594" cy="864704"/>
          </a:xfrm>
          <a:prstGeom prst="rect">
            <a:avLst/>
          </a:prstGeom>
          <a:noFill/>
        </p:spPr>
      </p:pic>
      <p:pic>
        <p:nvPicPr>
          <p:cNvPr id="8" name="Picture 7" descr="DigitalGov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0032" y="3789040"/>
            <a:ext cx="864096" cy="864096"/>
          </a:xfrm>
          <a:prstGeom prst="rect">
            <a:avLst/>
          </a:prstGeom>
        </p:spPr>
      </p:pic>
      <p:pic>
        <p:nvPicPr>
          <p:cNvPr id="9" name="Picture 8" descr="https://kinlane-productions.s3.amazonaws.com/api-evangelist/api-evangelist-logo-400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149080"/>
            <a:ext cx="22322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" y="1318101"/>
            <a:ext cx="8168640" cy="463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PUBLISHING: API</a:t>
            </a:r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736" y="285728"/>
            <a:ext cx="6519668" cy="714380"/>
          </a:xfrm>
        </p:spPr>
        <p:txBody>
          <a:bodyPr>
            <a:normAutofit/>
          </a:bodyPr>
          <a:lstStyle/>
          <a:p>
            <a:r>
              <a:rPr lang="en-CA" dirty="0"/>
              <a:t>PUBLISHING: App </a:t>
            </a:r>
            <a:r>
              <a:rPr lang="en-CA" dirty="0" smtClean="0"/>
              <a:t>Development</a:t>
            </a:r>
            <a:endParaRPr lang="en-CA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820472" cy="439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7784" y="1700808"/>
            <a:ext cx="5976664" cy="3456384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Lynda.com: </a:t>
            </a:r>
            <a:r>
              <a:rPr lang="en-CA" dirty="0" smtClean="0">
                <a:hlinkClick r:id="rId2"/>
              </a:rPr>
              <a:t>vpl.ca/</a:t>
            </a:r>
            <a:r>
              <a:rPr lang="en-CA" dirty="0" err="1" smtClean="0">
                <a:hlinkClick r:id="rId2"/>
              </a:rPr>
              <a:t>lynda</a:t>
            </a: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 smtClean="0"/>
              <a:t>VPL Research Guides: </a:t>
            </a:r>
            <a:r>
              <a:rPr lang="en-CA" dirty="0" smtClean="0">
                <a:hlinkClick r:id="rId3"/>
              </a:rPr>
              <a:t>guides.vpl.ca</a:t>
            </a:r>
            <a:endParaRPr lang="en-CA" dirty="0" smtClean="0"/>
          </a:p>
          <a:p>
            <a:r>
              <a:rPr lang="en-CA" dirty="0"/>
              <a:t>Open Data – </a:t>
            </a:r>
            <a:r>
              <a:rPr lang="en-CA"/>
              <a:t/>
            </a:r>
            <a:br>
              <a:rPr lang="en-CA"/>
            </a:br>
            <a:r>
              <a:rPr lang="en-CA" smtClean="0">
                <a:hlinkClick r:id="rId4"/>
              </a:rPr>
              <a:t>guides.vpl.ca/</a:t>
            </a:r>
            <a:r>
              <a:rPr lang="en-CA" dirty="0" err="1" smtClean="0">
                <a:hlinkClick r:id="rId4"/>
              </a:rPr>
              <a:t>OpenData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2050" name="AutoShape 2" descr="Image result for lynd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2" name="Picture 4" descr="Image result for lynda.com"/>
          <p:cNvPicPr>
            <a:picLocks noChangeAspect="1" noChangeArrowheads="1"/>
          </p:cNvPicPr>
          <p:nvPr/>
        </p:nvPicPr>
        <p:blipFill>
          <a:blip r:embed="rId5" cstate="print"/>
          <a:srcRect b="29126"/>
          <a:stretch>
            <a:fillRect/>
          </a:stretch>
        </p:blipFill>
        <p:spPr bwMode="auto">
          <a:xfrm>
            <a:off x="539552" y="1412776"/>
            <a:ext cx="1899920" cy="1224136"/>
          </a:xfrm>
          <a:prstGeom prst="rect">
            <a:avLst/>
          </a:prstGeom>
          <a:noFill/>
        </p:spPr>
      </p:pic>
      <p:sp>
        <p:nvSpPr>
          <p:cNvPr id="2056" name="AutoShape 8" descr="http://www.vpl.ca/sites/vpl/themes/vpl/css/vpl-logo-norm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8" name="AutoShape 10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0" name="AutoShape 12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6" cstate="print"/>
          <a:srcRect r="45096" b="51745"/>
          <a:stretch>
            <a:fillRect/>
          </a:stretch>
        </p:blipFill>
        <p:spPr bwMode="auto">
          <a:xfrm>
            <a:off x="611560" y="3501008"/>
            <a:ext cx="1872208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12776"/>
            <a:ext cx="7931224" cy="4713387"/>
          </a:xfrm>
        </p:spPr>
        <p:txBody>
          <a:bodyPr/>
          <a:lstStyle/>
          <a:p>
            <a:r>
              <a:rPr lang="en-CA" dirty="0" smtClean="0"/>
              <a:t>Metadata is:</a:t>
            </a:r>
          </a:p>
          <a:p>
            <a:pPr lvl="1"/>
            <a:r>
              <a:rPr lang="en-CA" dirty="0" smtClean="0"/>
              <a:t>Data </a:t>
            </a:r>
            <a:r>
              <a:rPr lang="en-CA" dirty="0"/>
              <a:t>that describes and gives information about other </a:t>
            </a:r>
            <a:r>
              <a:rPr lang="en-CA" dirty="0" smtClean="0"/>
              <a:t>data (data </a:t>
            </a:r>
            <a:r>
              <a:rPr lang="en-CA" dirty="0"/>
              <a:t>about </a:t>
            </a:r>
            <a:r>
              <a:rPr lang="en-CA" dirty="0" smtClean="0"/>
              <a:t>data)</a:t>
            </a:r>
            <a:endParaRPr lang="en-CA" dirty="0"/>
          </a:p>
          <a:p>
            <a:pPr lvl="1"/>
            <a:endParaRPr lang="en-CA" dirty="0" smtClean="0"/>
          </a:p>
          <a:p>
            <a:r>
              <a:rPr lang="en-CA" dirty="0" smtClean="0"/>
              <a:t>Metadata helps people:</a:t>
            </a:r>
          </a:p>
          <a:p>
            <a:pPr lvl="1"/>
            <a:r>
              <a:rPr lang="en-CA" dirty="0"/>
              <a:t>Discover data</a:t>
            </a:r>
          </a:p>
          <a:p>
            <a:pPr lvl="1"/>
            <a:r>
              <a:rPr lang="en-CA" dirty="0"/>
              <a:t>Understand the nature and structure of the data</a:t>
            </a:r>
          </a:p>
          <a:p>
            <a:pPr lvl="1"/>
            <a:r>
              <a:rPr lang="en-CA" dirty="0"/>
              <a:t>Find the origin of the data and under what terms it may be used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PUBLISHING: Adding Metadata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285728"/>
            <a:ext cx="6912768" cy="714380"/>
          </a:xfrm>
        </p:spPr>
        <p:txBody>
          <a:bodyPr>
            <a:normAutofit/>
          </a:bodyPr>
          <a:lstStyle/>
          <a:p>
            <a:r>
              <a:rPr lang="en-CA" sz="3200" dirty="0"/>
              <a:t>PUBLISHING: </a:t>
            </a:r>
            <a:r>
              <a:rPr lang="en-CA" sz="3000" dirty="0" smtClean="0"/>
              <a:t>Standard Dataset Metadata</a:t>
            </a:r>
            <a:endParaRPr lang="en-CA" sz="3000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028384" cy="384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728" y="285728"/>
            <a:ext cx="6591676" cy="714380"/>
          </a:xfrm>
        </p:spPr>
        <p:txBody>
          <a:bodyPr>
            <a:normAutofit/>
          </a:bodyPr>
          <a:lstStyle/>
          <a:p>
            <a:r>
              <a:rPr lang="en-CA" dirty="0"/>
              <a:t>PUBLISHING</a:t>
            </a:r>
            <a:r>
              <a:rPr lang="en-CA" dirty="0" smtClean="0"/>
              <a:t>: Metadata Training</a:t>
            </a:r>
            <a:endParaRPr lang="en-CA" dirty="0"/>
          </a:p>
        </p:txBody>
      </p:sp>
      <p:pic>
        <p:nvPicPr>
          <p:cNvPr id="4" name="Picture 2" descr="Image result for w3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2952328" cy="2012951"/>
          </a:xfrm>
          <a:prstGeom prst="rect">
            <a:avLst/>
          </a:prstGeom>
          <a:noFill/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1">
              <a:buNone/>
            </a:pPr>
            <a:r>
              <a:rPr lang="en-CA" dirty="0">
                <a:hlinkClick r:id="rId2"/>
              </a:rPr>
              <a:t>Open Data Commons</a:t>
            </a:r>
            <a:r>
              <a:rPr lang="en-CA" dirty="0"/>
              <a:t>:</a:t>
            </a:r>
          </a:p>
          <a:p>
            <a:pPr lvl="2"/>
            <a:r>
              <a:rPr lang="en-CA" sz="2000" dirty="0">
                <a:hlinkClick r:id="rId3"/>
              </a:rPr>
              <a:t>Public Domain Dedication and License </a:t>
            </a:r>
            <a:endParaRPr lang="en-CA" sz="2000" dirty="0"/>
          </a:p>
          <a:p>
            <a:pPr lvl="2">
              <a:buNone/>
            </a:pPr>
            <a:r>
              <a:rPr lang="en-CA" sz="2000" dirty="0"/>
              <a:t>    Puts all your material in the ‘Public Domain’ (waiving all rights).</a:t>
            </a:r>
          </a:p>
          <a:p>
            <a:pPr lvl="2"/>
            <a:r>
              <a:rPr lang="en-CA" sz="2000" dirty="0">
                <a:hlinkClick r:id="rId4"/>
              </a:rPr>
              <a:t>Open Data Commons/Open Database License </a:t>
            </a:r>
            <a:endParaRPr lang="en-CA" sz="2000" dirty="0"/>
          </a:p>
          <a:p>
            <a:pPr lvl="2">
              <a:buNone/>
            </a:pPr>
            <a:r>
              <a:rPr lang="en-CA" sz="2000" dirty="0"/>
              <a:t>    Allows the public to copy, distribute, and adapt your data as long as they attribute , share-alike, and keep it open.</a:t>
            </a:r>
          </a:p>
          <a:p>
            <a:pPr lvl="2"/>
            <a:r>
              <a:rPr lang="en-CA" sz="2000" dirty="0">
                <a:hlinkClick r:id="rId5"/>
              </a:rPr>
              <a:t>Open Data Commons/Attribution License</a:t>
            </a:r>
            <a:endParaRPr lang="en-CA" sz="2000" dirty="0"/>
          </a:p>
          <a:p>
            <a:pPr lvl="2">
              <a:buNone/>
            </a:pPr>
            <a:r>
              <a:rPr lang="en-CA" sz="2000" dirty="0"/>
              <a:t>    Allows the public to copy, distribute, and adapt your data as long as they attribute.</a:t>
            </a:r>
          </a:p>
          <a:p>
            <a:pPr lvl="1">
              <a:buNone/>
            </a:pPr>
            <a:r>
              <a:rPr lang="en-CA" dirty="0">
                <a:hlinkClick r:id="rId6"/>
              </a:rPr>
              <a:t>Creative Commons</a:t>
            </a:r>
            <a:r>
              <a:rPr lang="en-CA" dirty="0"/>
              <a:t>: </a:t>
            </a:r>
          </a:p>
          <a:p>
            <a:pPr lvl="2"/>
            <a:r>
              <a:rPr lang="en-CA" sz="2000" dirty="0"/>
              <a:t>Free, easy-to-use copyright licenses to give the public permission to share and use your creative work–on conditions of your choice.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736" y="285728"/>
            <a:ext cx="6519668" cy="7143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PUBLISHING: Apply an Open License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42984"/>
            <a:ext cx="8784976" cy="4983179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   Any Questions about Publishing Data?</a:t>
            </a:r>
          </a:p>
          <a:p>
            <a:pPr algn="ctr"/>
            <a:endParaRPr lang="en-CA" dirty="0"/>
          </a:p>
        </p:txBody>
      </p:sp>
      <p:pic>
        <p:nvPicPr>
          <p:cNvPr id="1026" name="Picture 2" descr="C:\Users\jadeshe\AppData\Local\Microsoft\Windows\Temporary Internet Files\Content.IE5\SV1ZEJLE\question-mark-1376773633jU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4686300" cy="3512820"/>
          </a:xfrm>
          <a:prstGeom prst="rect">
            <a:avLst/>
          </a:prstGeom>
          <a:noFill/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4569371"/>
          </a:xfrm>
        </p:spPr>
        <p:txBody>
          <a:bodyPr/>
          <a:lstStyle/>
          <a:p>
            <a:r>
              <a:rPr lang="en-CA" dirty="0" smtClean="0"/>
              <a:t>Maintain data and metadata regularly</a:t>
            </a:r>
          </a:p>
          <a:p>
            <a:r>
              <a:rPr lang="en-CA" dirty="0" smtClean="0"/>
              <a:t>Check links</a:t>
            </a:r>
          </a:p>
          <a:p>
            <a:r>
              <a:rPr lang="en-CA" dirty="0" smtClean="0"/>
              <a:t>Check user feedback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MAINTAINING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CA" dirty="0" smtClean="0"/>
              <a:t>Work in pairs or small groups</a:t>
            </a:r>
          </a:p>
          <a:p>
            <a:pPr lvl="1"/>
            <a:r>
              <a:rPr lang="en-CA" dirty="0" smtClean="0"/>
              <a:t>What sort of open data would you like to have access to?</a:t>
            </a:r>
          </a:p>
          <a:p>
            <a:pPr lvl="1"/>
            <a:r>
              <a:rPr lang="en-CA" dirty="0" smtClean="0"/>
              <a:t>How would you use this open data: what would you create?</a:t>
            </a:r>
          </a:p>
          <a:p>
            <a:pPr lvl="1"/>
            <a:r>
              <a:rPr lang="en-CA" dirty="0" smtClean="0"/>
              <a:t>Do you see any problems or issues that could potentially be solved using open data?</a:t>
            </a: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Brainstorming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CONTINUED LEARNING</a:t>
            </a:r>
            <a:endParaRPr lang="en-CA" dirty="0"/>
          </a:p>
        </p:txBody>
      </p:sp>
      <p:pic>
        <p:nvPicPr>
          <p:cNvPr id="4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5688632" cy="380520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08920"/>
            <a:ext cx="5691484" cy="3770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57403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en-CA" dirty="0" smtClean="0"/>
              <a:t>Identify and locate open data sets on the internet.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 smtClean="0"/>
              <a:t>Work with a single data set to follow the steps to use open data to create something new.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 smtClean="0"/>
              <a:t>Distinguish between information license types and determine their impact on information access. </a:t>
            </a:r>
          </a:p>
          <a:p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Did We Learn How To . . . ?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908720"/>
            <a:ext cx="7772400" cy="549272"/>
          </a:xfrm>
        </p:spPr>
        <p:txBody>
          <a:bodyPr/>
          <a:lstStyle/>
          <a:p>
            <a:pPr algn="r"/>
            <a:r>
              <a:rPr lang="en-CA" dirty="0" smtClean="0"/>
              <a:t>We want your feedback!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-383" r="60313" b="88894"/>
          <a:stretch/>
        </p:blipFill>
        <p:spPr>
          <a:xfrm>
            <a:off x="755576" y="4058598"/>
            <a:ext cx="8036766" cy="131034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3132909">
            <a:off x="4626756" y="4121101"/>
            <a:ext cx="2076000" cy="360040"/>
          </a:xfrm>
          <a:prstGeom prst="leftArrow">
            <a:avLst>
              <a:gd name="adj1" fmla="val 2535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54698" y="1986504"/>
            <a:ext cx="7505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Please fill out an evaluation form to tell us what you thought of this class and help us improve our programs.</a:t>
            </a:r>
          </a:p>
          <a:p>
            <a:endParaRPr lang="en-CA" sz="2400" dirty="0"/>
          </a:p>
          <a:p>
            <a:r>
              <a:rPr lang="en-CA" sz="2400" dirty="0" smtClean="0"/>
              <a:t>Online: </a:t>
            </a:r>
            <a:r>
              <a:rPr lang="en-CA" sz="2400" b="1" dirty="0" smtClean="0"/>
              <a:t>www.vpl.ca/trainingfeedback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5833023"/>
            <a:ext cx="172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i="1" dirty="0" smtClean="0"/>
              <a:t>Thank you!</a:t>
            </a:r>
            <a:endParaRPr lang="en-CA" b="1" i="1" dirty="0"/>
          </a:p>
        </p:txBody>
      </p:sp>
      <p:sp>
        <p:nvSpPr>
          <p:cNvPr id="5" name="Oval 4"/>
          <p:cNvSpPr/>
          <p:nvPr/>
        </p:nvSpPr>
        <p:spPr>
          <a:xfrm>
            <a:off x="6300778" y="4941717"/>
            <a:ext cx="158417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9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618" t="29833" r="32670" b="15567"/>
          <a:stretch>
            <a:fillRect/>
          </a:stretch>
        </p:blipFill>
        <p:spPr bwMode="auto">
          <a:xfrm>
            <a:off x="3923928" y="1484784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5536" y="227687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4000" dirty="0" smtClean="0"/>
              <a:t>We are here to help! </a:t>
            </a:r>
          </a:p>
          <a:p>
            <a:pPr algn="r">
              <a:buNone/>
            </a:pPr>
            <a:endParaRPr lang="en-CA" sz="4000" dirty="0" smtClean="0"/>
          </a:p>
          <a:p>
            <a:pPr algn="r">
              <a:buNone/>
            </a:pPr>
            <a:r>
              <a:rPr lang="en-CA" sz="4000" dirty="0" smtClean="0"/>
              <a:t>604-331-3603 </a:t>
            </a:r>
          </a:p>
          <a:p>
            <a:pPr algn="r">
              <a:buNone/>
            </a:pPr>
            <a:r>
              <a:rPr lang="en-CA" sz="4000" dirty="0" smtClean="0">
                <a:hlinkClick r:id="rId3"/>
              </a:rPr>
              <a:t>info@vpl.ca</a:t>
            </a:r>
            <a:r>
              <a:rPr lang="en-CA" sz="4000" dirty="0" smtClean="0"/>
              <a:t> 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en-CA" dirty="0" smtClean="0"/>
              <a:t>Identify and locate open data sets on the internet.</a:t>
            </a:r>
          </a:p>
          <a:p>
            <a:pPr lvl="0"/>
            <a:r>
              <a:rPr lang="en-CA" dirty="0" smtClean="0"/>
              <a:t>Work with a single data set to follow the steps to use open data to create something new.</a:t>
            </a:r>
          </a:p>
          <a:p>
            <a:pPr lvl="0"/>
            <a:r>
              <a:rPr lang="en-CA" dirty="0" smtClean="0"/>
              <a:t>Distinguish between information license types and determine their impact on information access.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 We Will Learn How To . . .</a:t>
            </a:r>
            <a:endParaRPr lang="en-CA" dirty="0"/>
          </a:p>
        </p:txBody>
      </p:sp>
      <p:sp>
        <p:nvSpPr>
          <p:cNvPr id="6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Open Data? Review</a:t>
            </a:r>
            <a:endParaRPr lang="en-CA" dirty="0"/>
          </a:p>
        </p:txBody>
      </p:sp>
      <p:pic>
        <p:nvPicPr>
          <p:cNvPr id="10" name="Picture 2" descr="C:\Users\jadeshe\AppData\Local\Temp\6328687633_155685d266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994" y="1143000"/>
            <a:ext cx="4302011" cy="4983163"/>
          </a:xfrm>
          <a:prstGeom prst="rect">
            <a:avLst/>
          </a:prstGeom>
          <a:noFill/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5656" y="1772816"/>
            <a:ext cx="7211144" cy="435334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Acquiring (Finding)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Extracting (Downloading)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Cleaning &amp;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Maintaining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Steps to Using Open Data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494755"/>
            <a:ext cx="9073008" cy="5256585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en-CA" sz="2800" dirty="0" smtClean="0"/>
              <a:t>Government Data </a:t>
            </a:r>
            <a:r>
              <a:rPr lang="en-CA" sz="2000" dirty="0" smtClean="0"/>
              <a:t>(Federal, Provincial, Municipal)</a:t>
            </a:r>
          </a:p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en-CA" sz="2800" dirty="0" smtClean="0"/>
              <a:t>Research Data </a:t>
            </a:r>
            <a:r>
              <a:rPr lang="en-CA" sz="2000" dirty="0" smtClean="0"/>
              <a:t>(Research Data Canada, Academic Institutions)</a:t>
            </a:r>
          </a:p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en-CA" sz="2800" dirty="0" smtClean="0"/>
              <a:t>Social Data </a:t>
            </a:r>
            <a:r>
              <a:rPr lang="en-CA" sz="2000" dirty="0" smtClean="0"/>
              <a:t>(</a:t>
            </a:r>
            <a:r>
              <a:rPr lang="en-CA" sz="2000" dirty="0" err="1" smtClean="0"/>
              <a:t>Facebook</a:t>
            </a:r>
            <a:r>
              <a:rPr lang="en-CA" sz="2000" dirty="0" smtClean="0"/>
              <a:t>, </a:t>
            </a:r>
            <a:r>
              <a:rPr lang="en-CA" sz="2000" dirty="0" err="1" smtClean="0"/>
              <a:t>Instagram</a:t>
            </a:r>
            <a:r>
              <a:rPr lang="en-CA" sz="2000" dirty="0" smtClean="0"/>
              <a:t>)</a:t>
            </a:r>
          </a:p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en-CA" sz="2800" dirty="0" smtClean="0"/>
              <a:t>Weather Data </a:t>
            </a:r>
            <a:r>
              <a:rPr lang="en-CA" sz="2000" dirty="0" smtClean="0"/>
              <a:t>(</a:t>
            </a:r>
            <a:r>
              <a:rPr lang="en-CA" sz="2000" dirty="0" err="1" smtClean="0"/>
              <a:t>OpenWeatherMap</a:t>
            </a:r>
            <a:r>
              <a:rPr lang="en-CA" sz="2000" dirty="0" smtClean="0"/>
              <a:t>, Environment </a:t>
            </a:r>
            <a:r>
              <a:rPr lang="en-CA" sz="2000" dirty="0"/>
              <a:t>&amp;</a:t>
            </a:r>
            <a:r>
              <a:rPr lang="en-CA" sz="2000" dirty="0" smtClean="0"/>
              <a:t> Climate Change Canada)</a:t>
            </a:r>
          </a:p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en-CA" sz="2800" dirty="0" smtClean="0"/>
              <a:t>News Data </a:t>
            </a:r>
            <a:r>
              <a:rPr lang="en-CA" sz="2000" dirty="0" smtClean="0"/>
              <a:t>(The Guardian, The New York Times)</a:t>
            </a:r>
          </a:p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en-CA" sz="2800" dirty="0" smtClean="0"/>
              <a:t>Sports Data </a:t>
            </a:r>
            <a:r>
              <a:rPr lang="en-CA" sz="2000" dirty="0" smtClean="0"/>
              <a:t>(Sports Reference)</a:t>
            </a:r>
          </a:p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en-CA" sz="2800" dirty="0" smtClean="0"/>
              <a:t>Data Hubs </a:t>
            </a:r>
            <a:r>
              <a:rPr lang="en-CA" sz="2000" dirty="0" smtClean="0"/>
              <a:t>(</a:t>
            </a:r>
            <a:r>
              <a:rPr lang="en-CA" sz="2000" dirty="0" err="1" smtClean="0"/>
              <a:t>Qlik</a:t>
            </a:r>
            <a:r>
              <a:rPr lang="en-CA" sz="2000" dirty="0" smtClean="0"/>
              <a:t>, </a:t>
            </a:r>
            <a:r>
              <a:rPr lang="en-CA" sz="2000" dirty="0" err="1" smtClean="0"/>
              <a:t>Infochimps</a:t>
            </a:r>
            <a:r>
              <a:rPr lang="en-CA" sz="2000" dirty="0" smtClean="0"/>
              <a:t>, CKAN, Google Public Data)</a:t>
            </a:r>
          </a:p>
          <a:p>
            <a:pPr lvl="1">
              <a:lnSpc>
                <a:spcPct val="150000"/>
              </a:lnSpc>
              <a:spcBef>
                <a:spcPts val="500"/>
              </a:spcBef>
            </a:pPr>
            <a:endParaRPr lang="en-CA" dirty="0" smtClean="0"/>
          </a:p>
          <a:p>
            <a:pPr lvl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736" y="285728"/>
            <a:ext cx="6519668" cy="7143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ACQUIRING: Where to find Data Sets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3"/>
            <a:ext cx="8233603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122333"/>
            <a:ext cx="7596336" cy="714380"/>
          </a:xfrm>
        </p:spPr>
        <p:txBody>
          <a:bodyPr>
            <a:normAutofit/>
          </a:bodyPr>
          <a:lstStyle/>
          <a:p>
            <a:r>
              <a:rPr lang="en-CA" sz="3200" dirty="0"/>
              <a:t>ACQUIRING: </a:t>
            </a:r>
            <a:r>
              <a:rPr lang="en-CA" sz="3000" dirty="0" smtClean="0"/>
              <a:t>Searching for Data on the Web</a:t>
            </a:r>
            <a:endParaRPr lang="en-CA" sz="3000" dirty="0"/>
          </a:p>
        </p:txBody>
      </p:sp>
      <p:sp>
        <p:nvSpPr>
          <p:cNvPr id="13" name="Rectangle 12"/>
          <p:cNvSpPr/>
          <p:nvPr/>
        </p:nvSpPr>
        <p:spPr>
          <a:xfrm>
            <a:off x="539552" y="5085184"/>
            <a:ext cx="54006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539552" y="5877272"/>
            <a:ext cx="54006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981" y="5229200"/>
            <a:ext cx="4495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981" y="6021288"/>
            <a:ext cx="4495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39552" y="2267396"/>
            <a:ext cx="54006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496" y="2411412"/>
            <a:ext cx="4495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DigitalLiteracy_DraftJan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TEMPLATE_DigitalLiteracy_DraftJan20</Template>
  <TotalTime>1576</TotalTime>
  <Words>849</Words>
  <Application>Microsoft Office PowerPoint</Application>
  <PresentationFormat>On-screen Show (4:3)</PresentationFormat>
  <Paragraphs>135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TEMPLATE_DigitalLiteracy_DraftJan20</vt:lpstr>
      <vt:lpstr>PowerPoint Presentation</vt:lpstr>
      <vt:lpstr>Learning Opportunities @ VPL!</vt:lpstr>
      <vt:lpstr>Learning Opportunities @ VPL!</vt:lpstr>
      <vt:lpstr>Learning Opportunities @ VPL!</vt:lpstr>
      <vt:lpstr>Today We Will Learn How To . . .</vt:lpstr>
      <vt:lpstr>What is Open Data? Review</vt:lpstr>
      <vt:lpstr>Steps to Using Open Data</vt:lpstr>
      <vt:lpstr>ACQUIRING: Where to find Data Sets</vt:lpstr>
      <vt:lpstr>ACQUIRING: Searching for Data on the Web</vt:lpstr>
      <vt:lpstr>ACQUIRING: Searching for Hidden Data</vt:lpstr>
      <vt:lpstr>ACQUIRING: Reminder</vt:lpstr>
      <vt:lpstr>PowerPoint Presentation</vt:lpstr>
      <vt:lpstr>EXTRACTING: Tips &amp; Tricks</vt:lpstr>
      <vt:lpstr>EXTRACTING: Data Management</vt:lpstr>
      <vt:lpstr>PowerPoint Presentation</vt:lpstr>
      <vt:lpstr>CLEANING &amp; PROCESSING</vt:lpstr>
      <vt:lpstr>CLEANING &amp; PROCESSING: Tools</vt:lpstr>
      <vt:lpstr>3) Cleaning &amp; Processing: Common Errors</vt:lpstr>
      <vt:lpstr>PowerPoint Presentation</vt:lpstr>
      <vt:lpstr>PowerPoint Presentation</vt:lpstr>
      <vt:lpstr>PowerPoint Presentation</vt:lpstr>
      <vt:lpstr>PowerPoint Presentation</vt:lpstr>
      <vt:lpstr>Saving an Excel Document as a CSV File </vt:lpstr>
      <vt:lpstr>CSV Example</vt:lpstr>
      <vt:lpstr>Using Excel to Create a CSV File</vt:lpstr>
      <vt:lpstr>RECAP: Steps to Using Open Data</vt:lpstr>
      <vt:lpstr>PUBLISHING: Platforms</vt:lpstr>
      <vt:lpstr>PUBLISHING: API</vt:lpstr>
      <vt:lpstr>PUBLISHING: App Development</vt:lpstr>
      <vt:lpstr>PUBLISHING: Adding Metadata</vt:lpstr>
      <vt:lpstr>PUBLISHING: Standard Dataset Metadata</vt:lpstr>
      <vt:lpstr>PUBLISHING: Metadata Training</vt:lpstr>
      <vt:lpstr>PUBLISHING: Apply an Open License</vt:lpstr>
      <vt:lpstr>PowerPoint Presentation</vt:lpstr>
      <vt:lpstr>MAINTAINING</vt:lpstr>
      <vt:lpstr>Brainstorming</vt:lpstr>
      <vt:lpstr>CONTINUED LEARNING</vt:lpstr>
      <vt:lpstr>Did We Learn How To . . . ?</vt:lpstr>
      <vt:lpstr>PowerPoint Presentation</vt:lpstr>
    </vt:vector>
  </TitlesOfParts>
  <Company>Vancouver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workstation</dc:creator>
  <cp:lastModifiedBy>Nichole DeMichelis</cp:lastModifiedBy>
  <cp:revision>109</cp:revision>
  <dcterms:created xsi:type="dcterms:W3CDTF">2017-03-22T00:05:11Z</dcterms:created>
  <dcterms:modified xsi:type="dcterms:W3CDTF">2019-03-08T20:17:52Z</dcterms:modified>
</cp:coreProperties>
</file>