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06" r:id="rId3"/>
    <p:sldId id="307" r:id="rId4"/>
    <p:sldId id="308" r:id="rId5"/>
    <p:sldId id="257" r:id="rId6"/>
    <p:sldId id="292" r:id="rId7"/>
    <p:sldId id="291" r:id="rId8"/>
    <p:sldId id="289" r:id="rId9"/>
    <p:sldId id="303" r:id="rId10"/>
    <p:sldId id="258" r:id="rId11"/>
    <p:sldId id="272" r:id="rId12"/>
    <p:sldId id="295" r:id="rId13"/>
    <p:sldId id="263" r:id="rId14"/>
    <p:sldId id="296" r:id="rId15"/>
    <p:sldId id="297" r:id="rId16"/>
    <p:sldId id="298" r:id="rId17"/>
    <p:sldId id="300" r:id="rId18"/>
    <p:sldId id="265" r:id="rId19"/>
    <p:sldId id="301" r:id="rId20"/>
    <p:sldId id="309" r:id="rId21"/>
    <p:sldId id="302" r:id="rId22"/>
    <p:sldId id="268" r:id="rId23"/>
    <p:sldId id="266" r:id="rId24"/>
    <p:sldId id="267" r:id="rId25"/>
    <p:sldId id="274" r:id="rId26"/>
    <p:sldId id="275" r:id="rId27"/>
    <p:sldId id="310" r:id="rId28"/>
    <p:sldId id="276" r:id="rId29"/>
    <p:sldId id="312" r:id="rId30"/>
    <p:sldId id="304" r:id="rId31"/>
    <p:sldId id="313" r:id="rId32"/>
    <p:sldId id="285" r:id="rId33"/>
    <p:sldId id="286" r:id="rId34"/>
    <p:sldId id="288" r:id="rId35"/>
    <p:sldId id="31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6" autoAdjust="0"/>
  </p:normalViewPr>
  <p:slideViewPr>
    <p:cSldViewPr>
      <p:cViewPr varScale="1">
        <p:scale>
          <a:sx n="111" d="100"/>
          <a:sy n="111" d="100"/>
        </p:scale>
        <p:origin x="1236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0B85F-2445-4612-9730-912E9B46694F}" type="datetimeFigureOut">
              <a:rPr lang="en-CA" smtClean="0"/>
              <a:pPr/>
              <a:t>1/23/19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ACC3-7341-48B0-A7A6-6A4F495321A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1446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21A21-5665-4AD2-9380-588F161AF01D}" type="datetimeFigureOut">
              <a:rPr lang="en-US" smtClean="0"/>
              <a:pPr/>
              <a:t>1/23/2019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D975C-EE12-4859-8E08-1190A06614D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530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4786322"/>
            <a:ext cx="5857885" cy="148790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85720" y="328612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Vancouver Public Library</a:t>
            </a:r>
            <a:endParaRPr lang="en-CA" sz="3600" dirty="0"/>
          </a:p>
        </p:txBody>
      </p:sp>
      <p:sp>
        <p:nvSpPr>
          <p:cNvPr id="7" name="Title 16"/>
          <p:cNvSpPr txBox="1">
            <a:spLocks/>
          </p:cNvSpPr>
          <p:nvPr userDrawn="1"/>
        </p:nvSpPr>
        <p:spPr>
          <a:xfrm>
            <a:off x="285720" y="1285860"/>
            <a:ext cx="8572560" cy="200026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 Name</a:t>
            </a:r>
            <a:endParaRPr kumimoji="0" lang="en-CA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2984"/>
            <a:ext cx="9144000" cy="500064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add full slide image</a:t>
            </a:r>
            <a:endParaRPr lang="en-CA" dirty="0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8" name="Picture 7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2428860" y="285728"/>
            <a:ext cx="6286544" cy="714380"/>
          </a:xfrm>
          <a:prstGeom prst="rect">
            <a:avLst/>
          </a:prstGeom>
        </p:spPr>
        <p:txBody>
          <a:bodyPr/>
          <a:lstStyle>
            <a:lvl1pPr algn="r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title, if needed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42984"/>
            <a:ext cx="8229600" cy="4983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Sample bullet point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9" name="Picture 8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  <p:sp>
        <p:nvSpPr>
          <p:cNvPr id="11" name="Title 16"/>
          <p:cNvSpPr>
            <a:spLocks noGrp="1"/>
          </p:cNvSpPr>
          <p:nvPr>
            <p:ph type="title" hasCustomPrompt="1"/>
          </p:nvPr>
        </p:nvSpPr>
        <p:spPr>
          <a:xfrm>
            <a:off x="2428860" y="285728"/>
            <a:ext cx="6286544" cy="714380"/>
          </a:xfrm>
          <a:prstGeom prst="rect">
            <a:avLst/>
          </a:prstGeom>
        </p:spPr>
        <p:txBody>
          <a:bodyPr/>
          <a:lstStyle>
            <a:lvl1pPr algn="r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title, if needed</a:t>
            </a:r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4348" y="3000372"/>
            <a:ext cx="7772400" cy="5492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section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8" name="Picture 7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Possible photo caption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More description, if needed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8" name="Picture 7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9" name="Picture 8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1500174"/>
            <a:ext cx="5780108" cy="566738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Stay connected with us!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71736" y="3714752"/>
            <a:ext cx="4929222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facebook.com/</a:t>
            </a:r>
            <a:r>
              <a:rPr lang="en-US" dirty="0" err="1" smtClean="0"/>
              <a:t>vancouverpubliclibrary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2571736" y="4643446"/>
            <a:ext cx="4929222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twitter.com/VPL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85918" y="2428868"/>
            <a:ext cx="2786082" cy="7143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info@vpl.ca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786314" y="2428868"/>
            <a:ext cx="2786082" cy="7143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604.331.3603</a:t>
            </a:r>
          </a:p>
        </p:txBody>
      </p:sp>
      <p:pic>
        <p:nvPicPr>
          <p:cNvPr id="14" name="Picture 13" descr="FB-f-Logo__white_14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85918" y="3571876"/>
            <a:ext cx="657220" cy="657220"/>
          </a:xfrm>
          <a:prstGeom prst="rect">
            <a:avLst/>
          </a:prstGeom>
        </p:spPr>
      </p:pic>
      <p:pic>
        <p:nvPicPr>
          <p:cNvPr id="16" name="Picture 15" descr="Twitter_Logo_White_On_Image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85918" y="4560687"/>
            <a:ext cx="642942" cy="522707"/>
          </a:xfrm>
          <a:prstGeom prst="rect">
            <a:avLst/>
          </a:prstGeom>
        </p:spPr>
      </p:pic>
      <p:pic>
        <p:nvPicPr>
          <p:cNvPr id="11" name="Picture 10" descr="Digital_Literac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15" name="Picture 14" descr="vplclrw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0" r:id="rId3"/>
    <p:sldLayoutId id="2147483651" r:id="rId4"/>
    <p:sldLayoutId id="2147483657" r:id="rId5"/>
    <p:sldLayoutId id="2147483658" r:id="rId6"/>
    <p:sldLayoutId id="2147483661" r:id="rId7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CA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ted.com/talks/tim_berners_lee_the_year_open_data_went_worldwide?utm_source=tedcomshare&amp;utm_medium=referral&amp;utm_campaign=tedspread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opendatasoft.com/a-comprehensive-list-of-all-open-data-portals-around-the-world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elp.ca/biz/la-taqueria-san-francisco-2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evelopers.data.gov.sg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vpl.ca/program/digital-essentials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data.edmonton.ca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cyclinginvancouver.ca/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vpl.ca/" TargetMode="External"/><Relationship Id="rId2" Type="http://schemas.openxmlformats.org/officeDocument/2006/relationships/hyperlink" Target="http://www.vpl.ca/lynda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guides.vpl.ca/OpenData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vpl.ca/" TargetMode="External"/><Relationship Id="rId2" Type="http://schemas.openxmlformats.org/officeDocument/2006/relationships/hyperlink" Target="http://www.vpl.ca/lynda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opendatabc.ca/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2018.spaceappschallenge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vimeo.com/266308637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n.oxforddictionaries.com/definition/open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gital_Literac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786322"/>
            <a:ext cx="5857885" cy="1487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328612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Vancouver Public Library</a:t>
            </a:r>
            <a:endParaRPr lang="en-CA" sz="3600" dirty="0"/>
          </a:p>
        </p:txBody>
      </p:sp>
      <p:sp>
        <p:nvSpPr>
          <p:cNvPr id="4" name="Title 16"/>
          <p:cNvSpPr txBox="1">
            <a:spLocks/>
          </p:cNvSpPr>
          <p:nvPr/>
        </p:nvSpPr>
        <p:spPr>
          <a:xfrm>
            <a:off x="285720" y="1844824"/>
            <a:ext cx="8572560" cy="17831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CA" dirty="0" smtClean="0"/>
              <a:t>Let’s Talk About Open Data</a:t>
            </a:r>
            <a:endParaRPr kumimoji="0" lang="en-CA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 txBox="1">
            <a:spLocks/>
          </p:cNvSpPr>
          <p:nvPr/>
        </p:nvSpPr>
        <p:spPr>
          <a:xfrm>
            <a:off x="457200" y="2924944"/>
            <a:ext cx="4038600" cy="320121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What is “Open Data”?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hape 66"/>
          <p:cNvSpPr txBox="1">
            <a:spLocks/>
          </p:cNvSpPr>
          <p:nvPr/>
        </p:nvSpPr>
        <p:spPr>
          <a:xfrm>
            <a:off x="4572000" y="0"/>
            <a:ext cx="4572000" cy="6957392"/>
          </a:xfrm>
          <a:prstGeom prst="rect">
            <a:avLst/>
          </a:prstGeom>
          <a:solidFill>
            <a:schemeClr val="tx2"/>
          </a:solidFill>
        </p:spPr>
        <p:txBody>
          <a:bodyPr lIns="91425" tIns="91425" rIns="91425" bIns="91425" anchor="ctr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“Open data is digital data that is made available with the technical and legal characteristics necessary for it to be freely used, reused, and redistributed by anyone, anytime, anywhere.”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hape 67"/>
          <p:cNvSpPr txBox="1">
            <a:spLocks/>
          </p:cNvSpPr>
          <p:nvPr/>
        </p:nvSpPr>
        <p:spPr>
          <a:xfrm>
            <a:off x="4939500" y="5949280"/>
            <a:ext cx="3837000" cy="62072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opendatacharter.net/principles 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0.wp.com/assets.okfn.org/images/data-types.png?w=600&amp;ssl=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66375"/>
            <a:ext cx="5436277" cy="567093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505773"/>
            <a:ext cx="5472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i="1" dirty="0" smtClean="0"/>
              <a:t>blog.okfn.org/2013/10/03/defining-open-data</a:t>
            </a:r>
            <a:endParaRPr lang="en-CA" sz="1400" i="1" dirty="0"/>
          </a:p>
        </p:txBody>
      </p:sp>
      <p:sp>
        <p:nvSpPr>
          <p:cNvPr id="6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Tim Berners-Lee: The Year Open Data Went Worldwide</a:t>
            </a:r>
            <a:endParaRPr lang="en-CA" dirty="0"/>
          </a:p>
        </p:txBody>
      </p:sp>
      <p:pic>
        <p:nvPicPr>
          <p:cNvPr id="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484" y="1742276"/>
            <a:ext cx="8221980" cy="435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9632" y="1700808"/>
            <a:ext cx="7427168" cy="4824536"/>
          </a:xfrm>
        </p:spPr>
        <p:txBody>
          <a:bodyPr/>
          <a:lstStyle/>
          <a:p>
            <a:r>
              <a:rPr lang="en-CA" dirty="0" smtClean="0"/>
              <a:t>2009</a:t>
            </a:r>
          </a:p>
          <a:p>
            <a:endParaRPr lang="en-CA" dirty="0" smtClean="0"/>
          </a:p>
          <a:p>
            <a:r>
              <a:rPr lang="en-CA" dirty="0" smtClean="0"/>
              <a:t>2011                  </a:t>
            </a:r>
            <a:r>
              <a:rPr lang="en-CA" i="1" dirty="0" smtClean="0"/>
              <a:t>data.gc.ca</a:t>
            </a:r>
            <a:r>
              <a:rPr lang="en-CA" dirty="0" smtClean="0"/>
              <a:t> launches</a:t>
            </a:r>
          </a:p>
          <a:p>
            <a:endParaRPr lang="en-CA" dirty="0" smtClean="0"/>
          </a:p>
          <a:p>
            <a:r>
              <a:rPr lang="en-CA" dirty="0" smtClean="0"/>
              <a:t>2013		</a:t>
            </a:r>
            <a:r>
              <a:rPr lang="en-CA" i="1" dirty="0"/>
              <a:t> data.gc.ca</a:t>
            </a:r>
            <a:r>
              <a:rPr lang="en-CA" dirty="0"/>
              <a:t> </a:t>
            </a:r>
            <a:r>
              <a:rPr lang="en-CA" dirty="0" smtClean="0"/>
              <a:t> expands;</a:t>
            </a:r>
          </a:p>
          <a:p>
            <a:pPr marL="0" indent="0">
              <a:buNone/>
            </a:pPr>
            <a:r>
              <a:rPr lang="en-CA" dirty="0" smtClean="0"/>
              <a:t>			Open Dialogue and </a:t>
            </a:r>
          </a:p>
          <a:p>
            <a:pPr marL="0" indent="0">
              <a:buNone/>
            </a:pPr>
            <a:r>
              <a:rPr lang="en-CA" dirty="0" smtClean="0"/>
              <a:t>			Open Information added;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is now </a:t>
            </a:r>
            <a:r>
              <a:rPr lang="en-CA" i="1" dirty="0" smtClean="0"/>
              <a:t>open.canada.ca</a:t>
            </a:r>
            <a:endParaRPr lang="en-CA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History of Open Data  </a:t>
            </a:r>
            <a:endParaRPr lang="en-CA" dirty="0"/>
          </a:p>
        </p:txBody>
      </p:sp>
      <p:pic>
        <p:nvPicPr>
          <p:cNvPr id="4" name="Picture 2" descr="https://www.countries-ofthe-world.com/flags-normal/flag-of-Cana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4493" y="1628800"/>
            <a:ext cx="1101721" cy="64807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5" name="Picture 4" descr="https://www.countries-ofthe-world.com/flags-normal/flag-of-United-States-of-Ameri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2205" y="1628800"/>
            <a:ext cx="1080120" cy="6353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6" descr="https://www.countries-ofthe-world.com/flags-normal/flag-of-United-Kingd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8349" y="1628800"/>
            <a:ext cx="1080120" cy="6353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8" descr="https://www.countries-ofthe-world.com/flags-normal/flag-of-New-Zealan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0637" y="1628800"/>
            <a:ext cx="1101723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https://www.countries-ofthe-world.com/flags-normal/flag-of-Cana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2205" y="2852936"/>
            <a:ext cx="1101721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2" descr="https://www.countries-ofthe-world.com/flags-normal/flag-of-Cana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2542" y="4081936"/>
            <a:ext cx="1101721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Open Data Around the World</a:t>
            </a:r>
            <a:endParaRPr lang="en-CA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267" y="1143000"/>
            <a:ext cx="8089465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3728" y="285728"/>
            <a:ext cx="6591676" cy="714380"/>
          </a:xfrm>
        </p:spPr>
        <p:txBody>
          <a:bodyPr/>
          <a:lstStyle/>
          <a:p>
            <a:r>
              <a:rPr lang="en-CA" dirty="0" smtClean="0"/>
              <a:t>Open Data Examples: </a:t>
            </a:r>
            <a:r>
              <a:rPr lang="en-CA" i="1" dirty="0" smtClean="0"/>
              <a:t>Yelp</a:t>
            </a:r>
            <a:endParaRPr lang="en-CA" i="1" dirty="0"/>
          </a:p>
        </p:txBody>
      </p:sp>
      <p:pic>
        <p:nvPicPr>
          <p:cNvPr id="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73" y="1143000"/>
            <a:ext cx="757485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796136" y="5445224"/>
            <a:ext cx="21602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028384" y="5589240"/>
            <a:ext cx="86409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Data Examples: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i="1" dirty="0" smtClean="0"/>
              <a:t>Red Cross Hurricane App</a:t>
            </a:r>
            <a:endParaRPr lang="en-CA" i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654" y="1779915"/>
            <a:ext cx="2122514" cy="376559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1736" y="1779915"/>
            <a:ext cx="2139032" cy="377829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779915"/>
            <a:ext cx="2129036" cy="377829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1920" y="285728"/>
            <a:ext cx="4863484" cy="714380"/>
          </a:xfrm>
        </p:spPr>
        <p:txBody>
          <a:bodyPr/>
          <a:lstStyle/>
          <a:p>
            <a:r>
              <a:rPr lang="en-CA" dirty="0"/>
              <a:t>Open Data Examples: </a:t>
            </a:r>
            <a:r>
              <a:rPr lang="en-CA" i="1" dirty="0" smtClean="0"/>
              <a:t>Singapore’s Public Data</a:t>
            </a:r>
            <a:endParaRPr lang="en-CA" i="1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0007" y="1556792"/>
            <a:ext cx="5847474" cy="463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624" y="1047227"/>
            <a:ext cx="7355160" cy="498317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Completeness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Primacy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Timeliness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Ease of Physical and Electronic Access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Machine Readability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Non-discrimination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Use of Commonly Owned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Licensing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Permanence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Usage Costs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Canada’s Open Data Principles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4845475" y="6309320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i="1" dirty="0" smtClean="0"/>
              <a:t>open.canada.ca/en/open-data-principles</a:t>
            </a:r>
            <a:endParaRPr lang="en-CA" i="1" dirty="0"/>
          </a:p>
        </p:txBody>
      </p:sp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Structured vs. Unstructured Data</a:t>
            </a:r>
            <a:endParaRPr lang="en-CA" dirty="0"/>
          </a:p>
        </p:txBody>
      </p:sp>
      <p:sp>
        <p:nvSpPr>
          <p:cNvPr id="8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04" y="1844822"/>
            <a:ext cx="7170596" cy="33123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00192" y="51571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1200" i="1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Source: blog.samanage.com</a:t>
            </a:r>
            <a:endParaRPr lang="en-CA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/>
          <a:lstStyle/>
          <a:p>
            <a:r>
              <a:rPr lang="en-CA" sz="3600" dirty="0" smtClean="0"/>
              <a:t>Digital Essentials: </a:t>
            </a:r>
            <a:r>
              <a:rPr lang="en-CA" dirty="0" smtClean="0">
                <a:hlinkClick r:id="rId2"/>
              </a:rPr>
              <a:t>vpl.ca/program/digital-essentials</a:t>
            </a:r>
            <a:r>
              <a:rPr lang="en-CA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9752" y="285728"/>
            <a:ext cx="6375652" cy="714380"/>
          </a:xfrm>
        </p:spPr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 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293" t="42566" r="56688" b="23534"/>
          <a:stretch>
            <a:fillRect/>
          </a:stretch>
        </p:blipFill>
        <p:spPr bwMode="auto">
          <a:xfrm>
            <a:off x="3275856" y="2276872"/>
            <a:ext cx="5112568" cy="4059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Structured vs. Unstructured Data</a:t>
            </a:r>
            <a:endParaRPr lang="en-CA"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518864" y="1556792"/>
            <a:ext cx="4040188" cy="5760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Structured Data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5672" y="2214016"/>
            <a:ext cx="4040188" cy="36632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5100" dirty="0"/>
              <a:t>More like human language.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5100" dirty="0"/>
              <a:t>Doesn’t fit nicely into relational databases.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5100" dirty="0"/>
              <a:t>Searching it ranges from difficult to impossible.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5100" dirty="0"/>
              <a:t>Examples include emails, text documents (Word docs, PDFs, etc.), social media posts, videos, audio files, and images.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4706689" y="1556792"/>
            <a:ext cx="4041775" cy="5760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Unstructured Data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29208" y="2214016"/>
            <a:ext cx="4041775" cy="36632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most IT workers use.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in a format that’s easy for machines to understand.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Easily searchable by basic algorithms.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 include spreadsheets and data from machine sensors.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117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rco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909" y="2370758"/>
            <a:ext cx="7848872" cy="15757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146562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Optical, Machine-Readable, Representation of Data</a:t>
            </a:r>
            <a:endParaRPr lang="en-C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4544405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Human Readable Barcode Numbers</a:t>
            </a:r>
            <a:endParaRPr lang="en-CA" sz="2800" dirty="0"/>
          </a:p>
        </p:txBody>
      </p:sp>
      <p:sp>
        <p:nvSpPr>
          <p:cNvPr id="7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Curved Right Arrow 8"/>
          <p:cNvSpPr/>
          <p:nvPr/>
        </p:nvSpPr>
        <p:spPr>
          <a:xfrm>
            <a:off x="179512" y="1772817"/>
            <a:ext cx="432048" cy="11254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 rot="11274436">
            <a:off x="8212757" y="3765639"/>
            <a:ext cx="432048" cy="11254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City of Edmonton’s </a:t>
            </a:r>
            <a:br>
              <a:rPr lang="en-CA" dirty="0" smtClean="0"/>
            </a:br>
            <a:r>
              <a:rPr lang="en-CA" dirty="0" smtClean="0"/>
              <a:t>Open Data Portal</a:t>
            </a:r>
            <a:endParaRPr lang="en-CA" dirty="0"/>
          </a:p>
        </p:txBody>
      </p:sp>
      <p:pic>
        <p:nvPicPr>
          <p:cNvPr id="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8229600" cy="385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City of Vancouver </a:t>
            </a:r>
            <a:br>
              <a:rPr lang="en-CA" dirty="0" smtClean="0"/>
            </a:br>
            <a:r>
              <a:rPr lang="en-CA" dirty="0" smtClean="0"/>
              <a:t>Open Data Catalogue</a:t>
            </a:r>
            <a:br>
              <a:rPr lang="en-CA" dirty="0" smtClean="0"/>
            </a:br>
            <a:r>
              <a:rPr lang="en-CA" sz="2800" b="0" i="1" dirty="0" smtClean="0"/>
              <a:t>data.vancouver.ca</a:t>
            </a:r>
            <a:endParaRPr lang="en-CA" sz="2800" b="0" i="1" dirty="0"/>
          </a:p>
        </p:txBody>
      </p:sp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56792"/>
            <a:ext cx="4898884" cy="4566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cyclinginvancouver.ca</a:t>
            </a:r>
            <a:endParaRPr lang="en-CA" dirty="0"/>
          </a:p>
        </p:txBody>
      </p:sp>
      <p:pic>
        <p:nvPicPr>
          <p:cNvPr id="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61309"/>
            <a:ext cx="8229600" cy="494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Are You Allowed to Do With Open Data?</a:t>
            </a:r>
            <a:endParaRPr lang="en-CA" dirty="0"/>
          </a:p>
        </p:txBody>
      </p:sp>
      <p:pic>
        <p:nvPicPr>
          <p:cNvPr id="4" name="Content Placeholder 8" descr="wordle 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7486" y="1768295"/>
            <a:ext cx="6678890" cy="4327546"/>
          </a:xfrm>
        </p:spPr>
      </p:pic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Concerns about Open Data</a:t>
            </a:r>
            <a:endParaRPr lang="en-CA" dirty="0"/>
          </a:p>
        </p:txBody>
      </p:sp>
      <p:pic>
        <p:nvPicPr>
          <p:cNvPr id="1026" name="Picture 2" descr="C:\Users\jadeshe\AppData\Local\Microsoft\Windows\Temporary Internet Files\Content.IE5\SV1ZEJLE\question-mark-1376773633jU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20888"/>
            <a:ext cx="2736304" cy="2051116"/>
          </a:xfrm>
          <a:prstGeom prst="rect">
            <a:avLst/>
          </a:prstGeom>
          <a:noFill/>
        </p:spPr>
      </p:pic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37320" y="1883965"/>
            <a:ext cx="7427168" cy="4713387"/>
          </a:xfrm>
        </p:spPr>
        <p:txBody>
          <a:bodyPr/>
          <a:lstStyle/>
          <a:p>
            <a:r>
              <a:rPr lang="en-CA" dirty="0" smtClean="0"/>
              <a:t>Privacy</a:t>
            </a:r>
          </a:p>
          <a:p>
            <a:r>
              <a:rPr lang="en-CA" dirty="0" smtClean="0"/>
              <a:t>Cost</a:t>
            </a:r>
          </a:p>
          <a:p>
            <a:r>
              <a:rPr lang="en-CA" dirty="0" smtClean="0"/>
              <a:t>Quality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Concerns about Open Data</a:t>
            </a:r>
            <a:endParaRPr lang="en-CA" dirty="0"/>
          </a:p>
        </p:txBody>
      </p:sp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61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Benefits of Open Data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2" descr="C:\Users\jadeshe\AppData\Local\Microsoft\Windows\Temporary Internet Files\Content.IE5\SV1ZEJLE\question-mark-1376773633jU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20888"/>
            <a:ext cx="2736304" cy="2051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804" y="1852596"/>
            <a:ext cx="8229600" cy="4983179"/>
          </a:xfrm>
        </p:spPr>
        <p:txBody>
          <a:bodyPr/>
          <a:lstStyle/>
          <a:p>
            <a:r>
              <a:rPr lang="en-CA" dirty="0" smtClean="0"/>
              <a:t>Support for innovation</a:t>
            </a:r>
            <a:endParaRPr lang="en-CA" dirty="0"/>
          </a:p>
          <a:p>
            <a:r>
              <a:rPr lang="en-CA" dirty="0" smtClean="0"/>
              <a:t>Advancing the government's accountability and democratic reform</a:t>
            </a:r>
          </a:p>
          <a:p>
            <a:r>
              <a:rPr lang="en-CA" dirty="0" smtClean="0"/>
              <a:t>Leveraging public sector information to develop consumer and commercial products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Benefits of Open Data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814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7784" y="1916832"/>
            <a:ext cx="5976664" cy="3600400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Lynda.com: </a:t>
            </a:r>
            <a:r>
              <a:rPr lang="en-CA" dirty="0" smtClean="0">
                <a:hlinkClick r:id="rId2"/>
              </a:rPr>
              <a:t>www.vpl.ca/lynda</a:t>
            </a:r>
            <a:endParaRPr lang="en-CA" dirty="0" smtClean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dirty="0" smtClean="0"/>
              <a:t>VPL Research Guides: </a:t>
            </a:r>
            <a:r>
              <a:rPr lang="en-CA" dirty="0" smtClean="0">
                <a:hlinkClick r:id="rId3"/>
              </a:rPr>
              <a:t>guides.vpl.ca</a:t>
            </a:r>
            <a:endParaRPr lang="en-CA" dirty="0" smtClean="0"/>
          </a:p>
          <a:p>
            <a:r>
              <a:rPr lang="en-CA" dirty="0"/>
              <a:t>Open Data – </a:t>
            </a:r>
            <a:r>
              <a:rPr lang="en-CA"/>
              <a:t/>
            </a:r>
            <a:br>
              <a:rPr lang="en-CA"/>
            </a:br>
            <a:r>
              <a:rPr lang="en-CA" smtClean="0">
                <a:hlinkClick r:id="rId4"/>
              </a:rPr>
              <a:t>guides.vpl.ca/</a:t>
            </a:r>
            <a:r>
              <a:rPr lang="en-CA" dirty="0" err="1" smtClean="0">
                <a:hlinkClick r:id="rId4"/>
              </a:rPr>
              <a:t>OpenData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sp>
        <p:nvSpPr>
          <p:cNvPr id="2050" name="AutoShape 2" descr="Image result for lynd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2" name="Picture 4" descr="Image result for lynda.com"/>
          <p:cNvPicPr>
            <a:picLocks noChangeAspect="1" noChangeArrowheads="1"/>
          </p:cNvPicPr>
          <p:nvPr/>
        </p:nvPicPr>
        <p:blipFill>
          <a:blip r:embed="rId5" cstate="print"/>
          <a:srcRect b="29126"/>
          <a:stretch>
            <a:fillRect/>
          </a:stretch>
        </p:blipFill>
        <p:spPr bwMode="auto">
          <a:xfrm>
            <a:off x="539552" y="1621043"/>
            <a:ext cx="1800200" cy="1159885"/>
          </a:xfrm>
          <a:prstGeom prst="rect">
            <a:avLst/>
          </a:prstGeom>
          <a:noFill/>
        </p:spPr>
      </p:pic>
      <p:sp>
        <p:nvSpPr>
          <p:cNvPr id="2056" name="AutoShape 8" descr="http://www.vpl.ca/sites/vpl/themes/vpl/css/vpl-logo-norma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8" name="AutoShape 10" descr="Image result for vpl logo"/>
          <p:cNvSpPr>
            <a:spLocks noChangeAspect="1" noChangeArrowheads="1"/>
          </p:cNvSpPr>
          <p:nvPr/>
        </p:nvSpPr>
        <p:spPr bwMode="auto">
          <a:xfrm>
            <a:off x="155575" y="-2414588"/>
            <a:ext cx="7620000" cy="503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0" name="AutoShape 12" descr="Image result for vpl logo"/>
          <p:cNvSpPr>
            <a:spLocks noChangeAspect="1" noChangeArrowheads="1"/>
          </p:cNvSpPr>
          <p:nvPr/>
        </p:nvSpPr>
        <p:spPr bwMode="auto">
          <a:xfrm>
            <a:off x="155575" y="-2414588"/>
            <a:ext cx="7620000" cy="503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62" name="Picture 14" descr="Related image"/>
          <p:cNvPicPr>
            <a:picLocks noChangeAspect="1" noChangeArrowheads="1"/>
          </p:cNvPicPr>
          <p:nvPr/>
        </p:nvPicPr>
        <p:blipFill>
          <a:blip r:embed="rId6" cstate="print"/>
          <a:srcRect r="45096" b="51745"/>
          <a:stretch>
            <a:fillRect/>
          </a:stretch>
        </p:blipFill>
        <p:spPr bwMode="auto">
          <a:xfrm>
            <a:off x="539552" y="3717032"/>
            <a:ext cx="1872208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83179"/>
          </a:xfrm>
        </p:spPr>
        <p:txBody>
          <a:bodyPr/>
          <a:lstStyle/>
          <a:p>
            <a:r>
              <a:rPr lang="en-CA" dirty="0" smtClean="0"/>
              <a:t>Better use of existing investment in broadband and community information infrastructure</a:t>
            </a:r>
          </a:p>
          <a:p>
            <a:r>
              <a:rPr lang="en-CA" dirty="0" smtClean="0"/>
              <a:t>Proactive Disclosure</a:t>
            </a:r>
          </a:p>
          <a:p>
            <a:r>
              <a:rPr lang="en-CA" dirty="0"/>
              <a:t>Support for </a:t>
            </a:r>
            <a:r>
              <a:rPr lang="en-CA" dirty="0" smtClean="0"/>
              <a:t>research</a:t>
            </a:r>
            <a:endParaRPr lang="en-CA" dirty="0"/>
          </a:p>
          <a:p>
            <a:r>
              <a:rPr lang="en-CA" dirty="0"/>
              <a:t>Support informed decisions for consumers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Benefits of Open Data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7784" y="1484784"/>
            <a:ext cx="5976664" cy="4695147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Lynda.com: </a:t>
            </a:r>
            <a:r>
              <a:rPr lang="en-CA" dirty="0" smtClean="0">
                <a:hlinkClick r:id="rId2"/>
              </a:rPr>
              <a:t>www.vpl.ca/lynda</a:t>
            </a:r>
            <a:endParaRPr lang="en-CA" dirty="0" smtClean="0"/>
          </a:p>
          <a:p>
            <a:pPr>
              <a:buNone/>
            </a:pPr>
            <a:r>
              <a:rPr lang="en-CA" i="1" dirty="0" smtClean="0"/>
              <a:t>(search “Open Data”)</a:t>
            </a:r>
            <a:endParaRPr lang="en-CA" i="1" dirty="0"/>
          </a:p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dirty="0" smtClean="0"/>
              <a:t>VPL Research Guides: </a:t>
            </a:r>
            <a:r>
              <a:rPr lang="en-CA" dirty="0" smtClean="0">
                <a:hlinkClick r:id="rId3"/>
              </a:rPr>
              <a:t>guides.vpl.ca</a:t>
            </a:r>
            <a:endParaRPr lang="en-CA" dirty="0" smtClean="0"/>
          </a:p>
          <a:p>
            <a:pPr>
              <a:buNone/>
            </a:pPr>
            <a:r>
              <a:rPr lang="en-CA" i="1" dirty="0" smtClean="0"/>
              <a:t>(see “Open Data Essentials” guide)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15952" y="285728"/>
            <a:ext cx="6499452" cy="714380"/>
          </a:xfrm>
        </p:spPr>
        <p:txBody>
          <a:bodyPr/>
          <a:lstStyle/>
          <a:p>
            <a:r>
              <a:rPr lang="en-CA" dirty="0"/>
              <a:t>Further Learning: </a:t>
            </a:r>
            <a:r>
              <a:rPr lang="en-CA" i="1" dirty="0"/>
              <a:t>VPL Resources</a:t>
            </a:r>
          </a:p>
        </p:txBody>
      </p:sp>
      <p:sp>
        <p:nvSpPr>
          <p:cNvPr id="2050" name="AutoShape 2" descr="Image result for lynd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2" name="Picture 4" descr="Image result for lynda.com"/>
          <p:cNvPicPr>
            <a:picLocks noChangeAspect="1" noChangeArrowheads="1"/>
          </p:cNvPicPr>
          <p:nvPr/>
        </p:nvPicPr>
        <p:blipFill>
          <a:blip r:embed="rId4" cstate="print"/>
          <a:srcRect b="29126"/>
          <a:stretch>
            <a:fillRect/>
          </a:stretch>
        </p:blipFill>
        <p:spPr bwMode="auto">
          <a:xfrm>
            <a:off x="478604" y="1245704"/>
            <a:ext cx="1676400" cy="1080120"/>
          </a:xfrm>
          <a:prstGeom prst="rect">
            <a:avLst/>
          </a:prstGeom>
          <a:noFill/>
        </p:spPr>
      </p:pic>
      <p:sp>
        <p:nvSpPr>
          <p:cNvPr id="2056" name="AutoShape 8" descr="http://www.vpl.ca/sites/vpl/themes/vpl/css/vpl-logo-norma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8" name="AutoShape 10" descr="Image result for vpl logo"/>
          <p:cNvSpPr>
            <a:spLocks noChangeAspect="1" noChangeArrowheads="1"/>
          </p:cNvSpPr>
          <p:nvPr/>
        </p:nvSpPr>
        <p:spPr bwMode="auto">
          <a:xfrm>
            <a:off x="155575" y="-2414588"/>
            <a:ext cx="7620000" cy="503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0" name="AutoShape 12" descr="Image result for vpl logo"/>
          <p:cNvSpPr>
            <a:spLocks noChangeAspect="1" noChangeArrowheads="1"/>
          </p:cNvSpPr>
          <p:nvPr/>
        </p:nvSpPr>
        <p:spPr bwMode="auto">
          <a:xfrm>
            <a:off x="155575" y="-2414588"/>
            <a:ext cx="7620000" cy="503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62" name="Picture 14" descr="Related image"/>
          <p:cNvPicPr>
            <a:picLocks noChangeAspect="1" noChangeArrowheads="1"/>
          </p:cNvPicPr>
          <p:nvPr/>
        </p:nvPicPr>
        <p:blipFill>
          <a:blip r:embed="rId5" cstate="print"/>
          <a:srcRect r="45096" b="51745"/>
          <a:stretch>
            <a:fillRect/>
          </a:stretch>
        </p:blipFill>
        <p:spPr bwMode="auto">
          <a:xfrm>
            <a:off x="380700" y="3184285"/>
            <a:ext cx="1872208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1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Further Learning: </a:t>
            </a:r>
            <a:r>
              <a:rPr lang="en-CA" i="1" dirty="0"/>
              <a:t>Meet-Ups</a:t>
            </a:r>
          </a:p>
        </p:txBody>
      </p:sp>
      <p:pic>
        <p:nvPicPr>
          <p:cNvPr id="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55772"/>
            <a:ext cx="8229600" cy="455761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3848" y="1412776"/>
            <a:ext cx="5482952" cy="4713387"/>
          </a:xfrm>
        </p:spPr>
        <p:txBody>
          <a:bodyPr/>
          <a:lstStyle/>
          <a:p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Vancouver Open Data Day </a:t>
            </a:r>
            <a:r>
              <a:rPr lang="en-CA" dirty="0" err="1" smtClean="0"/>
              <a:t>Hackathon</a:t>
            </a: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 marL="0" indent="0">
              <a:buNone/>
            </a:pPr>
            <a:r>
              <a:rPr lang="en-CA" dirty="0" err="1" smtClean="0"/>
              <a:t>Nasa</a:t>
            </a:r>
            <a:r>
              <a:rPr lang="en-CA" dirty="0" smtClean="0"/>
              <a:t> International Space Apps Challenge</a:t>
            </a:r>
          </a:p>
          <a:p>
            <a:pPr marL="0" indent="0">
              <a:buNone/>
            </a:pPr>
            <a:r>
              <a:rPr lang="en-CA" sz="2400" dirty="0" smtClean="0"/>
              <a:t>		</a:t>
            </a:r>
            <a:r>
              <a:rPr lang="en-CA" sz="2400" i="1" dirty="0" smtClean="0">
                <a:hlinkClick r:id="rId2"/>
              </a:rPr>
              <a:t>spaceappschallenge.org</a:t>
            </a:r>
            <a:endParaRPr lang="en-CA" sz="2400" i="1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Further Learning: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i="1" dirty="0" smtClean="0"/>
              <a:t>Competitions &amp; </a:t>
            </a:r>
            <a:r>
              <a:rPr lang="en-CA" i="1" dirty="0" err="1" smtClean="0"/>
              <a:t>Hackathons</a:t>
            </a:r>
            <a:endParaRPr lang="en-CA" i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279" y="4437112"/>
            <a:ext cx="18669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24" y="2190212"/>
            <a:ext cx="1972455" cy="44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Did We Learn How To . . . ?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523251"/>
            <a:ext cx="8424936" cy="4767155"/>
          </a:xfrm>
        </p:spPr>
        <p:txBody>
          <a:bodyPr/>
          <a:lstStyle/>
          <a:p>
            <a:pPr lvl="0"/>
            <a:r>
              <a:rPr lang="en-CA" sz="2800" dirty="0" smtClean="0"/>
              <a:t>Discuss what “open” and “data” mean in an online context. </a:t>
            </a:r>
          </a:p>
          <a:p>
            <a:r>
              <a:rPr lang="en-CA" sz="2800" dirty="0" smtClean="0"/>
              <a:t>Think about the benefits and limitations different ways of sharing data. </a:t>
            </a:r>
          </a:p>
          <a:p>
            <a:pPr lvl="0"/>
            <a:r>
              <a:rPr lang="en-CA" sz="2800" dirty="0" smtClean="0"/>
              <a:t>Consider how organizations and individuals can use data from various digital sources to solve problems or explain concepts. </a:t>
            </a:r>
          </a:p>
          <a:p>
            <a:pPr lvl="0"/>
            <a:r>
              <a:rPr lang="en-CA" sz="2800" dirty="0" smtClean="0"/>
              <a:t>Discuss how the open and public nature of the web informs decisions about what to share and where. </a:t>
            </a:r>
          </a:p>
          <a:p>
            <a:pPr lvl="0"/>
            <a:endParaRPr lang="en-CA" dirty="0" smtClean="0"/>
          </a:p>
          <a:p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908720"/>
            <a:ext cx="7772400" cy="549272"/>
          </a:xfrm>
        </p:spPr>
        <p:txBody>
          <a:bodyPr/>
          <a:lstStyle/>
          <a:p>
            <a:pPr algn="r"/>
            <a:r>
              <a:rPr lang="en-CA" dirty="0" smtClean="0"/>
              <a:t>We want your feedback!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-383" r="60313" b="88894"/>
          <a:stretch/>
        </p:blipFill>
        <p:spPr>
          <a:xfrm>
            <a:off x="755576" y="4058598"/>
            <a:ext cx="8036766" cy="1310342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3132909">
            <a:off x="4626756" y="4121101"/>
            <a:ext cx="2076000" cy="360040"/>
          </a:xfrm>
          <a:prstGeom prst="leftArrow">
            <a:avLst>
              <a:gd name="adj1" fmla="val 25354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654698" y="1986504"/>
            <a:ext cx="7505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Please fill out an evaluation form to tell us what you thought of this class and help us improve our programs.</a:t>
            </a:r>
          </a:p>
          <a:p>
            <a:endParaRPr lang="en-CA" sz="2400" dirty="0"/>
          </a:p>
          <a:p>
            <a:r>
              <a:rPr lang="en-CA" sz="2400" dirty="0" smtClean="0"/>
              <a:t>Online: </a:t>
            </a:r>
            <a:r>
              <a:rPr lang="en-CA" sz="2400" b="1" dirty="0" smtClean="0"/>
              <a:t>www.vpl.ca/trainingfeedback</a:t>
            </a:r>
            <a:endParaRPr lang="en-C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5833023"/>
            <a:ext cx="172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i="1" dirty="0" smtClean="0"/>
              <a:t>Thank you!</a:t>
            </a:r>
            <a:endParaRPr lang="en-CA" b="1" i="1" dirty="0"/>
          </a:p>
        </p:txBody>
      </p:sp>
      <p:sp>
        <p:nvSpPr>
          <p:cNvPr id="5" name="Oval 4"/>
          <p:cNvSpPr/>
          <p:nvPr/>
        </p:nvSpPr>
        <p:spPr>
          <a:xfrm>
            <a:off x="6300778" y="4941717"/>
            <a:ext cx="1584176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62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6618" t="29833" r="32670" b="15567"/>
          <a:stretch>
            <a:fillRect/>
          </a:stretch>
        </p:blipFill>
        <p:spPr bwMode="auto">
          <a:xfrm>
            <a:off x="3923928" y="1484784"/>
            <a:ext cx="453650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95536" y="2276872"/>
            <a:ext cx="31683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4000" dirty="0" smtClean="0"/>
              <a:t>We are here to help! </a:t>
            </a:r>
          </a:p>
          <a:p>
            <a:pPr algn="r">
              <a:buNone/>
            </a:pPr>
            <a:endParaRPr lang="en-CA" sz="4000" dirty="0" smtClean="0"/>
          </a:p>
          <a:p>
            <a:pPr algn="r">
              <a:buNone/>
            </a:pPr>
            <a:r>
              <a:rPr lang="en-CA" sz="4000" dirty="0" smtClean="0"/>
              <a:t>604-331-3603 </a:t>
            </a:r>
          </a:p>
          <a:p>
            <a:pPr algn="r">
              <a:buNone/>
            </a:pPr>
            <a:r>
              <a:rPr lang="en-CA" sz="4000" dirty="0" smtClean="0"/>
              <a:t>info@vpl.ca </a:t>
            </a:r>
            <a:endParaRPr lang="en-C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2258" y="1000108"/>
            <a:ext cx="8229600" cy="4752528"/>
          </a:xfrm>
        </p:spPr>
        <p:txBody>
          <a:bodyPr/>
          <a:lstStyle/>
          <a:p>
            <a:pPr lvl="0"/>
            <a:endParaRPr lang="en-CA" sz="2800" dirty="0"/>
          </a:p>
          <a:p>
            <a:pPr lvl="0"/>
            <a:r>
              <a:rPr lang="en-CA" sz="2800" dirty="0" smtClean="0"/>
              <a:t>Discuss what “open” and “data” mean in an online context. </a:t>
            </a:r>
          </a:p>
          <a:p>
            <a:r>
              <a:rPr lang="en-CA" sz="2800" dirty="0" smtClean="0"/>
              <a:t>Think about the benefits and limitations different ways of sharing data. </a:t>
            </a:r>
          </a:p>
          <a:p>
            <a:pPr lvl="0"/>
            <a:r>
              <a:rPr lang="en-CA" sz="2800" dirty="0" smtClean="0"/>
              <a:t>Consider how organizations and individuals can use data from various digital sources to solve problems or explain concepts. </a:t>
            </a:r>
          </a:p>
          <a:p>
            <a:pPr lvl="0"/>
            <a:r>
              <a:rPr lang="en-CA" sz="2800" dirty="0" smtClean="0"/>
              <a:t>Discuss how the open and public nature of the web informs decisions about what to share and where. </a:t>
            </a:r>
          </a:p>
          <a:p>
            <a:pPr lvl="0"/>
            <a:endParaRPr lang="en-CA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Today We Will Learn How To . . . </a:t>
            </a:r>
            <a:endParaRPr lang="en-CA" dirty="0"/>
          </a:p>
        </p:txBody>
      </p:sp>
      <p:sp>
        <p:nvSpPr>
          <p:cNvPr id="6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Open Data?</a:t>
            </a:r>
            <a:endParaRPr lang="en-CA" dirty="0"/>
          </a:p>
        </p:txBody>
      </p:sp>
      <p:pic>
        <p:nvPicPr>
          <p:cNvPr id="2050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655" y="1340961"/>
            <a:ext cx="8144690" cy="458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Data</a:t>
            </a:r>
            <a:endParaRPr lang="en-CA" dirty="0"/>
          </a:p>
        </p:txBody>
      </p:sp>
      <p:pic>
        <p:nvPicPr>
          <p:cNvPr id="4" name="Picture 2" descr="http://media.gcflearnfree.org/content/55e075127dd48174331f5212_01_17_2014/basics_compose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00742"/>
            <a:ext cx="3240360" cy="3271942"/>
          </a:xfrm>
          <a:prstGeom prst="rect">
            <a:avLst/>
          </a:prstGeom>
          <a:noFill/>
        </p:spPr>
      </p:pic>
      <p:pic>
        <p:nvPicPr>
          <p:cNvPr id="5" name="Picture 6" descr="screenshot of Pix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413110"/>
            <a:ext cx="2304256" cy="1824202"/>
          </a:xfrm>
          <a:prstGeom prst="rect">
            <a:avLst/>
          </a:prstGeom>
          <a:noFill/>
        </p:spPr>
      </p:pic>
      <p:pic>
        <p:nvPicPr>
          <p:cNvPr id="6" name="Picture 8" descr="Image result for gcflearnfree audio fi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773150"/>
            <a:ext cx="3196046" cy="1348981"/>
          </a:xfrm>
          <a:prstGeom prst="rect">
            <a:avLst/>
          </a:prstGeom>
          <a:noFill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557126"/>
            <a:ext cx="2697857" cy="167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956726"/>
            <a:ext cx="396922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Does the Word “Open” Mean to You?</a:t>
            </a:r>
            <a:endParaRPr lang="en-CA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855" y="1916832"/>
            <a:ext cx="7851601" cy="348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Data Should be Shared?</a:t>
            </a:r>
            <a:endParaRPr lang="en-CA" dirty="0"/>
          </a:p>
        </p:txBody>
      </p:sp>
      <p:sp>
        <p:nvSpPr>
          <p:cNvPr id="4" name="Text Placeholder 7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 (OPEN)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factual data that cannot be copyrighted.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information released under an open licence for free use by and benefit to the public.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PRIVATE (CLOSED)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Anything under copyright or protected by licences or patent law.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Anything that threatens privacy concerns (like your medical records or your SIN).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Anything that threatens national security (like revealing vulnerabilities in our power grid).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personal information that has not been de-identified.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_DigitalLiteracy_DraftJan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TEMPLATE_DigitalLiteracy_DraftJan20</Template>
  <TotalTime>1467</TotalTime>
  <Words>675</Words>
  <Application>Microsoft Office PowerPoint</Application>
  <PresentationFormat>On-screen Show (4:3)</PresentationFormat>
  <Paragraphs>124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PMingLiU</vt:lpstr>
      <vt:lpstr>Arial</vt:lpstr>
      <vt:lpstr>Calibri</vt:lpstr>
      <vt:lpstr>Times New Roman</vt:lpstr>
      <vt:lpstr>TEMPLATE_DigitalLiteracy_DraftJan20</vt:lpstr>
      <vt:lpstr>PowerPoint Presentation</vt:lpstr>
      <vt:lpstr>Learning Opportunities @ VPL!</vt:lpstr>
      <vt:lpstr>Learning Opportunities @ VPL!</vt:lpstr>
      <vt:lpstr>Learning Opportunities @ VPL!</vt:lpstr>
      <vt:lpstr>Today We Will Learn How To . . . </vt:lpstr>
      <vt:lpstr>What is Open Data?</vt:lpstr>
      <vt:lpstr>Types of Data</vt:lpstr>
      <vt:lpstr>What Does the Word “Open” Mean to You?</vt:lpstr>
      <vt:lpstr>What Data Should be Shared?</vt:lpstr>
      <vt:lpstr>PowerPoint Presentation</vt:lpstr>
      <vt:lpstr>PowerPoint Presentation</vt:lpstr>
      <vt:lpstr>Tim Berners-Lee: The Year Open Data Went Worldwide</vt:lpstr>
      <vt:lpstr>History of Open Data  </vt:lpstr>
      <vt:lpstr>Open Data Around the World</vt:lpstr>
      <vt:lpstr>Open Data Examples: Yelp</vt:lpstr>
      <vt:lpstr>Open Data Examples:  Red Cross Hurricane App</vt:lpstr>
      <vt:lpstr>Open Data Examples: Singapore’s Public Data</vt:lpstr>
      <vt:lpstr>Canada’s Open Data Principles</vt:lpstr>
      <vt:lpstr>Structured vs. Unstructured Data</vt:lpstr>
      <vt:lpstr>Structured vs. Unstructured Data</vt:lpstr>
      <vt:lpstr>PowerPoint Presentation</vt:lpstr>
      <vt:lpstr>City of Edmonton’s  Open Data Portal</vt:lpstr>
      <vt:lpstr>City of Vancouver  Open Data Catalogue data.vancouver.ca</vt:lpstr>
      <vt:lpstr>cyclinginvancouver.ca</vt:lpstr>
      <vt:lpstr>What Are You Allowed to Do With Open Data?</vt:lpstr>
      <vt:lpstr>Concerns about Open Data</vt:lpstr>
      <vt:lpstr>Concerns about Open Data</vt:lpstr>
      <vt:lpstr>Benefits of Open Data</vt:lpstr>
      <vt:lpstr>Benefits of Open Data</vt:lpstr>
      <vt:lpstr>Benefits of Open Data</vt:lpstr>
      <vt:lpstr>Further Learning: VPL Resources</vt:lpstr>
      <vt:lpstr>Further Learning: Meet-Ups</vt:lpstr>
      <vt:lpstr>Further Learning:  Competitions &amp; Hackathons</vt:lpstr>
      <vt:lpstr>Did We Learn How To . . . ?</vt:lpstr>
      <vt:lpstr>PowerPoint Presentation</vt:lpstr>
    </vt:vector>
  </TitlesOfParts>
  <Company>Vancouver Public Library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workstation</dc:creator>
  <cp:lastModifiedBy>Alyssa Pellichero</cp:lastModifiedBy>
  <cp:revision>77</cp:revision>
  <dcterms:created xsi:type="dcterms:W3CDTF">2017-03-22T00:05:11Z</dcterms:created>
  <dcterms:modified xsi:type="dcterms:W3CDTF">2019-01-23T22:07:32Z</dcterms:modified>
</cp:coreProperties>
</file>