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78" r:id="rId4"/>
    <p:sldId id="259" r:id="rId5"/>
    <p:sldId id="260" r:id="rId6"/>
    <p:sldId id="261" r:id="rId7"/>
    <p:sldId id="262" r:id="rId8"/>
    <p:sldId id="279" r:id="rId9"/>
    <p:sldId id="263" r:id="rId10"/>
    <p:sldId id="280" r:id="rId11"/>
    <p:sldId id="264" r:id="rId12"/>
    <p:sldId id="265" r:id="rId13"/>
    <p:sldId id="266" r:id="rId14"/>
    <p:sldId id="267" r:id="rId15"/>
    <p:sldId id="268" r:id="rId16"/>
    <p:sldId id="270" r:id="rId17"/>
    <p:sldId id="271" r:id="rId18"/>
    <p:sldId id="273" r:id="rId19"/>
    <p:sldId id="272" r:id="rId20"/>
    <p:sldId id="274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93" autoAdjust="0"/>
    <p:restoredTop sz="73217" autoAdjust="0"/>
  </p:normalViewPr>
  <p:slideViewPr>
    <p:cSldViewPr>
      <p:cViewPr>
        <p:scale>
          <a:sx n="66" d="100"/>
          <a:sy n="66" d="100"/>
        </p:scale>
        <p:origin x="384" y="4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A21A21-5665-4AD2-9380-588F161AF01D}" type="datetimeFigureOut">
              <a:rPr lang="en-US" smtClean="0"/>
              <a:pPr/>
              <a:t>10/23/2019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D975C-EE12-4859-8E08-1190A06614D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3248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D975C-EE12-4859-8E08-1190A06614DE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33390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 smtClean="0"/>
          </a:p>
          <a:p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256A7-91F2-4993-AF7B-DB052DB7E0F9}" type="slidenum">
              <a:rPr lang="en-CA" smtClean="0"/>
              <a:pPr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808517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D975C-EE12-4859-8E08-1190A06614DE}" type="slidenum">
              <a:rPr lang="en-CA" smtClean="0"/>
              <a:pPr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442152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D975C-EE12-4859-8E08-1190A06614DE}" type="slidenum">
              <a:rPr lang="en-CA" smtClean="0"/>
              <a:pPr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03110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8671F-A5B1-4B95-AED7-910812995CFB}" type="slidenum">
              <a:rPr lang="en-CA" smtClean="0"/>
              <a:pPr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8758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8671F-A5B1-4B95-AED7-910812995CFB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4348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256A7-91F2-4993-AF7B-DB052DB7E0F9}" type="slidenum">
              <a:rPr lang="en-CA" smtClean="0"/>
              <a:pPr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94469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256A7-91F2-4993-AF7B-DB052DB7E0F9}" type="slidenum">
              <a:rPr lang="en-CA" smtClean="0"/>
              <a:pPr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9205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Source: http://www.cityofmadison.com/sites/default/files/events/images/identity-theft_full.gif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256A7-91F2-4993-AF7B-DB052DB7E0F9}" type="slidenum">
              <a:rPr lang="en-CA" smtClean="0"/>
              <a:pPr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19519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256A7-91F2-4993-AF7B-DB052DB7E0F9}" type="slidenum">
              <a:rPr lang="en-CA" smtClean="0"/>
              <a:pPr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490234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</a:t>
            </a:r>
            <a:r>
              <a:rPr lang="en-CA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r>
              <a:rPr lang="en-CA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https://www.cnn.com/2019/04/22/uk/most-common-passwords-scli-gbr-intl/index.html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D975C-EE12-4859-8E08-1190A06614DE}" type="slidenum">
              <a:rPr lang="en-CA" smtClean="0"/>
              <a:pPr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99864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D975C-EE12-4859-8E08-1190A06614DE}" type="slidenum">
              <a:rPr lang="en-CA" smtClean="0"/>
              <a:pPr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19005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D975C-EE12-4859-8E08-1190A06614DE}" type="slidenum">
              <a:rPr lang="en-CA" smtClean="0"/>
              <a:pPr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28472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gital_Literacy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" y="4786322"/>
            <a:ext cx="5857885" cy="1487902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285720" y="3286124"/>
            <a:ext cx="857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dirty="0" smtClean="0"/>
              <a:t>Vancouver Public Library</a:t>
            </a:r>
            <a:endParaRPr lang="en-CA" sz="3600" dirty="0"/>
          </a:p>
        </p:txBody>
      </p:sp>
      <p:sp>
        <p:nvSpPr>
          <p:cNvPr id="7" name="Title 16"/>
          <p:cNvSpPr txBox="1">
            <a:spLocks/>
          </p:cNvSpPr>
          <p:nvPr userDrawn="1"/>
        </p:nvSpPr>
        <p:spPr>
          <a:xfrm>
            <a:off x="285720" y="1285860"/>
            <a:ext cx="8572560" cy="2000264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Program Name</a:t>
            </a:r>
            <a:endParaRPr kumimoji="0" lang="en-CA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BC4A57F-0791-45A2-BE76-E01EFA9CF18F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142984"/>
            <a:ext cx="9144000" cy="500064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add full slide image</a:t>
            </a:r>
            <a:endParaRPr lang="en-CA" dirty="0"/>
          </a:p>
        </p:txBody>
      </p:sp>
      <p:pic>
        <p:nvPicPr>
          <p:cNvPr id="7" name="Picture 6" descr="Digital_Literacy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243380"/>
            <a:ext cx="1857356" cy="471768"/>
          </a:xfrm>
          <a:prstGeom prst="rect">
            <a:avLst/>
          </a:prstGeom>
        </p:spPr>
      </p:pic>
      <p:pic>
        <p:nvPicPr>
          <p:cNvPr id="8" name="Picture 7" descr="vplclrw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14282" y="214290"/>
            <a:ext cx="1897188" cy="604801"/>
          </a:xfrm>
          <a:prstGeom prst="rect">
            <a:avLst/>
          </a:prstGeom>
        </p:spPr>
      </p:pic>
      <p:sp>
        <p:nvSpPr>
          <p:cNvPr id="9" name="Title 16"/>
          <p:cNvSpPr>
            <a:spLocks noGrp="1"/>
          </p:cNvSpPr>
          <p:nvPr>
            <p:ph type="title" hasCustomPrompt="1"/>
          </p:nvPr>
        </p:nvSpPr>
        <p:spPr>
          <a:xfrm>
            <a:off x="2428860" y="285728"/>
            <a:ext cx="6286544" cy="714380"/>
          </a:xfrm>
          <a:prstGeom prst="rect">
            <a:avLst/>
          </a:prstGeom>
        </p:spPr>
        <p:txBody>
          <a:bodyPr/>
          <a:lstStyle>
            <a:lvl1pPr algn="r">
              <a:defRPr sz="36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title, if needed</a:t>
            </a:r>
            <a:endParaRPr lang="en-C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nd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142984"/>
            <a:ext cx="8229600" cy="498317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Sample bullet point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4A57F-0791-45A2-BE76-E01EFA9CF18F}" type="slidenum">
              <a:rPr lang="en-CA" smtClean="0"/>
              <a:pPr/>
              <a:t>‹#›</a:t>
            </a:fld>
            <a:endParaRPr lang="en-CA"/>
          </a:p>
        </p:txBody>
      </p:sp>
      <p:pic>
        <p:nvPicPr>
          <p:cNvPr id="7" name="Picture 6" descr="Digital_Literacy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243380"/>
            <a:ext cx="1857356" cy="471768"/>
          </a:xfrm>
          <a:prstGeom prst="rect">
            <a:avLst/>
          </a:prstGeom>
        </p:spPr>
      </p:pic>
      <p:pic>
        <p:nvPicPr>
          <p:cNvPr id="9" name="Picture 8" descr="vplclrw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14282" y="214290"/>
            <a:ext cx="1897188" cy="604801"/>
          </a:xfrm>
          <a:prstGeom prst="rect">
            <a:avLst/>
          </a:prstGeom>
        </p:spPr>
      </p:pic>
      <p:sp>
        <p:nvSpPr>
          <p:cNvPr id="11" name="Title 16"/>
          <p:cNvSpPr>
            <a:spLocks noGrp="1"/>
          </p:cNvSpPr>
          <p:nvPr>
            <p:ph type="title" hasCustomPrompt="1"/>
          </p:nvPr>
        </p:nvSpPr>
        <p:spPr>
          <a:xfrm>
            <a:off x="2428860" y="285728"/>
            <a:ext cx="6286544" cy="714380"/>
          </a:xfrm>
          <a:prstGeom prst="rect">
            <a:avLst/>
          </a:prstGeom>
        </p:spPr>
        <p:txBody>
          <a:bodyPr/>
          <a:lstStyle>
            <a:lvl1pPr algn="r">
              <a:defRPr sz="36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title, if needed</a:t>
            </a:r>
            <a:endParaRPr lang="en-C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14348" y="3000372"/>
            <a:ext cx="7772400" cy="54927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4000" b="1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section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4A57F-0791-45A2-BE76-E01EFA9CF18F}" type="slidenum">
              <a:rPr lang="en-CA" smtClean="0"/>
              <a:pPr/>
              <a:t>‹#›</a:t>
            </a:fld>
            <a:endParaRPr lang="en-CA"/>
          </a:p>
        </p:txBody>
      </p:sp>
      <p:pic>
        <p:nvPicPr>
          <p:cNvPr id="7" name="Picture 6" descr="Digital_Literacy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243380"/>
            <a:ext cx="1857356" cy="471768"/>
          </a:xfrm>
          <a:prstGeom prst="rect">
            <a:avLst/>
          </a:prstGeom>
        </p:spPr>
      </p:pic>
      <p:pic>
        <p:nvPicPr>
          <p:cNvPr id="8" name="Picture 7" descr="vplclrw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14282" y="214290"/>
            <a:ext cx="1897188" cy="6048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Possible photo caption</a:t>
            </a:r>
            <a:endParaRPr lang="en-C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71545"/>
            <a:ext cx="5486400" cy="36560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More description, if needed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4A57F-0791-45A2-BE76-E01EFA9CF18F}" type="slidenum">
              <a:rPr lang="en-CA" smtClean="0"/>
              <a:pPr/>
              <a:t>‹#›</a:t>
            </a:fld>
            <a:endParaRPr lang="en-CA"/>
          </a:p>
        </p:txBody>
      </p:sp>
      <p:pic>
        <p:nvPicPr>
          <p:cNvPr id="8" name="Picture 7" descr="Digital_Literacy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243380"/>
            <a:ext cx="1857356" cy="471768"/>
          </a:xfrm>
          <a:prstGeom prst="rect">
            <a:avLst/>
          </a:prstGeom>
        </p:spPr>
      </p:pic>
      <p:pic>
        <p:nvPicPr>
          <p:cNvPr id="9" name="Picture 8" descr="vplclrw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14282" y="214290"/>
            <a:ext cx="1897188" cy="6048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1500174"/>
            <a:ext cx="5780108" cy="566738"/>
          </a:xfrm>
          <a:prstGeom prst="rect">
            <a:avLst/>
          </a:prstGeom>
        </p:spPr>
        <p:txBody>
          <a:bodyPr anchor="b"/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Stay connected with us!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71736" y="3714752"/>
            <a:ext cx="4929222" cy="3571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facebook.com/</a:t>
            </a:r>
            <a:r>
              <a:rPr lang="en-US" dirty="0" err="1" smtClean="0"/>
              <a:t>vancouverpubliclibrary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4A57F-0791-45A2-BE76-E01EFA9CF18F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2571736" y="4643446"/>
            <a:ext cx="4929222" cy="3571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twitter.com/VPL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4" hasCustomPrompt="1"/>
          </p:nvPr>
        </p:nvSpPr>
        <p:spPr>
          <a:xfrm>
            <a:off x="1785918" y="2428868"/>
            <a:ext cx="2786082" cy="7143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info@vpl.ca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4786314" y="2428868"/>
            <a:ext cx="2786082" cy="7143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36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604.331.3603</a:t>
            </a:r>
          </a:p>
        </p:txBody>
      </p:sp>
      <p:pic>
        <p:nvPicPr>
          <p:cNvPr id="14" name="Picture 13" descr="FB-f-Logo__white_144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785918" y="3571876"/>
            <a:ext cx="657220" cy="657220"/>
          </a:xfrm>
          <a:prstGeom prst="rect">
            <a:avLst/>
          </a:prstGeom>
        </p:spPr>
      </p:pic>
      <p:pic>
        <p:nvPicPr>
          <p:cNvPr id="16" name="Picture 15" descr="Twitter_Logo_White_On_Image2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785918" y="4560687"/>
            <a:ext cx="642942" cy="522707"/>
          </a:xfrm>
          <a:prstGeom prst="rect">
            <a:avLst/>
          </a:prstGeom>
        </p:spPr>
      </p:pic>
      <p:pic>
        <p:nvPicPr>
          <p:cNvPr id="11" name="Picture 10" descr="Digital_Literacy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0" y="6243380"/>
            <a:ext cx="1857356" cy="471768"/>
          </a:xfrm>
          <a:prstGeom prst="rect">
            <a:avLst/>
          </a:prstGeom>
        </p:spPr>
      </p:pic>
      <p:pic>
        <p:nvPicPr>
          <p:cNvPr id="15" name="Picture 14" descr="vplclrw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214282" y="214290"/>
            <a:ext cx="1897188" cy="6048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4A57F-0791-45A2-BE76-E01EFA9CF18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4A57F-0791-45A2-BE76-E01EFA9CF18F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0" r:id="rId3"/>
    <p:sldLayoutId id="2147483651" r:id="rId4"/>
    <p:sldLayoutId id="2147483657" r:id="rId5"/>
    <p:sldLayoutId id="2147483658" r:id="rId6"/>
    <p:sldLayoutId id="2147483661" r:id="rId7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3200" kern="120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2800" kern="120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400" kern="120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en-CA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watch?v=I01XMRo2ES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youtube.com/watch?v=4FHPSnMzlRo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vpl.ca/program/digital-essentials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NI37JI7KnSc?t=178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vpl.ca/researchguides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EHSlhnE6Ck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gital_Literac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4786322"/>
            <a:ext cx="5857885" cy="14879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720" y="3286124"/>
            <a:ext cx="857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dirty="0" smtClean="0"/>
              <a:t>Vancouver Public Library</a:t>
            </a:r>
            <a:endParaRPr lang="en-CA" sz="3600" dirty="0"/>
          </a:p>
        </p:txBody>
      </p:sp>
      <p:sp>
        <p:nvSpPr>
          <p:cNvPr id="4" name="Title 16"/>
          <p:cNvSpPr txBox="1">
            <a:spLocks/>
          </p:cNvSpPr>
          <p:nvPr/>
        </p:nvSpPr>
        <p:spPr>
          <a:xfrm>
            <a:off x="285720" y="1285860"/>
            <a:ext cx="8572560" cy="2000264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Let’s Talk About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Online </a:t>
            </a:r>
            <a:r>
              <a:rPr kumimoji="0" lang="en-US" sz="6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Privacy</a:t>
            </a:r>
            <a:endParaRPr kumimoji="0" lang="en-CA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progressBarBackground"/>
          <p:cNvSpPr/>
          <p:nvPr/>
        </p:nvSpPr>
        <p:spPr>
          <a:xfrm>
            <a:off x="0" y="6813550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7334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Cookies?</a:t>
            </a:r>
            <a:endParaRPr lang="en-CA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1844824"/>
            <a:ext cx="5975648" cy="338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16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How to Delete Cookies</a:t>
            </a:r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268760"/>
            <a:ext cx="6336704" cy="419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03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hlinkClick r:id="rId2"/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2" b="1472"/>
          <a:stretch>
            <a:fillRect/>
          </a:stretch>
        </p:blipFill>
        <p:spPr>
          <a:xfrm>
            <a:off x="683568" y="1484784"/>
            <a:ext cx="7740352" cy="423301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Private </a:t>
            </a:r>
            <a:r>
              <a:rPr lang="en-CA" dirty="0" smtClean="0"/>
              <a:t>Browsing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4899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Browser Extensions</a:t>
            </a:r>
            <a:endParaRPr lang="en-CA" dirty="0"/>
          </a:p>
        </p:txBody>
      </p:sp>
      <p:pic>
        <p:nvPicPr>
          <p:cNvPr id="4" name="Picture 3" descr="badger-3.png"/>
          <p:cNvPicPr>
            <a:picLocks noChangeAspect="1"/>
          </p:cNvPicPr>
          <p:nvPr/>
        </p:nvPicPr>
        <p:blipFill rotWithShape="1">
          <a:blip r:embed="rId3" cstate="print"/>
          <a:srcRect l="19489" r="18869"/>
          <a:stretch/>
        </p:blipFill>
        <p:spPr>
          <a:xfrm>
            <a:off x="1115617" y="1471535"/>
            <a:ext cx="2952326" cy="1466310"/>
          </a:xfrm>
          <a:prstGeom prst="rect">
            <a:avLst/>
          </a:prstGeom>
        </p:spPr>
      </p:pic>
      <p:pic>
        <p:nvPicPr>
          <p:cNvPr id="5" name="Picture 4" descr="https-everywhere-bann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3935826"/>
            <a:ext cx="2812388" cy="1146588"/>
          </a:xfrm>
          <a:prstGeom prst="rect">
            <a:avLst/>
          </a:prstGeom>
        </p:spPr>
      </p:pic>
      <p:sp>
        <p:nvSpPr>
          <p:cNvPr id="6" name="progressBarBackground"/>
          <p:cNvSpPr/>
          <p:nvPr/>
        </p:nvSpPr>
        <p:spPr>
          <a:xfrm>
            <a:off x="0" y="6813550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1" y="1756788"/>
            <a:ext cx="2987172" cy="8961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1" y="3972017"/>
            <a:ext cx="2025590" cy="94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02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dentity-theft_full.gif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/>
          <a:srcRect t="19068" b="19068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260648"/>
            <a:ext cx="6879708" cy="692696"/>
          </a:xfrm>
        </p:spPr>
        <p:txBody>
          <a:bodyPr/>
          <a:lstStyle/>
          <a:p>
            <a:r>
              <a:rPr lang="en-CA" dirty="0" smtClean="0"/>
              <a:t>Identity Theft and Fraud</a:t>
            </a:r>
            <a:endParaRPr lang="en-CA" dirty="0"/>
          </a:p>
        </p:txBody>
      </p:sp>
      <p:sp>
        <p:nvSpPr>
          <p:cNvPr id="4" name="progressBarBackground"/>
          <p:cNvSpPr/>
          <p:nvPr/>
        </p:nvSpPr>
        <p:spPr>
          <a:xfrm>
            <a:off x="0" y="6813550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9643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Tracking vs. Identity theft</a:t>
            </a:r>
            <a:endParaRPr lang="en-CA" dirty="0"/>
          </a:p>
        </p:txBody>
      </p:sp>
      <p:sp>
        <p:nvSpPr>
          <p:cNvPr id="4" name="progressBarBackground"/>
          <p:cNvSpPr/>
          <p:nvPr/>
        </p:nvSpPr>
        <p:spPr>
          <a:xfrm>
            <a:off x="0" y="6813550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9688881"/>
              </p:ext>
            </p:extLst>
          </p:nvPr>
        </p:nvGraphicFramePr>
        <p:xfrm>
          <a:off x="899592" y="1196751"/>
          <a:ext cx="7344815" cy="4731928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800200"/>
                <a:gridCol w="2952328"/>
                <a:gridCol w="2592287"/>
              </a:tblGrid>
              <a:tr h="462915">
                <a:tc>
                  <a:txBody>
                    <a:bodyPr/>
                    <a:lstStyle/>
                    <a:p>
                      <a:endParaRPr lang="en-CA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TRACKING</a:t>
                      </a:r>
                      <a:endParaRPr lang="en-CA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IDENTITY THEFT</a:t>
                      </a:r>
                      <a:endParaRPr lang="en-CA" sz="2400" dirty="0"/>
                    </a:p>
                  </a:txBody>
                  <a:tcPr anchor="ctr"/>
                </a:tc>
              </a:tr>
              <a:tr h="46291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Legality</a:t>
                      </a:r>
                      <a:endParaRPr lang="en-CA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Legal</a:t>
                      </a:r>
                      <a:endParaRPr lang="en-CA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Illegal</a:t>
                      </a:r>
                      <a:endParaRPr lang="en-CA" sz="2400" dirty="0"/>
                    </a:p>
                  </a:txBody>
                  <a:tcPr anchor="ctr"/>
                </a:tc>
              </a:tr>
              <a:tr h="83324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Purpose</a:t>
                      </a:r>
                      <a:endParaRPr lang="en-CA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Advertising;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profit.</a:t>
                      </a:r>
                      <a:endParaRPr lang="en-CA" sz="2400" dirty="0" smtClean="0"/>
                    </a:p>
                    <a:p>
                      <a:r>
                        <a:rPr lang="en-US" sz="2400" dirty="0" smtClean="0"/>
                        <a:t>Surveillance; security.  </a:t>
                      </a:r>
                      <a:endParaRPr lang="en-CA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Facilitate illegal theft</a:t>
                      </a:r>
                      <a:endParaRPr lang="en-CA" sz="2400" dirty="0"/>
                    </a:p>
                  </a:txBody>
                  <a:tcPr anchor="ctr"/>
                </a:tc>
              </a:tr>
              <a:tr h="83321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Reason</a:t>
                      </a:r>
                      <a:endParaRPr lang="en-CA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To build a profile of you</a:t>
                      </a:r>
                      <a:endParaRPr lang="en-CA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To impersonate you</a:t>
                      </a:r>
                      <a:endParaRPr lang="en-CA" sz="2400" dirty="0"/>
                    </a:p>
                  </a:txBody>
                  <a:tcPr anchor="ctr"/>
                </a:tc>
              </a:tr>
              <a:tr h="84347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Who</a:t>
                      </a:r>
                      <a:endParaRPr lang="en-CA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Companies; Government</a:t>
                      </a:r>
                      <a:endParaRPr lang="en-CA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Those</a:t>
                      </a:r>
                      <a:r>
                        <a:rPr lang="en-US" sz="2400" baseline="0" dirty="0" smtClean="0"/>
                        <a:t> interested in illegal theft</a:t>
                      </a:r>
                      <a:endParaRPr lang="en-CA" sz="2400" dirty="0"/>
                    </a:p>
                  </a:txBody>
                  <a:tcPr anchor="ctr"/>
                </a:tc>
              </a:tr>
              <a:tr h="46291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Impacts</a:t>
                      </a:r>
                      <a:endParaRPr lang="en-CA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Most of us</a:t>
                      </a:r>
                      <a:endParaRPr lang="en-CA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 few</a:t>
                      </a:r>
                      <a:r>
                        <a:rPr lang="en-US" sz="2400" baseline="0" dirty="0" smtClean="0"/>
                        <a:t> of us</a:t>
                      </a:r>
                      <a:endParaRPr lang="en-CA" sz="2400" dirty="0"/>
                    </a:p>
                  </a:txBody>
                  <a:tcPr anchor="ctr"/>
                </a:tc>
              </a:tr>
              <a:tr h="833247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Implication Level</a:t>
                      </a:r>
                      <a:endParaRPr lang="en-CA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Minor</a:t>
                      </a:r>
                      <a:endParaRPr lang="en-CA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Major</a:t>
                      </a:r>
                      <a:endParaRPr lang="en-CA" sz="24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879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63688" y="404664"/>
            <a:ext cx="7200800" cy="864096"/>
          </a:xfrm>
        </p:spPr>
        <p:txBody>
          <a:bodyPr/>
          <a:lstStyle/>
          <a:p>
            <a:r>
              <a:rPr lang="en-CA" sz="3200" dirty="0" smtClean="0"/>
              <a:t> </a:t>
            </a:r>
            <a:r>
              <a:rPr lang="en-CA" sz="3200" dirty="0" smtClean="0"/>
              <a:t>Most Common </a:t>
            </a:r>
            <a:r>
              <a:rPr lang="en-CA" sz="3200" dirty="0" smtClean="0"/>
              <a:t>Vulnerable Passwords</a:t>
            </a:r>
            <a:endParaRPr lang="en-CA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49288" y="1484784"/>
            <a:ext cx="8229600" cy="3726176"/>
          </a:xfrm>
        </p:spPr>
        <p:txBody>
          <a:bodyPr numCol="2"/>
          <a:lstStyle/>
          <a:p>
            <a:r>
              <a:rPr lang="en-CA" dirty="0"/>
              <a:t>123456</a:t>
            </a:r>
          </a:p>
          <a:p>
            <a:r>
              <a:rPr lang="en-CA" dirty="0"/>
              <a:t>123456789</a:t>
            </a:r>
          </a:p>
          <a:p>
            <a:r>
              <a:rPr lang="en-CA" dirty="0"/>
              <a:t>qwerty</a:t>
            </a:r>
          </a:p>
          <a:p>
            <a:r>
              <a:rPr lang="en-CA" dirty="0"/>
              <a:t>password</a:t>
            </a:r>
          </a:p>
          <a:p>
            <a:r>
              <a:rPr lang="en-CA" dirty="0" smtClean="0"/>
              <a:t>111111</a:t>
            </a:r>
            <a:endParaRPr lang="en-CA" dirty="0"/>
          </a:p>
          <a:p>
            <a:r>
              <a:rPr lang="en-CA" dirty="0"/>
              <a:t>12345678</a:t>
            </a:r>
          </a:p>
          <a:p>
            <a:r>
              <a:rPr lang="en-CA" dirty="0"/>
              <a:t>abc123</a:t>
            </a:r>
          </a:p>
          <a:p>
            <a:r>
              <a:rPr lang="en-CA" dirty="0"/>
              <a:t>1234567</a:t>
            </a:r>
          </a:p>
          <a:p>
            <a:r>
              <a:rPr lang="en-CA" dirty="0"/>
              <a:t>password1</a:t>
            </a:r>
          </a:p>
          <a:p>
            <a:r>
              <a:rPr lang="en-CA" dirty="0" smtClean="0"/>
              <a:t>12345</a:t>
            </a:r>
          </a:p>
          <a:p>
            <a:r>
              <a:rPr lang="en-US" dirty="0" err="1" smtClean="0"/>
              <a:t>iloveyou</a:t>
            </a:r>
            <a:endParaRPr lang="en-CA" dirty="0"/>
          </a:p>
          <a:p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4716016" y="5426984"/>
            <a:ext cx="3744416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Don’t use these passwords!</a:t>
            </a:r>
            <a:endParaRPr lang="en-CA" sz="2400" b="1" dirty="0"/>
          </a:p>
        </p:txBody>
      </p:sp>
    </p:spTree>
    <p:extLst>
      <p:ext uri="{BB962C8B-B14F-4D97-AF65-F5344CB8AC3E}">
        <p14:creationId xmlns:p14="http://schemas.microsoft.com/office/powerpoint/2010/main" val="340030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Making a S</a:t>
            </a:r>
            <a:r>
              <a:rPr lang="en-CA" dirty="0" smtClean="0"/>
              <a:t>trong Passwords</a:t>
            </a:r>
            <a:endParaRPr lang="en-CA" dirty="0"/>
          </a:p>
        </p:txBody>
      </p:sp>
      <p:sp>
        <p:nvSpPr>
          <p:cNvPr id="2" name="TextBox 1"/>
          <p:cNvSpPr txBox="1"/>
          <p:nvPr/>
        </p:nvSpPr>
        <p:spPr>
          <a:xfrm>
            <a:off x="399967" y="1268760"/>
            <a:ext cx="874403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sz="2800" dirty="0"/>
              <a:t>Do not </a:t>
            </a:r>
            <a:r>
              <a:rPr lang="en-CA" sz="2800" dirty="0" smtClean="0"/>
              <a:t>use the sam</a:t>
            </a:r>
            <a:r>
              <a:rPr lang="en-CA" sz="2800" dirty="0" smtClean="0"/>
              <a:t>e password more than once</a:t>
            </a:r>
            <a:endParaRPr lang="en-CA" sz="2800" dirty="0" smtClean="0"/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sz="2800" dirty="0" smtClean="0"/>
              <a:t>Do not use personal information in your passwords</a:t>
            </a:r>
            <a:endParaRPr lang="en-CA" sz="2800" dirty="0"/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sz="2800" dirty="0"/>
              <a:t>Change your passwords </a:t>
            </a:r>
            <a:r>
              <a:rPr lang="en-CA" sz="2800" dirty="0" smtClean="0"/>
              <a:t>often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sz="2800" dirty="0"/>
              <a:t>Mix upper </a:t>
            </a:r>
            <a:r>
              <a:rPr lang="en-CA" sz="2800" dirty="0" smtClean="0"/>
              <a:t>case, lower case, </a:t>
            </a:r>
            <a:r>
              <a:rPr lang="en-CA" sz="2800" dirty="0"/>
              <a:t>numbers, </a:t>
            </a:r>
            <a:r>
              <a:rPr lang="en-CA" sz="2800" dirty="0" smtClean="0"/>
              <a:t>symbols </a:t>
            </a:r>
            <a:endParaRPr lang="en-CA" sz="2800" dirty="0"/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sz="2800" dirty="0"/>
              <a:t>Create a passphrase </a:t>
            </a:r>
            <a:endParaRPr lang="en-CA" sz="2800" dirty="0" smtClean="0"/>
          </a:p>
          <a:p>
            <a:pPr lvl="2">
              <a:spcBef>
                <a:spcPts val="600"/>
              </a:spcBef>
            </a:pPr>
            <a:r>
              <a:rPr lang="en-CA" sz="2800" dirty="0" smtClean="0"/>
              <a:t>e.g.</a:t>
            </a:r>
            <a:r>
              <a:rPr lang="en-CA" sz="2800" dirty="0" smtClean="0"/>
              <a:t> </a:t>
            </a:r>
            <a:r>
              <a:rPr lang="en-CA" sz="2800" dirty="0" smtClean="0"/>
              <a:t>I </a:t>
            </a:r>
            <a:r>
              <a:rPr lang="en-CA" sz="2800" dirty="0"/>
              <a:t>like to go to the store and buy apples!</a:t>
            </a:r>
          </a:p>
          <a:p>
            <a:pPr marL="1657350" lvl="3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sz="2800" dirty="0"/>
              <a:t>iL2g2tsabA! 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sz="2800" dirty="0" smtClean="0"/>
              <a:t>The longer the </a:t>
            </a:r>
            <a:r>
              <a:rPr lang="en-CA" sz="2800" dirty="0"/>
              <a:t>password the better (8+ characters) </a:t>
            </a:r>
            <a:endParaRPr lang="en-CA" sz="2800" dirty="0" smtClean="0"/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CA" sz="2800" dirty="0" smtClean="0"/>
              <a:t>Be careful where you store your passwords</a:t>
            </a:r>
            <a:endParaRPr lang="en-CA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52097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2-step </a:t>
            </a:r>
            <a:r>
              <a:rPr lang="en-CA" dirty="0"/>
              <a:t>V</a:t>
            </a:r>
            <a:r>
              <a:rPr lang="en-CA" dirty="0" smtClean="0"/>
              <a:t>erification</a:t>
            </a:r>
            <a:endParaRPr lang="en-CA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8663" t="29815" r="40151" b="22586"/>
          <a:stretch/>
        </p:blipFill>
        <p:spPr>
          <a:xfrm>
            <a:off x="971600" y="1566482"/>
            <a:ext cx="7571429" cy="39604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364088" y="6093296"/>
            <a:ext cx="3495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/>
              <a:t>Image from George Washington University</a:t>
            </a: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422209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Password Managers</a:t>
            </a:r>
            <a:endParaRPr lang="en-CA" dirty="0"/>
          </a:p>
        </p:txBody>
      </p:sp>
      <p:pic>
        <p:nvPicPr>
          <p:cNvPr id="4" name="Picture 3" descr="keepassx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19760" y="2122272"/>
            <a:ext cx="880344" cy="880344"/>
          </a:xfrm>
          <a:prstGeom prst="rect">
            <a:avLst/>
          </a:prstGeom>
        </p:spPr>
      </p:pic>
      <p:pic>
        <p:nvPicPr>
          <p:cNvPr id="5" name="Picture 4" descr="LastPassLogoShado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51060" y="5972444"/>
            <a:ext cx="2089024" cy="522256"/>
          </a:xfrm>
          <a:prstGeom prst="rect">
            <a:avLst/>
          </a:prstGeom>
        </p:spPr>
      </p:pic>
      <p:pic>
        <p:nvPicPr>
          <p:cNvPr id="6" name="Picture 5" descr="logo-dashlane_awj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12712" y="3425447"/>
            <a:ext cx="1802692" cy="551324"/>
          </a:xfrm>
          <a:prstGeom prst="rect">
            <a:avLst/>
          </a:prstGeom>
        </p:spPr>
      </p:pic>
      <p:pic>
        <p:nvPicPr>
          <p:cNvPr id="7" name="Picture 6" descr="1password-logo-large-e146357778419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80989" y="4399602"/>
            <a:ext cx="1494734" cy="1237642"/>
          </a:xfrm>
          <a:prstGeom prst="rect">
            <a:avLst/>
          </a:prstGeom>
        </p:spPr>
      </p:pic>
      <p:sp>
        <p:nvSpPr>
          <p:cNvPr id="8" name="progressBarBackground"/>
          <p:cNvSpPr/>
          <p:nvPr/>
        </p:nvSpPr>
        <p:spPr>
          <a:xfrm>
            <a:off x="0" y="6813550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extBox 2"/>
          <p:cNvSpPr txBox="1"/>
          <p:nvPr/>
        </p:nvSpPr>
        <p:spPr>
          <a:xfrm>
            <a:off x="395537" y="1311588"/>
            <a:ext cx="6255524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Secure software used to store all your passwords.</a:t>
            </a:r>
            <a:endParaRPr lang="en-US" sz="2800" dirty="0"/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Means you only have to remember one, very good and secure password (to access the Password Manager).  </a:t>
            </a:r>
            <a:endParaRPr lang="en-US" sz="2800" dirty="0"/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Password Manager creates secure passwords for all your accounts (and you don’t need to remember them)</a:t>
            </a:r>
            <a:endParaRPr lang="en-US" sz="2800" dirty="0"/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Costs range from free to $100/year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8896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040560"/>
          </a:xfrm>
        </p:spPr>
        <p:txBody>
          <a:bodyPr/>
          <a:lstStyle/>
          <a:p>
            <a:r>
              <a:rPr lang="en-CA" sz="3600" dirty="0" smtClean="0"/>
              <a:t>Digital Essentials: </a:t>
            </a:r>
            <a:r>
              <a:rPr lang="en-CA" dirty="0" smtClean="0">
                <a:hlinkClick r:id="rId2"/>
              </a:rPr>
              <a:t>vpl.ca/program/digital-essentials</a:t>
            </a:r>
            <a:r>
              <a:rPr lang="en-CA" dirty="0" smtClean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39752" y="285728"/>
            <a:ext cx="6375652" cy="714380"/>
          </a:xfrm>
        </p:spPr>
        <p:txBody>
          <a:bodyPr/>
          <a:lstStyle/>
          <a:p>
            <a:r>
              <a:rPr lang="en-CA" dirty="0" smtClean="0"/>
              <a:t>Learning Opportunities @ VPL!</a:t>
            </a:r>
            <a:endParaRPr lang="en-CA" dirty="0"/>
          </a:p>
        </p:txBody>
      </p:sp>
      <p:sp>
        <p:nvSpPr>
          <p:cNvPr id="4" name="progressBarBackground"/>
          <p:cNvSpPr/>
          <p:nvPr/>
        </p:nvSpPr>
        <p:spPr>
          <a:xfrm>
            <a:off x="0" y="6813550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 smtClean="0"/>
              <a:t> 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9293" t="42566" r="56688" b="23534"/>
          <a:stretch>
            <a:fillRect/>
          </a:stretch>
        </p:blipFill>
        <p:spPr bwMode="auto">
          <a:xfrm>
            <a:off x="3275856" y="2276872"/>
            <a:ext cx="5112568" cy="40590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2363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Phishing</a:t>
            </a:r>
            <a:endParaRPr lang="en-CA" dirty="0"/>
          </a:p>
        </p:txBody>
      </p:sp>
      <p:pic>
        <p:nvPicPr>
          <p:cNvPr id="1026" name="Picture 2">
            <a:hlinkClick r:id="rId3"/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700970" y="1556793"/>
            <a:ext cx="7742060" cy="4173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0449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3608" y="285728"/>
            <a:ext cx="7671796" cy="714380"/>
          </a:xfrm>
        </p:spPr>
        <p:txBody>
          <a:bodyPr/>
          <a:lstStyle/>
          <a:p>
            <a:r>
              <a:rPr lang="en-CA" dirty="0" smtClean="0"/>
              <a:t>Malware and Antivirus </a:t>
            </a:r>
            <a:r>
              <a:rPr lang="en-CA" dirty="0" smtClean="0"/>
              <a:t>Programs</a:t>
            </a:r>
            <a:endParaRPr lang="en-CA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334" y="2689324"/>
            <a:ext cx="1325070" cy="4171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355" y="1663926"/>
            <a:ext cx="2046502" cy="4803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464" y="3836962"/>
            <a:ext cx="1182940" cy="4845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929" y="4914420"/>
            <a:ext cx="1453354" cy="5774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5536" y="1311588"/>
            <a:ext cx="6336703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/>
              <a:t>Malware = Mal</a:t>
            </a:r>
            <a:r>
              <a:rPr lang="en-US" sz="2800" dirty="0" smtClean="0"/>
              <a:t>icious soft</a:t>
            </a:r>
            <a:r>
              <a:rPr lang="en-US" sz="2800" b="1" dirty="0" smtClean="0"/>
              <a:t>ware</a:t>
            </a:r>
            <a:endParaRPr lang="en-US" sz="2800" dirty="0" smtClean="0"/>
          </a:p>
          <a:p>
            <a:pPr marL="914400" lvl="1" indent="-457200">
              <a:spcBef>
                <a:spcPts val="600"/>
              </a:spcBef>
              <a:spcAft>
                <a:spcPts val="1200"/>
              </a:spcAft>
              <a:buFont typeface="Calibri" panose="020F0502020204030204" pitchFamily="34" charset="0"/>
              <a:buChar char="-"/>
            </a:pPr>
            <a:r>
              <a:rPr lang="en-US" sz="2800" dirty="0" smtClean="0"/>
              <a:t>Often downloaded without your knowledge, often from by clicking spam emails or suspicious links on the web</a:t>
            </a:r>
          </a:p>
          <a:p>
            <a:pPr marL="914400" lvl="1" indent="-457200">
              <a:spcBef>
                <a:spcPts val="600"/>
              </a:spcBef>
              <a:spcAft>
                <a:spcPts val="1200"/>
              </a:spcAft>
              <a:buFont typeface="Calibri" panose="020F0502020204030204" pitchFamily="34" charset="0"/>
              <a:buChar char="-"/>
            </a:pPr>
            <a:r>
              <a:rPr lang="en-US" sz="2800" dirty="0" smtClean="0"/>
              <a:t>Includes viruses and adware.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/>
              <a:t>Installing strong Anti-virus software helps protect your computer from malware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1343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en-CA" sz="2800" dirty="0"/>
              <a:t>Balancing reward and risk of sharing online </a:t>
            </a:r>
          </a:p>
          <a:p>
            <a:pPr lvl="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en-CA" sz="2800" dirty="0"/>
              <a:t>Online data collection and tracking by corporations and governments</a:t>
            </a:r>
          </a:p>
          <a:p>
            <a:pPr lvl="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en-CA" sz="2800" dirty="0"/>
              <a:t>Practical strategies to protect your privacy and keep your personal information </a:t>
            </a:r>
            <a:r>
              <a:rPr lang="en-CA" sz="2800" dirty="0" smtClean="0"/>
              <a:t>secure (cookies, private browsing, browser extensions)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en-CA" sz="2800" dirty="0" smtClean="0"/>
              <a:t>How </a:t>
            </a:r>
            <a:r>
              <a:rPr lang="en-CA" sz="2800" dirty="0"/>
              <a:t>to protect yourself from identity theft </a:t>
            </a:r>
            <a:r>
              <a:rPr lang="en-CA" sz="2800" dirty="0" smtClean="0"/>
              <a:t>online </a:t>
            </a:r>
            <a:r>
              <a:rPr lang="en-CA" sz="2800" dirty="0"/>
              <a:t>(passwords</a:t>
            </a:r>
            <a:r>
              <a:rPr lang="en-CA" dirty="0"/>
              <a:t>, </a:t>
            </a:r>
            <a:r>
              <a:rPr lang="en-CA" sz="2800" dirty="0"/>
              <a:t>phishing, malware)</a:t>
            </a:r>
          </a:p>
          <a:p>
            <a:pPr marL="571500" lvl="0" indent="-571500">
              <a:spcBef>
                <a:spcPts val="1200"/>
              </a:spcBef>
              <a:spcAft>
                <a:spcPts val="1200"/>
              </a:spcAft>
              <a:defRPr/>
            </a:pPr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we learned</a:t>
            </a:r>
            <a:endParaRPr lang="en-CA" dirty="0"/>
          </a:p>
        </p:txBody>
      </p:sp>
      <p:sp>
        <p:nvSpPr>
          <p:cNvPr id="4" name="progressBarBackground"/>
          <p:cNvSpPr/>
          <p:nvPr/>
        </p:nvSpPr>
        <p:spPr>
          <a:xfrm>
            <a:off x="0" y="6813550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705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We want your feedback!</a:t>
            </a:r>
            <a:br>
              <a:rPr lang="en-CA" dirty="0"/>
            </a:br>
            <a:endParaRPr lang="en-CA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" t="-383" r="60313" b="88894"/>
          <a:stretch/>
        </p:blipFill>
        <p:spPr>
          <a:xfrm>
            <a:off x="659780" y="3700894"/>
            <a:ext cx="8036766" cy="1310342"/>
          </a:xfrm>
          <a:prstGeom prst="rect">
            <a:avLst/>
          </a:prstGeom>
        </p:spPr>
      </p:pic>
      <p:sp>
        <p:nvSpPr>
          <p:cNvPr id="11" name="Left Arrow 10"/>
          <p:cNvSpPr/>
          <p:nvPr/>
        </p:nvSpPr>
        <p:spPr>
          <a:xfrm rot="13132909">
            <a:off x="4530960" y="3763397"/>
            <a:ext cx="2076000" cy="360040"/>
          </a:xfrm>
          <a:prstGeom prst="leftArrow">
            <a:avLst>
              <a:gd name="adj1" fmla="val 25354"/>
              <a:gd name="adj2" fmla="val 50000"/>
            </a:avLst>
          </a:prstGeom>
          <a:solidFill>
            <a:srgbClr val="C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TextBox 11"/>
          <p:cNvSpPr txBox="1"/>
          <p:nvPr/>
        </p:nvSpPr>
        <p:spPr>
          <a:xfrm>
            <a:off x="558902" y="1628800"/>
            <a:ext cx="75055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Please fill out an evaluation form to tell us what you thought of this class and help us improve our programs.</a:t>
            </a:r>
          </a:p>
          <a:p>
            <a:endParaRPr lang="en-CA" sz="2400" dirty="0"/>
          </a:p>
          <a:p>
            <a:r>
              <a:rPr lang="en-CA" sz="2400" dirty="0" smtClean="0"/>
              <a:t>Online: </a:t>
            </a:r>
            <a:r>
              <a:rPr lang="en-CA" sz="2400" b="1" dirty="0" smtClean="0"/>
              <a:t>www.vpl.ca/trainingfeedback</a:t>
            </a:r>
            <a:endParaRPr lang="en-CA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636444" y="5475319"/>
            <a:ext cx="1725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2400" i="1" dirty="0" smtClean="0"/>
              <a:t>Thank you!</a:t>
            </a:r>
            <a:endParaRPr lang="en-CA" b="1" i="1" dirty="0"/>
          </a:p>
        </p:txBody>
      </p:sp>
      <p:sp>
        <p:nvSpPr>
          <p:cNvPr id="14" name="Oval 13"/>
          <p:cNvSpPr/>
          <p:nvPr/>
        </p:nvSpPr>
        <p:spPr>
          <a:xfrm>
            <a:off x="6204982" y="4584013"/>
            <a:ext cx="1584176" cy="64807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849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915816" y="2163894"/>
            <a:ext cx="5976664" cy="4695147"/>
          </a:xfrm>
        </p:spPr>
        <p:txBody>
          <a:bodyPr/>
          <a:lstStyle/>
          <a:p>
            <a:pPr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 smtClean="0"/>
              <a:t>VPL Research Guides</a:t>
            </a:r>
          </a:p>
          <a:p>
            <a:pPr marL="0" indent="0">
              <a:buNone/>
            </a:pPr>
            <a:r>
              <a:rPr lang="en-CA" u="sng" dirty="0" smtClean="0">
                <a:hlinkClick r:id="rId2"/>
              </a:rPr>
              <a:t>www.vpl.ca/researchguides</a:t>
            </a:r>
            <a:endParaRPr lang="en-CA" dirty="0"/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Learning Opportunities @ VPL!</a:t>
            </a:r>
            <a:endParaRPr lang="en-CA" dirty="0"/>
          </a:p>
        </p:txBody>
      </p:sp>
      <p:sp>
        <p:nvSpPr>
          <p:cNvPr id="2050" name="AutoShape 2" descr="Image result for lynda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056" name="AutoShape 8" descr="http://www.vpl.ca/sites/vpl/themes/vpl/css/vpl-logo-normal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058" name="AutoShape 10" descr="Image result for vpl logo"/>
          <p:cNvSpPr>
            <a:spLocks noChangeAspect="1" noChangeArrowheads="1"/>
          </p:cNvSpPr>
          <p:nvPr/>
        </p:nvSpPr>
        <p:spPr bwMode="auto">
          <a:xfrm>
            <a:off x="155575" y="-2414588"/>
            <a:ext cx="7620000" cy="5038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060" name="AutoShape 12" descr="Image result for vpl logo"/>
          <p:cNvSpPr>
            <a:spLocks noChangeAspect="1" noChangeArrowheads="1"/>
          </p:cNvSpPr>
          <p:nvPr/>
        </p:nvSpPr>
        <p:spPr bwMode="auto">
          <a:xfrm>
            <a:off x="155575" y="-2414588"/>
            <a:ext cx="7620000" cy="5038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2062" name="Picture 14" descr="Related image"/>
          <p:cNvPicPr>
            <a:picLocks noChangeAspect="1" noChangeArrowheads="1"/>
          </p:cNvPicPr>
          <p:nvPr/>
        </p:nvPicPr>
        <p:blipFill>
          <a:blip r:embed="rId3" cstate="print"/>
          <a:srcRect r="45096" b="51745"/>
          <a:stretch>
            <a:fillRect/>
          </a:stretch>
        </p:blipFill>
        <p:spPr bwMode="auto">
          <a:xfrm>
            <a:off x="599592" y="3186238"/>
            <a:ext cx="1872208" cy="6480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3375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Learning Opportunities @ VPL!</a:t>
            </a:r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6618" t="29833" r="32670" b="15567"/>
          <a:stretch>
            <a:fillRect/>
          </a:stretch>
        </p:blipFill>
        <p:spPr bwMode="auto">
          <a:xfrm>
            <a:off x="3923928" y="1484784"/>
            <a:ext cx="4536504" cy="4536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395536" y="2276872"/>
            <a:ext cx="316835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4000" dirty="0" smtClean="0"/>
              <a:t>We are here to help! </a:t>
            </a:r>
          </a:p>
          <a:p>
            <a:pPr algn="r">
              <a:buNone/>
            </a:pPr>
            <a:endParaRPr lang="en-CA" sz="4000" dirty="0" smtClean="0"/>
          </a:p>
          <a:p>
            <a:pPr algn="r">
              <a:buNone/>
            </a:pPr>
            <a:r>
              <a:rPr lang="en-CA" sz="4000" dirty="0" smtClean="0"/>
              <a:t>604-331-3603 </a:t>
            </a:r>
          </a:p>
          <a:p>
            <a:pPr algn="r">
              <a:buNone/>
            </a:pPr>
            <a:r>
              <a:rPr lang="en-CA" sz="4000" dirty="0" smtClean="0"/>
              <a:t>info@vpl.ca 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368054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Today we will learn…</a:t>
            </a:r>
            <a:endParaRPr lang="en-CA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11560" y="148478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71500" lvl="0" indent="-5715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CA" sz="2800" dirty="0" smtClean="0"/>
              <a:t>Balancing reward and risk of sharing online </a:t>
            </a:r>
          </a:p>
          <a:p>
            <a:pPr marL="571500" lvl="0" indent="-5715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CA" sz="2800" dirty="0" smtClean="0"/>
              <a:t>Online </a:t>
            </a:r>
            <a:r>
              <a:rPr lang="en-CA" sz="2800" dirty="0" smtClean="0"/>
              <a:t>data collection and </a:t>
            </a:r>
            <a:r>
              <a:rPr lang="en-CA" sz="2800" dirty="0"/>
              <a:t>t</a:t>
            </a:r>
            <a:r>
              <a:rPr lang="en-CA" sz="2800" dirty="0" smtClean="0"/>
              <a:t>racking by corporations and governments</a:t>
            </a:r>
          </a:p>
          <a:p>
            <a:pPr marL="571500" lvl="0" indent="-5715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CA" sz="2800" dirty="0"/>
              <a:t>P</a:t>
            </a:r>
            <a:r>
              <a:rPr lang="en-CA" sz="2800" dirty="0" smtClean="0"/>
              <a:t>ractical </a:t>
            </a:r>
            <a:r>
              <a:rPr lang="en-CA" sz="2800" dirty="0" smtClean="0"/>
              <a:t>strategies </a:t>
            </a:r>
            <a:r>
              <a:rPr lang="en-CA" sz="2800" dirty="0" smtClean="0"/>
              <a:t>to protect your privacy and keep your personal information secure</a:t>
            </a:r>
            <a:endParaRPr lang="en-CA" sz="2800" dirty="0"/>
          </a:p>
          <a:p>
            <a:pPr marL="571500" lvl="0" indent="-5715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CA" sz="2800" dirty="0"/>
              <a:t>How to protect yourself from identity theft </a:t>
            </a:r>
            <a:r>
              <a:rPr lang="en-CA" sz="2800" dirty="0" smtClean="0"/>
              <a:t>online</a:t>
            </a:r>
            <a:endParaRPr lang="en-CA" sz="2800" dirty="0"/>
          </a:p>
        </p:txBody>
      </p:sp>
      <p:sp>
        <p:nvSpPr>
          <p:cNvPr id="4" name="progressBarBackground"/>
          <p:cNvSpPr/>
          <p:nvPr/>
        </p:nvSpPr>
        <p:spPr>
          <a:xfrm>
            <a:off x="0" y="6813550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609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66" y="966786"/>
            <a:ext cx="7985838" cy="4983163"/>
          </a:xfrm>
        </p:spPr>
      </p:pic>
      <p:sp>
        <p:nvSpPr>
          <p:cNvPr id="5" name="TextBox 4"/>
          <p:cNvSpPr txBox="1"/>
          <p:nvPr/>
        </p:nvSpPr>
        <p:spPr>
          <a:xfrm>
            <a:off x="4499992" y="602128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Image from SecurityGladiators.com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9183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Reward and Risk</a:t>
            </a:r>
            <a:endParaRPr lang="en-CA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3441275" y="2276872"/>
            <a:ext cx="5266928" cy="324705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CA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buFont typeface="Arial" pitchFamily="34" charset="0"/>
              <a:buNone/>
            </a:pPr>
            <a:r>
              <a:rPr lang="en-CA" sz="2800" b="1" dirty="0" smtClean="0"/>
              <a:t>ACTION: </a:t>
            </a:r>
            <a:r>
              <a:rPr lang="en-CA" sz="2800" dirty="0" smtClean="0"/>
              <a:t>Using location services</a:t>
            </a:r>
          </a:p>
          <a:p>
            <a:pPr>
              <a:spcAft>
                <a:spcPts val="1200"/>
              </a:spcAft>
              <a:buFont typeface="Arial" pitchFamily="34" charset="0"/>
              <a:buNone/>
            </a:pPr>
            <a:r>
              <a:rPr lang="en-CA" sz="2800" b="1" dirty="0" smtClean="0"/>
              <a:t>REWARD</a:t>
            </a:r>
            <a:r>
              <a:rPr lang="en-CA" sz="2800" dirty="0" smtClean="0"/>
              <a:t>: Find local services more easily; locate your device if lost. </a:t>
            </a:r>
          </a:p>
          <a:p>
            <a:pPr>
              <a:spcAft>
                <a:spcPts val="1200"/>
              </a:spcAft>
              <a:buFont typeface="Arial" pitchFamily="34" charset="0"/>
              <a:buNone/>
            </a:pPr>
            <a:r>
              <a:rPr lang="en-CA" sz="2800" b="1" dirty="0" smtClean="0"/>
              <a:t>RISK</a:t>
            </a:r>
            <a:r>
              <a:rPr lang="en-CA" sz="2800" dirty="0" smtClean="0"/>
              <a:t>: Targeted ads; records/data may compiled and/or sold by advertisers. </a:t>
            </a:r>
            <a:endParaRPr lang="en-CA" sz="2800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 l="73384" t="26917" r="5969" b="36770"/>
          <a:stretch>
            <a:fillRect/>
          </a:stretch>
        </p:blipFill>
        <p:spPr bwMode="auto">
          <a:xfrm>
            <a:off x="251520" y="2132856"/>
            <a:ext cx="2952328" cy="2920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 l="37631" t="13830" r="48269" b="82589"/>
          <a:stretch>
            <a:fillRect/>
          </a:stretch>
        </p:blipFill>
        <p:spPr bwMode="auto">
          <a:xfrm>
            <a:off x="755576" y="1700808"/>
            <a:ext cx="2016224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5253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5804" y="1628800"/>
            <a:ext cx="8229600" cy="4983179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CA" sz="2800" dirty="0" smtClean="0"/>
              <a:t>Targeted advertising (i.e. toward you)</a:t>
            </a:r>
            <a:endParaRPr lang="en-CA" sz="2800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CA" sz="2800" dirty="0" smtClean="0"/>
              <a:t>Selling data to advertisers (i.e. a profile of you)</a:t>
            </a:r>
            <a:endParaRPr lang="en-CA" sz="2800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CA" sz="2800" dirty="0" smtClean="0"/>
              <a:t>Product </a:t>
            </a:r>
            <a:r>
              <a:rPr lang="en-CA" sz="2800" dirty="0"/>
              <a:t>development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CA" sz="2800" dirty="0" smtClean="0"/>
              <a:t>Malicious </a:t>
            </a:r>
            <a:r>
              <a:rPr lang="en-CA" sz="2800" dirty="0"/>
              <a:t>people (phishing, identity fraud)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CA" sz="2800" dirty="0" smtClean="0"/>
              <a:t>Surveillance</a:t>
            </a:r>
            <a:r>
              <a:rPr lang="en-CA" sz="2800" dirty="0"/>
              <a:t>, public safety</a:t>
            </a: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23728" y="285728"/>
            <a:ext cx="6591676" cy="714380"/>
          </a:xfrm>
        </p:spPr>
        <p:txBody>
          <a:bodyPr/>
          <a:lstStyle/>
          <a:p>
            <a:r>
              <a:rPr lang="en-US" dirty="0" smtClean="0"/>
              <a:t>Reasons People Collect Your Data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01924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Tracking</a:t>
            </a:r>
            <a:endParaRPr lang="en-CA" dirty="0"/>
          </a:p>
        </p:txBody>
      </p:sp>
      <p:sp>
        <p:nvSpPr>
          <p:cNvPr id="6" name="progressBarBackground"/>
          <p:cNvSpPr/>
          <p:nvPr/>
        </p:nvSpPr>
        <p:spPr>
          <a:xfrm>
            <a:off x="0" y="6813550"/>
            <a:ext cx="9144000" cy="4445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30446"/>
            <a:ext cx="8156398" cy="458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49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DigitalLiteracy_DraftJan2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TEMPLATE_DigitalLiteracy_DraftJan20</Template>
  <TotalTime>2377</TotalTime>
  <Words>536</Words>
  <Application>Microsoft Office PowerPoint</Application>
  <PresentationFormat>On-screen Show (4:3)</PresentationFormat>
  <Paragraphs>120</Paragraphs>
  <Slides>23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Wingdings</vt:lpstr>
      <vt:lpstr>TEMPLATE_DigitalLiteracy_DraftJan20</vt:lpstr>
      <vt:lpstr>PowerPoint Presentation</vt:lpstr>
      <vt:lpstr>Learning Opportunities @ VPL!</vt:lpstr>
      <vt:lpstr>Learning Opportunities @ VPL!</vt:lpstr>
      <vt:lpstr>Learning Opportunities @ VPL!</vt:lpstr>
      <vt:lpstr>Today we will learn…</vt:lpstr>
      <vt:lpstr>PowerPoint Presentation</vt:lpstr>
      <vt:lpstr>Reward and Risk</vt:lpstr>
      <vt:lpstr>Reasons People Collect Your Data</vt:lpstr>
      <vt:lpstr>Tracking</vt:lpstr>
      <vt:lpstr>What are Cookies?</vt:lpstr>
      <vt:lpstr>How to Delete Cookies</vt:lpstr>
      <vt:lpstr>Private Browsing</vt:lpstr>
      <vt:lpstr>Browser Extensions</vt:lpstr>
      <vt:lpstr>Identity Theft and Fraud</vt:lpstr>
      <vt:lpstr>Tracking vs. Identity theft</vt:lpstr>
      <vt:lpstr> Most Common Vulnerable Passwords</vt:lpstr>
      <vt:lpstr>Making a Strong Passwords</vt:lpstr>
      <vt:lpstr>2-step Verification</vt:lpstr>
      <vt:lpstr>Password Managers</vt:lpstr>
      <vt:lpstr>Phishing</vt:lpstr>
      <vt:lpstr>Malware and Antivirus Programs</vt:lpstr>
      <vt:lpstr>What we learned</vt:lpstr>
      <vt:lpstr>We want your feedback! </vt:lpstr>
    </vt:vector>
  </TitlesOfParts>
  <Company>Vancouver Public Library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workstation</dc:creator>
  <cp:lastModifiedBy>Emily Aspinwall</cp:lastModifiedBy>
  <cp:revision>185</cp:revision>
  <dcterms:created xsi:type="dcterms:W3CDTF">2017-03-22T00:05:11Z</dcterms:created>
  <dcterms:modified xsi:type="dcterms:W3CDTF">2019-10-23T18:14:26Z</dcterms:modified>
</cp:coreProperties>
</file>