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73" r:id="rId7"/>
    <p:sldId id="264" r:id="rId8"/>
    <p:sldId id="262" r:id="rId9"/>
    <p:sldId id="263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08" autoAdjust="0"/>
    <p:restoredTop sz="85455" autoAdjust="0"/>
  </p:normalViewPr>
  <p:slideViewPr>
    <p:cSldViewPr>
      <p:cViewPr varScale="1">
        <p:scale>
          <a:sx n="66" d="100"/>
          <a:sy n="66" d="100"/>
        </p:scale>
        <p:origin x="20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21A21-5665-4AD2-9380-588F161AF01D}" type="datetimeFigureOut">
              <a:rPr lang="en-US" smtClean="0"/>
              <a:pPr/>
              <a:t>10/15/2019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975C-EE12-4859-8E08-1190A06614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48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https://www.youtube.com/watch?v=jKA5hz3dV-g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085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7" name="Title 16"/>
          <p:cNvSpPr txBox="1">
            <a:spLocks/>
          </p:cNvSpPr>
          <p:nvPr userDrawn="1"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Name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2984"/>
            <a:ext cx="9144000" cy="50006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full slide image</a:t>
            </a:r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Sample bullet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4348" y="3000372"/>
            <a:ext cx="7772400" cy="5492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Possible photo caption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More description, if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1500174"/>
            <a:ext cx="5780108" cy="566738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Stay connected with us!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1736" y="3714752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facebook.com/</a:t>
            </a:r>
            <a:r>
              <a:rPr lang="en-US" dirty="0" err="1" smtClean="0"/>
              <a:t>vancouverpubliclibrary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71736" y="4643446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twitter.com/VPL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85918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info@vpl.ca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86314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604.331.3603</a:t>
            </a:r>
          </a:p>
        </p:txBody>
      </p:sp>
      <p:pic>
        <p:nvPicPr>
          <p:cNvPr id="14" name="Picture 13" descr="FB-f-Logo__white_14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3571876"/>
            <a:ext cx="657220" cy="657220"/>
          </a:xfrm>
          <a:prstGeom prst="rect">
            <a:avLst/>
          </a:prstGeom>
        </p:spPr>
      </p:pic>
      <p:pic>
        <p:nvPicPr>
          <p:cNvPr id="16" name="Picture 15" descr="Twitter_Logo_White_On_Imag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5918" y="4560687"/>
            <a:ext cx="642942" cy="522707"/>
          </a:xfrm>
          <a:prstGeom prst="rect">
            <a:avLst/>
          </a:prstGeom>
        </p:spPr>
      </p:pic>
      <p:pic>
        <p:nvPicPr>
          <p:cNvPr id="11" name="Picture 10" descr="Digital_Literac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15" name="Picture 14" descr="vplclr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8D8E0-351A-4FE3-B994-7621D5E810C8}" type="datetimeFigureOut">
              <a:rPr lang="en-CA"/>
              <a:pPr>
                <a:defRPr/>
              </a:pPr>
              <a:t>10/15/19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6D16-16A6-4CFE-B78B-CC8C79AB866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1" r:id="rId4"/>
    <p:sldLayoutId id="2147483657" r:id="rId5"/>
    <p:sldLayoutId id="2147483658" r:id="rId6"/>
    <p:sldLayoutId id="2147483661" r:id="rId7"/>
    <p:sldLayoutId id="2147483662" r:id="rId8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d8gs5iwsZA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pl.ca/program/digital-essential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A5hz3dV-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hMX6dVa61t0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_Litera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 to Know the Internet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243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71800" y="409327"/>
            <a:ext cx="6048672" cy="566738"/>
          </a:xfrm>
        </p:spPr>
        <p:txBody>
          <a:bodyPr/>
          <a:lstStyle/>
          <a:p>
            <a:pPr algn="r"/>
            <a:r>
              <a:rPr lang="en-CA" sz="3600" dirty="0" smtClean="0"/>
              <a:t>What is the World Wide Web?</a:t>
            </a:r>
            <a:endParaRPr lang="en-CA" sz="3600" dirty="0"/>
          </a:p>
        </p:txBody>
      </p:sp>
      <p:sp>
        <p:nvSpPr>
          <p:cNvPr id="8" name="progressBarBackground"/>
          <p:cNvSpPr/>
          <p:nvPr/>
        </p:nvSpPr>
        <p:spPr>
          <a:xfrm>
            <a:off x="1080120" y="6804397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899592" y="1700808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/>
              <a:t>C</a:t>
            </a:r>
            <a:r>
              <a:rPr lang="en-CA" sz="2800" dirty="0" smtClean="0"/>
              <a:t>ollection of websites you can access through </a:t>
            </a:r>
            <a:r>
              <a:rPr lang="en-CA" sz="2800" dirty="0"/>
              <a:t>the </a:t>
            </a:r>
            <a:r>
              <a:rPr lang="en-CA" sz="2800" dirty="0" smtClean="0"/>
              <a:t>Internet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Commonly </a:t>
            </a:r>
            <a:r>
              <a:rPr lang="en-CA" sz="2800" dirty="0"/>
              <a:t>known as the </a:t>
            </a:r>
            <a:r>
              <a:rPr lang="en-CA" sz="2800" dirty="0" smtClean="0"/>
              <a:t>“Web”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May </a:t>
            </a:r>
            <a:r>
              <a:rPr lang="en-CA" sz="2800" dirty="0"/>
              <a:t>be accessed by users by </a:t>
            </a:r>
            <a:r>
              <a:rPr lang="en-CA" sz="2800" dirty="0" smtClean="0"/>
              <a:t>a </a:t>
            </a:r>
            <a:r>
              <a:rPr lang="en-CA" sz="2800" dirty="0"/>
              <a:t>web </a:t>
            </a:r>
            <a:r>
              <a:rPr lang="en-CA" sz="2800" dirty="0" smtClean="0"/>
              <a:t>browser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800" dirty="0" smtClean="0"/>
              <a:t>Is what the www at the an website address stands for: i.e. </a:t>
            </a:r>
            <a:r>
              <a:rPr lang="en-CA" sz="2800" b="1" dirty="0" smtClean="0"/>
              <a:t>www</a:t>
            </a:r>
            <a:r>
              <a:rPr lang="en-CA" sz="2800" dirty="0" smtClean="0"/>
              <a:t>.websitename.org</a:t>
            </a:r>
            <a:br>
              <a:rPr lang="en-CA" sz="2800" dirty="0" smtClean="0"/>
            </a:b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9099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 Browsers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1196752" y="1325565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latin typeface="Calibri" panose="020F050202020403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Browser:</a:t>
            </a:r>
            <a:r>
              <a:rPr lang="en-CA" dirty="0">
                <a:latin typeface="Calibri" panose="020F050202020403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 Computer software that allows users to view information on the </a:t>
            </a:r>
            <a:r>
              <a:rPr lang="en-CA" dirty="0" smtClean="0">
                <a:latin typeface="Calibri" panose="020F050202020403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World Wide Web</a:t>
            </a:r>
            <a:r>
              <a:rPr lang="en-CA" dirty="0" smtClean="0">
                <a:latin typeface="Calibri" panose="020F050202020403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. </a:t>
            </a:r>
            <a:r>
              <a:rPr lang="en-CA" dirty="0">
                <a:latin typeface="Calibri" panose="020F0502020204030204" pitchFamily="34" charset="0"/>
                <a:ea typeface="Corbel" panose="020B0503020204020204" pitchFamily="34" charset="0"/>
                <a:cs typeface="Times New Roman" panose="02020603050405020304" pitchFamily="18" charset="0"/>
              </a:rPr>
              <a:t>It converts computer language (HTML) into images and text onto the screen. 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85770" y="2706812"/>
            <a:ext cx="8230646" cy="3250758"/>
            <a:chOff x="85770" y="2706812"/>
            <a:chExt cx="8230646" cy="32507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3167" y="2706812"/>
              <a:ext cx="4876136" cy="3250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85770" y="3043133"/>
              <a:ext cx="26357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(Microsoft)</a:t>
              </a:r>
              <a:br>
                <a:rPr lang="en-US" dirty="0" smtClean="0"/>
              </a:br>
              <a:r>
                <a:rPr lang="en-US" b="1" dirty="0" smtClean="0"/>
                <a:t>Internet Explorer </a:t>
              </a:r>
              <a:r>
                <a:rPr lang="en-US" dirty="0" smtClean="0"/>
                <a:t>(older)</a:t>
              </a:r>
              <a:r>
                <a:rPr lang="en-US" b="1" dirty="0" smtClean="0"/>
                <a:t>/</a:t>
              </a:r>
            </a:p>
            <a:p>
              <a:pPr algn="r"/>
              <a:r>
                <a:rPr lang="en-US" b="1" dirty="0" smtClean="0"/>
                <a:t>Edge </a:t>
              </a:r>
              <a:r>
                <a:rPr lang="en-US" dirty="0" smtClean="0"/>
                <a:t>(newer)</a:t>
              </a:r>
              <a:endParaRPr lang="en-C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03648" y="4760701"/>
              <a:ext cx="1232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(Mozilla) </a:t>
              </a:r>
              <a:r>
                <a:rPr lang="en-US" b="1" dirty="0" smtClean="0"/>
                <a:t>Firefox</a:t>
              </a:r>
              <a:endParaRPr lang="en-CA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20944" y="3071058"/>
              <a:ext cx="12321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(Google) </a:t>
              </a:r>
              <a:r>
                <a:rPr lang="en-US" b="1" dirty="0" smtClean="0"/>
                <a:t>Chrome</a:t>
              </a:r>
              <a:endParaRPr lang="en-CA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23804" y="4778457"/>
              <a:ext cx="1492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(Apple/MAC)</a:t>
              </a:r>
            </a:p>
            <a:p>
              <a:r>
                <a:rPr lang="en-US" b="1" dirty="0" smtClean="0"/>
                <a:t>Safari</a:t>
              </a:r>
              <a:endParaRPr lang="en-C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188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9" y="2319488"/>
            <a:ext cx="7812360" cy="924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9" y="4581128"/>
            <a:ext cx="7733654" cy="7200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1812" t="47250" r="58000" b="5501"/>
          <a:stretch/>
        </p:blipFill>
        <p:spPr bwMode="auto">
          <a:xfrm>
            <a:off x="2441560" y="1088872"/>
            <a:ext cx="1110853" cy="11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9187" t="1968" r="58001" b="52751"/>
          <a:stretch/>
        </p:blipFill>
        <p:spPr bwMode="auto">
          <a:xfrm>
            <a:off x="2428860" y="3441948"/>
            <a:ext cx="125231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286544" cy="714380"/>
          </a:xfrm>
        </p:spPr>
        <p:txBody>
          <a:bodyPr/>
          <a:lstStyle/>
          <a:p>
            <a:pPr algn="r"/>
            <a:r>
              <a:rPr lang="en-CA" sz="3600" dirty="0" smtClean="0"/>
              <a:t>Comparing Browsers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6617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Tabs vs Windows</a:t>
            </a:r>
            <a:endParaRPr lang="en-CA" dirty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3" y="1895069"/>
            <a:ext cx="5785806" cy="32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92080" y="3789040"/>
            <a:ext cx="1216156" cy="1035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6487981" y="3789040"/>
            <a:ext cx="1216156" cy="1035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419872" y="3789040"/>
            <a:ext cx="1872208" cy="1035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043608" y="3789040"/>
            <a:ext cx="2376264" cy="1035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608" y="1340768"/>
            <a:ext cx="7488832" cy="40142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2400" b="1" dirty="0" smtClean="0"/>
              <a:t/>
            </a:r>
            <a:br>
              <a:rPr lang="en-CA" sz="2400" b="1" dirty="0" smtClean="0"/>
            </a:br>
            <a:r>
              <a:rPr lang="en-CA" sz="2400" b="1" dirty="0" smtClean="0"/>
              <a:t>URL</a:t>
            </a:r>
            <a:r>
              <a:rPr lang="en-CA" sz="2400" dirty="0" smtClean="0"/>
              <a:t>: Uniform Resource Locator, also called “address” – what you type in the address bar</a:t>
            </a:r>
          </a:p>
          <a:p>
            <a:endParaRPr lang="en-C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URL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1082923" y="3746866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/>
              <a:t>http://www.vpl.ca</a:t>
            </a:r>
            <a:endParaRPr lang="en-CA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16077" y="3160618"/>
            <a:ext cx="15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“world wide web”</a:t>
            </a:r>
            <a:endParaRPr lang="en-CA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2821797" y="3172555"/>
            <a:ext cx="701668" cy="4238897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5479869" y="316034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Website name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6623239" y="3157817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Domain extension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2231740" y="5674196"/>
            <a:ext cx="241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Starts off almost every URL, so the browser will add it for you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1082923" y="3171350"/>
            <a:ext cx="226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Tells the browser you are going to a website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13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4" y="1628800"/>
            <a:ext cx="8075240" cy="3744416"/>
          </a:xfrm>
        </p:spPr>
        <p:txBody>
          <a:bodyPr/>
          <a:lstStyle/>
          <a:p>
            <a:r>
              <a:rPr lang="en-CA" sz="2800" dirty="0" smtClean="0"/>
              <a:t>What time does Central branch close today?</a:t>
            </a:r>
          </a:p>
          <a:p>
            <a:r>
              <a:rPr lang="en-CA" sz="2800" dirty="0" smtClean="0"/>
              <a:t>When and where is the next Lego Block Party?</a:t>
            </a:r>
          </a:p>
          <a:p>
            <a:r>
              <a:rPr lang="en-CA" sz="2800" dirty="0" smtClean="0"/>
              <a:t>Can you find information about borrowing musical equipment?</a:t>
            </a:r>
          </a:p>
          <a:p>
            <a:r>
              <a:rPr lang="en-CA" sz="2800" dirty="0" smtClean="0"/>
              <a:t>Can you find the events calendar?</a:t>
            </a:r>
          </a:p>
          <a:p>
            <a:endParaRPr lang="en-C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286544" cy="839016"/>
          </a:xfrm>
        </p:spPr>
        <p:txBody>
          <a:bodyPr/>
          <a:lstStyle/>
          <a:p>
            <a:r>
              <a:rPr lang="en-CA" dirty="0" smtClean="0"/>
              <a:t>Explore www.vpl.ca 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1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8860" y="285728"/>
            <a:ext cx="6286544" cy="839016"/>
          </a:xfrm>
        </p:spPr>
        <p:txBody>
          <a:bodyPr/>
          <a:lstStyle/>
          <a:p>
            <a:r>
              <a:rPr lang="en-CA" dirty="0" smtClean="0"/>
              <a:t>Did we learn to…?</a:t>
            </a:r>
            <a:endParaRPr lang="en-CA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59632" y="1700808"/>
            <a:ext cx="6842720" cy="43204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 what the Internet 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the key features of browsers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the key features of a website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Browse and explore the library website and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1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908720"/>
            <a:ext cx="7772400" cy="549272"/>
          </a:xfrm>
        </p:spPr>
        <p:txBody>
          <a:bodyPr/>
          <a:lstStyle/>
          <a:p>
            <a:pPr algn="r"/>
            <a:r>
              <a:rPr lang="en-CA" dirty="0" smtClean="0"/>
              <a:t>We want your feedback!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383" r="60313" b="88894"/>
          <a:stretch/>
        </p:blipFill>
        <p:spPr>
          <a:xfrm>
            <a:off x="755576" y="4058598"/>
            <a:ext cx="8036766" cy="131034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3132909">
            <a:off x="4626756" y="4121101"/>
            <a:ext cx="2076000" cy="360040"/>
          </a:xfrm>
          <a:prstGeom prst="leftArrow">
            <a:avLst>
              <a:gd name="adj1" fmla="val 2535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54698" y="1986504"/>
            <a:ext cx="750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Please fill out an evaluation form to tell us what you thought of this class and help us improve our programs.</a:t>
            </a:r>
          </a:p>
          <a:p>
            <a:endParaRPr lang="en-CA" sz="2400" dirty="0"/>
          </a:p>
          <a:p>
            <a:r>
              <a:rPr lang="en-CA" sz="2400" dirty="0" smtClean="0"/>
              <a:t>Online: </a:t>
            </a:r>
            <a:r>
              <a:rPr lang="en-CA" sz="2400" b="1" dirty="0" smtClean="0"/>
              <a:t>www.vpl.ca/trainingfeedback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33023"/>
            <a:ext cx="172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/>
              <a:t>Thank you!</a:t>
            </a:r>
            <a:endParaRPr lang="en-CA" b="1" i="1" dirty="0"/>
          </a:p>
        </p:txBody>
      </p:sp>
      <p:sp>
        <p:nvSpPr>
          <p:cNvPr id="5" name="Oval 4"/>
          <p:cNvSpPr/>
          <p:nvPr/>
        </p:nvSpPr>
        <p:spPr>
          <a:xfrm>
            <a:off x="6300778" y="4941717"/>
            <a:ext cx="158417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8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3143" y="1318131"/>
            <a:ext cx="843528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en-CA" sz="3000" dirty="0" smtClean="0"/>
              <a:t>Digital Essentials: </a:t>
            </a:r>
            <a:r>
              <a:rPr lang="en-CA" sz="3000" dirty="0" smtClean="0">
                <a:hlinkClick r:id="rId2"/>
              </a:rPr>
              <a:t>vpl.ca/program/digital-essentials</a:t>
            </a:r>
            <a:r>
              <a:rPr lang="en-CA" sz="30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375652" cy="714380"/>
          </a:xfrm>
        </p:spPr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93" t="42566" r="56688" b="23534"/>
          <a:stretch>
            <a:fillRect/>
          </a:stretch>
        </p:blipFill>
        <p:spPr bwMode="auto">
          <a:xfrm>
            <a:off x="2123728" y="2204864"/>
            <a:ext cx="4851244" cy="385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54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29833" r="32670" b="15567"/>
          <a:stretch>
            <a:fillRect/>
          </a:stretch>
        </p:blipFill>
        <p:spPr bwMode="auto">
          <a:xfrm>
            <a:off x="3923928" y="148478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dirty="0" smtClean="0"/>
              <a:t>We are here to help! </a:t>
            </a:r>
          </a:p>
          <a:p>
            <a:pPr algn="r">
              <a:buNone/>
            </a:pPr>
            <a:endParaRPr lang="en-CA" sz="4000" dirty="0" smtClean="0"/>
          </a:p>
          <a:p>
            <a:pPr algn="r">
              <a:buNone/>
            </a:pPr>
            <a:r>
              <a:rPr lang="en-CA" sz="4000" dirty="0" smtClean="0"/>
              <a:t>604-331-3603 </a:t>
            </a:r>
          </a:p>
          <a:p>
            <a:pPr algn="r">
              <a:buNone/>
            </a:pPr>
            <a:r>
              <a:rPr lang="en-CA" sz="4000" dirty="0" smtClean="0"/>
              <a:t>info@vpl.ca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9109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3608" y="1556792"/>
            <a:ext cx="7488832" cy="40142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sz="2800" dirty="0" smtClean="0"/>
              <a:t>Understand what the internet is</a:t>
            </a:r>
          </a:p>
          <a:p>
            <a:pPr>
              <a:lnSpc>
                <a:spcPct val="150000"/>
              </a:lnSpc>
            </a:pPr>
            <a:r>
              <a:rPr lang="en-CA" sz="2800" dirty="0" smtClean="0"/>
              <a:t>Explore the key features of browsers</a:t>
            </a:r>
          </a:p>
          <a:p>
            <a:pPr>
              <a:lnSpc>
                <a:spcPct val="150000"/>
              </a:lnSpc>
            </a:pPr>
            <a:r>
              <a:rPr lang="en-CA" sz="2800" dirty="0" smtClean="0"/>
              <a:t>Explore the key features of a website</a:t>
            </a:r>
          </a:p>
          <a:p>
            <a:pPr>
              <a:lnSpc>
                <a:spcPct val="150000"/>
              </a:lnSpc>
            </a:pPr>
            <a:r>
              <a:rPr lang="en-CA" sz="2800" dirty="0" smtClean="0"/>
              <a:t>Browse and explore the library website and resources</a:t>
            </a:r>
          </a:p>
          <a:p>
            <a:endParaRPr lang="en-CA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 we will learn to…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00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l="7932" r="7932"/>
          <a:stretch>
            <a:fillRect/>
          </a:stretch>
        </p:blipFill>
        <p:spPr bwMode="auto">
          <a:xfrm>
            <a:off x="1547664" y="1412776"/>
            <a:ext cx="4910336" cy="327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3600" dirty="0" smtClean="0"/>
              <a:t>What is the internet?</a:t>
            </a:r>
            <a:endParaRPr lang="en-CA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4896248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Listen for the following terms: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Internet Service Provide (ISP)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8033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4" y="1124744"/>
            <a:ext cx="7704856" cy="4680520"/>
          </a:xfrm>
        </p:spPr>
        <p:txBody>
          <a:bodyPr/>
          <a:lstStyle/>
          <a:p>
            <a:r>
              <a:rPr lang="en-CA" sz="2400" b="1" dirty="0" smtClean="0"/>
              <a:t>Network</a:t>
            </a:r>
            <a:r>
              <a:rPr lang="en-CA" sz="2400" b="1" dirty="0"/>
              <a:t>: </a:t>
            </a:r>
            <a:r>
              <a:rPr lang="en-CA" sz="2400" dirty="0"/>
              <a:t>Computers that are connected together to share resources</a:t>
            </a:r>
            <a:r>
              <a:rPr lang="en-CA" sz="2400" dirty="0" smtClean="0"/>
              <a:t>.</a:t>
            </a:r>
            <a:br>
              <a:rPr lang="en-CA" sz="2400" dirty="0" smtClean="0"/>
            </a:br>
            <a:endParaRPr lang="en-CA" sz="2400" dirty="0"/>
          </a:p>
          <a:p>
            <a:r>
              <a:rPr lang="en-CA" sz="2400" b="1" dirty="0" smtClean="0"/>
              <a:t>Internet</a:t>
            </a:r>
            <a:r>
              <a:rPr lang="en-CA" sz="2400" b="1" dirty="0"/>
              <a:t>: </a:t>
            </a:r>
            <a:r>
              <a:rPr lang="en-CA" sz="2400" dirty="0"/>
              <a:t>A vast computer network linking smaller computer networks. These networks allow for the sharing of vast amounts of information in different formats, such as text on a website</a:t>
            </a:r>
            <a:r>
              <a:rPr lang="en-CA" sz="2400" dirty="0" smtClean="0"/>
              <a:t>.</a:t>
            </a:r>
            <a:br>
              <a:rPr lang="en-CA" sz="2400" dirty="0" smtClean="0"/>
            </a:br>
            <a:endParaRPr lang="en-CA" sz="2400" dirty="0"/>
          </a:p>
          <a:p>
            <a:r>
              <a:rPr lang="en-CA" sz="2400" b="1" dirty="0" smtClean="0"/>
              <a:t>Internet </a:t>
            </a:r>
            <a:r>
              <a:rPr lang="en-CA" sz="2400" b="1" dirty="0"/>
              <a:t>Service Provider (ISP): </a:t>
            </a:r>
            <a:r>
              <a:rPr lang="en-CA" sz="2400" dirty="0"/>
              <a:t>An </a:t>
            </a:r>
            <a:r>
              <a:rPr lang="en-CA" sz="2400" dirty="0" smtClean="0"/>
              <a:t>organization/company </a:t>
            </a:r>
            <a:r>
              <a:rPr lang="en-CA" sz="2400" dirty="0"/>
              <a:t>that provides service for accessing and using the Internet. Some local examples are </a:t>
            </a:r>
            <a:r>
              <a:rPr lang="en-CA" sz="2400" dirty="0" err="1"/>
              <a:t>TekSavvy</a:t>
            </a:r>
            <a:r>
              <a:rPr lang="en-CA" sz="2400" dirty="0"/>
              <a:t>, Novus, Shaw and Telus</a:t>
            </a:r>
            <a:r>
              <a:rPr lang="en-CA" sz="2400" dirty="0" smtClean="0"/>
              <a:t>. To get the internet at home, you will need to sign up with an ISP and pay a monthly fee.</a:t>
            </a:r>
            <a:endParaRPr lang="en-CA" sz="2400" dirty="0"/>
          </a:p>
          <a:p>
            <a:pPr>
              <a:lnSpc>
                <a:spcPct val="150000"/>
              </a:lnSpc>
            </a:pPr>
            <a:endParaRPr lang="en-CA" sz="1800" dirty="0" smtClean="0"/>
          </a:p>
          <a:p>
            <a:endParaRPr lang="en-CA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Video review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35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3875" y="1358106"/>
            <a:ext cx="80962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Connecting to the Internet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0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19672" y="5013176"/>
            <a:ext cx="6120680" cy="566738"/>
          </a:xfrm>
        </p:spPr>
        <p:txBody>
          <a:bodyPr/>
          <a:lstStyle/>
          <a:p>
            <a:r>
              <a:rPr lang="en-CA" sz="3200" dirty="0" smtClean="0"/>
              <a:t>How do you access the internet?</a:t>
            </a:r>
            <a:endParaRPr lang="en-CA" sz="32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39" r="1239"/>
          <a:stretch>
            <a:fillRect/>
          </a:stretch>
        </p:blipFill>
        <p:spPr bwMode="auto">
          <a:xfrm>
            <a:off x="1225549" y="988203"/>
            <a:ext cx="5486400" cy="365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able_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811" y="1010043"/>
            <a:ext cx="953738" cy="614910"/>
          </a:xfrm>
          <a:prstGeom prst="rect">
            <a:avLst/>
          </a:prstGeom>
        </p:spPr>
      </p:pic>
      <p:pic>
        <p:nvPicPr>
          <p:cNvPr id="11" name="Picture 10" descr="31072-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16424">
            <a:off x="3704670" y="2758135"/>
            <a:ext cx="1224137" cy="1224137"/>
          </a:xfrm>
          <a:prstGeom prst="rect">
            <a:avLst/>
          </a:prstGeom>
        </p:spPr>
      </p:pic>
      <p:pic>
        <p:nvPicPr>
          <p:cNvPr id="12" name="Picture 11" descr="31072-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16424">
            <a:off x="769030" y="2405978"/>
            <a:ext cx="1224137" cy="1224137"/>
          </a:xfrm>
          <a:prstGeom prst="rect">
            <a:avLst/>
          </a:prstGeom>
        </p:spPr>
      </p:pic>
      <p:pic>
        <p:nvPicPr>
          <p:cNvPr id="13" name="Picture 12" descr="31072-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16424">
            <a:off x="3636473" y="286136"/>
            <a:ext cx="1224137" cy="1224137"/>
          </a:xfrm>
          <a:prstGeom prst="rect">
            <a:avLst/>
          </a:prstGeom>
        </p:spPr>
      </p:pic>
      <p:sp>
        <p:nvSpPr>
          <p:cNvPr id="9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817" y="2311467"/>
            <a:ext cx="1679648" cy="1464308"/>
          </a:xfrm>
          <a:prstGeom prst="rect">
            <a:avLst/>
          </a:prstGeom>
        </p:spPr>
      </p:pic>
      <p:pic>
        <p:nvPicPr>
          <p:cNvPr id="15" name="Picture 14" descr="31072-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416424">
            <a:off x="6895774" y="1219586"/>
            <a:ext cx="1224137" cy="1224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5652100" y="-448681"/>
            <a:ext cx="738664" cy="2178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r>
              <a:rPr lang="en-C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G/LTE</a:t>
            </a:r>
            <a:endParaRPr lang="en-CA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33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880156"/>
              </p:ext>
            </p:extLst>
          </p:nvPr>
        </p:nvGraphicFramePr>
        <p:xfrm>
          <a:off x="837828" y="2204864"/>
          <a:ext cx="7468344" cy="328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4172"/>
                <a:gridCol w="3734172"/>
              </a:tblGrid>
              <a:tr h="701102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Via</a:t>
                      </a:r>
                      <a:r>
                        <a:rPr lang="en-CA" sz="2400" baseline="0" dirty="0" smtClean="0"/>
                        <a:t> </a:t>
                      </a:r>
                      <a:r>
                        <a:rPr lang="en-CA" sz="2400" dirty="0" smtClean="0"/>
                        <a:t>Wi-Fi (wireless)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Via</a:t>
                      </a:r>
                      <a:r>
                        <a:rPr lang="en-CA" sz="2400" baseline="0" dirty="0" smtClean="0"/>
                        <a:t> </a:t>
                      </a:r>
                      <a:r>
                        <a:rPr lang="en-CA" sz="2400" dirty="0" smtClean="0"/>
                        <a:t>Data</a:t>
                      </a:r>
                      <a:endParaRPr lang="en-CA" sz="2400" dirty="0"/>
                    </a:p>
                  </a:txBody>
                  <a:tcPr marL="68580" marR="68580" marT="34290" marB="34290"/>
                </a:tc>
              </a:tr>
              <a:tr h="735148">
                <a:tc>
                  <a:txBody>
                    <a:bodyPr/>
                    <a:lstStyle/>
                    <a:p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Computers, laptops, phones, tablets, TV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devices only: Phones (most common);  Tablets (not common)</a:t>
                      </a:r>
                      <a:endParaRPr lang="en-CA" sz="1400" dirty="0" smtClean="0"/>
                    </a:p>
                    <a:p>
                      <a:endParaRPr lang="en-CA" sz="1400" dirty="0"/>
                    </a:p>
                  </a:txBody>
                  <a:tcPr marL="68580" marR="68580" marT="34290" marB="34290"/>
                </a:tc>
              </a:tr>
              <a:tr h="735148"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At home: needs a router/modem</a:t>
                      </a:r>
                      <a:r>
                        <a:rPr lang="en-CA" sz="1400" baseline="0" dirty="0" smtClean="0"/>
                        <a:t> and an Internet Service Provider (ISP) (i.e. Shaw, Telus); in public this is often provided by organizations or business (i.e. Free </a:t>
                      </a:r>
                      <a:r>
                        <a:rPr lang="en-CA" sz="1400" baseline="0" dirty="0" err="1" smtClean="0"/>
                        <a:t>Wi-fi</a:t>
                      </a:r>
                      <a:r>
                        <a:rPr lang="en-CA" sz="1400" baseline="0" dirty="0" smtClean="0"/>
                        <a:t> at VPL or at coffee shop)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dirty="0" smtClean="0"/>
                        <a:t>Needs a cellular/mobile</a:t>
                      </a:r>
                      <a:r>
                        <a:rPr lang="en-CA" sz="1400" baseline="0" dirty="0" smtClean="0"/>
                        <a:t> phone </a:t>
                      </a:r>
                      <a:r>
                        <a:rPr lang="en-CA" sz="1400" dirty="0" smtClean="0"/>
                        <a:t>service provider (i.e. Telus) and a data plan</a:t>
                      </a:r>
                    </a:p>
                    <a:p>
                      <a:endParaRPr lang="en-CA" sz="1400" dirty="0"/>
                    </a:p>
                  </a:txBody>
                  <a:tcPr marL="68580" marR="68580" marT="34290" marB="34290"/>
                </a:tc>
              </a:tr>
              <a:tr h="735148">
                <a:tc>
                  <a:txBody>
                    <a:bodyPr/>
                    <a:lstStyle/>
                    <a:p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to the range of your router,</a:t>
                      </a:r>
                      <a:r>
                        <a:rPr lang="en-CA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which transmits the signal via its connection to the wall (via phone lines)</a:t>
                      </a:r>
                      <a:endParaRPr lang="en-CA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CA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C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Limited to your phone’s service area as it is transmitted</a:t>
                      </a:r>
                      <a:r>
                        <a:rPr lang="en-CA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via cell phone signals</a:t>
                      </a:r>
                      <a:endParaRPr lang="en-CA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Accessing the Internet: </a:t>
            </a:r>
            <a:br>
              <a:rPr lang="en-CA" dirty="0" smtClean="0"/>
            </a:br>
            <a:r>
              <a:rPr lang="en-CA" dirty="0" smtClean="0"/>
              <a:t>Wi-Fi vs Data 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1143000" y="5967412"/>
            <a:ext cx="6858000" cy="333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</p:spTree>
    <p:extLst>
      <p:ext uri="{BB962C8B-B14F-4D97-AF65-F5344CB8AC3E}">
        <p14:creationId xmlns:p14="http://schemas.microsoft.com/office/powerpoint/2010/main" val="15680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DigitalLiteracy_DraftJan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TEMPLATE_DigitalLiteracy_DraftJan20</Template>
  <TotalTime>2088</TotalTime>
  <Words>476</Words>
  <Application>Microsoft Office PowerPoint</Application>
  <PresentationFormat>On-screen Show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新細明體</vt:lpstr>
      <vt:lpstr>Arial</vt:lpstr>
      <vt:lpstr>Calibri</vt:lpstr>
      <vt:lpstr>Corbel</vt:lpstr>
      <vt:lpstr>Times New Roman</vt:lpstr>
      <vt:lpstr>Wingdings</vt:lpstr>
      <vt:lpstr>TEMPLATE_DigitalLiteracy_DraftJan20</vt:lpstr>
      <vt:lpstr>PowerPoint Presentation</vt:lpstr>
      <vt:lpstr>Learning Opportunities @ VPL!</vt:lpstr>
      <vt:lpstr>Learning Opportunities @ VPL!</vt:lpstr>
      <vt:lpstr>Today we will learn to…</vt:lpstr>
      <vt:lpstr>PowerPoint Presentation</vt:lpstr>
      <vt:lpstr>Video review</vt:lpstr>
      <vt:lpstr>Connecting to the Internet</vt:lpstr>
      <vt:lpstr>How do you access the internet?</vt:lpstr>
      <vt:lpstr>Accessing the Internet:  Wi-Fi vs Data </vt:lpstr>
      <vt:lpstr>What is the World Wide Web?</vt:lpstr>
      <vt:lpstr>Web Browsers</vt:lpstr>
      <vt:lpstr>Comparing Browsers</vt:lpstr>
      <vt:lpstr>Tabs vs Windows</vt:lpstr>
      <vt:lpstr>URL</vt:lpstr>
      <vt:lpstr>Explore www.vpl.ca </vt:lpstr>
      <vt:lpstr>Did we learn to…?</vt:lpstr>
      <vt:lpstr>PowerPoint Presentation</vt:lpstr>
    </vt:vector>
  </TitlesOfParts>
  <Company>Vancouver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Emily Aspinwall</cp:lastModifiedBy>
  <cp:revision>155</cp:revision>
  <dcterms:created xsi:type="dcterms:W3CDTF">2017-03-22T00:05:11Z</dcterms:created>
  <dcterms:modified xsi:type="dcterms:W3CDTF">2019-10-16T03:52:18Z</dcterms:modified>
</cp:coreProperties>
</file>