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4" r:id="rId7"/>
    <p:sldId id="285" r:id="rId8"/>
    <p:sldId id="263" r:id="rId9"/>
    <p:sldId id="261" r:id="rId10"/>
    <p:sldId id="281" r:id="rId11"/>
    <p:sldId id="278" r:id="rId12"/>
    <p:sldId id="279" r:id="rId13"/>
    <p:sldId id="266" r:id="rId14"/>
    <p:sldId id="283" r:id="rId15"/>
    <p:sldId id="286" r:id="rId16"/>
    <p:sldId id="267" r:id="rId17"/>
    <p:sldId id="268" r:id="rId18"/>
    <p:sldId id="271" r:id="rId19"/>
    <p:sldId id="272" r:id="rId20"/>
    <p:sldId id="287" r:id="rId21"/>
    <p:sldId id="274" r:id="rId22"/>
    <p:sldId id="273" r:id="rId23"/>
    <p:sldId id="284" r:id="rId24"/>
    <p:sldId id="289" r:id="rId25"/>
    <p:sldId id="288" r:id="rId26"/>
    <p:sldId id="275" r:id="rId27"/>
    <p:sldId id="276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90" autoAdjust="0"/>
    <p:restoredTop sz="94686" autoAdjust="0"/>
  </p:normalViewPr>
  <p:slideViewPr>
    <p:cSldViewPr>
      <p:cViewPr varScale="1">
        <p:scale>
          <a:sx n="10" d="100"/>
          <a:sy n="10" d="100"/>
        </p:scale>
        <p:origin x="6" y="2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A21A21-5665-4AD2-9380-588F161AF01D}" type="datetimeFigureOut">
              <a:rPr lang="en-US" smtClean="0"/>
              <a:pPr/>
              <a:t>10/17/2019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8D975C-EE12-4859-8E08-1190A06614D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012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F91-56EB-4DF7-876A-E27BE0F02486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580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  <a:p>
            <a:pPr algn="l"/>
            <a:endParaRPr lang="en-CA" dirty="0" smtClean="0"/>
          </a:p>
          <a:p>
            <a:pPr algn="l"/>
            <a:endParaRPr lang="en-CA" b="1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F91-56EB-4DF7-876A-E27BE0F02486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12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CA" dirty="0" smtClean="0"/>
          </a:p>
          <a:p>
            <a:pPr defTabSz="914350">
              <a:defRPr/>
            </a:pPr>
            <a:endParaRPr lang="en-CA" dirty="0" smtClean="0"/>
          </a:p>
          <a:p>
            <a:pPr defTabSz="914350">
              <a:defRPr/>
            </a:pPr>
            <a:endParaRPr lang="en-CA" dirty="0" smtClean="0"/>
          </a:p>
          <a:p>
            <a:endParaRPr lang="en-CA" baseline="0" dirty="0" smtClean="0"/>
          </a:p>
          <a:p>
            <a:endParaRPr lang="en-CA" baseline="0" dirty="0" smtClean="0"/>
          </a:p>
          <a:p>
            <a:endParaRPr lang="en-CA" baseline="0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145D0-E6BB-4A99-B038-42E6BBA6403D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17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6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F68201-4899-4AAA-ACD5-4BA8AFF3A306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03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7" name="Title 16"/>
          <p:cNvSpPr txBox="1">
            <a:spLocks/>
          </p:cNvSpPr>
          <p:nvPr userDrawn="1"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Name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2984"/>
            <a:ext cx="9144000" cy="50006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full slide image</a:t>
            </a:r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Sample bullet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4348" y="3000372"/>
            <a:ext cx="7772400" cy="5492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Possible photo caption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More description, if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1500174"/>
            <a:ext cx="5780108" cy="566738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Stay connected with us!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1736" y="3714752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facebook.com/</a:t>
            </a:r>
            <a:r>
              <a:rPr lang="en-US" dirty="0" err="1" smtClean="0"/>
              <a:t>vancouverpubliclibrary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71736" y="4643446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twitter.com/VPL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85918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info@vpl.ca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86314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604.331.3603</a:t>
            </a:r>
          </a:p>
        </p:txBody>
      </p:sp>
      <p:pic>
        <p:nvPicPr>
          <p:cNvPr id="14" name="Picture 13" descr="FB-f-Logo__white_14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18" y="3571876"/>
            <a:ext cx="657220" cy="657220"/>
          </a:xfrm>
          <a:prstGeom prst="rect">
            <a:avLst/>
          </a:prstGeom>
        </p:spPr>
      </p:pic>
      <p:pic>
        <p:nvPicPr>
          <p:cNvPr id="16" name="Picture 15" descr="Twitter_Logo_White_On_Imag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5918" y="4560687"/>
            <a:ext cx="642942" cy="522707"/>
          </a:xfrm>
          <a:prstGeom prst="rect">
            <a:avLst/>
          </a:prstGeom>
        </p:spPr>
      </p:pic>
      <p:pic>
        <p:nvPicPr>
          <p:cNvPr id="11" name="Picture 10" descr="Digital_Literac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15" name="Picture 14" descr="vplclrw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430276-45C8-4DD5-8019-143CEF701AD4}" type="datetimeFigureOut">
              <a:rPr lang="en-CA" smtClean="0"/>
              <a:pPr/>
              <a:t>10/17/19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4CF1-B0B5-494A-B9A5-2DC9B030A6A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0" r:id="rId3"/>
    <p:sldLayoutId id="2147483651" r:id="rId4"/>
    <p:sldLayoutId id="2147483657" r:id="rId5"/>
    <p:sldLayoutId id="2147483658" r:id="rId6"/>
    <p:sldLayoutId id="2147483661" r:id="rId7"/>
    <p:sldLayoutId id="2147483662" r:id="rId8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7RlB1CJovTs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aF-xg2UTzKI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n9oG8Rsig&amp;t=2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pl.ca/program/digital-essential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zapatopi.net/treeoctopu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scan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llfact.org/" TargetMode="External"/><Relationship Id="rId5" Type="http://schemas.openxmlformats.org/officeDocument/2006/relationships/hyperlink" Target="https://www.snopes.com/" TargetMode="External"/><Relationship Id="rId4" Type="http://schemas.openxmlformats.org/officeDocument/2006/relationships/hyperlink" Target="https://www.factcheck.or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pl.ca/researchguide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LVV_93mBfS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_Litera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CA" dirty="0" smtClean="0"/>
              <a:t>Get the </a:t>
            </a:r>
            <a:r>
              <a:rPr lang="en-CA" smtClean="0"/>
              <a:t>Most Out </a:t>
            </a:r>
            <a:r>
              <a:rPr lang="en-CA" dirty="0" smtClean="0"/>
              <a:t>of Internet Searching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768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20174"/>
            <a:ext cx="1737444" cy="7024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Specific search engines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2756080" cy="2204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0"/>
          <a:stretch/>
        </p:blipFill>
        <p:spPr>
          <a:xfrm>
            <a:off x="1907704" y="1556793"/>
            <a:ext cx="2877484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88" y="3200412"/>
            <a:ext cx="3175223" cy="21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Searching with Google</a:t>
            </a:r>
            <a:endParaRPr lang="en-CA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395536" y="1196752"/>
            <a:ext cx="8496944" cy="47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132856"/>
            <a:ext cx="8229600" cy="4983179"/>
          </a:xfrm>
        </p:spPr>
        <p:txBody>
          <a:bodyPr/>
          <a:lstStyle/>
          <a:p>
            <a:r>
              <a:rPr lang="en-CA" sz="2800" dirty="0" smtClean="0"/>
              <a:t>Keywords</a:t>
            </a:r>
          </a:p>
          <a:p>
            <a:r>
              <a:rPr lang="en-CA" sz="2800" dirty="0" smtClean="0"/>
              <a:t>Helpful strategies, like “quotes” and –minus</a:t>
            </a:r>
          </a:p>
          <a:p>
            <a:r>
              <a:rPr lang="en-CA" sz="2800" dirty="0" smtClean="0"/>
              <a:t>Autocomplete </a:t>
            </a:r>
            <a:endParaRPr lang="en-CA" sz="2800" dirty="0"/>
          </a:p>
          <a:p>
            <a:r>
              <a:rPr lang="en-CA" sz="2800" dirty="0" smtClean="0"/>
              <a:t>Searching: Images; Videos</a:t>
            </a:r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i="1" dirty="0" smtClean="0"/>
              <a:t>These strategies apply </a:t>
            </a:r>
            <a:r>
              <a:rPr lang="en-CA" sz="2800" i="1" dirty="0" smtClean="0"/>
              <a:t>to </a:t>
            </a:r>
            <a:r>
              <a:rPr lang="en-CA" sz="2800" i="1" dirty="0" smtClean="0"/>
              <a:t>most search engines</a:t>
            </a:r>
            <a:endParaRPr lang="en-CA" i="1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Searching Strategies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23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8702" y="2060848"/>
            <a:ext cx="8229600" cy="4983179"/>
          </a:xfrm>
        </p:spPr>
        <p:txBody>
          <a:bodyPr/>
          <a:lstStyle/>
          <a:p>
            <a:r>
              <a:rPr lang="en-CA" sz="2400" dirty="0"/>
              <a:t>Identify the main concepts of your </a:t>
            </a:r>
            <a:r>
              <a:rPr lang="en-CA" sz="2400" dirty="0" smtClean="0"/>
              <a:t>topic</a:t>
            </a:r>
          </a:p>
          <a:p>
            <a:r>
              <a:rPr lang="en-CA" sz="2400" dirty="0"/>
              <a:t>Think about the language that will be used in the answer</a:t>
            </a:r>
          </a:p>
          <a:p>
            <a:r>
              <a:rPr lang="en-CA" sz="2400" dirty="0" smtClean="0"/>
              <a:t>Use nouns and verbs</a:t>
            </a:r>
          </a:p>
          <a:p>
            <a:r>
              <a:rPr lang="en-CA" sz="2400" dirty="0" smtClean="0"/>
              <a:t>Use at least 3 words</a:t>
            </a:r>
          </a:p>
          <a:p>
            <a:r>
              <a:rPr lang="en-CA" sz="2400" dirty="0" smtClean="0"/>
              <a:t>Spell </a:t>
            </a:r>
            <a:r>
              <a:rPr lang="en-CA" sz="2400" dirty="0"/>
              <a:t>out </a:t>
            </a:r>
            <a:r>
              <a:rPr lang="en-CA" sz="2400" dirty="0" smtClean="0"/>
              <a:t>abbreviations</a:t>
            </a:r>
            <a:endParaRPr lang="en-CA" sz="2400" dirty="0"/>
          </a:p>
          <a:p>
            <a:r>
              <a:rPr lang="en-CA" sz="2400" dirty="0" smtClean="0"/>
              <a:t>Try multiple times with variations, synonyms</a:t>
            </a:r>
          </a:p>
          <a:p>
            <a:r>
              <a:rPr lang="en-CA" sz="2400" dirty="0" smtClean="0"/>
              <a:t>Capitalisation doesn’t matter</a:t>
            </a:r>
          </a:p>
          <a:p>
            <a:r>
              <a:rPr lang="en-CA" sz="2400" dirty="0" smtClean="0"/>
              <a:t>Search engine will try to correct your spelling</a:t>
            </a:r>
            <a:endParaRPr lang="en-CA" sz="2400" dirty="0"/>
          </a:p>
          <a:p>
            <a:pPr marL="0" indent="0" algn="ctr">
              <a:buNone/>
            </a:pP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85728"/>
            <a:ext cx="7743804" cy="714380"/>
          </a:xfrm>
        </p:spPr>
        <p:txBody>
          <a:bodyPr/>
          <a:lstStyle/>
          <a:p>
            <a:r>
              <a:rPr lang="en-CA" dirty="0" smtClean="0"/>
              <a:t>Searching Strategies: </a:t>
            </a:r>
            <a:br>
              <a:rPr lang="en-CA" dirty="0" smtClean="0"/>
            </a:br>
            <a:r>
              <a:rPr lang="en-CA" dirty="0" smtClean="0"/>
              <a:t>Using Keywords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17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804" y="1340768"/>
            <a:ext cx="8229600" cy="4983179"/>
          </a:xfrm>
        </p:spPr>
        <p:txBody>
          <a:bodyPr/>
          <a:lstStyle/>
          <a:p>
            <a:r>
              <a:rPr lang="en-CA" sz="2800" b="1" dirty="0" smtClean="0"/>
              <a:t>Your </a:t>
            </a:r>
            <a:r>
              <a:rPr lang="en-CA" sz="2800" b="1" dirty="0"/>
              <a:t>q</a:t>
            </a:r>
            <a:r>
              <a:rPr lang="en-CA" sz="2800" b="1" dirty="0" smtClean="0"/>
              <a:t>uestion: </a:t>
            </a:r>
            <a:r>
              <a:rPr lang="en-CA" sz="2800" dirty="0" smtClean="0"/>
              <a:t>“What </a:t>
            </a:r>
            <a:r>
              <a:rPr lang="en-CA" sz="2800" dirty="0"/>
              <a:t>are some alternatives to wheat flour I can use to make gluten-free cookies?” </a:t>
            </a:r>
          </a:p>
          <a:p>
            <a:pPr lvl="1"/>
            <a:r>
              <a:rPr lang="en-CA" sz="2400" dirty="0" smtClean="0"/>
              <a:t>What keywords could you use in your search? Try out some options.</a:t>
            </a:r>
          </a:p>
          <a:p>
            <a:pPr lvl="2"/>
            <a:r>
              <a:rPr lang="en-CA" sz="1800" dirty="0" smtClean="0"/>
              <a:t>“</a:t>
            </a:r>
            <a:r>
              <a:rPr lang="en-CA" sz="1800" dirty="0"/>
              <a:t>gluten-free </a:t>
            </a:r>
            <a:r>
              <a:rPr lang="en-CA" sz="1800" dirty="0" smtClean="0"/>
              <a:t>cookie </a:t>
            </a:r>
            <a:r>
              <a:rPr lang="en-CA" sz="1800" dirty="0"/>
              <a:t>recipe”</a:t>
            </a:r>
          </a:p>
          <a:p>
            <a:endParaRPr lang="en-CA" sz="2800" dirty="0"/>
          </a:p>
          <a:p>
            <a:r>
              <a:rPr lang="en-CA" sz="2800" b="1" dirty="0"/>
              <a:t>Your question</a:t>
            </a:r>
            <a:r>
              <a:rPr lang="en-CA" sz="2800" b="1" dirty="0" smtClean="0"/>
              <a:t>: “</a:t>
            </a:r>
            <a:r>
              <a:rPr lang="en-CA" sz="2800" dirty="0"/>
              <a:t>Is the grocery </a:t>
            </a:r>
            <a:r>
              <a:rPr lang="en-CA" sz="2800" dirty="0" smtClean="0"/>
              <a:t>store </a:t>
            </a:r>
            <a:r>
              <a:rPr lang="en-CA" sz="2800" dirty="0"/>
              <a:t>by my house open on the upcoming </a:t>
            </a:r>
            <a:r>
              <a:rPr lang="en-CA" sz="2800" dirty="0" smtClean="0"/>
              <a:t>statutory holiday?” </a:t>
            </a:r>
            <a:endParaRPr lang="en-CA" sz="2800" dirty="0"/>
          </a:p>
          <a:p>
            <a:pPr lvl="1"/>
            <a:r>
              <a:rPr lang="en-CA" sz="2400" dirty="0" smtClean="0"/>
              <a:t>What </a:t>
            </a:r>
            <a:r>
              <a:rPr lang="en-CA" sz="2400" dirty="0"/>
              <a:t>keywords could you use in your search</a:t>
            </a:r>
            <a:r>
              <a:rPr lang="en-CA" sz="2400" dirty="0" smtClean="0"/>
              <a:t>? </a:t>
            </a:r>
            <a:r>
              <a:rPr lang="en-CA" sz="2400" dirty="0"/>
              <a:t>Try out some options.</a:t>
            </a:r>
          </a:p>
          <a:p>
            <a:pPr lvl="2"/>
            <a:r>
              <a:rPr lang="en-CA" sz="1800" dirty="0" smtClean="0"/>
              <a:t>“</a:t>
            </a:r>
            <a:r>
              <a:rPr lang="en-CA" sz="1800" dirty="0" err="1" smtClean="0"/>
              <a:t>kitsilano</a:t>
            </a:r>
            <a:r>
              <a:rPr lang="en-CA" sz="1800" dirty="0" smtClean="0"/>
              <a:t> </a:t>
            </a:r>
            <a:r>
              <a:rPr lang="en-CA" sz="1800" dirty="0" err="1"/>
              <a:t>safeway</a:t>
            </a:r>
            <a:r>
              <a:rPr lang="en-CA" sz="1800" dirty="0"/>
              <a:t> hours”</a:t>
            </a:r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Keywords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09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4553" y="1751930"/>
            <a:ext cx="6614894" cy="37653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Searching Tips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0387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Searching Strategies</a:t>
            </a:r>
            <a:endParaRPr lang="en-CA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544" y="1289189"/>
            <a:ext cx="784887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Search for an exact match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Put a word or phrase inside quotes. </a:t>
            </a:r>
            <a:endParaRPr lang="en-US" altLang="en-US" sz="2400" i="1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</a:t>
            </a:r>
            <a:r>
              <a:rPr lang="en-US" altLang="en-US" sz="2400" dirty="0" smtClean="0"/>
              <a:t>: </a:t>
            </a:r>
            <a:r>
              <a:rPr lang="en-US" altLang="en-US" sz="2400" b="1" dirty="0" smtClean="0"/>
              <a:t>“coble boat”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Search for wildcards or unknown words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Put a 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*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in your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phrase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where you want to leave a placeholder.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Ex: </a:t>
            </a:r>
            <a:r>
              <a:rPr lang="en-US" altLang="en-US" sz="2400" b="1" dirty="0" smtClean="0"/>
              <a:t>“</a:t>
            </a:r>
            <a:r>
              <a:rPr lang="en-US" altLang="en-US" sz="2400" b="1" dirty="0" smtClean="0"/>
              <a:t>diabetic </a:t>
            </a:r>
            <a:r>
              <a:rPr lang="en-US" altLang="en-US" sz="2400" b="1" dirty="0"/>
              <a:t>* </a:t>
            </a:r>
            <a:r>
              <a:rPr lang="en-US" altLang="en-US" sz="2400" b="1" dirty="0" smtClean="0"/>
              <a:t>diets”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/>
              <a:t>Exclude </a:t>
            </a:r>
            <a:r>
              <a:rPr lang="en-US" altLang="en-US" sz="2400" b="1" dirty="0"/>
              <a:t>words from your search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/>
              <a:t>Put </a:t>
            </a:r>
            <a:r>
              <a:rPr lang="en-US" altLang="en-US" sz="2400" b="1" i="1" dirty="0"/>
              <a:t>-</a:t>
            </a:r>
            <a:r>
              <a:rPr lang="en-US" altLang="en-US" sz="2400" i="1" dirty="0"/>
              <a:t> in front of a word you want to leave out. </a:t>
            </a:r>
            <a:endParaRPr lang="en-US" altLang="en-US" sz="2400" i="1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Ex: </a:t>
            </a:r>
            <a:r>
              <a:rPr lang="en-US" altLang="en-US" sz="2400" b="1" dirty="0" smtClean="0"/>
              <a:t>cookie recipe -chocolate</a:t>
            </a:r>
            <a:endParaRPr lang="en-US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Source: Google Search Help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804" y="1196752"/>
            <a:ext cx="8229600" cy="4983179"/>
          </a:xfrm>
        </p:spPr>
        <p:txBody>
          <a:bodyPr/>
          <a:lstStyle/>
          <a:p>
            <a:r>
              <a:rPr lang="en-CA" sz="2400" dirty="0" smtClean="0"/>
              <a:t>Who starred opposite Clark </a:t>
            </a:r>
            <a:r>
              <a:rPr lang="en-CA" sz="2400" dirty="0" smtClean="0"/>
              <a:t>Gable </a:t>
            </a:r>
            <a:r>
              <a:rPr lang="en-CA" sz="2400" dirty="0"/>
              <a:t>in the 1934 American romantic </a:t>
            </a:r>
            <a:r>
              <a:rPr lang="en-CA" sz="2400" dirty="0" smtClean="0"/>
              <a:t>comedy </a:t>
            </a:r>
            <a:r>
              <a:rPr lang="en-CA" sz="2400" i="1" dirty="0" smtClean="0"/>
              <a:t>It Happened One Night</a:t>
            </a:r>
            <a:r>
              <a:rPr lang="en-CA" sz="2400" dirty="0" smtClean="0"/>
              <a:t>?</a:t>
            </a:r>
          </a:p>
          <a:p>
            <a:endParaRPr lang="en-CA" sz="2400" dirty="0" smtClean="0"/>
          </a:p>
          <a:p>
            <a:r>
              <a:rPr lang="en-CA" sz="2400" dirty="0" smtClean="0"/>
              <a:t>What are some of the most common questions asked at job interviews?</a:t>
            </a:r>
          </a:p>
          <a:p>
            <a:endParaRPr lang="en-CA" sz="2400" dirty="0"/>
          </a:p>
          <a:p>
            <a:r>
              <a:rPr lang="en-CA" sz="2400" dirty="0" smtClean="0"/>
              <a:t>What are some events that VPL has scheduled for next month</a:t>
            </a:r>
            <a:r>
              <a:rPr lang="en-CA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 smtClean="0"/>
              <a:t>Find an image of a blue bathtub</a:t>
            </a:r>
          </a:p>
          <a:p>
            <a:endParaRPr lang="en-US" sz="2400" dirty="0"/>
          </a:p>
          <a:p>
            <a:r>
              <a:rPr lang="en-US" sz="2400" dirty="0" smtClean="0"/>
              <a:t>Find a video about strategies for searching the internet</a:t>
            </a:r>
            <a:endParaRPr lang="en-CA" sz="2400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Searching Practice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54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hlinkClick r:id="rId3"/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/>
          <a:srcRect t="1102" b="110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Read a Webpage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8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1"/>
          <a:stretch/>
        </p:blipFill>
        <p:spPr>
          <a:xfrm>
            <a:off x="1115616" y="908720"/>
            <a:ext cx="6552728" cy="4982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4008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Image from Deakin University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286544" cy="714380"/>
          </a:xfrm>
        </p:spPr>
        <p:txBody>
          <a:bodyPr/>
          <a:lstStyle/>
          <a:p>
            <a:r>
              <a:rPr lang="en-CA" dirty="0" smtClean="0"/>
              <a:t>Evaluating Websites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7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n-CA" sz="3600" dirty="0" smtClean="0"/>
              <a:t>Digital Essentials: </a:t>
            </a:r>
            <a:r>
              <a:rPr lang="en-CA" dirty="0" smtClean="0">
                <a:hlinkClick r:id="rId2"/>
              </a:rPr>
              <a:t>vpl.ca/program/digital-essentials</a:t>
            </a:r>
            <a:r>
              <a:rPr lang="en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85728"/>
            <a:ext cx="6375652" cy="714380"/>
          </a:xfrm>
        </p:spPr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 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293" t="42566" r="56688" b="23534"/>
          <a:stretch>
            <a:fillRect/>
          </a:stretch>
        </p:blipFill>
        <p:spPr bwMode="auto">
          <a:xfrm>
            <a:off x="3275856" y="2276872"/>
            <a:ext cx="5112568" cy="405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51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CRAAP</a:t>
            </a:r>
            <a:endParaRPr lang="en-CA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340768"/>
            <a:ext cx="5294392" cy="45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285728"/>
            <a:ext cx="6663684" cy="714380"/>
          </a:xfrm>
        </p:spPr>
        <p:txBody>
          <a:bodyPr/>
          <a:lstStyle/>
          <a:p>
            <a:r>
              <a:rPr lang="en-CA" dirty="0" smtClean="0"/>
              <a:t>Using CRAAP to Assess </a:t>
            </a:r>
            <a:r>
              <a:rPr lang="en-CA" dirty="0" smtClean="0"/>
              <a:t>Wikipedia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58642" y="1124744"/>
            <a:ext cx="82478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Currency</a:t>
            </a:r>
            <a:r>
              <a:rPr lang="en-CA" sz="2400" dirty="0" smtClean="0"/>
              <a:t>: Often the most current source for biographical information</a:t>
            </a:r>
          </a:p>
          <a:p>
            <a:endParaRPr lang="en-CA" dirty="0" smtClean="0"/>
          </a:p>
          <a:p>
            <a:r>
              <a:rPr lang="en-CA" sz="2400" b="1" dirty="0" smtClean="0">
                <a:solidFill>
                  <a:srgbClr val="FF0000"/>
                </a:solidFill>
              </a:rPr>
              <a:t>Relevance</a:t>
            </a:r>
            <a:r>
              <a:rPr lang="en-CA" sz="2400" dirty="0" smtClean="0"/>
              <a:t>: Huge array of articles on people, events, ideas etc. There will likely be something relevant to your query!</a:t>
            </a:r>
          </a:p>
          <a:p>
            <a:endParaRPr lang="en-CA" dirty="0" smtClean="0"/>
          </a:p>
          <a:p>
            <a:r>
              <a:rPr lang="en-CA" sz="2400" b="1" dirty="0" smtClean="0">
                <a:solidFill>
                  <a:srgbClr val="FF0000"/>
                </a:solidFill>
              </a:rPr>
              <a:t>Authority</a:t>
            </a:r>
            <a:r>
              <a:rPr lang="en-CA" sz="2400" dirty="0" smtClean="0"/>
              <a:t>: Varies hugely. Anyone can edit Wikipedia, and experts often do, but people without “credentials” often contribute substantially</a:t>
            </a:r>
          </a:p>
          <a:p>
            <a:endParaRPr lang="en-CA" dirty="0" smtClean="0"/>
          </a:p>
          <a:p>
            <a:r>
              <a:rPr lang="en-CA" sz="2400" b="1" dirty="0" smtClean="0">
                <a:solidFill>
                  <a:srgbClr val="FF0000"/>
                </a:solidFill>
              </a:rPr>
              <a:t>Accuracy</a:t>
            </a:r>
            <a:r>
              <a:rPr lang="en-CA" sz="2400" dirty="0" smtClean="0"/>
              <a:t>: 80-96</a:t>
            </a:r>
            <a:r>
              <a:rPr lang="en-CA" sz="2400" dirty="0"/>
              <a:t>% accurate, depending on who you </a:t>
            </a:r>
            <a:r>
              <a:rPr lang="en-CA" sz="2400" dirty="0" smtClean="0"/>
              <a:t>ask</a:t>
            </a:r>
          </a:p>
          <a:p>
            <a:endParaRPr lang="en-CA" dirty="0"/>
          </a:p>
          <a:p>
            <a:r>
              <a:rPr lang="en-CA" sz="2400" b="1" dirty="0" smtClean="0">
                <a:solidFill>
                  <a:srgbClr val="FF0000"/>
                </a:solidFill>
              </a:rPr>
              <a:t>Purpose</a:t>
            </a:r>
            <a:r>
              <a:rPr lang="en-CA" sz="2400" dirty="0" smtClean="0"/>
              <a:t>: Policies prevent advertising or conflict of interest from editors; Wikipedia is non-profit</a:t>
            </a:r>
          </a:p>
        </p:txBody>
      </p:sp>
    </p:spTree>
    <p:extLst>
      <p:ext uri="{BB962C8B-B14F-4D97-AF65-F5344CB8AC3E}">
        <p14:creationId xmlns:p14="http://schemas.microsoft.com/office/powerpoint/2010/main" val="33139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w-to-spot-fake-n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620688"/>
            <a:ext cx="4392488" cy="5856651"/>
          </a:xfrm>
          <a:prstGeom prst="rect">
            <a:avLst/>
          </a:prstGeom>
        </p:spPr>
      </p:pic>
      <p:sp>
        <p:nvSpPr>
          <p:cNvPr id="3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9640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News Activity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899592" y="1844824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400" dirty="0" smtClean="0"/>
              <a:t>Search "Quiz</a:t>
            </a:r>
            <a:r>
              <a:rPr lang="en-CA" sz="2400" dirty="0"/>
              <a:t>: can you spot the fake news story</a:t>
            </a:r>
            <a:r>
              <a:rPr lang="en-CA" sz="2400" dirty="0" smtClean="0"/>
              <a:t>?”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400" dirty="0" smtClean="0"/>
              <a:t>Click on the website </a:t>
            </a:r>
            <a:r>
              <a:rPr lang="en-CA" sz="2400" dirty="0"/>
              <a:t>l</a:t>
            </a:r>
            <a:r>
              <a:rPr lang="en-CA" sz="2400" dirty="0" smtClean="0"/>
              <a:t>ink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400" dirty="0" smtClean="0"/>
              <a:t>Take the “Quiz”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373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Checking Websites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99592" y="1412776"/>
            <a:ext cx="756084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ssess the truthfulness or facts behind a claim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Often focused on politicians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May also address online hoaxes and myths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000" u="sng" dirty="0" smtClean="0"/>
              <a:t>Examples</a:t>
            </a:r>
            <a:endParaRPr lang="en-CA" sz="2000" u="sng" dirty="0"/>
          </a:p>
          <a:p>
            <a:pPr marL="457200" indent="-457200">
              <a:buFont typeface="+mj-lt"/>
              <a:buAutoNum type="arabicPeriod"/>
            </a:pPr>
            <a:r>
              <a:rPr lang="en-CA" sz="2000" b="1" dirty="0">
                <a:hlinkClick r:id="rId3"/>
              </a:rPr>
              <a:t>F</a:t>
            </a:r>
            <a:r>
              <a:rPr lang="en-CA" sz="2000" b="1" dirty="0" smtClean="0">
                <a:hlinkClick r:id="rId3"/>
              </a:rPr>
              <a:t>actscan.ca</a:t>
            </a:r>
            <a:r>
              <a:rPr lang="en-CA" sz="2000" dirty="0" smtClean="0"/>
              <a:t>: nonpartisan </a:t>
            </a:r>
            <a:r>
              <a:rPr lang="en-CA" sz="2000" dirty="0"/>
              <a:t>fact-checker on Canadian federal </a:t>
            </a:r>
            <a:r>
              <a:rPr lang="en-CA" sz="2000" dirty="0" smtClean="0"/>
              <a:t>politics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b="1" dirty="0" smtClean="0">
                <a:hlinkClick r:id="rId4"/>
              </a:rPr>
              <a:t>Factcheck.org</a:t>
            </a:r>
            <a:r>
              <a:rPr lang="en-CA" sz="2000" b="1" dirty="0" smtClean="0"/>
              <a:t>:</a:t>
            </a:r>
            <a:r>
              <a:rPr lang="en-CA" sz="2000" dirty="0" smtClean="0"/>
              <a:t> monitors </a:t>
            </a:r>
            <a:r>
              <a:rPr lang="en-CA" sz="2000" dirty="0"/>
              <a:t>the factual accuracy of what is said by major U.S. political players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b="1" dirty="0" smtClean="0">
                <a:hlinkClick r:id="rId5"/>
              </a:rPr>
              <a:t>Snopes.com</a:t>
            </a:r>
            <a:r>
              <a:rPr lang="en-CA" sz="2000" b="1" dirty="0" smtClean="0"/>
              <a:t>: </a:t>
            </a:r>
            <a:r>
              <a:rPr lang="en-CA" sz="2000" dirty="0" smtClean="0"/>
              <a:t>U.S.-based; broader focus than just assessing politicians’ claims</a:t>
            </a: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b="1" dirty="0">
                <a:hlinkClick r:id="rId6"/>
              </a:rPr>
              <a:t>F</a:t>
            </a:r>
            <a:r>
              <a:rPr lang="en-CA" sz="2000" b="1" dirty="0" smtClean="0">
                <a:hlinkClick r:id="rId6"/>
              </a:rPr>
              <a:t>ullfact.org</a:t>
            </a:r>
            <a:r>
              <a:rPr lang="en-CA" sz="2000" b="1" dirty="0" smtClean="0"/>
              <a:t>: </a:t>
            </a:r>
            <a:r>
              <a:rPr lang="en-CA" sz="2000" dirty="0" smtClean="0"/>
              <a:t>U.K.’s </a:t>
            </a:r>
            <a:r>
              <a:rPr lang="en-CA" sz="2000" dirty="0"/>
              <a:t>independent </a:t>
            </a:r>
            <a:r>
              <a:rPr lang="en-CA" sz="2000" dirty="0" smtClean="0"/>
              <a:t>fact-checking </a:t>
            </a:r>
            <a:r>
              <a:rPr lang="en-CA" sz="2000" dirty="0"/>
              <a:t>charity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CA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CA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776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285728"/>
            <a:ext cx="6591676" cy="714380"/>
          </a:xfrm>
        </p:spPr>
        <p:txBody>
          <a:bodyPr/>
          <a:lstStyle/>
          <a:p>
            <a:r>
              <a:rPr lang="en-US" dirty="0" smtClean="0"/>
              <a:t>Tips for Evaluating Websites: Review 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99592" y="1844825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400" dirty="0" smtClean="0"/>
              <a:t>Use CRAAP guidelines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Do further research (i.e. more online searching or other research) to find other information on the topic/claim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Check in with those around you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Consider the layout and design of the website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Look on fact-checking websites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Ask your local librarian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2080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132856"/>
            <a:ext cx="6480720" cy="288032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U</a:t>
            </a:r>
            <a:r>
              <a:rPr lang="en-US" sz="2800" dirty="0" smtClean="0"/>
              <a:t>se a search engine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Apply effective search </a:t>
            </a:r>
            <a:r>
              <a:rPr lang="en-US" sz="2800" dirty="0" smtClean="0"/>
              <a:t>strategies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Evaluate search results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Evaluate websites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Did we learn to…?</a:t>
            </a:r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354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908720"/>
            <a:ext cx="7772400" cy="549272"/>
          </a:xfrm>
        </p:spPr>
        <p:txBody>
          <a:bodyPr/>
          <a:lstStyle/>
          <a:p>
            <a:pPr algn="r"/>
            <a:r>
              <a:rPr lang="en-CA" dirty="0" smtClean="0"/>
              <a:t>We want your feedback!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-383" r="60313" b="88894"/>
          <a:stretch/>
        </p:blipFill>
        <p:spPr>
          <a:xfrm>
            <a:off x="755576" y="4058598"/>
            <a:ext cx="8036766" cy="131034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3132909">
            <a:off x="4626756" y="4121101"/>
            <a:ext cx="2076000" cy="360040"/>
          </a:xfrm>
          <a:prstGeom prst="leftArrow">
            <a:avLst>
              <a:gd name="adj1" fmla="val 2535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54698" y="1986504"/>
            <a:ext cx="750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Please fill out an evaluation form to tell us what you thought of this class and help us improve our programs.</a:t>
            </a:r>
          </a:p>
          <a:p>
            <a:endParaRPr lang="en-CA" sz="2400" dirty="0"/>
          </a:p>
          <a:p>
            <a:r>
              <a:rPr lang="en-CA" sz="2400" dirty="0" smtClean="0"/>
              <a:t>Online: </a:t>
            </a:r>
            <a:r>
              <a:rPr lang="en-CA" sz="2400" b="1" dirty="0" smtClean="0"/>
              <a:t>www.vpl.ca/trainingfeedback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833023"/>
            <a:ext cx="172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 smtClean="0"/>
              <a:t>Thank you!</a:t>
            </a:r>
            <a:endParaRPr lang="en-CA" b="1" i="1" dirty="0"/>
          </a:p>
        </p:txBody>
      </p:sp>
      <p:sp>
        <p:nvSpPr>
          <p:cNvPr id="5" name="Oval 4"/>
          <p:cNvSpPr/>
          <p:nvPr/>
        </p:nvSpPr>
        <p:spPr>
          <a:xfrm>
            <a:off x="6300778" y="4941717"/>
            <a:ext cx="158417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97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2163894"/>
            <a:ext cx="5976664" cy="4695147"/>
          </a:xfrm>
        </p:spPr>
        <p:txBody>
          <a:bodyPr/>
          <a:lstStyle/>
          <a:p>
            <a:pPr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VPL Research Guides</a:t>
            </a:r>
          </a:p>
          <a:p>
            <a:pPr marL="0" indent="0">
              <a:buNone/>
            </a:pPr>
            <a:r>
              <a:rPr lang="en-CA" u="sng" dirty="0" smtClean="0">
                <a:hlinkClick r:id="rId2"/>
              </a:rPr>
              <a:t>www.vpl.ca/researchguides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2050" name="AutoShape 2" descr="Image result for lynd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6" name="AutoShape 8" descr="http://www.vpl.ca/sites/vpl/themes/vpl/css/vpl-logo-norm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8" name="AutoShape 10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0" name="AutoShape 12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3" cstate="print"/>
          <a:srcRect r="45096" b="51745"/>
          <a:stretch>
            <a:fillRect/>
          </a:stretch>
        </p:blipFill>
        <p:spPr bwMode="auto">
          <a:xfrm>
            <a:off x="599592" y="3186238"/>
            <a:ext cx="1872208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7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29833" r="32670" b="15567"/>
          <a:stretch>
            <a:fillRect/>
          </a:stretch>
        </p:blipFill>
        <p:spPr bwMode="auto">
          <a:xfrm>
            <a:off x="3923928" y="1484784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4000" dirty="0" smtClean="0"/>
              <a:t>We are here to help! </a:t>
            </a:r>
          </a:p>
          <a:p>
            <a:pPr algn="r">
              <a:buNone/>
            </a:pPr>
            <a:endParaRPr lang="en-CA" sz="4000" dirty="0" smtClean="0"/>
          </a:p>
          <a:p>
            <a:pPr algn="r">
              <a:buNone/>
            </a:pPr>
            <a:r>
              <a:rPr lang="en-CA" sz="4000" dirty="0" smtClean="0"/>
              <a:t>604-331-3603 </a:t>
            </a:r>
          </a:p>
          <a:p>
            <a:pPr algn="r">
              <a:buNone/>
            </a:pPr>
            <a:r>
              <a:rPr lang="en-CA" sz="4000" dirty="0" smtClean="0"/>
              <a:t>info@vpl.ca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0449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844824"/>
            <a:ext cx="6840760" cy="33123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Use a search engine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Apply effective search strategies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Evaluate search 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Evaluate websites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286544" cy="714380"/>
          </a:xfrm>
        </p:spPr>
        <p:txBody>
          <a:bodyPr/>
          <a:lstStyle/>
          <a:p>
            <a:r>
              <a:rPr lang="en-CA" dirty="0" smtClean="0"/>
              <a:t>Today we will learn to…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Browser review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916832"/>
            <a:ext cx="4876136" cy="32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31463" y="2253153"/>
            <a:ext cx="2635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(Microsoft)</a:t>
            </a:r>
            <a:br>
              <a:rPr lang="en-US" dirty="0" smtClean="0"/>
            </a:br>
            <a:r>
              <a:rPr lang="en-US" b="1" dirty="0" smtClean="0"/>
              <a:t>Internet Explorer </a:t>
            </a:r>
            <a:r>
              <a:rPr lang="en-US" dirty="0" smtClean="0"/>
              <a:t>(older)</a:t>
            </a:r>
            <a:r>
              <a:rPr lang="en-US" b="1" dirty="0" smtClean="0"/>
              <a:t>/</a:t>
            </a:r>
          </a:p>
          <a:p>
            <a:pPr algn="r"/>
            <a:r>
              <a:rPr lang="en-US" b="1" dirty="0" smtClean="0"/>
              <a:t>Edge </a:t>
            </a:r>
            <a:r>
              <a:rPr lang="en-US" dirty="0" smtClean="0"/>
              <a:t>(newer)</a:t>
            </a:r>
            <a:endParaRPr lang="en-CA" dirty="0"/>
          </a:p>
        </p:txBody>
      </p:sp>
      <p:sp>
        <p:nvSpPr>
          <p:cNvPr id="37" name="TextBox 36"/>
          <p:cNvSpPr txBox="1"/>
          <p:nvPr/>
        </p:nvSpPr>
        <p:spPr>
          <a:xfrm>
            <a:off x="1549341" y="3970721"/>
            <a:ext cx="123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(Mozilla) </a:t>
            </a:r>
            <a:r>
              <a:rPr lang="en-US" b="1" dirty="0" smtClean="0">
                <a:solidFill>
                  <a:srgbClr val="FF0000"/>
                </a:solidFill>
              </a:rPr>
              <a:t>Firefox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66637" y="2281078"/>
            <a:ext cx="123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(Google) </a:t>
            </a:r>
            <a:r>
              <a:rPr lang="en-US" b="1" dirty="0" smtClean="0"/>
              <a:t>Chrome</a:t>
            </a:r>
            <a:endParaRPr lang="en-CA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969497" y="3988477"/>
            <a:ext cx="149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(Apple/MAC)</a:t>
            </a:r>
          </a:p>
          <a:p>
            <a:r>
              <a:rPr lang="en-US" b="1" dirty="0" smtClean="0"/>
              <a:t>Safari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415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312" y="2636912"/>
            <a:ext cx="5269074" cy="34223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Review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479084"/>
            <a:ext cx="1390650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40984"/>
            <a:ext cx="4953000" cy="4000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7176778" y="1927426"/>
            <a:ext cx="288032" cy="444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2"/>
          </p:cNvCxnSpPr>
          <p:nvPr/>
        </p:nvCxnSpPr>
        <p:spPr>
          <a:xfrm flipH="1" flipV="1">
            <a:off x="2659902" y="1957953"/>
            <a:ext cx="1" cy="426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ket 14"/>
          <p:cNvSpPr/>
          <p:nvPr/>
        </p:nvSpPr>
        <p:spPr>
          <a:xfrm rot="16200000">
            <a:off x="2592092" y="1980242"/>
            <a:ext cx="135620" cy="94388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ight Bracket 18"/>
          <p:cNvSpPr/>
          <p:nvPr/>
        </p:nvSpPr>
        <p:spPr>
          <a:xfrm rot="16200000">
            <a:off x="6951364" y="2230673"/>
            <a:ext cx="150086" cy="42855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43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search engine?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2400" dirty="0" smtClean="0"/>
          </a:p>
          <a:p>
            <a:r>
              <a:rPr lang="en-CA" sz="2400" dirty="0" smtClean="0"/>
              <a:t>Software that allows </a:t>
            </a:r>
            <a:r>
              <a:rPr lang="en-CA" sz="2400" dirty="0"/>
              <a:t>Internet users to </a:t>
            </a:r>
            <a:r>
              <a:rPr lang="en-CA" sz="2400" i="1" dirty="0"/>
              <a:t>search</a:t>
            </a:r>
            <a:r>
              <a:rPr lang="en-CA" sz="2400" dirty="0"/>
              <a:t> for content </a:t>
            </a:r>
            <a:r>
              <a:rPr lang="en-CA" sz="2400" dirty="0" smtClean="0"/>
              <a:t>found on the </a:t>
            </a:r>
            <a:r>
              <a:rPr lang="en-CA" sz="2400" dirty="0"/>
              <a:t>World Wide Web </a:t>
            </a:r>
            <a:r>
              <a:rPr lang="en-CA" sz="2400" dirty="0" smtClean="0"/>
              <a:t>(WWW)</a:t>
            </a:r>
            <a:br>
              <a:rPr lang="en-CA" sz="2400" dirty="0" smtClean="0"/>
            </a:br>
            <a:endParaRPr lang="en-CA" sz="2400" dirty="0" smtClean="0"/>
          </a:p>
          <a:p>
            <a:r>
              <a:rPr lang="en-CA" sz="2400" dirty="0"/>
              <a:t>U</a:t>
            </a:r>
            <a:r>
              <a:rPr lang="en-CA" sz="2400" dirty="0" smtClean="0"/>
              <a:t>ser </a:t>
            </a:r>
            <a:r>
              <a:rPr lang="en-CA" sz="2400" dirty="0"/>
              <a:t>enters </a:t>
            </a:r>
            <a:r>
              <a:rPr lang="en-CA" sz="2400" dirty="0" smtClean="0"/>
              <a:t>key words or </a:t>
            </a:r>
            <a:r>
              <a:rPr lang="en-CA" sz="2400" dirty="0"/>
              <a:t>phrases into a </a:t>
            </a:r>
            <a:r>
              <a:rPr lang="en-CA" sz="2400" i="1" dirty="0"/>
              <a:t>search engine</a:t>
            </a:r>
            <a:r>
              <a:rPr lang="en-CA" sz="2400" dirty="0"/>
              <a:t> and receives a list of Web content results in the form of websites, images, videos or other online data</a:t>
            </a:r>
            <a:r>
              <a:rPr lang="en-CA" sz="2400" dirty="0" smtClean="0"/>
              <a:t>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648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1" y="1196752"/>
            <a:ext cx="8349379" cy="47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DigitalLiteracy_DraftJan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TEMPLATE_DigitalLiteracy_DraftJan20</Template>
  <TotalTime>1870</TotalTime>
  <Words>618</Words>
  <Application>Microsoft Office PowerPoint</Application>
  <PresentationFormat>On-screen Show (4:3)</PresentationFormat>
  <Paragraphs>141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TEMPLATE_DigitalLiteracy_DraftJan20</vt:lpstr>
      <vt:lpstr>PowerPoint Presentation</vt:lpstr>
      <vt:lpstr>Learning Opportunities @ VPL!</vt:lpstr>
      <vt:lpstr>Learning Opportunities @ VPL!</vt:lpstr>
      <vt:lpstr>Learning Opportunities @ VPL!</vt:lpstr>
      <vt:lpstr>Today we will learn to…</vt:lpstr>
      <vt:lpstr>Browser review </vt:lpstr>
      <vt:lpstr>Browser Review</vt:lpstr>
      <vt:lpstr>What is a search engine?</vt:lpstr>
      <vt:lpstr>PowerPoint Presentation</vt:lpstr>
      <vt:lpstr>Specific search engines</vt:lpstr>
      <vt:lpstr>Searching with Google</vt:lpstr>
      <vt:lpstr>Searching Strategies</vt:lpstr>
      <vt:lpstr>Searching Strategies:  Using Keywords</vt:lpstr>
      <vt:lpstr>Selecting Keywords Activity</vt:lpstr>
      <vt:lpstr>More Searching Tips</vt:lpstr>
      <vt:lpstr>More Searching Strategies</vt:lpstr>
      <vt:lpstr>Searching Practice</vt:lpstr>
      <vt:lpstr>How to Read a Webpage</vt:lpstr>
      <vt:lpstr>Evaluating Websites</vt:lpstr>
      <vt:lpstr>Applying CRAAP</vt:lpstr>
      <vt:lpstr>Using CRAAP to Assess Wikipedia</vt:lpstr>
      <vt:lpstr>PowerPoint Presentation</vt:lpstr>
      <vt:lpstr>Fake News Activity</vt:lpstr>
      <vt:lpstr>Fact Checking Websites</vt:lpstr>
      <vt:lpstr>Tips for Evaluating Websites: Review </vt:lpstr>
      <vt:lpstr>Did we learn to…?</vt:lpstr>
      <vt:lpstr>PowerPoint Presentation</vt:lpstr>
    </vt:vector>
  </TitlesOfParts>
  <Company>Vancouver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workstation</dc:creator>
  <cp:lastModifiedBy>Emily Aspinwall</cp:lastModifiedBy>
  <cp:revision>125</cp:revision>
  <dcterms:created xsi:type="dcterms:W3CDTF">2017-03-22T00:05:11Z</dcterms:created>
  <dcterms:modified xsi:type="dcterms:W3CDTF">2019-10-17T23:42:19Z</dcterms:modified>
</cp:coreProperties>
</file>