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ms-office.activeX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activeX/activeX1.xml" ContentType="application/vnd.ms-office.activeX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9" r:id="rId6"/>
    <p:sldId id="270" r:id="rId7"/>
    <p:sldId id="260" r:id="rId8"/>
    <p:sldId id="261" r:id="rId9"/>
    <p:sldId id="281" r:id="rId10"/>
    <p:sldId id="282" r:id="rId11"/>
    <p:sldId id="276" r:id="rId12"/>
    <p:sldId id="280" r:id="rId13"/>
    <p:sldId id="277" r:id="rId14"/>
    <p:sldId id="278" r:id="rId15"/>
    <p:sldId id="279" r:id="rId16"/>
    <p:sldId id="273" r:id="rId17"/>
    <p:sldId id="271" r:id="rId18"/>
    <p:sldId id="274" r:id="rId19"/>
    <p:sldId id="275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72" r:id="rId28"/>
  </p:sldIdLst>
  <p:sldSz cx="9144000" cy="6858000" type="screen4x3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934" autoAdjust="0"/>
  </p:normalViewPr>
  <p:slideViewPr>
    <p:cSldViewPr>
      <p:cViewPr varScale="1">
        <p:scale>
          <a:sx n="73" d="100"/>
          <a:sy n="73" d="100"/>
        </p:scale>
        <p:origin x="-3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B8362A2-9497-400B-BDD8-47C25CA58871}" type="datetimeFigureOut">
              <a:rPr lang="en-CA"/>
              <a:pPr>
                <a:defRPr/>
              </a:pPr>
              <a:t>07/04/2014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9A6E80C-9187-4373-91FA-63FFF8ABDE9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Primarily a hands-on task, learning how to screencast.  Today is to familiarize people and to brainstorm for part two.</a:t>
            </a:r>
            <a:endParaRPr lang="en-CA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116AA2-43AA-46C9-81DF-050EBCFE4621}" type="slidenum">
              <a:rPr lang="en-CA" smtClean="0"/>
              <a:pPr/>
              <a:t>2</a:t>
            </a:fld>
            <a:endParaRPr lang="en-C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I don’t really recommend going from production to youtube.</a:t>
            </a:r>
          </a:p>
          <a:p>
            <a:r>
              <a:rPr lang="en-US" smtClean="0"/>
              <a:t>MP4 means that we’ll always have a copy ourselves.</a:t>
            </a:r>
            <a:endParaRPr lang="en-CA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0B152B-6EF3-4B45-A486-5E78ADF72517}" type="slidenum">
              <a:rPr lang="en-CA" smtClean="0"/>
              <a:pPr/>
              <a:t>16</a:t>
            </a:fld>
            <a:endParaRPr lang="en-CA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Share with the world!</a:t>
            </a:r>
            <a:endParaRPr lang="en-CA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BC18D6-87EF-4426-9D1F-A73BD2EE9AD4}" type="slidenum">
              <a:rPr lang="en-CA" smtClean="0"/>
              <a:pPr/>
              <a:t>17</a:t>
            </a:fld>
            <a:endParaRPr lang="en-CA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Tags and descriptors, as always are finding tools</a:t>
            </a:r>
            <a:endParaRPr lang="en-CA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501982-B590-4B36-A94C-5C293DD85164}" type="slidenum">
              <a:rPr lang="en-CA" smtClean="0"/>
              <a:pPr/>
              <a:t>19</a:t>
            </a:fld>
            <a:endParaRPr lang="en-CA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What tips do you have?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What do you like to see in videos?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What do you dislike?</a:t>
            </a:r>
            <a:endParaRPr lang="en-CA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06BCD6-6871-44E8-A900-BDC6FF5E0768}" type="slidenum">
              <a:rPr lang="en-CA" smtClean="0"/>
              <a:pPr/>
              <a:t>21</a:t>
            </a:fld>
            <a:endParaRPr lang="en-CA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View movie</a:t>
            </a:r>
            <a:endParaRPr lang="en-CA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0B77CE-5CE1-4602-91CC-740BF975C621}" type="slidenum">
              <a:rPr lang="en-CA" smtClean="0"/>
              <a:pPr/>
              <a:t>22</a:t>
            </a:fld>
            <a:endParaRPr lang="en-CA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You will have a chance to create and upload your own screencast! Practical &amp; Hands on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-make your own or work with the other person to make one together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-2 people, get feedback, support, trust when they say you sound good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-timing: I will be around to assist if needed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I will be emailing you this as well</a:t>
            </a:r>
            <a:endParaRPr lang="en-CA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D94273-CCA4-4342-BB4D-773F5CFAB617}" type="slidenum">
              <a:rPr lang="en-CA" smtClean="0"/>
              <a:pPr/>
              <a:t>23</a:t>
            </a:fld>
            <a:endParaRPr lang="en-CA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Think about tasks that someone may get stuck on at 11pm when at home. Or videos that may be able to supplement an instructional email that</a:t>
            </a:r>
            <a:endParaRPr lang="en-CA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3E676A2-3FBB-4782-9E81-D98041F9C7A9}" type="slidenum">
              <a:rPr lang="en-CA" smtClean="0"/>
              <a:pPr/>
              <a:t>25</a:t>
            </a:fld>
            <a:endParaRPr lang="en-CA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If time, they can find tasks, practice, discuss, ask questions etc.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4A85FD-F67D-46DE-B0E1-66C952129D4A}" type="slidenum">
              <a:rPr lang="en-CA" smtClean="0"/>
              <a:pPr/>
              <a:t>26</a:t>
            </a:fld>
            <a:endParaRPr lang="en-C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Think “recording of a webinar”</a:t>
            </a:r>
            <a:endParaRPr lang="en-CA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36346A-47D5-4E16-B3A6-15D47294EC58}" type="slidenum">
              <a:rPr lang="en-CA" smtClean="0"/>
              <a:pPr/>
              <a:t>3</a:t>
            </a:fld>
            <a:endParaRPr lang="en-C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Robust piece of software that can easily create great video productions.</a:t>
            </a:r>
            <a:endParaRPr lang="en-CA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8163C0-D354-44C9-A321-190869E946B0}" type="slidenum">
              <a:rPr lang="en-CA" smtClean="0"/>
              <a:pPr/>
              <a:t>7</a:t>
            </a:fld>
            <a:endParaRPr lang="en-C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The bar in the corner shouldn’t be in your recording area (show corners) but it does show a time count.</a:t>
            </a:r>
            <a:endParaRPr lang="en-CA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4075E09-7F52-4098-BE9E-1E55C8D4783E}" type="slidenum">
              <a:rPr lang="en-CA" smtClean="0"/>
              <a:pPr/>
              <a:t>9</a:t>
            </a:fld>
            <a:endParaRPr lang="en-C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 parts to the screen</a:t>
            </a:r>
          </a:p>
          <a:p>
            <a:pPr>
              <a:defRPr/>
            </a:pPr>
            <a:endParaRPr lang="en-US" dirty="0" smtClean="0"/>
          </a:p>
          <a:p>
            <a:pPr marL="228600" indent="-228600">
              <a:buFontTx/>
              <a:buAutoNum type="arabicParenR"/>
              <a:defRPr/>
            </a:pPr>
            <a:r>
              <a:rPr lang="en-US" dirty="0" smtClean="0"/>
              <a:t>Preview – play, pause, replay as much as needed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 smtClean="0"/>
              <a:t>Tacks area- layering.  Looks complicated but – track two is our recording, track three is sound, and track one is where I add in extras (not required.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 smtClean="0"/>
              <a:t>File browser for add-ons, other clips, music segments, title slides, callouts, transitions, etc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Talk about what I saw when this screen appeared</a:t>
            </a:r>
          </a:p>
          <a:p>
            <a:pPr>
              <a:defRPr/>
            </a:pPr>
            <a:r>
              <a:rPr lang="en-US" dirty="0" smtClean="0"/>
              <a:t>-dead space to remove</a:t>
            </a:r>
          </a:p>
          <a:p>
            <a:pPr>
              <a:defRPr/>
            </a:pPr>
            <a:r>
              <a:rPr lang="en-US" dirty="0" smtClean="0"/>
              <a:t>-knew that I needed to mask my library barcode</a:t>
            </a:r>
          </a:p>
          <a:p>
            <a:pPr>
              <a:defRPr/>
            </a:pPr>
            <a:r>
              <a:rPr lang="en-US" dirty="0" smtClean="0"/>
              <a:t>-knew that I wanted to add title slides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(don’t forget to save!)</a:t>
            </a:r>
            <a:endParaRPr lang="en-CA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04B812-DCAC-4824-BF0B-D72C43ED3CC9}" type="slidenum">
              <a:rPr lang="en-CA" smtClean="0"/>
              <a:pPr/>
              <a:t>11</a:t>
            </a:fld>
            <a:endParaRPr lang="en-C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In the library tab there are lots of pre-set up slides and themes for adding to your recording, but you can create and customize your own</a:t>
            </a:r>
            <a:endParaRPr lang="en-CA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F2BDEC-6EEF-4D19-B4B0-0F2789DE5D17}" type="slidenum">
              <a:rPr lang="en-CA" smtClean="0"/>
              <a:pPr/>
              <a:t>12</a:t>
            </a:fld>
            <a:endParaRPr lang="en-CA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This is useful if you want to cut out middle sections of a recording – or add content.</a:t>
            </a:r>
          </a:p>
          <a:p>
            <a:endParaRPr lang="en-US" smtClean="0"/>
          </a:p>
          <a:p>
            <a:r>
              <a:rPr lang="en-US" smtClean="0"/>
              <a:t>I did this for the first time on Saturday – I wanted to remove the dead spaces without having to re-record. Something that I had not done previously. </a:t>
            </a:r>
          </a:p>
          <a:p>
            <a:endParaRPr lang="en-US" smtClean="0"/>
          </a:p>
          <a:p>
            <a:r>
              <a:rPr lang="en-US" smtClean="0"/>
              <a:t>Use the progress bar to indicate where you would like the cut to be made. Click on cut.</a:t>
            </a:r>
          </a:p>
          <a:p>
            <a:r>
              <a:rPr lang="en-US" smtClean="0"/>
              <a:t>The gap was created by clicking on an end of a section and dragging.</a:t>
            </a:r>
            <a:endParaRPr lang="en-CA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A87F3D1-D9B5-4E7F-B805-AD7659DEEF57}" type="slidenum">
              <a:rPr lang="en-CA" smtClean="0"/>
              <a:pPr/>
              <a:t>13</a:t>
            </a:fld>
            <a:endParaRPr lang="en-CA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Callouts are arrows, boxes and other shapes that can be added to a recording.</a:t>
            </a:r>
          </a:p>
          <a:p>
            <a:endParaRPr lang="en-US" smtClean="0"/>
          </a:p>
          <a:p>
            <a:r>
              <a:rPr lang="en-US" smtClean="0"/>
              <a:t>I like to use them to hide personal information</a:t>
            </a:r>
            <a:endParaRPr lang="en-CA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6B7AFF-0079-43EF-86F9-217B26DF8000}" type="slidenum">
              <a:rPr lang="en-CA" smtClean="0"/>
              <a:pPr/>
              <a:t>14</a:t>
            </a:fld>
            <a:endParaRPr lang="en-CA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Remove transitions</a:t>
            </a:r>
          </a:p>
          <a:p>
            <a:r>
              <a:rPr lang="en-US" smtClean="0"/>
              <a:t>Remove border</a:t>
            </a:r>
          </a:p>
          <a:p>
            <a:r>
              <a:rPr lang="en-US" smtClean="0"/>
              <a:t>White fill</a:t>
            </a:r>
          </a:p>
          <a:p>
            <a:r>
              <a:rPr lang="en-US" smtClean="0"/>
              <a:t>Change shape to just cover barcode</a:t>
            </a:r>
          </a:p>
          <a:p>
            <a:r>
              <a:rPr lang="en-US" smtClean="0"/>
              <a:t>Change callout time to just be there when needed</a:t>
            </a:r>
          </a:p>
          <a:p>
            <a:endParaRPr lang="en-CA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C03A96-31A2-4726-BA0B-7FFBC91A0D22}" type="slidenum">
              <a:rPr lang="en-CA" smtClean="0"/>
              <a:pPr/>
              <a:t>15</a:t>
            </a:fld>
            <a:endParaRPr lang="en-C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/>
          <p:cNvSpPr/>
          <p:nvPr/>
        </p:nvSpPr>
        <p:spPr>
          <a:xfrm flipV="1">
            <a:off x="0" y="0"/>
            <a:ext cx="8229600" cy="1143000"/>
          </a:xfrm>
          <a:prstGeom prst="round1Rect">
            <a:avLst/>
          </a:prstGeom>
          <a:solidFill>
            <a:srgbClr val="1146AF"/>
          </a:solidFill>
          <a:ln>
            <a:solidFill>
              <a:srgbClr val="1146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pic>
        <p:nvPicPr>
          <p:cNvPr id="4" name="Picture 6" descr="I:\Library\Communications\Logos\WVML2012logos\Horizontal\White\wvml_h_white green leav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2519363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 Single Corner Rectangle 4"/>
          <p:cNvSpPr/>
          <p:nvPr/>
        </p:nvSpPr>
        <p:spPr>
          <a:xfrm flipV="1">
            <a:off x="0" y="1219200"/>
            <a:ext cx="8229600" cy="3657600"/>
          </a:xfrm>
          <a:prstGeom prst="round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5257800"/>
            <a:ext cx="7543800" cy="10668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l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1519C-B6DE-4F60-99AC-E3FD2E2E2312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0EA3F-9F5A-47B8-946E-3DEA82AC913A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0EA3F-9F5A-47B8-946E-3DEA82AC913A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A90EC-1216-4D88-8C95-80872376C9FC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E4FC5-0EDF-4F7B-9DC8-BC2A83285C8C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9F2A6-0328-412E-95A1-0C78C49E1892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7B130-E4FF-42DA-B3D3-B3C82532C3D2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8229600" cy="5105400"/>
          </a:xfrm>
          <a:prstGeom prst="rect">
            <a:avLst/>
          </a:prstGeom>
          <a:solidFill>
            <a:srgbClr val="1146AF"/>
          </a:solidFill>
          <a:ln>
            <a:solidFill>
              <a:srgbClr val="1146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pic>
        <p:nvPicPr>
          <p:cNvPr id="4" name="Picture 7" descr="I:\Library\Communications\Logos\WVML2012logos\Horizontal\White\wvml_h_white green leav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" y="396875"/>
            <a:ext cx="251936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 Single Corner Rectangle 4"/>
          <p:cNvSpPr/>
          <p:nvPr/>
        </p:nvSpPr>
        <p:spPr>
          <a:xfrm flipV="1">
            <a:off x="0" y="5029200"/>
            <a:ext cx="8229600" cy="1143000"/>
          </a:xfrm>
          <a:prstGeom prst="round1Rect">
            <a:avLst/>
          </a:prstGeom>
          <a:solidFill>
            <a:srgbClr val="1146AF"/>
          </a:solidFill>
          <a:ln>
            <a:solidFill>
              <a:srgbClr val="1146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62000" y="2514600"/>
            <a:ext cx="6400800" cy="31242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Avenir LT Std 55 Roman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3721E-CC33-4D4A-A008-754F2A9DDDC0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8229600" cy="5410200"/>
          </a:xfrm>
          <a:prstGeom prst="rect">
            <a:avLst/>
          </a:prstGeom>
          <a:solidFill>
            <a:srgbClr val="1146AF"/>
          </a:solidFill>
          <a:ln>
            <a:solidFill>
              <a:srgbClr val="1146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pic>
        <p:nvPicPr>
          <p:cNvPr id="4" name="Picture 6" descr="I:\Library\Communications\Logos\WVML2012logos\Horizontal\White\wvml_h_white green leav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" y="396875"/>
            <a:ext cx="251936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 Single Corner Rectangle 4"/>
          <p:cNvSpPr/>
          <p:nvPr/>
        </p:nvSpPr>
        <p:spPr>
          <a:xfrm flipV="1">
            <a:off x="0" y="5410200"/>
            <a:ext cx="8229600" cy="762000"/>
          </a:xfrm>
          <a:prstGeom prst="round1Rect">
            <a:avLst/>
          </a:prstGeom>
          <a:solidFill>
            <a:srgbClr val="1146AF"/>
          </a:solidFill>
          <a:ln>
            <a:solidFill>
              <a:srgbClr val="1146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133600" y="2514600"/>
            <a:ext cx="5410200" cy="3429000"/>
          </a:xfrm>
        </p:spPr>
        <p:txBody>
          <a:bodyPr/>
          <a:lstStyle/>
          <a:p>
            <a:pPr lvl="0" eaLnBrk="1" hangingPunct="1">
              <a:buFont typeface="Arial" charset="0"/>
              <a:buNone/>
              <a:defRPr/>
            </a:pPr>
            <a:r>
              <a:rPr lang="en-US" sz="4000" b="1" baseline="30000" smtClean="0">
                <a:solidFill>
                  <a:schemeClr val="bg1"/>
                </a:solidFill>
                <a:latin typeface="Rockwell" pitchFamily="18" charset="0"/>
              </a:rPr>
              <a:t>Click to edit Master text styles</a:t>
            </a:r>
          </a:p>
          <a:p>
            <a:pPr lvl="1" eaLnBrk="1" hangingPunct="1">
              <a:buFont typeface="Arial" charset="0"/>
              <a:buNone/>
              <a:defRPr/>
            </a:pPr>
            <a:r>
              <a:rPr lang="en-US" sz="4000" b="1" baseline="30000" smtClean="0">
                <a:solidFill>
                  <a:schemeClr val="bg1"/>
                </a:solidFill>
                <a:latin typeface="Rockwell" pitchFamily="18" charset="0"/>
              </a:rPr>
              <a:t>Second level</a:t>
            </a:r>
          </a:p>
          <a:p>
            <a:pPr lvl="2" eaLnBrk="1" hangingPunct="1">
              <a:buFont typeface="Arial" charset="0"/>
              <a:buNone/>
              <a:defRPr/>
            </a:pPr>
            <a:r>
              <a:rPr lang="en-US" sz="4000" b="1" baseline="30000" smtClean="0">
                <a:solidFill>
                  <a:schemeClr val="bg1"/>
                </a:solidFill>
                <a:latin typeface="Rockwell" pitchFamily="18" charset="0"/>
              </a:rPr>
              <a:t>Third level</a:t>
            </a:r>
          </a:p>
          <a:p>
            <a:pPr lvl="3" eaLnBrk="1" hangingPunct="1">
              <a:buFont typeface="Arial" charset="0"/>
              <a:buNone/>
              <a:defRPr/>
            </a:pPr>
            <a:r>
              <a:rPr lang="en-US" sz="4000" b="1" baseline="30000" smtClean="0">
                <a:solidFill>
                  <a:schemeClr val="bg1"/>
                </a:solidFill>
                <a:latin typeface="Rockwell" pitchFamily="18" charset="0"/>
              </a:rPr>
              <a:t>Fourth level</a:t>
            </a:r>
          </a:p>
          <a:p>
            <a:pPr lvl="4" eaLnBrk="1" hangingPunct="1">
              <a:buFont typeface="Arial" charset="0"/>
              <a:buNone/>
              <a:defRPr/>
            </a:pPr>
            <a:r>
              <a:rPr lang="en-US" sz="4000" b="1" baseline="30000" smtClean="0">
                <a:solidFill>
                  <a:schemeClr val="bg1"/>
                </a:solidFill>
                <a:latin typeface="Rockwell" pitchFamily="18" charset="0"/>
              </a:rPr>
              <a:t>Fifth level</a:t>
            </a:r>
            <a:endParaRPr lang="en-CA" sz="2400" dirty="0">
              <a:solidFill>
                <a:schemeClr val="bg1"/>
              </a:solidFill>
              <a:latin typeface="Avenir LT Std 55 Roman" pitchFamily="34" charset="0"/>
            </a:endParaRPr>
          </a:p>
        </p:txBody>
      </p:sp>
      <p:sp>
        <p:nvSpPr>
          <p:cNvPr id="7" name="Round Single Corner Rectangle 6"/>
          <p:cNvSpPr/>
          <p:nvPr/>
        </p:nvSpPr>
        <p:spPr>
          <a:xfrm flipV="1">
            <a:off x="2286000" y="3076575"/>
            <a:ext cx="1435100" cy="1419225"/>
          </a:xfrm>
          <a:prstGeom prst="round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838200" y="2286000"/>
            <a:ext cx="7239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6000" baseline="30000" dirty="0">
                <a:solidFill>
                  <a:srgbClr val="1146AF"/>
                </a:solidFill>
                <a:latin typeface="Rockwell" pitchFamily="18" charset="0"/>
              </a:rPr>
              <a:t>Title</a:t>
            </a:r>
            <a:endParaRPr lang="en-CA" sz="6000" dirty="0">
              <a:latin typeface="Rockwell" pitchFamily="18" charset="0"/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0" y="0"/>
            <a:ext cx="8229600" cy="1143000"/>
            <a:chOff x="0" y="0"/>
            <a:chExt cx="8229600" cy="1143000"/>
          </a:xfrm>
        </p:grpSpPr>
        <p:sp>
          <p:nvSpPr>
            <p:cNvPr id="4" name="Round Single Corner Rectangle 3"/>
            <p:cNvSpPr/>
            <p:nvPr userDrawn="1"/>
          </p:nvSpPr>
          <p:spPr>
            <a:xfrm flipV="1">
              <a:off x="0" y="0"/>
              <a:ext cx="8229600" cy="1143000"/>
            </a:xfrm>
            <a:prstGeom prst="round1Rect">
              <a:avLst/>
            </a:prstGeom>
            <a:solidFill>
              <a:srgbClr val="1146AF"/>
            </a:solidFill>
            <a:ln>
              <a:solidFill>
                <a:srgbClr val="1146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pic>
          <p:nvPicPr>
            <p:cNvPr id="5" name="Picture 6" descr="I:\Library\Communications\Logos\WVML2012logos\Horizontal\White\wvml_h_white green leaves.pn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8638" y="381000"/>
              <a:ext cx="2519362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38200" y="3276600"/>
            <a:ext cx="7543800" cy="2743200"/>
          </a:xfrm>
        </p:spPr>
        <p:txBody>
          <a:bodyPr anchor="t"/>
          <a:lstStyle>
            <a:lvl1pPr>
              <a:defRPr sz="2800">
                <a:latin typeface="Avenir LT Std 55 Roma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/>
          <p:cNvSpPr/>
          <p:nvPr/>
        </p:nvSpPr>
        <p:spPr>
          <a:xfrm flipV="1">
            <a:off x="0" y="0"/>
            <a:ext cx="8229600" cy="1143000"/>
          </a:xfrm>
          <a:prstGeom prst="round1Rect">
            <a:avLst/>
          </a:prstGeom>
          <a:solidFill>
            <a:srgbClr val="1146AF"/>
          </a:solidFill>
          <a:ln>
            <a:solidFill>
              <a:srgbClr val="1146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pic>
        <p:nvPicPr>
          <p:cNvPr id="4" name="Picture 7" descr="I:\Library\Communications\Logos\WVML2012logos\Horizontal\White\wvml_h_white green leav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" y="381000"/>
            <a:ext cx="251936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38200" y="2362200"/>
            <a:ext cx="7239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baseline="30000" dirty="0">
                <a:solidFill>
                  <a:srgbClr val="1146AF"/>
                </a:solidFill>
                <a:latin typeface="Rockwell" pitchFamily="18" charset="0"/>
              </a:rPr>
              <a:t>Header</a:t>
            </a:r>
            <a:endParaRPr lang="en-CA" sz="4800" b="1" dirty="0">
              <a:latin typeface="Rockwell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838200" y="2971800"/>
            <a:ext cx="7543800" cy="3124200"/>
          </a:xfrm>
        </p:spPr>
        <p:txBody>
          <a:bodyPr anchor="t"/>
          <a:lstStyle>
            <a:lvl1pPr>
              <a:defRPr sz="2800">
                <a:latin typeface="Avenir LT Std 55 Roma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slide with vertic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/>
          <p:cNvSpPr/>
          <p:nvPr/>
        </p:nvSpPr>
        <p:spPr>
          <a:xfrm flipV="1">
            <a:off x="0" y="0"/>
            <a:ext cx="8229600" cy="1143000"/>
          </a:xfrm>
          <a:prstGeom prst="round1Rect">
            <a:avLst/>
          </a:prstGeom>
          <a:solidFill>
            <a:srgbClr val="1146AF"/>
          </a:solidFill>
          <a:ln>
            <a:solidFill>
              <a:srgbClr val="1146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pic>
        <p:nvPicPr>
          <p:cNvPr id="4" name="Picture 6" descr="I:\Library\Communications\Logos\WVML2012logos\Horizontal\White\wvml_h_white green leav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" y="381000"/>
            <a:ext cx="251936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 Single Corner Rectangle 4"/>
          <p:cNvSpPr/>
          <p:nvPr/>
        </p:nvSpPr>
        <p:spPr>
          <a:xfrm flipV="1">
            <a:off x="0" y="1219200"/>
            <a:ext cx="3733800" cy="4953000"/>
          </a:xfrm>
          <a:prstGeom prst="round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114800" y="2362200"/>
            <a:ext cx="3886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baseline="30000" dirty="0">
                <a:solidFill>
                  <a:srgbClr val="1146AF"/>
                </a:solidFill>
                <a:latin typeface="Rockwell" pitchFamily="18" charset="0"/>
              </a:rPr>
              <a:t>Header</a:t>
            </a:r>
            <a:endParaRPr lang="en-CA" sz="4800" b="1" dirty="0">
              <a:latin typeface="Rockwell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14800" y="3200400"/>
            <a:ext cx="4267200" cy="2971800"/>
          </a:xfrm>
        </p:spPr>
        <p:txBody>
          <a:bodyPr anchor="t"/>
          <a:lstStyle>
            <a:lvl1pPr>
              <a:defRPr sz="2800">
                <a:latin typeface="Avenir LT Std 55 Roma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/>
          <p:cNvSpPr/>
          <p:nvPr/>
        </p:nvSpPr>
        <p:spPr>
          <a:xfrm flipV="1">
            <a:off x="0" y="0"/>
            <a:ext cx="8229600" cy="1143000"/>
          </a:xfrm>
          <a:prstGeom prst="round1Rect">
            <a:avLst/>
          </a:prstGeom>
          <a:solidFill>
            <a:srgbClr val="1146AF"/>
          </a:solidFill>
          <a:ln>
            <a:solidFill>
              <a:srgbClr val="1146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pic>
        <p:nvPicPr>
          <p:cNvPr id="4" name="Picture 6" descr="I:\Library\Communications\Logos\WVML2012logos\Horizontal\White\wvml_h_white green leav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" y="381000"/>
            <a:ext cx="251936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 Single Corner Rectangle 4"/>
          <p:cNvSpPr/>
          <p:nvPr/>
        </p:nvSpPr>
        <p:spPr>
          <a:xfrm flipV="1">
            <a:off x="0" y="1247775"/>
            <a:ext cx="2667000" cy="2638425"/>
          </a:xfrm>
          <a:prstGeom prst="round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62000" y="4191000"/>
            <a:ext cx="1905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baseline="30000" dirty="0">
                <a:solidFill>
                  <a:srgbClr val="1146AF"/>
                </a:solidFill>
                <a:latin typeface="Rockwell" pitchFamily="18" charset="0"/>
              </a:rPr>
              <a:t>Header</a:t>
            </a:r>
            <a:endParaRPr lang="en-CA" sz="4800" b="1" dirty="0">
              <a:latin typeface="Rockwell" pitchFamily="18" charset="0"/>
            </a:endParaRPr>
          </a:p>
        </p:txBody>
      </p:sp>
      <p:sp>
        <p:nvSpPr>
          <p:cNvPr id="8" name="Round Single Corner Rectangle 7"/>
          <p:cNvSpPr/>
          <p:nvPr/>
        </p:nvSpPr>
        <p:spPr>
          <a:xfrm flipV="1">
            <a:off x="2743200" y="1247775"/>
            <a:ext cx="2667000" cy="2638425"/>
          </a:xfrm>
          <a:prstGeom prst="round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9" name="Round Single Corner Rectangle 8"/>
          <p:cNvSpPr/>
          <p:nvPr/>
        </p:nvSpPr>
        <p:spPr>
          <a:xfrm flipV="1">
            <a:off x="5486400" y="1247775"/>
            <a:ext cx="2743200" cy="2638425"/>
          </a:xfrm>
          <a:prstGeom prst="round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438400" y="4343400"/>
            <a:ext cx="5791200" cy="1676400"/>
          </a:xfrm>
        </p:spPr>
        <p:txBody>
          <a:bodyPr anchor="t"/>
          <a:lstStyle>
            <a:lvl1pPr>
              <a:defRPr sz="2800">
                <a:latin typeface="Avenir LT Std 55 Roma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 flipV="1">
            <a:off x="0" y="0"/>
            <a:ext cx="8229600" cy="1143000"/>
          </a:xfrm>
          <a:prstGeom prst="round1Rect">
            <a:avLst/>
          </a:prstGeom>
          <a:solidFill>
            <a:srgbClr val="1146AF"/>
          </a:solidFill>
          <a:ln>
            <a:solidFill>
              <a:srgbClr val="1146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pic>
        <p:nvPicPr>
          <p:cNvPr id="3" name="Picture 6" descr="I:\Library\Communications\Logos\WVML2012logos\Horizontal\White\wvml_h_white green leav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" y="381000"/>
            <a:ext cx="251936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sfelkar\Downloads\feature_technology_ink_zoo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514600"/>
            <a:ext cx="7924800" cy="399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838200" y="2370138"/>
            <a:ext cx="38862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baseline="30000" dirty="0">
                <a:solidFill>
                  <a:srgbClr val="1146AF"/>
                </a:solidFill>
                <a:latin typeface="Rockwell" pitchFamily="18" charset="0"/>
              </a:rPr>
              <a:t>Header</a:t>
            </a:r>
            <a:endParaRPr lang="en-CA" sz="4800" b="1" dirty="0">
              <a:latin typeface="Rockwell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page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8229600" cy="5410200"/>
          </a:xfrm>
          <a:prstGeom prst="rect">
            <a:avLst/>
          </a:prstGeom>
          <a:solidFill>
            <a:srgbClr val="1146AF"/>
          </a:solidFill>
          <a:ln>
            <a:solidFill>
              <a:srgbClr val="1146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pic>
        <p:nvPicPr>
          <p:cNvPr id="4" name="Picture 6" descr="I:\Library\Communications\Logos\WVML2012logos\Horizontal\White\wvml_h_white green leav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" y="396875"/>
            <a:ext cx="251936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 Single Corner Rectangle 5"/>
          <p:cNvSpPr/>
          <p:nvPr/>
        </p:nvSpPr>
        <p:spPr>
          <a:xfrm flipV="1">
            <a:off x="0" y="5410200"/>
            <a:ext cx="8229600" cy="762000"/>
          </a:xfrm>
          <a:prstGeom prst="round1Rect">
            <a:avLst/>
          </a:prstGeom>
          <a:solidFill>
            <a:srgbClr val="1146AF"/>
          </a:solidFill>
          <a:ln>
            <a:solidFill>
              <a:srgbClr val="1146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7" name="Round Single Corner Rectangle 6"/>
          <p:cNvSpPr/>
          <p:nvPr/>
        </p:nvSpPr>
        <p:spPr>
          <a:xfrm flipV="1">
            <a:off x="2286000" y="3076575"/>
            <a:ext cx="1435100" cy="1419225"/>
          </a:xfrm>
          <a:prstGeom prst="round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86200" y="2514600"/>
            <a:ext cx="3657600" cy="342900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venir LT Std 55 Roman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page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8229600" cy="5410200"/>
          </a:xfrm>
          <a:prstGeom prst="rect">
            <a:avLst/>
          </a:prstGeom>
          <a:solidFill>
            <a:srgbClr val="1146AF"/>
          </a:solidFill>
          <a:ln>
            <a:solidFill>
              <a:srgbClr val="1146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pic>
        <p:nvPicPr>
          <p:cNvPr id="4" name="Picture 6" descr="I:\Library\Communications\Logos\WVML2012logos\Horizontal\White\wvml_h_white green leav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" y="396875"/>
            <a:ext cx="251936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 Single Corner Rectangle 4"/>
          <p:cNvSpPr/>
          <p:nvPr/>
        </p:nvSpPr>
        <p:spPr>
          <a:xfrm flipV="1">
            <a:off x="0" y="5410200"/>
            <a:ext cx="8229600" cy="762000"/>
          </a:xfrm>
          <a:prstGeom prst="round1Rect">
            <a:avLst/>
          </a:prstGeom>
          <a:solidFill>
            <a:srgbClr val="1146AF"/>
          </a:solidFill>
          <a:ln>
            <a:solidFill>
              <a:srgbClr val="1146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6" name="Round Single Corner Rectangle 5"/>
          <p:cNvSpPr/>
          <p:nvPr/>
        </p:nvSpPr>
        <p:spPr>
          <a:xfrm flipV="1">
            <a:off x="533400" y="3076575"/>
            <a:ext cx="1435100" cy="1419225"/>
          </a:xfrm>
          <a:prstGeom prst="round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7" name="Round Single Corner Rectangle 6"/>
          <p:cNvSpPr/>
          <p:nvPr/>
        </p:nvSpPr>
        <p:spPr>
          <a:xfrm flipV="1">
            <a:off x="4432300" y="3076575"/>
            <a:ext cx="1435100" cy="1419225"/>
          </a:xfrm>
          <a:prstGeom prst="round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7848600" cy="25146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Avenir LT Std 55 Roman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219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362200"/>
            <a:ext cx="8229600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 smtClean="0"/>
          </a:p>
        </p:txBody>
      </p:sp>
      <p:grpSp>
        <p:nvGrpSpPr>
          <p:cNvPr id="2" name="Group 6"/>
          <p:cNvGrpSpPr/>
          <p:nvPr/>
        </p:nvGrpSpPr>
        <p:grpSpPr>
          <a:xfrm>
            <a:off x="0" y="0"/>
            <a:ext cx="8229600" cy="1143000"/>
            <a:chOff x="0" y="0"/>
            <a:chExt cx="8229600" cy="1143000"/>
          </a:xfrm>
        </p:grpSpPr>
        <p:sp>
          <p:nvSpPr>
            <p:cNvPr id="8" name="Round Single Corner Rectangle 7"/>
            <p:cNvSpPr/>
            <p:nvPr userDrawn="1"/>
          </p:nvSpPr>
          <p:spPr>
            <a:xfrm flipV="1">
              <a:off x="0" y="0"/>
              <a:ext cx="8229600" cy="1143000"/>
            </a:xfrm>
            <a:prstGeom prst="round1Rect">
              <a:avLst/>
            </a:prstGeom>
            <a:solidFill>
              <a:srgbClr val="1146AF"/>
            </a:solidFill>
            <a:ln>
              <a:solidFill>
                <a:srgbClr val="1146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pic>
          <p:nvPicPr>
            <p:cNvPr id="9" name="Picture 6" descr="I:\Library\Communications\Logos\WVML2012logos\Horizontal\White\wvml_h_white green leaves.png"/>
            <p:cNvPicPr>
              <a:picLocks noChangeAspect="1" noChangeArrowheads="1"/>
            </p:cNvPicPr>
            <p:nvPr userDrawn="1"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528638" y="381000"/>
              <a:ext cx="2519362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1146AF"/>
          </a:solidFill>
          <a:latin typeface="Rockwell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venir LT Std 55 Roman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venir LT Std 55 Roman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venir LT Std 55 Roman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venir LT Std 55 Roman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venir LT Std 55 Roman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estvancouverlibrary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shingmagazine.com/2008/08/19/screencasting-how-to-start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www.screencast.com/users/Training/folders/Training/media/a920188f-b764-428b-9d2e-3bcdddbf5699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752601"/>
            <a:ext cx="8001000" cy="2743199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Staff Technology Training:</a:t>
            </a:r>
            <a:br>
              <a:rPr lang="en-US" dirty="0" smtClean="0"/>
            </a:br>
            <a:r>
              <a:rPr lang="en-US" dirty="0" err="1" smtClean="0"/>
              <a:t>Screencasting</a:t>
            </a: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Preview</a:t>
            </a:r>
            <a:endParaRPr lang="en-CA" dirty="0"/>
          </a:p>
        </p:txBody>
      </p:sp>
      <p:pic>
        <p:nvPicPr>
          <p:cNvPr id="18435" name="Picture 2" descr="H:\Documents\screenscast screenshots\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286000"/>
            <a:ext cx="6534150" cy="415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:\Documents\screenscast screenshots\basic project editing scree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133600"/>
            <a:ext cx="7627937" cy="452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Project Editing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Title Slides Etc</a:t>
            </a:r>
            <a:endParaRPr lang="en-CA" dirty="0"/>
          </a:p>
        </p:txBody>
      </p:sp>
      <p:pic>
        <p:nvPicPr>
          <p:cNvPr id="20483" name="Picture 2" descr="H:\Documents\screenscast screenshots\music and them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362200"/>
            <a:ext cx="4160761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Splitting</a:t>
            </a:r>
            <a:endParaRPr lang="en-CA" dirty="0"/>
          </a:p>
        </p:txBody>
      </p:sp>
      <p:pic>
        <p:nvPicPr>
          <p:cNvPr id="21507" name="Picture 2" descr="H:\Documents\screenscast screenshots\splitt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05075"/>
            <a:ext cx="91440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Using Callouts as Masks</a:t>
            </a:r>
            <a:endParaRPr lang="en-CA" dirty="0"/>
          </a:p>
        </p:txBody>
      </p:sp>
      <p:pic>
        <p:nvPicPr>
          <p:cNvPr id="4" name="Picture 2" descr="H:\Documents\screenscast screenshots\callout mask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590800"/>
            <a:ext cx="303847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Using Callouts as Masks</a:t>
            </a:r>
            <a:endParaRPr lang="en-CA" dirty="0"/>
          </a:p>
        </p:txBody>
      </p:sp>
      <p:pic>
        <p:nvPicPr>
          <p:cNvPr id="23555" name="Picture 2" descr="H:\Documents\screenscast screenshots\callout mask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590800"/>
            <a:ext cx="303847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 descr="H:\Documents\screenscast screenshots\callout mask 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590800"/>
            <a:ext cx="3249613" cy="3965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Saving complete videos</a:t>
            </a:r>
            <a:endParaRPr lang="en-CA" dirty="0"/>
          </a:p>
        </p:txBody>
      </p:sp>
      <p:pic>
        <p:nvPicPr>
          <p:cNvPr id="24579" name="Picture 4" descr="H:\Documents\screenscast screenshots\production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133600"/>
            <a:ext cx="419100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Uploading to YouTube</a:t>
            </a:r>
            <a:endParaRPr lang="en-CA" dirty="0" smtClean="0"/>
          </a:p>
        </p:txBody>
      </p:sp>
      <p:sp>
        <p:nvSpPr>
          <p:cNvPr id="25602" name="Content Placeholder 13"/>
          <p:cNvSpPr>
            <a:spLocks noGrp="1"/>
          </p:cNvSpPr>
          <p:nvPr>
            <p:ph idx="1"/>
          </p:nvPr>
        </p:nvSpPr>
        <p:spPr>
          <a:xfrm>
            <a:off x="381000" y="2286000"/>
            <a:ext cx="8229600" cy="1490662"/>
          </a:xfrm>
        </p:spPr>
        <p:txBody>
          <a:bodyPr/>
          <a:lstStyle/>
          <a:p>
            <a:pPr eaLnBrk="1" hangingPunct="1"/>
            <a:r>
              <a:rPr lang="en-CA" dirty="0" smtClean="0">
                <a:hlinkClick r:id="rId3"/>
              </a:rPr>
              <a:t>www.youtube.com/westvancouverlibrary</a:t>
            </a:r>
            <a:r>
              <a:rPr lang="en-CA" dirty="0" smtClean="0"/>
              <a:t> </a:t>
            </a:r>
          </a:p>
          <a:p>
            <a:pPr eaLnBrk="1" hangingPunct="1"/>
            <a:r>
              <a:rPr lang="en-US" dirty="0" smtClean="0"/>
              <a:t>Login: </a:t>
            </a:r>
            <a:r>
              <a:rPr lang="en-US" dirty="0" err="1" smtClean="0"/>
              <a:t>westvanlib</a:t>
            </a:r>
            <a:r>
              <a:rPr lang="en-US" dirty="0" smtClean="0"/>
              <a:t> / </a:t>
            </a:r>
            <a:r>
              <a:rPr lang="en-US" dirty="0" err="1" smtClean="0"/>
              <a:t>westvanlibadmin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CA" dirty="0" smtClean="0"/>
          </a:p>
        </p:txBody>
      </p:sp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" y="3810000"/>
            <a:ext cx="8780463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05000"/>
            <a:ext cx="7924800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http://3.bp.blogspot.com/-Ex7PS7D2yis/UA2SzoQ7XII/AAAAAAAAAIc/OAepLRZCp7U/s1600/Screen+Shot+2012-07-23+at+9_15_26+A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295400"/>
            <a:ext cx="667702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Goals</a:t>
            </a:r>
          </a:p>
        </p:txBody>
      </p:sp>
      <p:sp>
        <p:nvSpPr>
          <p:cNvPr id="112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smtClean="0"/>
              <a:t>Know what screencasting tools are available and their features</a:t>
            </a:r>
          </a:p>
          <a:p>
            <a:pPr eaLnBrk="1" hangingPunct="1"/>
            <a:r>
              <a:rPr lang="en-CA" smtClean="0"/>
              <a:t>Select the best tool(s) for a screencast</a:t>
            </a:r>
          </a:p>
          <a:p>
            <a:pPr eaLnBrk="1" hangingPunct="1"/>
            <a:r>
              <a:rPr lang="en-CA" smtClean="0"/>
              <a:t>Describe best practices for screencasting</a:t>
            </a:r>
          </a:p>
          <a:p>
            <a:pPr eaLnBrk="1" hangingPunct="1"/>
            <a:r>
              <a:rPr lang="en-CA" smtClean="0"/>
              <a:t>Locate additional resources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Other Tools</a:t>
            </a:r>
            <a:endParaRPr lang="en-CA" smtClean="0"/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PowerPoint</a:t>
            </a:r>
          </a:p>
          <a:p>
            <a:pPr eaLnBrk="1" hangingPunct="1"/>
            <a:r>
              <a:rPr lang="en-US" smtClean="0"/>
              <a:t>Jing</a:t>
            </a:r>
          </a:p>
          <a:p>
            <a:pPr eaLnBrk="1" hangingPunct="1"/>
            <a:r>
              <a:rPr lang="en-US" smtClean="0"/>
              <a:t>SnagIt</a:t>
            </a:r>
          </a:p>
          <a:p>
            <a:pPr eaLnBrk="1" hangingPunct="1"/>
            <a:r>
              <a:rPr lang="en-US" smtClean="0"/>
              <a:t>Mac Movie Maker</a:t>
            </a:r>
          </a:p>
          <a:p>
            <a:pPr eaLnBrk="1" hangingPunct="1"/>
            <a:r>
              <a:rPr lang="en-US" smtClean="0"/>
              <a:t>Windows DVD Maker</a:t>
            </a:r>
            <a:endParaRPr lang="en-C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Tips &amp; Tricks</a:t>
            </a:r>
            <a:endParaRPr lang="en-CA" smtClean="0"/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Know who your intended audience is</a:t>
            </a:r>
          </a:p>
          <a:p>
            <a:pPr eaLnBrk="1" hangingPunct="1"/>
            <a:r>
              <a:rPr lang="en-US" smtClean="0"/>
              <a:t>Have a script</a:t>
            </a:r>
          </a:p>
          <a:p>
            <a:pPr eaLnBrk="1" hangingPunct="1"/>
            <a:r>
              <a:rPr lang="en-US" smtClean="0"/>
              <a:t>Practice the task that you will be demonstrating</a:t>
            </a:r>
          </a:p>
          <a:p>
            <a:pPr eaLnBrk="1" hangingPunct="1"/>
            <a:r>
              <a:rPr lang="en-US" smtClean="0"/>
              <a:t>Give yourself lots of time</a:t>
            </a:r>
          </a:p>
          <a:p>
            <a:pPr eaLnBrk="1" hangingPunct="1"/>
            <a:r>
              <a:rPr lang="en-US" smtClean="0"/>
              <a:t>Videos should be 2-4 minutes</a:t>
            </a:r>
          </a:p>
          <a:p>
            <a:pPr eaLnBrk="1" hangingPunct="1"/>
            <a:r>
              <a:rPr lang="en-US" smtClean="0"/>
              <a:t>Cover only one task / topic</a:t>
            </a:r>
            <a:endParaRPr lang="en-C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Additional Resources</a:t>
            </a:r>
            <a:endParaRPr lang="en-CA" smtClean="0"/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Titles </a:t>
            </a:r>
            <a:r>
              <a:rPr lang="en-US" dirty="0" smtClean="0"/>
              <a:t>under </a:t>
            </a:r>
            <a:r>
              <a:rPr lang="en-CA" dirty="0" smtClean="0"/>
              <a:t>777.0285</a:t>
            </a:r>
          </a:p>
          <a:p>
            <a:pPr eaLnBrk="1" hangingPunct="1"/>
            <a:r>
              <a:rPr lang="en-US" dirty="0" err="1" smtClean="0"/>
              <a:t>Screencasting</a:t>
            </a:r>
            <a:r>
              <a:rPr lang="en-US" dirty="0" smtClean="0"/>
              <a:t>: how to Start: </a:t>
            </a:r>
            <a:r>
              <a:rPr lang="en-US" dirty="0" smtClean="0">
                <a:hlinkClick r:id="rId3"/>
              </a:rPr>
              <a:t>http://www.smashingmagazine.com/2008/08/19/screencasting-how-to-start/</a:t>
            </a:r>
            <a:r>
              <a:rPr lang="en-US" dirty="0" smtClean="0"/>
              <a:t> </a:t>
            </a:r>
          </a:p>
          <a:p>
            <a:pPr eaLnBrk="1" hangingPunct="1"/>
            <a:r>
              <a:rPr lang="en-US" dirty="0" smtClean="0"/>
              <a:t>Video: </a:t>
            </a:r>
            <a:r>
              <a:rPr lang="en-CA" dirty="0" smtClean="0">
                <a:hlinkClick r:id="rId4"/>
              </a:rPr>
              <a:t>http://www.screencast.com/users/Training/folders/Training/media/a920188f-b764-428b-9d2e-3bcdddbf5699</a:t>
            </a:r>
            <a:endParaRPr lang="en-CA" dirty="0" smtClean="0"/>
          </a:p>
          <a:p>
            <a:pPr eaLnBrk="1" hangingPunct="1"/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Part Two</a:t>
            </a:r>
            <a:endParaRPr lang="en-CA" smtClean="0"/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Is all about you</a:t>
            </a:r>
            <a:r>
              <a:rPr lang="en-US" dirty="0" smtClean="0"/>
              <a:t>!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Topics</a:t>
            </a:r>
            <a:endParaRPr lang="en-CA" smtClean="0"/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a database</a:t>
            </a:r>
          </a:p>
          <a:p>
            <a:pPr eaLnBrk="1" hangingPunct="1"/>
            <a:r>
              <a:rPr lang="en-US" smtClean="0"/>
              <a:t>Search tricks</a:t>
            </a:r>
          </a:p>
          <a:p>
            <a:pPr eaLnBrk="1" hangingPunct="1"/>
            <a:r>
              <a:rPr lang="en-US" smtClean="0"/>
              <a:t>Registering for a program</a:t>
            </a:r>
          </a:p>
          <a:p>
            <a:pPr eaLnBrk="1" hangingPunct="1"/>
            <a:r>
              <a:rPr lang="en-US" smtClean="0"/>
              <a:t>Finding a specific piece of information on the website</a:t>
            </a:r>
          </a:p>
          <a:p>
            <a:pPr eaLnBrk="1" hangingPunct="1"/>
            <a:endParaRPr lang="en-C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Possible Tasks </a:t>
            </a:r>
            <a:endParaRPr lang="en-CA" dirty="0" smtClean="0"/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Creating a </a:t>
            </a:r>
            <a:r>
              <a:rPr lang="en-US" dirty="0" err="1" smtClean="0"/>
              <a:t>Zinio</a:t>
            </a:r>
            <a:r>
              <a:rPr lang="en-US" dirty="0" smtClean="0"/>
              <a:t> account</a:t>
            </a:r>
          </a:p>
          <a:p>
            <a:pPr eaLnBrk="1" hangingPunct="1"/>
            <a:r>
              <a:rPr lang="en-US" dirty="0" smtClean="0"/>
              <a:t>Using Mango Languages</a:t>
            </a:r>
          </a:p>
          <a:p>
            <a:pPr eaLnBrk="1" hangingPunct="1"/>
            <a:r>
              <a:rPr lang="en-US" dirty="0" smtClean="0"/>
              <a:t>Finding Bestsellers in the Catalogue</a:t>
            </a:r>
          </a:p>
          <a:p>
            <a:pPr eaLnBrk="1" hangingPunct="1"/>
            <a:r>
              <a:rPr lang="en-US" dirty="0" smtClean="0"/>
              <a:t>Requesting a Meeting Room</a:t>
            </a:r>
          </a:p>
          <a:p>
            <a:pPr eaLnBrk="1" hangingPunct="1"/>
            <a:r>
              <a:rPr lang="en-US" dirty="0" smtClean="0"/>
              <a:t>Registering for a Puppet Show</a:t>
            </a:r>
          </a:p>
          <a:p>
            <a:pPr eaLnBrk="1" hangingPunct="1"/>
            <a:r>
              <a:rPr lang="en-US" dirty="0" smtClean="0"/>
              <a:t>Changing your PIN</a:t>
            </a:r>
          </a:p>
          <a:p>
            <a:pPr eaLnBrk="1" hangingPunct="1"/>
            <a:r>
              <a:rPr lang="en-US" dirty="0" smtClean="0"/>
              <a:t>Finding Obituaries online</a:t>
            </a:r>
          </a:p>
          <a:p>
            <a:pPr eaLnBrk="1" hangingPunct="1"/>
            <a:r>
              <a:rPr lang="en-US" dirty="0" smtClean="0"/>
              <a:t>Using the Digital Photo Collection</a:t>
            </a: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Before Your Session</a:t>
            </a:r>
            <a:endParaRPr lang="en-CA" dirty="0" smtClean="0"/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Choose a Topic</a:t>
            </a:r>
          </a:p>
          <a:p>
            <a:pPr eaLnBrk="1" hangingPunct="1"/>
            <a:r>
              <a:rPr lang="en-US" smtClean="0"/>
              <a:t>Have a Script</a:t>
            </a:r>
          </a:p>
          <a:p>
            <a:pPr eaLnBrk="1" hangingPunct="1"/>
            <a:r>
              <a:rPr lang="en-US" smtClean="0"/>
              <a:t>Practice the steps</a:t>
            </a:r>
          </a:p>
          <a:p>
            <a:pPr eaLnBrk="1" hangingPunct="1"/>
            <a:r>
              <a:rPr lang="en-US" smtClean="0"/>
              <a:t>(Optional) Practice with Camtasia</a:t>
            </a:r>
            <a:endParaRPr lang="en-C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14800"/>
            <a:ext cx="8075432" cy="131299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9000" dirty="0" smtClean="0"/>
              <a:t>Questions?</a:t>
            </a:r>
            <a:endParaRPr lang="en-CA" sz="9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But First-</a:t>
            </a: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a screencast?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Recording actions on a screen, while narrating the steps.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It is a great asynchronous training tool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Example</a:t>
            </a:r>
          </a:p>
        </p:txBody>
      </p:sp>
    </p:spTree>
    <p:controls>
      <p:control spid="1026" name="ShockwaveFlash1" r:id="rId2" imgW="7009524" imgH="3809524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Tools Required</a:t>
            </a:r>
            <a:endParaRPr lang="en-CA" smtClean="0"/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Computer</a:t>
            </a:r>
          </a:p>
          <a:p>
            <a:pPr eaLnBrk="1" hangingPunct="1"/>
            <a:r>
              <a:rPr lang="en-US" smtClean="0"/>
              <a:t>Microphone</a:t>
            </a:r>
          </a:p>
          <a:p>
            <a:pPr eaLnBrk="1" hangingPunct="1"/>
            <a:r>
              <a:rPr lang="en-US" smtClean="0"/>
              <a:t>Screencasting Software</a:t>
            </a:r>
          </a:p>
          <a:p>
            <a:pPr eaLnBrk="1" hangingPunct="1"/>
            <a:r>
              <a:rPr lang="en-US" smtClean="0"/>
              <a:t>A Chipper Disposition</a:t>
            </a:r>
            <a:endParaRPr lang="en-C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Tools Available</a:t>
            </a:r>
            <a:endParaRPr lang="en-CA" smtClean="0"/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Camtasia Software is installed on:</a:t>
            </a:r>
          </a:p>
          <a:p>
            <a:pPr lvl="1" eaLnBrk="1" hangingPunct="1"/>
            <a:r>
              <a:rPr lang="en-US" smtClean="0"/>
              <a:t>Teen Space Computers</a:t>
            </a:r>
          </a:p>
          <a:p>
            <a:pPr lvl="1" eaLnBrk="1" hangingPunct="1"/>
            <a:r>
              <a:rPr lang="en-US" smtClean="0"/>
              <a:t>[Multimedia Room Computers]</a:t>
            </a:r>
          </a:p>
          <a:p>
            <a:pPr lvl="1" eaLnBrk="1" hangingPunct="1"/>
            <a:r>
              <a:rPr lang="en-US" smtClean="0"/>
              <a:t>Communications Office Computers</a:t>
            </a:r>
          </a:p>
          <a:p>
            <a:pPr eaLnBrk="1" hangingPunct="1"/>
            <a:r>
              <a:rPr lang="en-US" smtClean="0"/>
              <a:t>Microphone Headphones are available:</a:t>
            </a:r>
          </a:p>
          <a:p>
            <a:pPr lvl="1" eaLnBrk="1" hangingPunct="1"/>
            <a:r>
              <a:rPr lang="en-US" smtClean="0"/>
              <a:t>CCC Credenza</a:t>
            </a:r>
          </a:p>
          <a:p>
            <a:pPr lvl="1" eaLnBrk="1" hangingPunct="1"/>
            <a:r>
              <a:rPr lang="en-US" smtClean="0"/>
              <a:t>Plastic Basket on Staff Devices Shelf</a:t>
            </a:r>
            <a:endParaRPr lang="en-C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Camtasia</a:t>
            </a:r>
          </a:p>
        </p:txBody>
      </p:sp>
      <p:pic>
        <p:nvPicPr>
          <p:cNvPr id="15363" name="Picture 4" descr="H:\Documents\screenscast screenshots\land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362200"/>
            <a:ext cx="5868988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Screen Recording</a:t>
            </a:r>
            <a:endParaRPr lang="en-CA" dirty="0" smtClean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381000" y="2362200"/>
            <a:ext cx="8229600" cy="1643062"/>
          </a:xfrm>
        </p:spPr>
        <p:txBody>
          <a:bodyPr/>
          <a:lstStyle/>
          <a:p>
            <a:pPr eaLnBrk="1" hangingPunct="1"/>
            <a:r>
              <a:rPr lang="en-US" dirty="0" smtClean="0"/>
              <a:t>Use a 16:9 Ratio</a:t>
            </a:r>
          </a:p>
          <a:p>
            <a:pPr eaLnBrk="1" hangingPunct="1"/>
            <a:r>
              <a:rPr lang="en-US" dirty="0" smtClean="0"/>
              <a:t>F10 stops the recording</a:t>
            </a:r>
          </a:p>
          <a:p>
            <a:pPr eaLnBrk="1" hangingPunct="1"/>
            <a:r>
              <a:rPr lang="en-US" dirty="0" smtClean="0"/>
              <a:t>Record in steps or do one “take”</a:t>
            </a:r>
          </a:p>
        </p:txBody>
      </p:sp>
      <p:pic>
        <p:nvPicPr>
          <p:cNvPr id="16388" name="Picture 4" descr="H:\Documents\screenscast screenshots\recordba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343400"/>
            <a:ext cx="70802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Screen Recording</a:t>
            </a:r>
            <a:endParaRPr lang="en-CA" dirty="0" smtClean="0"/>
          </a:p>
        </p:txBody>
      </p:sp>
      <p:pic>
        <p:nvPicPr>
          <p:cNvPr id="17411" name="Picture 2" descr="H:\Documents\screenscast screenshots\record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133600"/>
            <a:ext cx="7359024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WV-#659223-v1-WVML_POWERPOINT_TEMPLATE_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DWV-#659223-v1-WVML_POWERPOINT_TEMPLATE_2013</Template>
  <TotalTime>239</TotalTime>
  <Words>802</Words>
  <Application>Microsoft Office PowerPoint</Application>
  <PresentationFormat>On-screen Show (4:3)</PresentationFormat>
  <Paragraphs>148</Paragraphs>
  <Slides>27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DWV-#659223-v1-WVML_POWERPOINT_TEMPLATE_2013</vt:lpstr>
      <vt:lpstr>Staff Technology Training: Screencasting</vt:lpstr>
      <vt:lpstr>Goals</vt:lpstr>
      <vt:lpstr>But First-</vt:lpstr>
      <vt:lpstr>Example</vt:lpstr>
      <vt:lpstr>Tools Required</vt:lpstr>
      <vt:lpstr>Tools Available</vt:lpstr>
      <vt:lpstr>Camtasia</vt:lpstr>
      <vt:lpstr>Screen Recording</vt:lpstr>
      <vt:lpstr>Screen Recording</vt:lpstr>
      <vt:lpstr>Preview</vt:lpstr>
      <vt:lpstr>Project Editing</vt:lpstr>
      <vt:lpstr>Title Slides Etc</vt:lpstr>
      <vt:lpstr>Splitting</vt:lpstr>
      <vt:lpstr>Using Callouts as Masks</vt:lpstr>
      <vt:lpstr>Using Callouts as Masks</vt:lpstr>
      <vt:lpstr>Saving complete videos</vt:lpstr>
      <vt:lpstr>Uploading to YouTube</vt:lpstr>
      <vt:lpstr>Slide 18</vt:lpstr>
      <vt:lpstr>Slide 19</vt:lpstr>
      <vt:lpstr>Other Tools</vt:lpstr>
      <vt:lpstr>Tips &amp; Tricks</vt:lpstr>
      <vt:lpstr>Additional Resources</vt:lpstr>
      <vt:lpstr>Part Two</vt:lpstr>
      <vt:lpstr>Topics</vt:lpstr>
      <vt:lpstr>Possible Tasks </vt:lpstr>
      <vt:lpstr>Before Your Session</vt:lpstr>
      <vt:lpstr>Questions?</vt:lpstr>
    </vt:vector>
  </TitlesOfParts>
  <Company>DWV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Screencasting</dc:title>
  <dc:creator>sfelkar</dc:creator>
  <cp:lastModifiedBy>sfelkar</cp:lastModifiedBy>
  <cp:revision>38</cp:revision>
  <dcterms:created xsi:type="dcterms:W3CDTF">2013-09-13T17:30:32Z</dcterms:created>
  <dcterms:modified xsi:type="dcterms:W3CDTF">2014-04-07T17:21:53Z</dcterms:modified>
</cp:coreProperties>
</file>