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5"/>
  </p:notesMasterIdLst>
  <p:handoutMasterIdLst>
    <p:handoutMasterId r:id="rId36"/>
  </p:handoutMasterIdLst>
  <p:sldIdLst>
    <p:sldId id="256" r:id="rId2"/>
    <p:sldId id="267" r:id="rId3"/>
    <p:sldId id="274" r:id="rId4"/>
    <p:sldId id="280" r:id="rId5"/>
    <p:sldId id="281" r:id="rId6"/>
    <p:sldId id="282" r:id="rId7"/>
    <p:sldId id="283" r:id="rId8"/>
    <p:sldId id="284" r:id="rId9"/>
    <p:sldId id="285" r:id="rId10"/>
    <p:sldId id="291" r:id="rId11"/>
    <p:sldId id="287" r:id="rId12"/>
    <p:sldId id="288" r:id="rId13"/>
    <p:sldId id="289" r:id="rId14"/>
    <p:sldId id="290" r:id="rId15"/>
    <p:sldId id="298" r:id="rId16"/>
    <p:sldId id="314" r:id="rId17"/>
    <p:sldId id="315" r:id="rId18"/>
    <p:sldId id="264" r:id="rId19"/>
    <p:sldId id="295" r:id="rId20"/>
    <p:sldId id="299" r:id="rId21"/>
    <p:sldId id="300" r:id="rId22"/>
    <p:sldId id="297" r:id="rId23"/>
    <p:sldId id="301" r:id="rId24"/>
    <p:sldId id="302" r:id="rId25"/>
    <p:sldId id="303" r:id="rId26"/>
    <p:sldId id="306" r:id="rId27"/>
    <p:sldId id="307" r:id="rId28"/>
    <p:sldId id="308" r:id="rId29"/>
    <p:sldId id="309" r:id="rId30"/>
    <p:sldId id="310" r:id="rId31"/>
    <p:sldId id="311" r:id="rId32"/>
    <p:sldId id="312" r:id="rId33"/>
    <p:sldId id="31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84" autoAdjust="0"/>
  </p:normalViewPr>
  <p:slideViewPr>
    <p:cSldViewPr>
      <p:cViewPr varScale="1">
        <p:scale>
          <a:sx n="103" d="100"/>
          <a:sy n="103" d="100"/>
        </p:scale>
        <p:origin x="-1854" y="-84"/>
      </p:cViewPr>
      <p:guideLst>
        <p:guide orient="horz" pos="2160"/>
        <p:guide pos="2880"/>
      </p:guideLst>
    </p:cSldViewPr>
  </p:slideViewPr>
  <p:notesTextViewPr>
    <p:cViewPr>
      <p:scale>
        <a:sx n="100" d="100"/>
        <a:sy n="100" d="100"/>
      </p:scale>
      <p:origin x="0" y="0"/>
    </p:cViewPr>
  </p:notesTextViewPr>
  <p:notesViewPr>
    <p:cSldViewPr>
      <p:cViewPr varScale="1">
        <p:scale>
          <a:sx n="79" d="100"/>
          <a:sy n="79" d="100"/>
        </p:scale>
        <p:origin x="-195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8B29D4-C47E-466C-813B-62E2B1BDA903}" type="datetimeFigureOut">
              <a:rPr lang="en-CA" smtClean="0"/>
              <a:pPr/>
              <a:t>4/07/17</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8DBA23-F830-4FDB-8E55-3956DCF0DA7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8C5F73-7F96-4860-A741-C76A524C2755}" type="datetimeFigureOut">
              <a:rPr lang="en-CA" smtClean="0"/>
              <a:pPr/>
              <a:t>4/07/17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A04CB4-6FA6-4E84-AE98-6906C30828B8}"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 Welcome! Go around and share names. Can anybody tell me what’s missing from these computers? (take answers) Yes!  the hard drives because we are going to build those today!</a:t>
            </a:r>
          </a:p>
          <a:p>
            <a:r>
              <a:rPr lang="en-CA" sz="1200" kern="1200" dirty="0" smtClean="0">
                <a:solidFill>
                  <a:schemeClr val="tx1"/>
                </a:solidFill>
                <a:latin typeface="+mn-lt"/>
                <a:ea typeface="+mn-ea"/>
                <a:cs typeface="+mn-cs"/>
              </a:rPr>
              <a:t>Today you will be building computers and learning a bit of code using two classic games – Snake and Pong. You are master of the games and can change the look and even the rules of the games with code.</a:t>
            </a:r>
          </a:p>
          <a:p>
            <a:r>
              <a:rPr lang="en-CA" sz="1200" kern="1200" dirty="0" smtClean="0">
                <a:solidFill>
                  <a:schemeClr val="tx1"/>
                </a:solidFill>
                <a:latin typeface="+mn-lt"/>
                <a:ea typeface="+mn-ea"/>
                <a:cs typeface="+mn-cs"/>
              </a:rPr>
              <a:t>Hands up has anyone done coding before? (look for experts that may be able to assist others)</a:t>
            </a:r>
          </a:p>
          <a:p>
            <a:r>
              <a:rPr lang="en-CA" sz="1200" kern="1200" dirty="0" smtClean="0">
                <a:solidFill>
                  <a:schemeClr val="tx1"/>
                </a:solidFill>
                <a:latin typeface="+mn-lt"/>
                <a:ea typeface="+mn-ea"/>
                <a:cs typeface="+mn-cs"/>
              </a:rPr>
              <a:t>This is a beginner’s class, so if you are more advanced you may be asked to help others. Define code? Computer code is a language that a computer understands. It tends to be very short.</a:t>
            </a:r>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A04CB4-6FA6-4E84-AE98-6906C30828B8}"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Plug the DVI cable from the monitor into the adapter (should have the cables affixed to monitors beforehand). Plug the adapter into the side of the Raspberry Pi. Turn the monitor on.</a:t>
            </a:r>
            <a:r>
              <a:rPr lang="en-CA" sz="1200" b="1" kern="1200" dirty="0" smtClean="0">
                <a:solidFill>
                  <a:schemeClr val="tx1"/>
                </a:solidFill>
                <a:latin typeface="+mn-lt"/>
                <a:ea typeface="+mn-ea"/>
                <a:cs typeface="+mn-cs"/>
              </a:rPr>
              <a:t> </a:t>
            </a:r>
            <a:r>
              <a:rPr lang="en-CA" sz="1200" kern="1200" dirty="0" smtClean="0">
                <a:solidFill>
                  <a:schemeClr val="tx1"/>
                </a:solidFill>
                <a:latin typeface="+mn-lt"/>
                <a:ea typeface="+mn-ea"/>
                <a:cs typeface="+mn-cs"/>
              </a:rPr>
              <a:t>If the monitor is doesn’t turn on, press Source.  If that doesn’t work, double check all connections.</a:t>
            </a:r>
            <a:endParaRPr lang="en-CA" dirty="0"/>
          </a:p>
        </p:txBody>
      </p:sp>
      <p:sp>
        <p:nvSpPr>
          <p:cNvPr id="4" name="Slide Number Placeholder 3"/>
          <p:cNvSpPr>
            <a:spLocks noGrp="1"/>
          </p:cNvSpPr>
          <p:nvPr>
            <p:ph type="sldNum" sz="quarter" idx="10"/>
          </p:nvPr>
        </p:nvSpPr>
        <p:spPr/>
        <p:txBody>
          <a:bodyPr/>
          <a:lstStyle/>
          <a:p>
            <a:fld id="{69A04CB4-6FA6-4E84-AE98-6906C30828B8}"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The red cord plugs into a USB slot on the R Pi. The white antenna gets taken out of its pocket on the side of the keyboard.</a:t>
            </a:r>
            <a:endParaRPr lang="en-CA" dirty="0"/>
          </a:p>
        </p:txBody>
      </p:sp>
      <p:sp>
        <p:nvSpPr>
          <p:cNvPr id="4" name="Slide Number Placeholder 3"/>
          <p:cNvSpPr>
            <a:spLocks noGrp="1"/>
          </p:cNvSpPr>
          <p:nvPr>
            <p:ph type="sldNum" sz="quarter" idx="10"/>
          </p:nvPr>
        </p:nvSpPr>
        <p:spPr/>
        <p:txBody>
          <a:bodyPr/>
          <a:lstStyle/>
          <a:p>
            <a:fld id="{69A04CB4-6FA6-4E84-AE98-6906C30828B8}"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The white </a:t>
            </a:r>
            <a:r>
              <a:rPr lang="en-CA" sz="1200" kern="1200" dirty="0" err="1" smtClean="0">
                <a:solidFill>
                  <a:schemeClr val="tx1"/>
                </a:solidFill>
                <a:latin typeface="+mn-lt"/>
                <a:ea typeface="+mn-ea"/>
                <a:cs typeface="+mn-cs"/>
              </a:rPr>
              <a:t>wifi</a:t>
            </a:r>
            <a:r>
              <a:rPr lang="en-CA" sz="1200" kern="1200" dirty="0" smtClean="0">
                <a:solidFill>
                  <a:schemeClr val="tx1"/>
                </a:solidFill>
                <a:latin typeface="+mn-lt"/>
                <a:ea typeface="+mn-ea"/>
                <a:cs typeface="+mn-cs"/>
              </a:rPr>
              <a:t> antennae gets plugged into the other USB slot on the R Pi.</a:t>
            </a:r>
            <a:endParaRPr lang="en-CA" dirty="0"/>
          </a:p>
        </p:txBody>
      </p:sp>
      <p:sp>
        <p:nvSpPr>
          <p:cNvPr id="4" name="Slide Number Placeholder 3"/>
          <p:cNvSpPr>
            <a:spLocks noGrp="1"/>
          </p:cNvSpPr>
          <p:nvPr>
            <p:ph type="sldNum" sz="quarter" idx="10"/>
          </p:nvPr>
        </p:nvSpPr>
        <p:spPr/>
        <p:txBody>
          <a:bodyPr/>
          <a:lstStyle/>
          <a:p>
            <a:fld id="{69A04CB4-6FA6-4E84-AE98-6906C30828B8}"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 CAREFULLY slide the prongs into the power adapter. Plug the USB side of red cord into the bottom power adapter. Then plug the smaller end into the R Pi.</a:t>
            </a:r>
            <a:endParaRPr lang="en-CA" dirty="0"/>
          </a:p>
        </p:txBody>
      </p:sp>
      <p:sp>
        <p:nvSpPr>
          <p:cNvPr id="4" name="Slide Number Placeholder 3"/>
          <p:cNvSpPr>
            <a:spLocks noGrp="1"/>
          </p:cNvSpPr>
          <p:nvPr>
            <p:ph type="sldNum" sz="quarter" idx="10"/>
          </p:nvPr>
        </p:nvSpPr>
        <p:spPr/>
        <p:txBody>
          <a:bodyPr/>
          <a:lstStyle/>
          <a:p>
            <a:fld id="{69A04CB4-6FA6-4E84-AE98-6906C30828B8}"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Plug it into the Power Bar. Turn on your keyboard by pushing the white power button on the right side. There should be a green light on the keyboard and a blue light on the Raspberry Pi. If nothing appears on the screen, try pressing the 'Source' button on the monitor itself.</a:t>
            </a:r>
            <a:endParaRPr lang="en-CA" dirty="0"/>
          </a:p>
        </p:txBody>
      </p:sp>
      <p:sp>
        <p:nvSpPr>
          <p:cNvPr id="4" name="Slide Number Placeholder 3"/>
          <p:cNvSpPr>
            <a:spLocks noGrp="1"/>
          </p:cNvSpPr>
          <p:nvPr>
            <p:ph type="sldNum" sz="quarter" idx="10"/>
          </p:nvPr>
        </p:nvSpPr>
        <p:spPr/>
        <p:txBody>
          <a:bodyPr/>
          <a:lstStyle/>
          <a:p>
            <a:fld id="{69A04CB4-6FA6-4E84-AE98-6906C30828B8}"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Use the grey track pad to move the mouse.  Use the grey button on the left of the keyboard to select things with the pointer. Demo for the group.</a:t>
            </a:r>
            <a:endParaRPr lang="en-CA" dirty="0"/>
          </a:p>
        </p:txBody>
      </p:sp>
      <p:sp>
        <p:nvSpPr>
          <p:cNvPr id="4" name="Slide Number Placeholder 3"/>
          <p:cNvSpPr>
            <a:spLocks noGrp="1"/>
          </p:cNvSpPr>
          <p:nvPr>
            <p:ph type="sldNum" sz="quarter" idx="10"/>
          </p:nvPr>
        </p:nvSpPr>
        <p:spPr/>
        <p:txBody>
          <a:bodyPr/>
          <a:lstStyle/>
          <a:p>
            <a:fld id="{69A04CB4-6FA6-4E84-AE98-6906C30828B8}"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Walk participants through resetting the Pi’s. This is necessary because otherwise the apps will start on a harder/different level. Make sure participants type the terminal command exactly as they see it, hit enter, and see the reset confirmation message before restarting the second time; this is usually the step that they miss. </a:t>
            </a:r>
            <a:endParaRPr lang="en-CA" dirty="0"/>
          </a:p>
        </p:txBody>
      </p:sp>
      <p:sp>
        <p:nvSpPr>
          <p:cNvPr id="4" name="Slide Number Placeholder 3"/>
          <p:cNvSpPr>
            <a:spLocks noGrp="1"/>
          </p:cNvSpPr>
          <p:nvPr>
            <p:ph type="sldNum" sz="quarter" idx="10"/>
          </p:nvPr>
        </p:nvSpPr>
        <p:spPr/>
        <p:txBody>
          <a:bodyPr/>
          <a:lstStyle/>
          <a:p>
            <a:fld id="{69A04CB4-6FA6-4E84-AE98-6906C30828B8}" type="slidenum">
              <a:rPr lang="en-CA" smtClean="0"/>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They’ll be using command lines in Snake. Ask anyone if they know what a command line is and if they have ever used it. </a:t>
            </a:r>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A04CB4-6FA6-4E84-AE98-6906C30828B8}" type="slidenum">
              <a:rPr lang="en-CA" smtClean="0"/>
              <a:pPr/>
              <a:t>18</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Try and get them to guess what the 3rd line means.  </a:t>
            </a:r>
          </a:p>
          <a:p>
            <a:r>
              <a:rPr lang="en-CA" sz="1200" kern="1200" dirty="0" smtClean="0">
                <a:solidFill>
                  <a:schemeClr val="tx1"/>
                </a:solidFill>
                <a:latin typeface="+mn-lt"/>
                <a:ea typeface="+mn-ea"/>
                <a:cs typeface="+mn-cs"/>
              </a:rPr>
              <a:t>Answer in English: I want you to make the [-b]</a:t>
            </a:r>
            <a:r>
              <a:rPr lang="en-CA" sz="1200" kern="1200" dirty="0" err="1" smtClean="0">
                <a:solidFill>
                  <a:schemeClr val="tx1"/>
                </a:solidFill>
                <a:latin typeface="+mn-lt"/>
                <a:ea typeface="+mn-ea"/>
                <a:cs typeface="+mn-cs"/>
              </a:rPr>
              <a:t>oard</a:t>
            </a:r>
            <a:r>
              <a:rPr lang="en-CA" sz="1200" kern="1200" dirty="0" smtClean="0">
                <a:solidFill>
                  <a:schemeClr val="tx1"/>
                </a:solidFill>
                <a:latin typeface="+mn-lt"/>
                <a:ea typeface="+mn-ea"/>
                <a:cs typeface="+mn-cs"/>
              </a:rPr>
              <a:t> a [m]</a:t>
            </a:r>
            <a:r>
              <a:rPr lang="en-CA" sz="1200" kern="1200" dirty="0" err="1" smtClean="0">
                <a:solidFill>
                  <a:schemeClr val="tx1"/>
                </a:solidFill>
                <a:latin typeface="+mn-lt"/>
                <a:ea typeface="+mn-ea"/>
                <a:cs typeface="+mn-cs"/>
              </a:rPr>
              <a:t>edium</a:t>
            </a:r>
            <a:r>
              <a:rPr lang="en-CA" sz="1200" kern="1200" dirty="0" smtClean="0">
                <a:solidFill>
                  <a:schemeClr val="tx1"/>
                </a:solidFill>
                <a:latin typeface="+mn-lt"/>
                <a:ea typeface="+mn-ea"/>
                <a:cs typeface="+mn-cs"/>
              </a:rPr>
              <a:t> size.</a:t>
            </a:r>
          </a:p>
          <a:p>
            <a:r>
              <a:rPr lang="en-CA" sz="1200" kern="1200" dirty="0" smtClean="0">
                <a:solidFill>
                  <a:schemeClr val="tx1"/>
                </a:solidFill>
                <a:latin typeface="+mn-lt"/>
                <a:ea typeface="+mn-ea"/>
                <a:cs typeface="+mn-cs"/>
              </a:rPr>
              <a:t>Give roughly 15 minutes for people to play Snake. </a:t>
            </a:r>
          </a:p>
          <a:p>
            <a:endParaRPr lang="en-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latin typeface="+mn-lt"/>
                <a:ea typeface="+mn-ea"/>
                <a:cs typeface="+mn-cs"/>
              </a:rPr>
              <a:t>Hints for tutorials: </a:t>
            </a:r>
            <a:r>
              <a:rPr lang="en-CA" sz="1200" kern="1200" dirty="0" smtClean="0">
                <a:solidFill>
                  <a:schemeClr val="tx1"/>
                </a:solidFill>
                <a:latin typeface="+mn-lt"/>
                <a:ea typeface="+mn-ea"/>
                <a:cs typeface="+mn-cs"/>
              </a:rPr>
              <a:t>The games have built in tutorials that make participants go through a series of challenges </a:t>
            </a:r>
            <a:r>
              <a:rPr lang="en-CA" sz="1200" b="1" kern="1200" dirty="0" smtClean="0">
                <a:solidFill>
                  <a:schemeClr val="tx1"/>
                </a:solidFill>
                <a:latin typeface="+mn-lt"/>
                <a:ea typeface="+mn-ea"/>
                <a:cs typeface="+mn-cs"/>
              </a:rPr>
              <a:t>IF YOU WANT TO SKIP THE CHALLENGES, USE PLAYGROUND MODE</a:t>
            </a:r>
            <a:r>
              <a:rPr lang="en-CA" sz="1200" kern="1200" dirty="0" smtClean="0">
                <a:solidFill>
                  <a:schemeClr val="tx1"/>
                </a:solidFill>
                <a:latin typeface="+mn-lt"/>
                <a:ea typeface="+mn-ea"/>
                <a:cs typeface="+mn-cs"/>
              </a:rPr>
              <a:t> and the kids can play at will. They do not need to finish all the challenges and some will not be able to do so in the time provided. Your job is to help kids as they struggle through each lesson and steer them away from only playing the game not doing the lessons. The Kano mascot (a boy in a judo suit) lets you know how you are doing during the tutorials.  When you make a mistake, the kid’s face is sad and he gives you hints on what you did wrong. His arm will point to where you should click to fix your mistake. </a:t>
            </a:r>
          </a:p>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A04CB4-6FA6-4E84-AE98-6906C30828B8}" type="slidenum">
              <a:rPr lang="en-CA" smtClean="0"/>
              <a:pPr/>
              <a:t>19</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Have a short discussion about the two different types of coding that were introduced yesterday.  Here are a few points to bring up:</a:t>
            </a:r>
          </a:p>
          <a:p>
            <a:endParaRPr lang="en-CA" dirty="0" smtClean="0"/>
          </a:p>
          <a:p>
            <a:r>
              <a:rPr lang="en-CA" dirty="0" smtClean="0"/>
              <a:t>Command Lines:</a:t>
            </a:r>
          </a:p>
          <a:p>
            <a:r>
              <a:rPr lang="en-CA" dirty="0" smtClean="0"/>
              <a:t>-Must type</a:t>
            </a:r>
            <a:r>
              <a:rPr lang="en-CA" baseline="0" dirty="0" smtClean="0"/>
              <a:t> </a:t>
            </a:r>
            <a:r>
              <a:rPr lang="en-CA" dirty="0" smtClean="0"/>
              <a:t>out everything you want</a:t>
            </a:r>
            <a:r>
              <a:rPr lang="en-CA" baseline="0" dirty="0" smtClean="0"/>
              <a:t> the computer to do</a:t>
            </a:r>
            <a:endParaRPr lang="en-CA" dirty="0" smtClean="0"/>
          </a:p>
          <a:p>
            <a:r>
              <a:rPr lang="en-CA" dirty="0" smtClean="0"/>
              <a:t>-Needs to be exact.  One mistake, and the computer won’t know what to do!</a:t>
            </a:r>
          </a:p>
          <a:p>
            <a:endParaRPr lang="en-CA" dirty="0" smtClean="0"/>
          </a:p>
          <a:p>
            <a:r>
              <a:rPr lang="en-CA" dirty="0" smtClean="0"/>
              <a:t>Block Coding (Graphical User Interface):</a:t>
            </a:r>
          </a:p>
          <a:p>
            <a:r>
              <a:rPr lang="en-CA" dirty="0" smtClean="0"/>
              <a:t>-Blocks fit together (kind</a:t>
            </a:r>
            <a:r>
              <a:rPr lang="en-CA" baseline="0" dirty="0" smtClean="0"/>
              <a:t> of like Lego!)</a:t>
            </a:r>
            <a:endParaRPr lang="en-CA" dirty="0" smtClean="0"/>
          </a:p>
          <a:p>
            <a:r>
              <a:rPr lang="en-CA" dirty="0" smtClean="0"/>
              <a:t>-Putting the blocks together in different ways create different results</a:t>
            </a:r>
          </a:p>
          <a:p>
            <a:endParaRPr lang="en-CA" dirty="0" smtClean="0"/>
          </a:p>
          <a:p>
            <a:endParaRPr lang="en-CA" dirty="0" smtClean="0"/>
          </a:p>
        </p:txBody>
      </p:sp>
      <p:sp>
        <p:nvSpPr>
          <p:cNvPr id="4" name="Slide Number Placeholder 3"/>
          <p:cNvSpPr>
            <a:spLocks noGrp="1"/>
          </p:cNvSpPr>
          <p:nvPr>
            <p:ph type="sldNum" sz="quarter" idx="10"/>
          </p:nvPr>
        </p:nvSpPr>
        <p:spPr/>
        <p:txBody>
          <a:bodyPr/>
          <a:lstStyle/>
          <a:p>
            <a:fld id="{69A04CB4-6FA6-4E84-AE98-6906C30828B8}" type="slidenum">
              <a:rPr lang="en-CA" smtClean="0"/>
              <a:pPr/>
              <a:t>20</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SECTION</a:t>
            </a:r>
            <a:r>
              <a:rPr lang="en-CA" baseline="0" dirty="0" smtClean="0"/>
              <a:t> OF THE PRESENTATION IS ALL ABOUT HARDWARE AS OPPOSED TO SOFTWARE</a:t>
            </a:r>
          </a:p>
          <a:p>
            <a:r>
              <a:rPr lang="en-CA" sz="1200" kern="1200" dirty="0" smtClean="0">
                <a:solidFill>
                  <a:schemeClr val="tx1"/>
                </a:solidFill>
                <a:latin typeface="+mn-lt"/>
                <a:ea typeface="+mn-ea"/>
                <a:cs typeface="+mn-cs"/>
              </a:rPr>
              <a:t>Point out the various parts of the Kano kit. (Detailed description of all parts in the glossary.) Point out where they are in the Kano Kit.</a:t>
            </a:r>
            <a:endParaRPr lang="en-CA" dirty="0"/>
          </a:p>
        </p:txBody>
      </p:sp>
      <p:sp>
        <p:nvSpPr>
          <p:cNvPr id="4" name="Slide Number Placeholder 3"/>
          <p:cNvSpPr>
            <a:spLocks noGrp="1"/>
          </p:cNvSpPr>
          <p:nvPr>
            <p:ph type="sldNum" sz="quarter" idx="10"/>
          </p:nvPr>
        </p:nvSpPr>
        <p:spPr/>
        <p:txBody>
          <a:bodyPr/>
          <a:lstStyle/>
          <a:p>
            <a:fld id="{69A04CB4-6FA6-4E84-AE98-6906C30828B8}"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Have a short discussion about the two different types of coding that were introduced yesterday.  Here are a few points to bring up:</a:t>
            </a:r>
          </a:p>
          <a:p>
            <a:endParaRPr lang="en-CA" dirty="0" smtClean="0"/>
          </a:p>
          <a:p>
            <a:r>
              <a:rPr lang="en-CA" dirty="0" smtClean="0"/>
              <a:t>Command Lines:</a:t>
            </a:r>
          </a:p>
          <a:p>
            <a:r>
              <a:rPr lang="en-CA" dirty="0" smtClean="0"/>
              <a:t>-Must type</a:t>
            </a:r>
            <a:r>
              <a:rPr lang="en-CA" baseline="0" dirty="0" smtClean="0"/>
              <a:t> </a:t>
            </a:r>
            <a:r>
              <a:rPr lang="en-CA" dirty="0" smtClean="0"/>
              <a:t>out everything you want</a:t>
            </a:r>
            <a:r>
              <a:rPr lang="en-CA" baseline="0" dirty="0" smtClean="0"/>
              <a:t> the computer to do</a:t>
            </a:r>
            <a:endParaRPr lang="en-CA" dirty="0" smtClean="0"/>
          </a:p>
          <a:p>
            <a:r>
              <a:rPr lang="en-CA" dirty="0" smtClean="0"/>
              <a:t>-Needs to be exact.  One mistake, and the computer won’t know what to do!</a:t>
            </a:r>
          </a:p>
          <a:p>
            <a:endParaRPr lang="en-CA" dirty="0" smtClean="0"/>
          </a:p>
          <a:p>
            <a:r>
              <a:rPr lang="en-CA" dirty="0" smtClean="0"/>
              <a:t>Block Coding (Graphical User Interface):</a:t>
            </a:r>
          </a:p>
          <a:p>
            <a:r>
              <a:rPr lang="en-CA" dirty="0" smtClean="0"/>
              <a:t>-Blocks fit together (kind</a:t>
            </a:r>
            <a:r>
              <a:rPr lang="en-CA" baseline="0" dirty="0" smtClean="0"/>
              <a:t> of like Lego!)</a:t>
            </a:r>
            <a:endParaRPr lang="en-CA" dirty="0" smtClean="0"/>
          </a:p>
          <a:p>
            <a:r>
              <a:rPr lang="en-CA" dirty="0" smtClean="0"/>
              <a:t>-Putting the blocks together in different ways create different results</a:t>
            </a:r>
          </a:p>
          <a:p>
            <a:endParaRPr lang="en-CA" dirty="0" smtClean="0"/>
          </a:p>
          <a:p>
            <a:endParaRPr lang="en-CA" dirty="0" smtClean="0"/>
          </a:p>
        </p:txBody>
      </p:sp>
      <p:sp>
        <p:nvSpPr>
          <p:cNvPr id="4" name="Slide Number Placeholder 3"/>
          <p:cNvSpPr>
            <a:spLocks noGrp="1"/>
          </p:cNvSpPr>
          <p:nvPr>
            <p:ph type="sldNum" sz="quarter" idx="10"/>
          </p:nvPr>
        </p:nvSpPr>
        <p:spPr/>
        <p:txBody>
          <a:bodyPr/>
          <a:lstStyle/>
          <a:p>
            <a:fld id="{69A04CB4-6FA6-4E84-AE98-6906C30828B8}" type="slidenum">
              <a:rPr lang="en-CA" smtClean="0"/>
              <a:pPr/>
              <a:t>21</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Pong uses GUI a Graphical User Interface (G.U.I. or 'gooey' for short), a picture based way of telling the computer </a:t>
            </a:r>
            <a:r>
              <a:rPr lang="en-CA" sz="1200" kern="1200" dirty="0" smtClean="0">
                <a:solidFill>
                  <a:schemeClr val="tx1"/>
                </a:solidFill>
                <a:latin typeface="+mn-lt"/>
                <a:ea typeface="+mn-ea"/>
                <a:cs typeface="+mn-cs"/>
              </a:rPr>
              <a:t>what </a:t>
            </a:r>
            <a:r>
              <a:rPr lang="en-CA" sz="1200" kern="1200" dirty="0" smtClean="0">
                <a:solidFill>
                  <a:schemeClr val="tx1"/>
                </a:solidFill>
                <a:latin typeface="+mn-lt"/>
                <a:ea typeface="+mn-ea"/>
                <a:cs typeface="+mn-cs"/>
              </a:rPr>
              <a:t>you want it to do.  Pong </a:t>
            </a:r>
            <a:r>
              <a:rPr lang="en-CA" sz="1200" kern="1200" dirty="0" smtClean="0">
                <a:solidFill>
                  <a:schemeClr val="tx1"/>
                </a:solidFill>
                <a:latin typeface="+mn-lt"/>
                <a:ea typeface="+mn-ea"/>
                <a:cs typeface="+mn-cs"/>
              </a:rPr>
              <a:t>uses </a:t>
            </a:r>
            <a:r>
              <a:rPr lang="en-CA" sz="1200" kern="1200" dirty="0" smtClean="0">
                <a:solidFill>
                  <a:schemeClr val="tx1"/>
                </a:solidFill>
                <a:latin typeface="+mn-lt"/>
                <a:ea typeface="+mn-ea"/>
                <a:cs typeface="+mn-cs"/>
              </a:rPr>
              <a:t>a GUI called Kano Blocks.   Moving the blocks around does the same thing as typing code in a command line. </a:t>
            </a:r>
            <a:r>
              <a:rPr lang="en-CA" sz="1200" kern="1200" dirty="0" err="1" smtClean="0">
                <a:solidFill>
                  <a:schemeClr val="tx1"/>
                </a:solidFill>
                <a:latin typeface="+mn-lt"/>
                <a:ea typeface="+mn-ea"/>
                <a:cs typeface="+mn-cs"/>
              </a:rPr>
              <a:t>Smartphones</a:t>
            </a:r>
            <a:r>
              <a:rPr lang="en-CA" sz="1200" kern="1200" dirty="0" smtClean="0">
                <a:solidFill>
                  <a:schemeClr val="tx1"/>
                </a:solidFill>
                <a:latin typeface="+mn-lt"/>
                <a:ea typeface="+mn-ea"/>
                <a:cs typeface="+mn-cs"/>
              </a:rPr>
              <a:t> and computers usually use this mode. Like Lego, you can click these blocks together in a variety of combinations</a:t>
            </a:r>
          </a:p>
          <a:p>
            <a:r>
              <a:rPr lang="en-CA" sz="1200" kern="1200" dirty="0" smtClean="0">
                <a:solidFill>
                  <a:schemeClr val="tx1"/>
                </a:solidFill>
                <a:latin typeface="+mn-lt"/>
                <a:ea typeface="+mn-ea"/>
                <a:cs typeface="+mn-cs"/>
              </a:rPr>
              <a:t>Then get everyone to play Pong for the remainder of the session (about 30 min).  Make sure to leave 5 min at the end to shutdown and clean up. Ask participants to avoid playing the other games unless they are very far ahead to the group.</a:t>
            </a:r>
          </a:p>
          <a:p>
            <a:r>
              <a:rPr lang="en-CA" sz="1200" kern="1200" dirty="0" smtClean="0">
                <a:solidFill>
                  <a:schemeClr val="tx1"/>
                </a:solidFill>
                <a:latin typeface="+mn-lt"/>
                <a:ea typeface="+mn-ea"/>
                <a:cs typeface="+mn-cs"/>
              </a:rPr>
              <a:t>The games will let you play them endlessly, so encourage kids to hit escape and move on to the next tutorial if they get distracted.</a:t>
            </a:r>
          </a:p>
          <a:p>
            <a:endParaRPr lang="en-CA" dirty="0"/>
          </a:p>
        </p:txBody>
      </p:sp>
      <p:sp>
        <p:nvSpPr>
          <p:cNvPr id="4" name="Slide Number Placeholder 3"/>
          <p:cNvSpPr>
            <a:spLocks noGrp="1"/>
          </p:cNvSpPr>
          <p:nvPr>
            <p:ph type="sldNum" sz="quarter" idx="10"/>
          </p:nvPr>
        </p:nvSpPr>
        <p:spPr/>
        <p:txBody>
          <a:bodyPr/>
          <a:lstStyle/>
          <a:p>
            <a:fld id="{69A04CB4-6FA6-4E84-AE98-6906C30828B8}" type="slidenum">
              <a:rPr lang="en-CA" smtClean="0"/>
              <a:pPr/>
              <a:t>22</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Have a short discussion about the two different types of coding that were introduced yesterday.  Here are a few points to bring up:</a:t>
            </a:r>
          </a:p>
          <a:p>
            <a:endParaRPr lang="en-CA" dirty="0" smtClean="0"/>
          </a:p>
          <a:p>
            <a:r>
              <a:rPr lang="en-CA" dirty="0" smtClean="0"/>
              <a:t>Command Lines:</a:t>
            </a:r>
          </a:p>
          <a:p>
            <a:r>
              <a:rPr lang="en-CA" dirty="0" smtClean="0"/>
              <a:t>-Must type</a:t>
            </a:r>
            <a:r>
              <a:rPr lang="en-CA" baseline="0" dirty="0" smtClean="0"/>
              <a:t> </a:t>
            </a:r>
            <a:r>
              <a:rPr lang="en-CA" dirty="0" smtClean="0"/>
              <a:t>out everything you want</a:t>
            </a:r>
            <a:r>
              <a:rPr lang="en-CA" baseline="0" dirty="0" smtClean="0"/>
              <a:t> the computer to do</a:t>
            </a:r>
            <a:endParaRPr lang="en-CA" dirty="0" smtClean="0"/>
          </a:p>
          <a:p>
            <a:r>
              <a:rPr lang="en-CA" dirty="0" smtClean="0"/>
              <a:t>-Needs to be exact.  One mistake, and the computer won’t know what to do!</a:t>
            </a:r>
          </a:p>
          <a:p>
            <a:endParaRPr lang="en-CA" dirty="0" smtClean="0"/>
          </a:p>
          <a:p>
            <a:r>
              <a:rPr lang="en-CA" dirty="0" smtClean="0"/>
              <a:t>Block Coding (Graphical User Interface):</a:t>
            </a:r>
          </a:p>
          <a:p>
            <a:r>
              <a:rPr lang="en-CA" dirty="0" smtClean="0"/>
              <a:t>-Blocks fit together (kind</a:t>
            </a:r>
            <a:r>
              <a:rPr lang="en-CA" baseline="0" dirty="0" smtClean="0"/>
              <a:t> of like Lego!)</a:t>
            </a:r>
            <a:endParaRPr lang="en-CA" dirty="0" smtClean="0"/>
          </a:p>
          <a:p>
            <a:r>
              <a:rPr lang="en-CA" dirty="0" smtClean="0"/>
              <a:t>-Putting the blocks together in different ways create different results</a:t>
            </a:r>
          </a:p>
          <a:p>
            <a:endParaRPr lang="en-CA" dirty="0" smtClean="0"/>
          </a:p>
          <a:p>
            <a:endParaRPr lang="en-CA" dirty="0" smtClean="0"/>
          </a:p>
        </p:txBody>
      </p:sp>
      <p:sp>
        <p:nvSpPr>
          <p:cNvPr id="4" name="Slide Number Placeholder 3"/>
          <p:cNvSpPr>
            <a:spLocks noGrp="1"/>
          </p:cNvSpPr>
          <p:nvPr>
            <p:ph type="sldNum" sz="quarter" idx="10"/>
          </p:nvPr>
        </p:nvSpPr>
        <p:spPr/>
        <p:txBody>
          <a:bodyPr/>
          <a:lstStyle/>
          <a:p>
            <a:fld id="{69A04CB4-6FA6-4E84-AE98-6906C30828B8}" type="slidenum">
              <a:rPr lang="en-CA" smtClean="0"/>
              <a:pPr/>
              <a:t>23</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Today,</a:t>
            </a:r>
            <a:r>
              <a:rPr lang="en-CA" baseline="0" dirty="0" smtClean="0"/>
              <a:t> we’ll be exploring 2 new programs.  The first is </a:t>
            </a:r>
            <a:r>
              <a:rPr lang="en-CA" dirty="0" smtClean="0"/>
              <a:t>Kano Draw,</a:t>
            </a:r>
            <a:r>
              <a:rPr lang="en-CA" baseline="0" dirty="0" smtClean="0"/>
              <a:t> which you use </a:t>
            </a:r>
            <a:r>
              <a:rPr lang="en-CA" dirty="0" smtClean="0"/>
              <a:t>to make art.  Uses command line coding.  All</a:t>
            </a:r>
            <a:r>
              <a:rPr lang="en-CA" baseline="0" dirty="0" smtClean="0"/>
              <a:t> images made using Kano draw</a:t>
            </a:r>
            <a:endParaRPr lang="en-CA" dirty="0" smtClean="0"/>
          </a:p>
          <a:p>
            <a:endParaRPr lang="en-CA" dirty="0"/>
          </a:p>
        </p:txBody>
      </p:sp>
      <p:sp>
        <p:nvSpPr>
          <p:cNvPr id="4" name="Slide Number Placeholder 3"/>
          <p:cNvSpPr>
            <a:spLocks noGrp="1"/>
          </p:cNvSpPr>
          <p:nvPr>
            <p:ph type="sldNum" sz="quarter" idx="10"/>
          </p:nvPr>
        </p:nvSpPr>
        <p:spPr/>
        <p:txBody>
          <a:bodyPr/>
          <a:lstStyle/>
          <a:p>
            <a:fld id="{69A04CB4-6FA6-4E84-AE98-6906C30828B8}" type="slidenum">
              <a:rPr lang="en-CA" smtClean="0"/>
              <a:pPr/>
              <a:t>24</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9A04CB4-6FA6-4E84-AE98-6906C30828B8}" type="slidenum">
              <a:rPr lang="en-CA" smtClean="0"/>
              <a:pPr/>
              <a:t>25</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u="sng" kern="1200" dirty="0" smtClean="0">
                <a:solidFill>
                  <a:schemeClr val="tx1"/>
                </a:solidFill>
                <a:latin typeface="+mn-lt"/>
                <a:ea typeface="+mn-ea"/>
                <a:cs typeface="+mn-cs"/>
              </a:rPr>
              <a:t>Last 15 minutes of program (if time permits):</a:t>
            </a:r>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Have kids unplug from Power Bar and Monitor.  </a:t>
            </a:r>
            <a:r>
              <a:rPr lang="en-CA" sz="1200" kern="1200" smtClean="0">
                <a:solidFill>
                  <a:schemeClr val="tx1"/>
                </a:solidFill>
                <a:latin typeface="+mn-lt"/>
                <a:ea typeface="+mn-ea"/>
                <a:cs typeface="+mn-cs"/>
              </a:rPr>
              <a:t>Have them pack their keyboard and any cords back in the box, Have kids count the number of items in the box to make sure everything is back in the kit.</a:t>
            </a:r>
            <a:endParaRPr lang="en-CA"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A04CB4-6FA6-4E84-AE98-6906C30828B8}" type="slidenum">
              <a:rPr lang="en-CA" smtClean="0"/>
              <a:pPr/>
              <a:t>26</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9A04CB4-6FA6-4E84-AE98-6906C30828B8}" type="slidenum">
              <a:rPr lang="en-CA" smtClean="0"/>
              <a:pPr/>
              <a:t>27</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9A04CB4-6FA6-4E84-AE98-6906C30828B8}" type="slidenum">
              <a:rPr lang="en-CA" smtClean="0"/>
              <a:pPr/>
              <a:t>28</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9A04CB4-6FA6-4E84-AE98-6906C30828B8}" type="slidenum">
              <a:rPr lang="en-CA" smtClean="0"/>
              <a:pPr/>
              <a:t>29</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9A04CB4-6FA6-4E84-AE98-6906C30828B8}" type="slidenum">
              <a:rPr lang="en-CA" smtClean="0"/>
              <a:pPr/>
              <a:t>30</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Time to build your computers! Hand out a Kano Kit to everyone – give them an option of DIY with the manual or following along with the group on the PPT. They are welcome to open up the boxes and look. </a:t>
            </a:r>
            <a:r>
              <a:rPr lang="en-CA" sz="1200" b="1" kern="1200" dirty="0" smtClean="0">
                <a:solidFill>
                  <a:schemeClr val="tx1"/>
                </a:solidFill>
                <a:latin typeface="+mn-lt"/>
                <a:ea typeface="+mn-ea"/>
                <a:cs typeface="+mn-cs"/>
              </a:rPr>
              <a:t>Assembly should take about 20 min.</a:t>
            </a:r>
            <a:r>
              <a:rPr lang="en-CA" sz="1200" kern="1200" dirty="0" smtClean="0">
                <a:solidFill>
                  <a:schemeClr val="tx1"/>
                </a:solidFill>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fld id="{69A04CB4-6FA6-4E84-AE98-6906C30828B8}" type="slidenum">
              <a:rPr lang="en-CA" smtClean="0"/>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9A04CB4-6FA6-4E84-AE98-6906C30828B8}" type="slidenum">
              <a:rPr lang="en-CA" smtClean="0"/>
              <a:pPr/>
              <a:t>31</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9A04CB4-6FA6-4E84-AE98-6906C30828B8}" type="slidenum">
              <a:rPr lang="en-CA" smtClean="0"/>
              <a:pPr/>
              <a:t>32</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69A04CB4-6FA6-4E84-AE98-6906C30828B8}" type="slidenum">
              <a:rPr lang="en-CA" smtClean="0"/>
              <a:pPr/>
              <a:t>33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Building the </a:t>
            </a:r>
            <a:r>
              <a:rPr lang="en-CA" sz="1200" kern="1200" dirty="0" err="1" smtClean="0">
                <a:solidFill>
                  <a:schemeClr val="tx1"/>
                </a:solidFill>
                <a:latin typeface="+mn-lt"/>
                <a:ea typeface="+mn-ea"/>
                <a:cs typeface="+mn-cs"/>
              </a:rPr>
              <a:t>Kanos</a:t>
            </a:r>
            <a:r>
              <a:rPr lang="en-CA" sz="1200" kern="1200" dirty="0" smtClean="0">
                <a:solidFill>
                  <a:schemeClr val="tx1"/>
                </a:solidFill>
                <a:latin typeface="+mn-lt"/>
                <a:ea typeface="+mn-ea"/>
                <a:cs typeface="+mn-cs"/>
              </a:rPr>
              <a:t> – Insert the motherboards (green circuits) into the plastic case. Show them an example up front first. Remind them that the green circuit is fragile. TELL THEM NOT FORCE THE COMPUTER IF IT DOES NOT FIT. ASK FOR HELP.</a:t>
            </a:r>
            <a:endParaRPr lang="en-CA" dirty="0"/>
          </a:p>
        </p:txBody>
      </p:sp>
      <p:sp>
        <p:nvSpPr>
          <p:cNvPr id="4" name="Slide Number Placeholder 3"/>
          <p:cNvSpPr>
            <a:spLocks noGrp="1"/>
          </p:cNvSpPr>
          <p:nvPr>
            <p:ph type="sldNum" sz="quarter" idx="10"/>
          </p:nvPr>
        </p:nvSpPr>
        <p:spPr/>
        <p:txBody>
          <a:bodyPr/>
          <a:lstStyle/>
          <a:p>
            <a:fld id="{69A04CB4-6FA6-4E84-AE98-6906C30828B8}"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 Look on the bottom of the computer. There is a slot that the SD card fits in. The boy’s face should face the floor when you put it in.</a:t>
            </a:r>
            <a:r>
              <a:rPr lang="en-CA" sz="1200" b="1" kern="1200" dirty="0" smtClean="0">
                <a:solidFill>
                  <a:schemeClr val="tx1"/>
                </a:solidFill>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fld id="{69A04CB4-6FA6-4E84-AE98-6906C30828B8}"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Take the speaker out. Put the blue cord through the hole in the plastic lid. </a:t>
            </a:r>
            <a:endParaRPr lang="en-CA" dirty="0"/>
          </a:p>
        </p:txBody>
      </p:sp>
      <p:sp>
        <p:nvSpPr>
          <p:cNvPr id="4" name="Slide Number Placeholder 3"/>
          <p:cNvSpPr>
            <a:spLocks noGrp="1"/>
          </p:cNvSpPr>
          <p:nvPr>
            <p:ph type="sldNum" sz="quarter" idx="10"/>
          </p:nvPr>
        </p:nvSpPr>
        <p:spPr/>
        <p:txBody>
          <a:bodyPr/>
          <a:lstStyle/>
          <a:p>
            <a:fld id="{69A04CB4-6FA6-4E84-AE98-6906C30828B8}"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Point out the pins on the board. They give the computer parts power.</a:t>
            </a:r>
            <a:endParaRPr lang="en-CA" dirty="0"/>
          </a:p>
        </p:txBody>
      </p:sp>
      <p:sp>
        <p:nvSpPr>
          <p:cNvPr id="4" name="Slide Number Placeholder 3"/>
          <p:cNvSpPr>
            <a:spLocks noGrp="1"/>
          </p:cNvSpPr>
          <p:nvPr>
            <p:ph type="sldNum" sz="quarter" idx="10"/>
          </p:nvPr>
        </p:nvSpPr>
        <p:spPr/>
        <p:txBody>
          <a:bodyPr/>
          <a:lstStyle/>
          <a:p>
            <a:fld id="{69A04CB4-6FA6-4E84-AE98-6906C30828B8}"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These two specific pins shown are the only ones that work. Demo connecting the cords. Remind them to be gentle and ask for help.</a:t>
            </a:r>
            <a:endParaRPr lang="en-CA" dirty="0"/>
          </a:p>
        </p:txBody>
      </p:sp>
      <p:sp>
        <p:nvSpPr>
          <p:cNvPr id="4" name="Slide Number Placeholder 3"/>
          <p:cNvSpPr>
            <a:spLocks noGrp="1"/>
          </p:cNvSpPr>
          <p:nvPr>
            <p:ph type="sldNum" sz="quarter" idx="10"/>
          </p:nvPr>
        </p:nvSpPr>
        <p:spPr/>
        <p:txBody>
          <a:bodyPr/>
          <a:lstStyle/>
          <a:p>
            <a:fld id="{69A04CB4-6FA6-4E84-AE98-6906C30828B8}"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Clip the speaker in place.  Using the blue cord, plug your speaker into the side of the Raspberry Pi. </a:t>
            </a:r>
            <a:endParaRPr lang="en-CA" dirty="0"/>
          </a:p>
        </p:txBody>
      </p:sp>
      <p:sp>
        <p:nvSpPr>
          <p:cNvPr id="4" name="Slide Number Placeholder 3"/>
          <p:cNvSpPr>
            <a:spLocks noGrp="1"/>
          </p:cNvSpPr>
          <p:nvPr>
            <p:ph type="sldNum" sz="quarter" idx="10"/>
          </p:nvPr>
        </p:nvSpPr>
        <p:spPr/>
        <p:txBody>
          <a:bodyPr/>
          <a:lstStyle/>
          <a:p>
            <a:fld id="{69A04CB4-6FA6-4E84-AE98-6906C30828B8}"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pPr/>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pPr/>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pPr/>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pPr/>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D8BD707-D9CF-40AE-B4C6-C98DA3205C09}" type="datetimeFigureOut">
              <a:rPr lang="en-US" smtClean="0"/>
              <a:pPr/>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D8BD707-D9CF-40AE-B4C6-C98DA3205C09}" type="datetimeFigureOut">
              <a:rPr lang="en-US" smtClean="0"/>
              <a:pPr/>
              <a:t>4/7/2017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D8BD707-D9CF-40AE-B4C6-C98DA3205C09}" type="datetimeFigureOut">
              <a:rPr lang="en-US" smtClean="0"/>
              <a:pPr/>
              <a:t>4/7/2017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0"/>
            <a:ext cx="7772400" cy="2667000"/>
          </a:xfrm>
        </p:spPr>
        <p:txBody>
          <a:bodyPr>
            <a:normAutofit/>
          </a:bodyPr>
          <a:lstStyle/>
          <a:p>
            <a:r>
              <a:rPr lang="en-CA" dirty="0" smtClean="0"/>
              <a:t>Programming with Raspberry Pi Microcomputers</a:t>
            </a:r>
            <a:br>
              <a:rPr lang="en-CA" dirty="0" smtClean="0"/>
            </a:br>
            <a:endParaRPr lang="en-CA" u="sng" dirty="0"/>
          </a:p>
        </p:txBody>
      </p:sp>
      <p:pic>
        <p:nvPicPr>
          <p:cNvPr id="14338" name="Picture 2" descr="http://www.raspberrypi.org/wp-content/uploads/2011/10/Raspi-PGB001.png"/>
          <p:cNvPicPr>
            <a:picLocks noChangeAspect="1" noChangeArrowheads="1"/>
          </p:cNvPicPr>
          <p:nvPr/>
        </p:nvPicPr>
        <p:blipFill>
          <a:blip r:embed="rId3" cstate="print"/>
          <a:srcRect/>
          <a:stretch>
            <a:fillRect/>
          </a:stretch>
        </p:blipFill>
        <p:spPr bwMode="auto">
          <a:xfrm>
            <a:off x="2438400" y="-228600"/>
            <a:ext cx="4282839" cy="3810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Time to plug in the monitor.</a:t>
            </a:r>
            <a:endParaRPr lang="en-CA" dirty="0"/>
          </a:p>
        </p:txBody>
      </p:sp>
      <p:sp>
        <p:nvSpPr>
          <p:cNvPr id="4" name="Content Placeholder 3"/>
          <p:cNvSpPr>
            <a:spLocks noGrp="1"/>
          </p:cNvSpPr>
          <p:nvPr>
            <p:ph idx="1"/>
          </p:nvPr>
        </p:nvSpPr>
        <p:spPr/>
        <p:txBody>
          <a:bodyPr/>
          <a:lstStyle/>
          <a:p>
            <a:r>
              <a:rPr lang="en-CA" dirty="0" smtClean="0"/>
              <a:t>Plug the monitor DVI cord (white end) into the adapter.</a:t>
            </a:r>
          </a:p>
          <a:p>
            <a:endParaRPr lang="en-CA" dirty="0" smtClean="0"/>
          </a:p>
          <a:p>
            <a:r>
              <a:rPr lang="en-CA" dirty="0" smtClean="0"/>
              <a:t>Plug the adapter into the side of the Raspberry Pi.</a:t>
            </a:r>
          </a:p>
          <a:p>
            <a:endParaRPr lang="en-CA" dirty="0" smtClean="0"/>
          </a:p>
          <a:p>
            <a:r>
              <a:rPr lang="en-CA" dirty="0" smtClean="0"/>
              <a:t>Turn the monitor on. Sometimes you need to push ‘Source’ on the monitor to make it work.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28700" y="533400"/>
            <a:ext cx="7086600" cy="2185214"/>
          </a:xfrm>
          <a:prstGeom prst="rect">
            <a:avLst/>
          </a:prstGeom>
          <a:noFill/>
        </p:spPr>
        <p:txBody>
          <a:bodyPr wrap="square" rtlCol="0">
            <a:spAutoFit/>
          </a:bodyPr>
          <a:lstStyle/>
          <a:p>
            <a:pPr algn="ctr"/>
            <a:endParaRPr lang="en-CA" sz="2400" dirty="0" smtClean="0"/>
          </a:p>
          <a:p>
            <a:pPr algn="ctr"/>
            <a:r>
              <a:rPr lang="en-CA" sz="2400" dirty="0" smtClean="0"/>
              <a:t>Plug the red cord of the keyboard into the R. Pi.</a:t>
            </a:r>
          </a:p>
          <a:p>
            <a:pPr algn="ctr"/>
            <a:endParaRPr lang="en-CA" sz="2400" dirty="0" smtClean="0"/>
          </a:p>
          <a:p>
            <a:pPr algn="ctr"/>
            <a:r>
              <a:rPr lang="en-CA" sz="2400" dirty="0" smtClean="0"/>
              <a:t>Then take out the white </a:t>
            </a:r>
            <a:r>
              <a:rPr lang="en-CA" sz="2400" dirty="0" err="1" smtClean="0"/>
              <a:t>wifi</a:t>
            </a:r>
            <a:r>
              <a:rPr lang="en-CA" sz="2400" dirty="0" smtClean="0"/>
              <a:t> antenna</a:t>
            </a:r>
            <a:r>
              <a:rPr lang="en-CA" sz="2000" dirty="0" smtClean="0"/>
              <a:t>.</a:t>
            </a:r>
          </a:p>
          <a:p>
            <a:pPr algn="ctr"/>
            <a:endParaRPr lang="en-CA" sz="2000" dirty="0" smtClean="0"/>
          </a:p>
          <a:p>
            <a:pPr algn="ctr"/>
            <a:endParaRPr lang="en-CA" sz="2000" dirty="0" smtClean="0"/>
          </a:p>
        </p:txBody>
      </p:sp>
      <p:pic>
        <p:nvPicPr>
          <p:cNvPr id="10244" name="Picture 4"/>
          <p:cNvPicPr>
            <a:picLocks noGrp="1" noChangeAspect="1" noChangeArrowheads="1"/>
          </p:cNvPicPr>
          <p:nvPr>
            <p:ph idx="1"/>
          </p:nvPr>
        </p:nvPicPr>
        <p:blipFill>
          <a:blip r:embed="rId3" cstate="print"/>
          <a:srcRect/>
          <a:stretch>
            <a:fillRect/>
          </a:stretch>
        </p:blipFill>
        <p:spPr bwMode="auto">
          <a:xfrm>
            <a:off x="914400" y="2530772"/>
            <a:ext cx="8229600" cy="43272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Plug the white piece into the USB port!</a:t>
            </a:r>
            <a:br>
              <a:rPr lang="en-CA" dirty="0" smtClean="0"/>
            </a:br>
            <a:endParaRPr lang="en-CA" dirty="0"/>
          </a:p>
        </p:txBody>
      </p:sp>
      <p:pic>
        <p:nvPicPr>
          <p:cNvPr id="11266" name="Picture 2"/>
          <p:cNvPicPr>
            <a:picLocks noGrp="1" noChangeAspect="1" noChangeArrowheads="1"/>
          </p:cNvPicPr>
          <p:nvPr>
            <p:ph idx="1"/>
          </p:nvPr>
        </p:nvPicPr>
        <p:blipFill>
          <a:blip r:embed="rId3" cstate="print"/>
          <a:srcRect/>
          <a:stretch>
            <a:fillRect/>
          </a:stretch>
        </p:blipFill>
        <p:spPr bwMode="auto">
          <a:xfrm>
            <a:off x="457200" y="1695999"/>
            <a:ext cx="8229600" cy="43343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Put the plug together for some power!</a:t>
            </a:r>
            <a:endParaRPr lang="en-CA" dirty="0"/>
          </a:p>
        </p:txBody>
      </p:sp>
      <p:pic>
        <p:nvPicPr>
          <p:cNvPr id="12292" name="Picture 4"/>
          <p:cNvPicPr>
            <a:picLocks noGrp="1" noChangeAspect="1" noChangeArrowheads="1"/>
          </p:cNvPicPr>
          <p:nvPr>
            <p:ph idx="1"/>
          </p:nvPr>
        </p:nvPicPr>
        <p:blipFill>
          <a:blip r:embed="rId3" cstate="print"/>
          <a:srcRect/>
          <a:stretch>
            <a:fillRect/>
          </a:stretch>
        </p:blipFill>
        <p:spPr bwMode="auto">
          <a:xfrm>
            <a:off x="457200" y="3047278"/>
            <a:ext cx="8229600" cy="16318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Plug it in.</a:t>
            </a:r>
            <a:br>
              <a:rPr lang="en-CA" dirty="0" smtClean="0"/>
            </a:br>
            <a:r>
              <a:rPr lang="en-CA" dirty="0" smtClean="0"/>
              <a:t>You just made a computer.</a:t>
            </a:r>
            <a:endParaRPr lang="en-CA" dirty="0"/>
          </a:p>
        </p:txBody>
      </p:sp>
      <p:pic>
        <p:nvPicPr>
          <p:cNvPr id="13316" name="Picture 4"/>
          <p:cNvPicPr>
            <a:picLocks noGrp="1" noChangeAspect="1" noChangeArrowheads="1"/>
          </p:cNvPicPr>
          <p:nvPr>
            <p:ph idx="1"/>
          </p:nvPr>
        </p:nvPicPr>
        <p:blipFill>
          <a:blip r:embed="rId3" cstate="print"/>
          <a:srcRect/>
          <a:stretch>
            <a:fillRect/>
          </a:stretch>
        </p:blipFill>
        <p:spPr bwMode="auto">
          <a:xfrm>
            <a:off x="1663488" y="1600200"/>
            <a:ext cx="5817023"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the mouse and keyboard</a:t>
            </a:r>
            <a:endParaRPr lang="en-CA" dirty="0"/>
          </a:p>
        </p:txBody>
      </p:sp>
      <p:sp>
        <p:nvSpPr>
          <p:cNvPr id="3" name="Content Placeholder 2"/>
          <p:cNvSpPr>
            <a:spLocks noGrp="1"/>
          </p:cNvSpPr>
          <p:nvPr>
            <p:ph idx="1"/>
          </p:nvPr>
        </p:nvSpPr>
        <p:spPr>
          <a:xfrm>
            <a:off x="4495800" y="5029200"/>
            <a:ext cx="4419600" cy="1295399"/>
          </a:xfrm>
        </p:spPr>
        <p:txBody>
          <a:bodyPr>
            <a:normAutofit/>
          </a:bodyPr>
          <a:lstStyle/>
          <a:p>
            <a:pPr>
              <a:buNone/>
            </a:pPr>
            <a:r>
              <a:rPr lang="en-CA" dirty="0" smtClean="0"/>
              <a:t>  	</a:t>
            </a:r>
            <a:r>
              <a:rPr lang="en-CA" sz="2800" dirty="0" smtClean="0"/>
              <a:t>Use the grey track pad to move the mouse.</a:t>
            </a:r>
            <a:endParaRPr lang="en-CA" dirty="0" smtClean="0"/>
          </a:p>
          <a:p>
            <a:endParaRPr lang="en-CA" dirty="0" smtClean="0"/>
          </a:p>
          <a:p>
            <a:pPr>
              <a:buNone/>
            </a:pPr>
            <a:endParaRPr lang="en-CA" dirty="0"/>
          </a:p>
        </p:txBody>
      </p:sp>
      <p:pic>
        <p:nvPicPr>
          <p:cNvPr id="3078" name="Picture 6" descr="Kano computer kit by MAP"/>
          <p:cNvPicPr>
            <a:picLocks noChangeAspect="1" noChangeArrowheads="1"/>
          </p:cNvPicPr>
          <p:nvPr/>
        </p:nvPicPr>
        <p:blipFill>
          <a:blip r:embed="rId3" cstate="print"/>
          <a:srcRect t="6838" b="50427"/>
          <a:stretch>
            <a:fillRect/>
          </a:stretch>
        </p:blipFill>
        <p:spPr bwMode="auto">
          <a:xfrm>
            <a:off x="1447800" y="1676400"/>
            <a:ext cx="6248400" cy="2670256"/>
          </a:xfrm>
          <a:prstGeom prst="rect">
            <a:avLst/>
          </a:prstGeom>
          <a:noFill/>
        </p:spPr>
      </p:pic>
      <p:sp>
        <p:nvSpPr>
          <p:cNvPr id="8" name="TextBox 7"/>
          <p:cNvSpPr txBox="1"/>
          <p:nvPr/>
        </p:nvSpPr>
        <p:spPr>
          <a:xfrm>
            <a:off x="304800" y="4800600"/>
            <a:ext cx="3886200" cy="1815882"/>
          </a:xfrm>
          <a:prstGeom prst="rect">
            <a:avLst/>
          </a:prstGeom>
          <a:noFill/>
        </p:spPr>
        <p:txBody>
          <a:bodyPr wrap="square" rtlCol="0">
            <a:spAutoFit/>
          </a:bodyPr>
          <a:lstStyle/>
          <a:p>
            <a:r>
              <a:rPr lang="en-CA" sz="2800" dirty="0" smtClean="0"/>
              <a:t>Use the grey button on the left of the keyboard to left click using the pointer.</a:t>
            </a:r>
          </a:p>
        </p:txBody>
      </p:sp>
      <p:cxnSp>
        <p:nvCxnSpPr>
          <p:cNvPr id="10" name="Straight Arrow Connector 9"/>
          <p:cNvCxnSpPr/>
          <p:nvPr/>
        </p:nvCxnSpPr>
        <p:spPr>
          <a:xfrm flipV="1">
            <a:off x="609600" y="3733800"/>
            <a:ext cx="1219200" cy="1066800"/>
          </a:xfrm>
          <a:prstGeom prst="straightConnector1">
            <a:avLst/>
          </a:prstGeom>
          <a:ln w="57150">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flipV="1">
            <a:off x="7086600" y="3200400"/>
            <a:ext cx="1219200" cy="1752600"/>
          </a:xfrm>
          <a:prstGeom prst="straightConnector1">
            <a:avLst/>
          </a:prstGeom>
          <a:ln w="57150">
            <a:solidFill>
              <a:srgbClr val="00B0F0"/>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143000"/>
          </a:xfrm>
        </p:spPr>
        <p:txBody>
          <a:bodyPr>
            <a:noAutofit/>
          </a:bodyPr>
          <a:lstStyle/>
          <a:p>
            <a:r>
              <a:rPr lang="en-CA" sz="6000" dirty="0" smtClean="0">
                <a:solidFill>
                  <a:srgbClr val="0070C0"/>
                </a:solidFill>
              </a:rPr>
              <a:t>Resetting the computers</a:t>
            </a:r>
            <a:endParaRPr lang="en-CA" sz="6000" dirty="0">
              <a:solidFill>
                <a:srgbClr val="0070C0"/>
              </a:solidFill>
            </a:endParaRPr>
          </a:p>
        </p:txBody>
      </p:sp>
      <p:sp>
        <p:nvSpPr>
          <p:cNvPr id="3" name="Content Placeholder 2"/>
          <p:cNvSpPr>
            <a:spLocks noGrp="1"/>
          </p:cNvSpPr>
          <p:nvPr>
            <p:ph idx="1"/>
          </p:nvPr>
        </p:nvSpPr>
        <p:spPr>
          <a:xfrm>
            <a:off x="381000" y="1981200"/>
            <a:ext cx="8229600" cy="4343400"/>
          </a:xfrm>
        </p:spPr>
        <p:txBody>
          <a:bodyPr>
            <a:normAutofit fontScale="70000" lnSpcReduction="20000"/>
          </a:bodyPr>
          <a:lstStyle/>
          <a:p>
            <a:pPr lvl="0">
              <a:lnSpc>
                <a:spcPct val="170000"/>
              </a:lnSpc>
              <a:spcBef>
                <a:spcPts val="0"/>
              </a:spcBef>
              <a:buFont typeface="Wingdings" pitchFamily="2" charset="2"/>
              <a:buChar char="q"/>
            </a:pPr>
            <a:r>
              <a:rPr lang="en-CA" dirty="0" smtClean="0"/>
              <a:t>Click the </a:t>
            </a:r>
            <a:r>
              <a:rPr lang="en-CA" b="1" dirty="0" smtClean="0">
                <a:solidFill>
                  <a:srgbClr val="FF0000"/>
                </a:solidFill>
              </a:rPr>
              <a:t>K</a:t>
            </a:r>
            <a:r>
              <a:rPr lang="en-CA" dirty="0" smtClean="0"/>
              <a:t> in the bottom left corner of the screen</a:t>
            </a:r>
            <a:endParaRPr lang="en-CA" sz="2800" dirty="0" smtClean="0"/>
          </a:p>
          <a:p>
            <a:pPr lvl="0">
              <a:lnSpc>
                <a:spcPct val="170000"/>
              </a:lnSpc>
              <a:spcBef>
                <a:spcPts val="0"/>
              </a:spcBef>
              <a:buFont typeface="Wingdings" pitchFamily="2" charset="2"/>
              <a:buChar char="q"/>
            </a:pPr>
            <a:r>
              <a:rPr lang="en-CA" dirty="0" smtClean="0"/>
              <a:t>Select</a:t>
            </a:r>
            <a:r>
              <a:rPr lang="en-CA" dirty="0" smtClean="0">
                <a:solidFill>
                  <a:srgbClr val="FF0000"/>
                </a:solidFill>
              </a:rPr>
              <a:t> </a:t>
            </a:r>
            <a:r>
              <a:rPr lang="en-CA" b="1" dirty="0" smtClean="0">
                <a:solidFill>
                  <a:srgbClr val="FF0000"/>
                </a:solidFill>
              </a:rPr>
              <a:t>Code</a:t>
            </a:r>
            <a:r>
              <a:rPr lang="en-CA" dirty="0" smtClean="0"/>
              <a:t>, then click </a:t>
            </a:r>
            <a:r>
              <a:rPr lang="en-CA" b="1" dirty="0" smtClean="0">
                <a:solidFill>
                  <a:srgbClr val="FF0000"/>
                </a:solidFill>
              </a:rPr>
              <a:t>Terminal</a:t>
            </a:r>
            <a:endParaRPr lang="en-CA" sz="2800" dirty="0" smtClean="0">
              <a:solidFill>
                <a:srgbClr val="FF0000"/>
              </a:solidFill>
            </a:endParaRPr>
          </a:p>
          <a:p>
            <a:pPr lvl="0">
              <a:lnSpc>
                <a:spcPct val="170000"/>
              </a:lnSpc>
              <a:spcBef>
                <a:spcPts val="0"/>
              </a:spcBef>
              <a:buFont typeface="Wingdings" pitchFamily="2" charset="2"/>
              <a:buChar char="q"/>
            </a:pPr>
            <a:r>
              <a:rPr lang="en-CA" dirty="0" smtClean="0"/>
              <a:t>In the terminal, type </a:t>
            </a:r>
            <a:r>
              <a:rPr lang="en-CA" b="1" dirty="0" err="1" smtClean="0">
                <a:solidFill>
                  <a:srgbClr val="FF0000"/>
                </a:solidFill>
              </a:rPr>
              <a:t>sudo</a:t>
            </a:r>
            <a:r>
              <a:rPr lang="en-CA" b="1" dirty="0" smtClean="0">
                <a:solidFill>
                  <a:srgbClr val="FF0000"/>
                </a:solidFill>
              </a:rPr>
              <a:t> </a:t>
            </a:r>
            <a:r>
              <a:rPr lang="en-CA" b="1" dirty="0" err="1" smtClean="0">
                <a:solidFill>
                  <a:srgbClr val="FF0000"/>
                </a:solidFill>
              </a:rPr>
              <a:t>kano</a:t>
            </a:r>
            <a:r>
              <a:rPr lang="en-CA" b="1" dirty="0" smtClean="0">
                <a:solidFill>
                  <a:srgbClr val="FF0000"/>
                </a:solidFill>
              </a:rPr>
              <a:t>-init reset</a:t>
            </a:r>
            <a:r>
              <a:rPr lang="en-CA" dirty="0" smtClean="0">
                <a:solidFill>
                  <a:srgbClr val="FF0000"/>
                </a:solidFill>
              </a:rPr>
              <a:t> </a:t>
            </a:r>
            <a:r>
              <a:rPr lang="en-CA" dirty="0" smtClean="0"/>
              <a:t>and the Enter key</a:t>
            </a:r>
            <a:endParaRPr lang="en-CA" sz="2800" dirty="0" smtClean="0"/>
          </a:p>
          <a:p>
            <a:pPr lvl="1">
              <a:lnSpc>
                <a:spcPct val="170000"/>
              </a:lnSpc>
              <a:spcBef>
                <a:spcPts val="0"/>
              </a:spcBef>
              <a:buFont typeface="Wingdings" pitchFamily="2" charset="2"/>
              <a:buChar char="§"/>
            </a:pPr>
            <a:r>
              <a:rPr lang="en-CA" dirty="0" smtClean="0"/>
              <a:t>The message “</a:t>
            </a:r>
            <a:r>
              <a:rPr lang="en-CA" sz="3200" dirty="0" err="1" smtClean="0">
                <a:solidFill>
                  <a:schemeClr val="accent6"/>
                </a:solidFill>
                <a:latin typeface="Courier" pitchFamily="49" charset="0"/>
              </a:rPr>
              <a:t>kano</a:t>
            </a:r>
            <a:r>
              <a:rPr lang="en-CA" sz="3200" dirty="0" smtClean="0">
                <a:solidFill>
                  <a:schemeClr val="accent6"/>
                </a:solidFill>
                <a:latin typeface="Courier" pitchFamily="49" charset="0"/>
              </a:rPr>
              <a:t>-init RESET scheduled for next system reboot</a:t>
            </a:r>
            <a:r>
              <a:rPr lang="en-CA" dirty="0" smtClean="0"/>
              <a:t>” should appear. If it doesn’t, enter the command again carefully.</a:t>
            </a:r>
            <a:endParaRPr lang="en-CA" sz="2400" dirty="0" smtClean="0"/>
          </a:p>
          <a:p>
            <a:pPr lvl="0">
              <a:lnSpc>
                <a:spcPct val="170000"/>
              </a:lnSpc>
              <a:spcBef>
                <a:spcPts val="0"/>
              </a:spcBef>
              <a:buFont typeface="Wingdings" pitchFamily="2" charset="2"/>
              <a:buChar char="q"/>
            </a:pPr>
            <a:r>
              <a:rPr lang="en-CA" dirty="0" smtClean="0"/>
              <a:t>After the confirmation message, click </a:t>
            </a:r>
            <a:r>
              <a:rPr lang="en-CA" b="1" dirty="0" smtClean="0">
                <a:solidFill>
                  <a:srgbClr val="FF0000"/>
                </a:solidFill>
              </a:rPr>
              <a:t>K</a:t>
            </a:r>
            <a:r>
              <a:rPr lang="en-CA" dirty="0" smtClean="0"/>
              <a:t> again, then </a:t>
            </a:r>
            <a:r>
              <a:rPr lang="en-CA" b="1" dirty="0" smtClean="0">
                <a:solidFill>
                  <a:srgbClr val="FF0000"/>
                </a:solidFill>
              </a:rPr>
              <a:t>Shutdown</a:t>
            </a:r>
            <a:r>
              <a:rPr lang="en-CA" dirty="0" smtClean="0"/>
              <a:t> and </a:t>
            </a:r>
            <a:r>
              <a:rPr lang="en-CA" b="1" dirty="0" smtClean="0">
                <a:solidFill>
                  <a:srgbClr val="FF0000"/>
                </a:solidFill>
              </a:rPr>
              <a:t>Reboot</a:t>
            </a:r>
            <a:r>
              <a:rPr lang="en-CA" dirty="0" smtClean="0"/>
              <a:t>.</a:t>
            </a:r>
            <a:endParaRPr lang="en-CA" sz="2800" dirty="0" smtClean="0"/>
          </a:p>
          <a:p>
            <a:pPr>
              <a:lnSpc>
                <a:spcPct val="170000"/>
              </a:lnSpc>
              <a:spcBef>
                <a:spcPts val="0"/>
              </a:spcBef>
              <a:buNone/>
            </a:pPr>
            <a:endParaRPr lang="en-CA"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000" dirty="0" smtClean="0">
                <a:solidFill>
                  <a:srgbClr val="0070C0"/>
                </a:solidFill>
              </a:rPr>
              <a:t>After the Reboot</a:t>
            </a:r>
            <a:endParaRPr lang="en-CA" sz="6000" dirty="0"/>
          </a:p>
        </p:txBody>
      </p:sp>
      <p:sp>
        <p:nvSpPr>
          <p:cNvPr id="3" name="Content Placeholder 2"/>
          <p:cNvSpPr>
            <a:spLocks noGrp="1"/>
          </p:cNvSpPr>
          <p:nvPr>
            <p:ph idx="1"/>
          </p:nvPr>
        </p:nvSpPr>
        <p:spPr>
          <a:xfrm>
            <a:off x="457200" y="1951037"/>
            <a:ext cx="8229600" cy="4525963"/>
          </a:xfrm>
        </p:spPr>
        <p:txBody>
          <a:bodyPr>
            <a:normAutofit fontScale="77500" lnSpcReduction="20000"/>
          </a:bodyPr>
          <a:lstStyle/>
          <a:p>
            <a:pPr lvl="0">
              <a:lnSpc>
                <a:spcPct val="160000"/>
              </a:lnSpc>
              <a:spcBef>
                <a:spcPts val="0"/>
              </a:spcBef>
              <a:buFont typeface="Wingdings" pitchFamily="2" charset="2"/>
              <a:buChar char="q"/>
            </a:pPr>
            <a:r>
              <a:rPr lang="en-CA" dirty="0" smtClean="0"/>
              <a:t>What’s your name? Type </a:t>
            </a:r>
            <a:r>
              <a:rPr lang="en-CA" b="1" dirty="0" smtClean="0">
                <a:solidFill>
                  <a:srgbClr val="FF0000"/>
                </a:solidFill>
              </a:rPr>
              <a:t>VPL</a:t>
            </a:r>
            <a:r>
              <a:rPr lang="en-CA" dirty="0" smtClean="0"/>
              <a:t> and the Enter key</a:t>
            </a:r>
          </a:p>
          <a:p>
            <a:pPr lvl="0">
              <a:lnSpc>
                <a:spcPct val="160000"/>
              </a:lnSpc>
              <a:spcBef>
                <a:spcPts val="0"/>
              </a:spcBef>
              <a:buFont typeface="Wingdings" pitchFamily="2" charset="2"/>
              <a:buChar char="q"/>
            </a:pPr>
            <a:r>
              <a:rPr lang="en-CA" dirty="0" smtClean="0"/>
              <a:t>Follow the commands until it asks you if you want to connect to the Internet</a:t>
            </a:r>
          </a:p>
          <a:p>
            <a:pPr lvl="0">
              <a:lnSpc>
                <a:spcPct val="160000"/>
              </a:lnSpc>
              <a:spcBef>
                <a:spcPts val="0"/>
              </a:spcBef>
              <a:buFont typeface="Wingdings" pitchFamily="2" charset="2"/>
              <a:buChar char="q"/>
            </a:pPr>
            <a:r>
              <a:rPr lang="en-CA" dirty="0" smtClean="0"/>
              <a:t>Select </a:t>
            </a:r>
            <a:r>
              <a:rPr lang="en-CA" b="1" dirty="0" smtClean="0">
                <a:solidFill>
                  <a:srgbClr val="FF0000"/>
                </a:solidFill>
              </a:rPr>
              <a:t>No Internet</a:t>
            </a:r>
            <a:r>
              <a:rPr lang="en-CA" dirty="0" smtClean="0"/>
              <a:t>, then </a:t>
            </a:r>
            <a:r>
              <a:rPr lang="en-CA" b="1" dirty="0" smtClean="0">
                <a:solidFill>
                  <a:srgbClr val="FF0000"/>
                </a:solidFill>
              </a:rPr>
              <a:t>Connect Later</a:t>
            </a:r>
            <a:r>
              <a:rPr lang="en-CA" dirty="0" smtClean="0"/>
              <a:t>, then </a:t>
            </a:r>
            <a:r>
              <a:rPr lang="en-CA" b="1" dirty="0" smtClean="0">
                <a:solidFill>
                  <a:srgbClr val="FF0000"/>
                </a:solidFill>
              </a:rPr>
              <a:t>Play Offline</a:t>
            </a:r>
            <a:endParaRPr lang="en-CA" dirty="0" smtClean="0">
              <a:solidFill>
                <a:srgbClr val="FF0000"/>
              </a:solidFill>
            </a:endParaRPr>
          </a:p>
          <a:p>
            <a:pPr lvl="0">
              <a:lnSpc>
                <a:spcPct val="160000"/>
              </a:lnSpc>
              <a:spcBef>
                <a:spcPts val="0"/>
              </a:spcBef>
              <a:buFont typeface="Wingdings" pitchFamily="2" charset="2"/>
              <a:buChar char="q"/>
            </a:pPr>
            <a:r>
              <a:rPr lang="en-CA" dirty="0" smtClean="0"/>
              <a:t>Select</a:t>
            </a:r>
            <a:r>
              <a:rPr lang="en-CA" b="1" dirty="0" smtClean="0"/>
              <a:t> </a:t>
            </a:r>
            <a:r>
              <a:rPr lang="en-CA" b="1" dirty="0" smtClean="0">
                <a:solidFill>
                  <a:srgbClr val="FF0000"/>
                </a:solidFill>
              </a:rPr>
              <a:t>Test Sound</a:t>
            </a:r>
            <a:r>
              <a:rPr lang="en-CA" dirty="0" smtClean="0"/>
              <a:t>, then </a:t>
            </a:r>
            <a:r>
              <a:rPr lang="en-CA" b="1" dirty="0" smtClean="0">
                <a:solidFill>
                  <a:srgbClr val="FF0000"/>
                </a:solidFill>
              </a:rPr>
              <a:t>Play Sound</a:t>
            </a:r>
            <a:endParaRPr lang="en-CA" dirty="0" smtClean="0">
              <a:solidFill>
                <a:srgbClr val="FF0000"/>
              </a:solidFill>
            </a:endParaRPr>
          </a:p>
          <a:p>
            <a:pPr lvl="0">
              <a:lnSpc>
                <a:spcPct val="160000"/>
              </a:lnSpc>
              <a:spcBef>
                <a:spcPts val="0"/>
              </a:spcBef>
              <a:buFont typeface="Wingdings" pitchFamily="2" charset="2"/>
              <a:buChar char="q"/>
            </a:pPr>
            <a:r>
              <a:rPr lang="en-CA" dirty="0" smtClean="0"/>
              <a:t>When asked to create a profile, click </a:t>
            </a:r>
            <a:r>
              <a:rPr lang="en-CA" b="1" dirty="0" smtClean="0">
                <a:solidFill>
                  <a:srgbClr val="FF0000"/>
                </a:solidFill>
              </a:rPr>
              <a:t>Skip</a:t>
            </a:r>
            <a:endParaRPr lang="en-CA" dirty="0" smtClean="0">
              <a:solidFill>
                <a:srgbClr val="FF0000"/>
              </a:solidFill>
            </a:endParaRPr>
          </a:p>
          <a:p>
            <a:pPr lvl="0">
              <a:lnSpc>
                <a:spcPct val="160000"/>
              </a:lnSpc>
              <a:spcBef>
                <a:spcPts val="0"/>
              </a:spcBef>
              <a:buFont typeface="Wingdings" pitchFamily="2" charset="2"/>
              <a:buChar char="q"/>
            </a:pPr>
            <a:r>
              <a:rPr lang="en-CA" dirty="0" smtClean="0"/>
              <a:t>When the Kano starts talking to you, hit the Esc key to exit and begin coding!</a:t>
            </a:r>
            <a:endParaRPr lang="en-C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2667000"/>
          </a:xfrm>
        </p:spPr>
        <p:txBody>
          <a:bodyPr>
            <a:normAutofit fontScale="90000"/>
          </a:bodyPr>
          <a:lstStyle/>
          <a:p>
            <a:r>
              <a:rPr lang="en-CA" sz="9600" dirty="0" smtClean="0">
                <a:solidFill>
                  <a:srgbClr val="0070C0"/>
                </a:solidFill>
              </a:rPr>
              <a:t>Let’s get to coding!!!</a:t>
            </a:r>
            <a:endParaRPr lang="en-CA" dirty="0"/>
          </a:p>
        </p:txBody>
      </p:sp>
      <p:sp>
        <p:nvSpPr>
          <p:cNvPr id="3" name="Content Placeholder 2"/>
          <p:cNvSpPr>
            <a:spLocks noGrp="1"/>
          </p:cNvSpPr>
          <p:nvPr>
            <p:ph idx="1"/>
          </p:nvPr>
        </p:nvSpPr>
        <p:spPr>
          <a:xfrm>
            <a:off x="457200" y="1752600"/>
            <a:ext cx="8229600" cy="4525963"/>
          </a:xfrm>
        </p:spPr>
        <p:txBody>
          <a:bodyPr>
            <a:normAutofit/>
          </a:bodyPr>
          <a:lstStyle/>
          <a:p>
            <a:pPr>
              <a:buNone/>
            </a:pPr>
            <a:endParaRPr lang="en-CA" dirty="0" smtClean="0"/>
          </a:p>
          <a:p>
            <a:pPr>
              <a:buNone/>
            </a:pPr>
            <a:endParaRPr lang="en-CA" dirty="0" smtClean="0"/>
          </a:p>
          <a:p>
            <a:pPr>
              <a:buNone/>
            </a:pPr>
            <a:endParaRPr lang="en-CA" dirty="0" smtClean="0"/>
          </a:p>
          <a:p>
            <a:pPr>
              <a:buNone/>
            </a:pPr>
            <a:r>
              <a:rPr lang="en-CA" dirty="0" smtClean="0"/>
              <a:t>1</a:t>
            </a:r>
            <a:r>
              <a:rPr lang="en-CA" baseline="30000" dirty="0" smtClean="0"/>
              <a:t>st</a:t>
            </a:r>
            <a:r>
              <a:rPr lang="en-CA" dirty="0" smtClean="0"/>
              <a:t> – Command Line Coding</a:t>
            </a:r>
          </a:p>
          <a:p>
            <a:pPr algn="ctr">
              <a:buNone/>
            </a:pPr>
            <a:endParaRPr lang="en-CA" dirty="0" smtClean="0"/>
          </a:p>
          <a:p>
            <a:pPr>
              <a:buNone/>
            </a:pPr>
            <a:endParaRPr lang="en-CA" dirty="0" smtClean="0"/>
          </a:p>
          <a:p>
            <a:pPr>
              <a:buNone/>
            </a:pPr>
            <a:r>
              <a:rPr lang="en-CA" dirty="0" smtClean="0"/>
              <a:t>2</a:t>
            </a:r>
            <a:r>
              <a:rPr lang="en-CA" baseline="30000" dirty="0" smtClean="0"/>
              <a:t>nd</a:t>
            </a:r>
            <a:r>
              <a:rPr lang="en-CA" dirty="0" smtClean="0"/>
              <a:t> – Block Style Coding (G.U.I.)</a:t>
            </a:r>
          </a:p>
        </p:txBody>
      </p:sp>
      <p:pic>
        <p:nvPicPr>
          <p:cNvPr id="1028" name="Picture 4"/>
          <p:cNvPicPr>
            <a:picLocks noChangeAspect="1" noChangeArrowheads="1"/>
          </p:cNvPicPr>
          <p:nvPr/>
        </p:nvPicPr>
        <p:blipFill>
          <a:blip r:embed="rId3" cstate="print"/>
          <a:srcRect/>
          <a:stretch>
            <a:fillRect/>
          </a:stretch>
        </p:blipFill>
        <p:spPr bwMode="auto">
          <a:xfrm>
            <a:off x="6019800" y="2819400"/>
            <a:ext cx="1695450" cy="18288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248400" y="4572000"/>
            <a:ext cx="1476375"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8839200" cy="5257800"/>
          </a:xfrm>
        </p:spPr>
        <p:txBody>
          <a:bodyPr>
            <a:normAutofit lnSpcReduction="10000"/>
          </a:bodyPr>
          <a:lstStyle/>
          <a:p>
            <a:pPr lvl="1">
              <a:buNone/>
            </a:pPr>
            <a:r>
              <a:rPr lang="en-CA" sz="3200" u="sng" dirty="0" smtClean="0"/>
              <a:t>Command lines </a:t>
            </a:r>
            <a:r>
              <a:rPr lang="en-CA" sz="3200" dirty="0" smtClean="0"/>
              <a:t>: </a:t>
            </a:r>
          </a:p>
          <a:p>
            <a:pPr lvl="1">
              <a:buNone/>
            </a:pPr>
            <a:r>
              <a:rPr lang="en-CA" sz="3200" dirty="0" smtClean="0"/>
              <a:t>Tell the computer what you want it to do</a:t>
            </a:r>
            <a:endParaRPr lang="en-CA" sz="800" dirty="0" smtClean="0"/>
          </a:p>
          <a:p>
            <a:pPr lvl="1">
              <a:buNone/>
            </a:pPr>
            <a:endParaRPr lang="en-CA" sz="3200" dirty="0" smtClean="0"/>
          </a:p>
          <a:p>
            <a:pPr lvl="1">
              <a:buNone/>
            </a:pPr>
            <a:r>
              <a:rPr lang="en-CA" dirty="0" smtClean="0">
                <a:solidFill>
                  <a:srgbClr val="FF0000"/>
                </a:solidFill>
              </a:rPr>
              <a:t>						= Open the game Snake</a:t>
            </a:r>
          </a:p>
          <a:p>
            <a:pPr lvl="1">
              <a:buNone/>
            </a:pPr>
            <a:r>
              <a:rPr lang="en-CA" dirty="0" smtClean="0">
                <a:solidFill>
                  <a:srgbClr val="FF0000"/>
                </a:solidFill>
              </a:rPr>
              <a:t>						= Open the game Pong</a:t>
            </a:r>
          </a:p>
          <a:p>
            <a:pPr lvl="1">
              <a:buNone/>
            </a:pPr>
            <a:r>
              <a:rPr lang="en-CA" dirty="0" smtClean="0">
                <a:solidFill>
                  <a:srgbClr val="FF0000"/>
                </a:solidFill>
              </a:rPr>
              <a:t>						= ???</a:t>
            </a:r>
          </a:p>
          <a:p>
            <a:pPr lvl="1">
              <a:buNone/>
            </a:pPr>
            <a:endParaRPr lang="en-CA" dirty="0" smtClean="0"/>
          </a:p>
          <a:p>
            <a:pPr lvl="1">
              <a:buNone/>
            </a:pPr>
            <a:endParaRPr lang="en-CA" dirty="0" smtClean="0"/>
          </a:p>
          <a:p>
            <a:pPr lvl="1">
              <a:buNone/>
            </a:pPr>
            <a:endParaRPr lang="en-CA" dirty="0" smtClean="0"/>
          </a:p>
          <a:p>
            <a:pPr lvl="1">
              <a:buNone/>
            </a:pPr>
            <a:r>
              <a:rPr lang="en-CA" dirty="0" smtClean="0"/>
              <a:t>Who can guess what the bottom command means?</a:t>
            </a:r>
          </a:p>
          <a:p>
            <a:pPr lvl="1">
              <a:buNone/>
            </a:pPr>
            <a:endParaRPr lang="en-CA" dirty="0" smtClean="0">
              <a:solidFill>
                <a:srgbClr val="FF0000"/>
              </a:solidFill>
            </a:endParaRPr>
          </a:p>
        </p:txBody>
      </p:sp>
      <p:sp>
        <p:nvSpPr>
          <p:cNvPr id="4" name="Title 1"/>
          <p:cNvSpPr>
            <a:spLocks noGrp="1"/>
          </p:cNvSpPr>
          <p:nvPr>
            <p:ph type="title"/>
          </p:nvPr>
        </p:nvSpPr>
        <p:spPr>
          <a:xfrm>
            <a:off x="457200" y="152400"/>
            <a:ext cx="8229600" cy="1143000"/>
          </a:xfrm>
        </p:spPr>
        <p:txBody>
          <a:bodyPr>
            <a:normAutofit/>
          </a:bodyPr>
          <a:lstStyle/>
          <a:p>
            <a:r>
              <a:rPr lang="en-CA" sz="5400" u="sng" dirty="0" smtClean="0"/>
              <a:t>Command Lines</a:t>
            </a:r>
            <a:endParaRPr lang="en-CA" sz="5400" u="sng" dirty="0"/>
          </a:p>
        </p:txBody>
      </p:sp>
      <p:sp>
        <p:nvSpPr>
          <p:cNvPr id="6" name="TextBox 5"/>
          <p:cNvSpPr txBox="1"/>
          <p:nvPr/>
        </p:nvSpPr>
        <p:spPr>
          <a:xfrm>
            <a:off x="838200" y="2895600"/>
            <a:ext cx="3581400" cy="2646878"/>
          </a:xfrm>
          <a:prstGeom prst="rect">
            <a:avLst/>
          </a:prstGeom>
          <a:solidFill>
            <a:schemeClr val="tx1"/>
          </a:solidFill>
        </p:spPr>
        <p:txBody>
          <a:bodyPr wrap="square" rtlCol="0">
            <a:spAutoFit/>
          </a:bodyPr>
          <a:lstStyle/>
          <a:p>
            <a:r>
              <a:rPr lang="en-CA" sz="2800" dirty="0" smtClean="0">
                <a:solidFill>
                  <a:schemeClr val="bg1"/>
                </a:solidFill>
              </a:rPr>
              <a:t>python snake</a:t>
            </a:r>
          </a:p>
          <a:p>
            <a:r>
              <a:rPr lang="en-CA" sz="2800" dirty="0" smtClean="0">
                <a:solidFill>
                  <a:schemeClr val="bg1"/>
                </a:solidFill>
              </a:rPr>
              <a:t>python pong</a:t>
            </a:r>
          </a:p>
          <a:p>
            <a:r>
              <a:rPr lang="en-CA" sz="2800" dirty="0" smtClean="0">
                <a:solidFill>
                  <a:schemeClr val="bg1"/>
                </a:solidFill>
              </a:rPr>
              <a:t>python snake –b m</a:t>
            </a:r>
          </a:p>
          <a:p>
            <a:r>
              <a:rPr lang="en-CA" sz="2800" dirty="0" smtClean="0">
                <a:solidFill>
                  <a:schemeClr val="bg1"/>
                </a:solidFill>
              </a:rPr>
              <a:t>-</a:t>
            </a:r>
          </a:p>
          <a:p>
            <a:endParaRPr lang="en-CA" dirty="0" smtClean="0">
              <a:solidFill>
                <a:schemeClr val="bg1"/>
              </a:solidFill>
            </a:endParaRPr>
          </a:p>
          <a:p>
            <a:endParaRPr lang="en-CA" dirty="0" smtClean="0">
              <a:solidFill>
                <a:schemeClr val="bg1"/>
              </a:solidFill>
            </a:endParaRPr>
          </a:p>
          <a:p>
            <a:endParaRPr lang="en-CA"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CA" sz="5400" u="sng" dirty="0" smtClean="0"/>
              <a:t>Pieces of the Pi</a:t>
            </a:r>
            <a:endParaRPr lang="en-CA" sz="5400" u="sng" dirty="0"/>
          </a:p>
        </p:txBody>
      </p:sp>
      <p:sp>
        <p:nvSpPr>
          <p:cNvPr id="3" name="Content Placeholder 2"/>
          <p:cNvSpPr>
            <a:spLocks noGrp="1"/>
          </p:cNvSpPr>
          <p:nvPr>
            <p:ph idx="1"/>
          </p:nvPr>
        </p:nvSpPr>
        <p:spPr>
          <a:xfrm>
            <a:off x="457200" y="1752600"/>
            <a:ext cx="8229600" cy="4953000"/>
          </a:xfrm>
        </p:spPr>
        <p:txBody>
          <a:bodyPr>
            <a:normAutofit/>
          </a:bodyPr>
          <a:lstStyle/>
          <a:p>
            <a:r>
              <a:rPr lang="en-CA" dirty="0" smtClean="0"/>
              <a:t>Processor</a:t>
            </a:r>
          </a:p>
          <a:p>
            <a:r>
              <a:rPr lang="en-CA" dirty="0" smtClean="0"/>
              <a:t>Memory</a:t>
            </a:r>
          </a:p>
          <a:p>
            <a:r>
              <a:rPr lang="en-CA" dirty="0" smtClean="0"/>
              <a:t>Speakers</a:t>
            </a:r>
          </a:p>
          <a:p>
            <a:r>
              <a:rPr lang="en-CA" dirty="0" smtClean="0"/>
              <a:t>Keyboard/Mouse</a:t>
            </a:r>
          </a:p>
          <a:p>
            <a:r>
              <a:rPr lang="en-CA" dirty="0" smtClean="0"/>
              <a:t>Power Supply</a:t>
            </a:r>
          </a:p>
          <a:p>
            <a:r>
              <a:rPr lang="en-CA" dirty="0" smtClean="0"/>
              <a:t>Screen</a:t>
            </a:r>
          </a:p>
          <a:p>
            <a:pPr>
              <a:buNone/>
            </a:pPr>
            <a:endParaRPr lang="en-CA" sz="1800" dirty="0"/>
          </a:p>
          <a:p>
            <a:pPr>
              <a:buNone/>
            </a:pPr>
            <a:r>
              <a:rPr lang="en-CA" dirty="0" smtClean="0"/>
              <a:t>Extra stuff: Internet (</a:t>
            </a:r>
            <a:r>
              <a:rPr lang="en-CA" dirty="0" err="1" smtClean="0"/>
              <a:t>wifi</a:t>
            </a:r>
            <a:r>
              <a:rPr lang="en-CA" dirty="0" smtClean="0"/>
              <a:t> adapter); Bluetooth </a:t>
            </a:r>
          </a:p>
          <a:p>
            <a:pPr>
              <a:buNone/>
            </a:pPr>
            <a:endParaRPr lang="en-CA" dirty="0"/>
          </a:p>
        </p:txBody>
      </p:sp>
      <p:pic>
        <p:nvPicPr>
          <p:cNvPr id="28676" name="Picture 4" descr="http://rack.2.mshcdn.com/media/ZgkyMDE0LzEwLzI4L2E5L2tubzA4N2FkLjY5YzU0LmpwZwpwCXRodW1iCTg1MHg4NTA-CmUJanBn/a7c832f4/c97/kno087ad.jpg"/>
          <p:cNvPicPr>
            <a:picLocks noChangeAspect="1" noChangeArrowheads="1"/>
          </p:cNvPicPr>
          <p:nvPr/>
        </p:nvPicPr>
        <p:blipFill>
          <a:blip r:embed="rId3" cstate="print">
            <a:lum contrast="30000"/>
          </a:blip>
          <a:srcRect l="49882"/>
          <a:stretch>
            <a:fillRect/>
          </a:stretch>
        </p:blipFill>
        <p:spPr bwMode="auto">
          <a:xfrm>
            <a:off x="3962400" y="1066800"/>
            <a:ext cx="4191000" cy="466322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49362"/>
          </a:xfrm>
        </p:spPr>
        <p:txBody>
          <a:bodyPr>
            <a:normAutofit/>
          </a:bodyPr>
          <a:lstStyle/>
          <a:p>
            <a:r>
              <a:rPr lang="en-CA" sz="3600" dirty="0" smtClean="0"/>
              <a:t>Snake - Command line code</a:t>
            </a:r>
            <a:endParaRPr lang="en-CA" sz="3600" dirty="0"/>
          </a:p>
        </p:txBody>
      </p:sp>
      <p:sp>
        <p:nvSpPr>
          <p:cNvPr id="5" name="TextBox 4"/>
          <p:cNvSpPr txBox="1"/>
          <p:nvPr/>
        </p:nvSpPr>
        <p:spPr>
          <a:xfrm>
            <a:off x="304800" y="1752600"/>
            <a:ext cx="3810000" cy="3184743"/>
          </a:xfrm>
          <a:prstGeom prst="rect">
            <a:avLst/>
          </a:prstGeom>
          <a:solidFill>
            <a:schemeClr val="tx1"/>
          </a:solidFill>
        </p:spPr>
        <p:txBody>
          <a:bodyPr wrap="square" rtlCol="0">
            <a:spAutoFit/>
          </a:bodyPr>
          <a:lstStyle/>
          <a:p>
            <a:r>
              <a:rPr lang="en-CA" sz="2800" dirty="0" smtClean="0">
                <a:solidFill>
                  <a:srgbClr val="FF0000"/>
                </a:solidFill>
              </a:rPr>
              <a:t>python snake –b m</a:t>
            </a:r>
          </a:p>
          <a:p>
            <a:r>
              <a:rPr lang="en-CA" sz="2800" dirty="0" smtClean="0">
                <a:solidFill>
                  <a:srgbClr val="FF0000"/>
                </a:solidFill>
              </a:rPr>
              <a:t>python snake –t jungle</a:t>
            </a:r>
          </a:p>
          <a:p>
            <a:r>
              <a:rPr lang="en-CA" sz="2800" dirty="0" smtClean="0">
                <a:solidFill>
                  <a:schemeClr val="bg1"/>
                </a:solidFill>
              </a:rPr>
              <a:t>-</a:t>
            </a:r>
          </a:p>
          <a:p>
            <a:pPr algn="ctr"/>
            <a:r>
              <a:rPr lang="en-CA" sz="2000" dirty="0" smtClean="0"/>
              <a:t>[</a:t>
            </a:r>
          </a:p>
          <a:p>
            <a:endParaRPr lang="en-CA" sz="2000" dirty="0" smtClean="0"/>
          </a:p>
          <a:p>
            <a:endParaRPr lang="en-CA" dirty="0" smtClean="0"/>
          </a:p>
          <a:p>
            <a:endParaRPr lang="en-CA" dirty="0" smtClean="0"/>
          </a:p>
          <a:p>
            <a:endParaRPr lang="en-CA" dirty="0" smtClean="0"/>
          </a:p>
          <a:p>
            <a:endParaRPr lang="en-CA" dirty="0"/>
          </a:p>
        </p:txBody>
      </p:sp>
      <p:sp>
        <p:nvSpPr>
          <p:cNvPr id="6" name="Content Placeholder 2"/>
          <p:cNvSpPr txBox="1">
            <a:spLocks/>
          </p:cNvSpPr>
          <p:nvPr/>
        </p:nvSpPr>
        <p:spPr>
          <a:xfrm>
            <a:off x="4419600" y="5257800"/>
            <a:ext cx="4724400" cy="8382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6"/>
          <p:cNvSpPr>
            <a:spLocks noGrp="1"/>
          </p:cNvSpPr>
          <p:nvPr>
            <p:ph idx="1"/>
          </p:nvPr>
        </p:nvSpPr>
        <p:spPr/>
        <p:txBody>
          <a:bodyPr/>
          <a:lstStyle/>
          <a:p>
            <a:endParaRPr lang="en-CA" dirty="0" smtClean="0"/>
          </a:p>
          <a:p>
            <a:endParaRPr lang="en-CA" dirty="0" smtClean="0"/>
          </a:p>
          <a:p>
            <a:endParaRPr lang="en-CA" dirty="0" smtClean="0"/>
          </a:p>
          <a:p>
            <a:endParaRPr lang="en-CA" dirty="0" smtClean="0"/>
          </a:p>
          <a:p>
            <a:endParaRPr lang="en-CA" dirty="0" smtClean="0"/>
          </a:p>
          <a:p>
            <a:endParaRPr lang="en-CA" dirty="0" smtClean="0"/>
          </a:p>
          <a:p>
            <a:r>
              <a:rPr lang="en-CA" dirty="0" smtClean="0"/>
              <a:t>Goal: keep the snake away from the sides</a:t>
            </a:r>
            <a:endParaRPr lang="en-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49362"/>
          </a:xfrm>
        </p:spPr>
        <p:txBody>
          <a:bodyPr>
            <a:normAutofit/>
          </a:bodyPr>
          <a:lstStyle/>
          <a:p>
            <a:pPr lvl="0" eaLnBrk="0" fontAlgn="base" hangingPunct="0">
              <a:spcAft>
                <a:spcPct val="0"/>
              </a:spcAft>
            </a:pPr>
            <a:r>
              <a:rPr lang="en-CA" sz="3600" dirty="0" smtClean="0"/>
              <a:t>Python commands</a:t>
            </a:r>
            <a:endParaRPr lang="en-CA" sz="3600" dirty="0"/>
          </a:p>
        </p:txBody>
      </p:sp>
      <p:sp>
        <p:nvSpPr>
          <p:cNvPr id="6" name="Content Placeholder 2"/>
          <p:cNvSpPr txBox="1">
            <a:spLocks/>
          </p:cNvSpPr>
          <p:nvPr/>
        </p:nvSpPr>
        <p:spPr>
          <a:xfrm>
            <a:off x="4419600" y="5257800"/>
            <a:ext cx="4724400" cy="8382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400" b="1"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9" name="Table 8"/>
          <p:cNvGraphicFramePr>
            <a:graphicFrameLocks noGrp="1"/>
          </p:cNvGraphicFramePr>
          <p:nvPr/>
        </p:nvGraphicFramePr>
        <p:xfrm>
          <a:off x="1524000" y="1397000"/>
          <a:ext cx="6096000" cy="27635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CA" dirty="0" smtClean="0"/>
                        <a:t>Type</a:t>
                      </a:r>
                      <a:r>
                        <a:rPr lang="en-CA" baseline="0" dirty="0" smtClean="0"/>
                        <a:t> this</a:t>
                      </a:r>
                      <a:endParaRPr lang="en-CA" dirty="0"/>
                    </a:p>
                  </a:txBody>
                  <a:tcPr/>
                </a:tc>
                <a:tc>
                  <a:txBody>
                    <a:bodyPr/>
                    <a:lstStyle/>
                    <a:p>
                      <a:r>
                        <a:rPr lang="en-CA" dirty="0" smtClean="0"/>
                        <a:t>To do this</a:t>
                      </a:r>
                      <a:endParaRPr lang="en-CA" dirty="0"/>
                    </a:p>
                  </a:txBody>
                  <a:tcPr/>
                </a:tc>
              </a:tr>
              <a:tr h="370840">
                <a:tc>
                  <a:txBody>
                    <a:bodyPr/>
                    <a:lstStyle/>
                    <a:p>
                      <a:r>
                        <a:rPr lang="en-CA" dirty="0" smtClean="0"/>
                        <a:t>Python</a:t>
                      </a:r>
                      <a:r>
                        <a:rPr lang="en-CA" baseline="0" dirty="0" smtClean="0"/>
                        <a:t> snake</a:t>
                      </a:r>
                      <a:endParaRPr lang="en-CA" dirty="0"/>
                    </a:p>
                  </a:txBody>
                  <a:tcPr/>
                </a:tc>
                <a:tc>
                  <a:txBody>
                    <a:bodyPr/>
                    <a:lstStyle/>
                    <a:p>
                      <a:r>
                        <a:rPr lang="en-CA" dirty="0" smtClean="0"/>
                        <a:t>Launches the game</a:t>
                      </a:r>
                      <a:endParaRPr lang="en-CA" dirty="0"/>
                    </a:p>
                  </a:txBody>
                  <a:tcPr/>
                </a:tc>
              </a:tr>
              <a:tr h="370840">
                <a:tc>
                  <a:txBody>
                    <a:bodyPr/>
                    <a:lstStyle/>
                    <a:p>
                      <a:r>
                        <a:rPr lang="en-CA" dirty="0" smtClean="0"/>
                        <a:t>Python snake</a:t>
                      </a:r>
                      <a:r>
                        <a:rPr lang="en-CA" baseline="0" dirty="0" smtClean="0"/>
                        <a:t> –b m</a:t>
                      </a:r>
                      <a:endParaRPr lang="en-CA" dirty="0"/>
                    </a:p>
                  </a:txBody>
                  <a:tcPr/>
                </a:tc>
                <a:tc>
                  <a:txBody>
                    <a:bodyPr/>
                    <a:lstStyle/>
                    <a:p>
                      <a:r>
                        <a:rPr lang="en-CA" dirty="0" smtClean="0"/>
                        <a:t>Changes the board size through</a:t>
                      </a:r>
                      <a:r>
                        <a:rPr lang="en-CA" baseline="0" dirty="0" smtClean="0"/>
                        <a:t> a parameter</a:t>
                      </a:r>
                      <a:endParaRPr lang="en-CA" dirty="0"/>
                    </a:p>
                  </a:txBody>
                  <a:tcPr/>
                </a:tc>
              </a:tr>
              <a:tr h="370840">
                <a:tc>
                  <a:txBody>
                    <a:bodyPr/>
                    <a:lstStyle/>
                    <a:p>
                      <a:r>
                        <a:rPr lang="en-CA" dirty="0" smtClean="0"/>
                        <a:t>Python snake –s f</a:t>
                      </a:r>
                      <a:endParaRPr lang="en-CA" dirty="0"/>
                    </a:p>
                  </a:txBody>
                  <a:tcPr/>
                </a:tc>
                <a:tc>
                  <a:txBody>
                    <a:bodyPr/>
                    <a:lstStyle/>
                    <a:p>
                      <a:r>
                        <a:rPr lang="en-CA" dirty="0" smtClean="0"/>
                        <a:t>Change the speed through</a:t>
                      </a:r>
                      <a:r>
                        <a:rPr lang="en-CA" baseline="0" dirty="0" smtClean="0"/>
                        <a:t> a parameter</a:t>
                      </a:r>
                      <a:endParaRPr lang="en-CA" dirty="0"/>
                    </a:p>
                  </a:txBody>
                  <a:tcPr/>
                </a:tc>
              </a:tr>
              <a:tr h="370840">
                <a:tc>
                  <a:txBody>
                    <a:bodyPr/>
                    <a:lstStyle/>
                    <a:p>
                      <a:r>
                        <a:rPr lang="en-CA" dirty="0" smtClean="0"/>
                        <a:t>Python snake</a:t>
                      </a:r>
                      <a:r>
                        <a:rPr lang="en-CA" baseline="0" dirty="0" smtClean="0"/>
                        <a:t> –t jungle</a:t>
                      </a:r>
                      <a:endParaRPr lang="en-CA" dirty="0"/>
                    </a:p>
                  </a:txBody>
                  <a:tcPr/>
                </a:tc>
                <a:tc>
                  <a:txBody>
                    <a:bodyPr/>
                    <a:lstStyle/>
                    <a:p>
                      <a:r>
                        <a:rPr lang="en-CA" dirty="0" smtClean="0"/>
                        <a:t>Change to a jungle theme</a:t>
                      </a:r>
                      <a:endParaRPr lang="en-CA" dirty="0"/>
                    </a:p>
                  </a:txBody>
                  <a:tcPr/>
                </a:tc>
              </a:tr>
              <a:tr h="370840">
                <a:tc>
                  <a:txBody>
                    <a:bodyPr/>
                    <a:lstStyle/>
                    <a:p>
                      <a:r>
                        <a:rPr lang="en-CA" dirty="0" smtClean="0"/>
                        <a:t>Python snake -e</a:t>
                      </a:r>
                      <a:endParaRPr lang="en-CA" dirty="0"/>
                    </a:p>
                  </a:txBody>
                  <a:tcPr/>
                </a:tc>
                <a:tc>
                  <a:txBody>
                    <a:bodyPr/>
                    <a:lstStyle/>
                    <a:p>
                      <a:r>
                        <a:rPr lang="en-CA" dirty="0" smtClean="0"/>
                        <a:t>Editor</a:t>
                      </a:r>
                      <a:r>
                        <a:rPr lang="en-CA" baseline="0" dirty="0" smtClean="0"/>
                        <a:t> mode</a:t>
                      </a:r>
                      <a:endParaRPr lang="en-CA"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CA" u="sng" dirty="0" smtClean="0"/>
              <a:t>Graphical User Interface - G.U.I.</a:t>
            </a:r>
            <a:endParaRPr lang="en-CA" u="sng" dirty="0"/>
          </a:p>
        </p:txBody>
      </p:sp>
      <p:pic>
        <p:nvPicPr>
          <p:cNvPr id="14338" name="Picture 2"/>
          <p:cNvPicPr>
            <a:picLocks noChangeAspect="1" noChangeArrowheads="1"/>
          </p:cNvPicPr>
          <p:nvPr/>
        </p:nvPicPr>
        <p:blipFill>
          <a:blip r:embed="rId3" cstate="print"/>
          <a:srcRect/>
          <a:stretch>
            <a:fillRect/>
          </a:stretch>
        </p:blipFill>
        <p:spPr bwMode="auto">
          <a:xfrm>
            <a:off x="570959" y="1295400"/>
            <a:ext cx="8002082" cy="4648200"/>
          </a:xfrm>
          <a:prstGeom prst="rect">
            <a:avLst/>
          </a:prstGeom>
          <a:noFill/>
          <a:ln w="9525">
            <a:noFill/>
            <a:miter lim="800000"/>
            <a:headEnd/>
            <a:tailEnd/>
          </a:ln>
        </p:spPr>
      </p:pic>
      <p:sp>
        <p:nvSpPr>
          <p:cNvPr id="4" name="TextBox 3"/>
          <p:cNvSpPr txBox="1"/>
          <p:nvPr/>
        </p:nvSpPr>
        <p:spPr>
          <a:xfrm>
            <a:off x="2209800" y="5943600"/>
            <a:ext cx="4876800" cy="523220"/>
          </a:xfrm>
          <a:prstGeom prst="rect">
            <a:avLst/>
          </a:prstGeom>
          <a:noFill/>
        </p:spPr>
        <p:txBody>
          <a:bodyPr wrap="square" rtlCol="0">
            <a:spAutoFit/>
          </a:bodyPr>
          <a:lstStyle/>
          <a:p>
            <a:pPr algn="ctr"/>
            <a:r>
              <a:rPr lang="en-CA" sz="2800" dirty="0" smtClean="0"/>
              <a:t>Kano Blocks</a:t>
            </a:r>
            <a:endParaRPr lang="en-CA"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49362"/>
          </a:xfrm>
        </p:spPr>
        <p:txBody>
          <a:bodyPr>
            <a:normAutofit/>
          </a:bodyPr>
          <a:lstStyle/>
          <a:p>
            <a:pPr lvl="0" eaLnBrk="0" fontAlgn="base" hangingPunct="0">
              <a:spcAft>
                <a:spcPct val="0"/>
              </a:spcAft>
            </a:pPr>
            <a:r>
              <a:rPr lang="en-CA" sz="3600" dirty="0" smtClean="0"/>
              <a:t>Pong - GUI Block Coding</a:t>
            </a:r>
            <a:endParaRPr lang="en-CA" sz="3600" dirty="0"/>
          </a:p>
        </p:txBody>
      </p:sp>
      <p:sp>
        <p:nvSpPr>
          <p:cNvPr id="6" name="Content Placeholder 2"/>
          <p:cNvSpPr txBox="1">
            <a:spLocks/>
          </p:cNvSpPr>
          <p:nvPr/>
        </p:nvSpPr>
        <p:spPr>
          <a:xfrm>
            <a:off x="4419600" y="5257800"/>
            <a:ext cx="4724400" cy="8382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4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2"/>
          <p:cNvPicPr>
            <a:picLocks noChangeAspect="1" noChangeArrowheads="1"/>
          </p:cNvPicPr>
          <p:nvPr/>
        </p:nvPicPr>
        <p:blipFill>
          <a:blip r:embed="rId3" cstate="print"/>
          <a:srcRect/>
          <a:stretch>
            <a:fillRect/>
          </a:stretch>
        </p:blipFill>
        <p:spPr bwMode="auto">
          <a:xfrm>
            <a:off x="2133600" y="1752600"/>
            <a:ext cx="4881180" cy="3352800"/>
          </a:xfrm>
          <a:prstGeom prst="rect">
            <a:avLst/>
          </a:prstGeom>
          <a:noFill/>
          <a:ln w="9525">
            <a:noFill/>
            <a:miter lim="800000"/>
            <a:headEnd/>
            <a:tailEnd/>
          </a:ln>
        </p:spPr>
      </p:pic>
      <p:sp>
        <p:nvSpPr>
          <p:cNvPr id="7" name="Rectangle 6"/>
          <p:cNvSpPr/>
          <p:nvPr/>
        </p:nvSpPr>
        <p:spPr>
          <a:xfrm>
            <a:off x="2286000" y="2590800"/>
            <a:ext cx="4572000" cy="1938992"/>
          </a:xfrm>
          <a:prstGeom prst="rect">
            <a:avLst/>
          </a:prstGeom>
        </p:spPr>
        <p:txBody>
          <a:bodyPr wrap="square">
            <a:spAutoFit/>
          </a:bodyPr>
          <a:lstStyle/>
          <a:p>
            <a:r>
              <a:rPr lang="en-CA" sz="2400" b="1" dirty="0" smtClean="0"/>
              <a:t>- Blocks fit together (kind of like Lego!)</a:t>
            </a:r>
          </a:p>
          <a:p>
            <a:r>
              <a:rPr lang="en-CA" sz="2400" b="1" dirty="0" smtClean="0"/>
              <a:t>-Putting the blocks together in different ways create different results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		</a:t>
            </a:r>
            <a:r>
              <a:rPr lang="en-CA" sz="6000" dirty="0" smtClean="0"/>
              <a:t>Kano Draw</a:t>
            </a:r>
            <a:endParaRPr lang="en-CA" dirty="0"/>
          </a:p>
        </p:txBody>
      </p:sp>
      <p:pic>
        <p:nvPicPr>
          <p:cNvPr id="18434" name="Picture 2" descr="https://s3-eu-west-1.amazonaws.com/world.kano.me/share-items/covers/54bfe5ccad6b600e00f48752.png"/>
          <p:cNvPicPr>
            <a:picLocks noChangeAspect="1" noChangeArrowheads="1"/>
          </p:cNvPicPr>
          <p:nvPr/>
        </p:nvPicPr>
        <p:blipFill>
          <a:blip r:embed="rId3" cstate="print"/>
          <a:srcRect/>
          <a:stretch>
            <a:fillRect/>
          </a:stretch>
        </p:blipFill>
        <p:spPr bwMode="auto">
          <a:xfrm>
            <a:off x="838200" y="1905000"/>
            <a:ext cx="2133600" cy="2133601"/>
          </a:xfrm>
          <a:prstGeom prst="rect">
            <a:avLst/>
          </a:prstGeom>
          <a:noFill/>
        </p:spPr>
      </p:pic>
      <p:pic>
        <p:nvPicPr>
          <p:cNvPr id="18436" name="Picture 4" descr="https://s3-eu-west-1.amazonaws.com/world.kano.me/share-items/covers/54a1c980ff08ac0600c1747f.png"/>
          <p:cNvPicPr>
            <a:picLocks noChangeAspect="1" noChangeArrowheads="1"/>
          </p:cNvPicPr>
          <p:nvPr/>
        </p:nvPicPr>
        <p:blipFill>
          <a:blip r:embed="rId4" cstate="print"/>
          <a:srcRect/>
          <a:stretch>
            <a:fillRect/>
          </a:stretch>
        </p:blipFill>
        <p:spPr bwMode="auto">
          <a:xfrm>
            <a:off x="3429000" y="1828800"/>
            <a:ext cx="2209800" cy="2209801"/>
          </a:xfrm>
          <a:prstGeom prst="rect">
            <a:avLst/>
          </a:prstGeom>
          <a:noFill/>
        </p:spPr>
      </p:pic>
      <p:pic>
        <p:nvPicPr>
          <p:cNvPr id="18438" name="Picture 6" descr="https://s3-eu-west-1.amazonaws.com/world.kano.me/share-items/covers/54c73d94c6eeaa0600362c77.png"/>
          <p:cNvPicPr>
            <a:picLocks noChangeAspect="1" noChangeArrowheads="1"/>
          </p:cNvPicPr>
          <p:nvPr/>
        </p:nvPicPr>
        <p:blipFill>
          <a:blip r:embed="rId5" cstate="print"/>
          <a:srcRect/>
          <a:stretch>
            <a:fillRect/>
          </a:stretch>
        </p:blipFill>
        <p:spPr bwMode="auto">
          <a:xfrm>
            <a:off x="5943600" y="1828800"/>
            <a:ext cx="2209800" cy="2209801"/>
          </a:xfrm>
          <a:prstGeom prst="rect">
            <a:avLst/>
          </a:prstGeom>
          <a:noFill/>
        </p:spPr>
      </p:pic>
      <p:pic>
        <p:nvPicPr>
          <p:cNvPr id="18440" name="Picture 8" descr="https://s3-eu-west-1.amazonaws.com/world.kano.me/share-items/covers/54d11019894b64050027282f.png"/>
          <p:cNvPicPr>
            <a:picLocks noChangeAspect="1" noChangeArrowheads="1"/>
          </p:cNvPicPr>
          <p:nvPr/>
        </p:nvPicPr>
        <p:blipFill>
          <a:blip r:embed="rId6" cstate="print"/>
          <a:srcRect/>
          <a:stretch>
            <a:fillRect/>
          </a:stretch>
        </p:blipFill>
        <p:spPr bwMode="auto">
          <a:xfrm>
            <a:off x="914400" y="4495800"/>
            <a:ext cx="2057399" cy="2057400"/>
          </a:xfrm>
          <a:prstGeom prst="rect">
            <a:avLst/>
          </a:prstGeom>
          <a:noFill/>
        </p:spPr>
      </p:pic>
      <p:pic>
        <p:nvPicPr>
          <p:cNvPr id="18442" name="Picture 10" descr="https://s3-eu-west-1.amazonaws.com/world.kano.me/share-items/covers/54d3956770090a0500e574c4.png"/>
          <p:cNvPicPr>
            <a:picLocks noChangeAspect="1" noChangeArrowheads="1"/>
          </p:cNvPicPr>
          <p:nvPr/>
        </p:nvPicPr>
        <p:blipFill>
          <a:blip r:embed="rId7" cstate="print"/>
          <a:srcRect/>
          <a:stretch>
            <a:fillRect/>
          </a:stretch>
        </p:blipFill>
        <p:spPr bwMode="auto">
          <a:xfrm>
            <a:off x="3429000" y="4267200"/>
            <a:ext cx="2209800" cy="2209801"/>
          </a:xfrm>
          <a:prstGeom prst="rect">
            <a:avLst/>
          </a:prstGeom>
          <a:noFill/>
        </p:spPr>
      </p:pic>
      <p:pic>
        <p:nvPicPr>
          <p:cNvPr id="10" name="Picture 2"/>
          <p:cNvPicPr>
            <a:picLocks noChangeAspect="1" noChangeArrowheads="1"/>
          </p:cNvPicPr>
          <p:nvPr/>
        </p:nvPicPr>
        <p:blipFill>
          <a:blip r:embed="rId8" cstate="print"/>
          <a:srcRect l="49965" t="42091" r="25868" b="14135"/>
          <a:stretch>
            <a:fillRect/>
          </a:stretch>
        </p:blipFill>
        <p:spPr bwMode="auto">
          <a:xfrm>
            <a:off x="6019800" y="4419600"/>
            <a:ext cx="2019300" cy="2057400"/>
          </a:xfrm>
          <a:prstGeom prst="rect">
            <a:avLst/>
          </a:prstGeom>
          <a:noFill/>
          <a:ln w="9525">
            <a:noFill/>
            <a:miter lim="800000"/>
            <a:headEnd/>
            <a:tailEnd/>
          </a:ln>
        </p:spPr>
      </p:pic>
      <p:pic>
        <p:nvPicPr>
          <p:cNvPr id="11" name="Picture 2" descr="Draw desktop icon"/>
          <p:cNvPicPr>
            <a:picLocks noChangeAspect="1" noChangeArrowheads="1"/>
          </p:cNvPicPr>
          <p:nvPr/>
        </p:nvPicPr>
        <p:blipFill>
          <a:blip r:embed="rId9" cstate="print"/>
          <a:srcRect l="41250" t="12706" r="40000" b="12000"/>
          <a:stretch>
            <a:fillRect/>
          </a:stretch>
        </p:blipFill>
        <p:spPr bwMode="auto">
          <a:xfrm>
            <a:off x="6096000" y="228600"/>
            <a:ext cx="971550" cy="1219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Just remember, behind each drawing, there are many lines of code!</a:t>
            </a:r>
            <a:endParaRPr lang="en-CA" dirty="0"/>
          </a:p>
        </p:txBody>
      </p:sp>
      <p:pic>
        <p:nvPicPr>
          <p:cNvPr id="2050" name="Picture 2"/>
          <p:cNvPicPr>
            <a:picLocks noGrp="1" noChangeAspect="1" noChangeArrowheads="1"/>
          </p:cNvPicPr>
          <p:nvPr>
            <p:ph idx="1"/>
          </p:nvPr>
        </p:nvPicPr>
        <p:blipFill>
          <a:blip r:embed="rId3" cstate="print"/>
          <a:srcRect l="24430" t="42090" r="24430" b="12452"/>
          <a:stretch>
            <a:fillRect/>
          </a:stretch>
        </p:blipFill>
        <p:spPr bwMode="auto">
          <a:xfrm>
            <a:off x="533400" y="1828800"/>
            <a:ext cx="79248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Unplug the red power plug.</a:t>
            </a:r>
            <a:endParaRPr lang="en-CA" dirty="0"/>
          </a:p>
        </p:txBody>
      </p:sp>
      <p:pic>
        <p:nvPicPr>
          <p:cNvPr id="13316" name="Picture 4"/>
          <p:cNvPicPr>
            <a:picLocks noGrp="1" noChangeAspect="1" noChangeArrowheads="1"/>
          </p:cNvPicPr>
          <p:nvPr>
            <p:ph idx="1"/>
          </p:nvPr>
        </p:nvPicPr>
        <p:blipFill>
          <a:blip r:embed="rId3" cstate="print"/>
          <a:srcRect/>
          <a:stretch>
            <a:fillRect/>
          </a:stretch>
        </p:blipFill>
        <p:spPr bwMode="auto">
          <a:xfrm>
            <a:off x="1663488" y="1600200"/>
            <a:ext cx="5817023"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Slide apart the plug pieces and disconnect the cable. </a:t>
            </a:r>
            <a:endParaRPr lang="en-CA" dirty="0"/>
          </a:p>
        </p:txBody>
      </p:sp>
      <p:pic>
        <p:nvPicPr>
          <p:cNvPr id="12292" name="Picture 4"/>
          <p:cNvPicPr>
            <a:picLocks noGrp="1" noChangeAspect="1" noChangeArrowheads="1"/>
          </p:cNvPicPr>
          <p:nvPr>
            <p:ph idx="1"/>
          </p:nvPr>
        </p:nvPicPr>
        <p:blipFill>
          <a:blip r:embed="rId3" cstate="print"/>
          <a:srcRect/>
          <a:stretch>
            <a:fillRect/>
          </a:stretch>
        </p:blipFill>
        <p:spPr bwMode="auto">
          <a:xfrm>
            <a:off x="457200" y="3047278"/>
            <a:ext cx="8229600" cy="1631807"/>
          </a:xfrm>
          <a:prstGeom prst="rect">
            <a:avLst/>
          </a:prstGeom>
          <a:noFill/>
          <a:ln w="9525">
            <a:noFill/>
            <a:miter lim="800000"/>
            <a:headEnd/>
            <a:tailEnd/>
          </a:ln>
        </p:spPr>
      </p:pic>
      <p:sp>
        <p:nvSpPr>
          <p:cNvPr id="9" name="Rectangle 8"/>
          <p:cNvSpPr/>
          <p:nvPr/>
        </p:nvSpPr>
        <p:spPr>
          <a:xfrm>
            <a:off x="5715000" y="3429000"/>
            <a:ext cx="8382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 name="Straight Arrow Connector 4"/>
          <p:cNvCxnSpPr/>
          <p:nvPr/>
        </p:nvCxnSpPr>
        <p:spPr>
          <a:xfrm>
            <a:off x="5791200" y="3810000"/>
            <a:ext cx="6096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09800" y="3429000"/>
            <a:ext cx="8382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Straight Arrow Connector 10"/>
          <p:cNvCxnSpPr/>
          <p:nvPr/>
        </p:nvCxnSpPr>
        <p:spPr>
          <a:xfrm flipH="1">
            <a:off x="2286000" y="3810000"/>
            <a:ext cx="6096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Time to unplug the monitor.</a:t>
            </a:r>
            <a:endParaRPr lang="en-CA" dirty="0"/>
          </a:p>
        </p:txBody>
      </p:sp>
      <p:sp>
        <p:nvSpPr>
          <p:cNvPr id="4" name="Content Placeholder 3"/>
          <p:cNvSpPr>
            <a:spLocks noGrp="1"/>
          </p:cNvSpPr>
          <p:nvPr>
            <p:ph idx="1"/>
          </p:nvPr>
        </p:nvSpPr>
        <p:spPr>
          <a:xfrm>
            <a:off x="457200" y="1828801"/>
            <a:ext cx="8229600" cy="3886200"/>
          </a:xfrm>
        </p:spPr>
        <p:txBody>
          <a:bodyPr/>
          <a:lstStyle/>
          <a:p>
            <a:r>
              <a:rPr lang="en-CA" sz="3600" dirty="0" smtClean="0"/>
              <a:t>Turn off the monitor.</a:t>
            </a:r>
          </a:p>
          <a:p>
            <a:r>
              <a:rPr lang="en-CA" sz="3600" dirty="0" smtClean="0"/>
              <a:t>Unplug the adapter from the side of the Raspberry Pi.</a:t>
            </a:r>
          </a:p>
          <a:p>
            <a:r>
              <a:rPr lang="en-CA" sz="3600" dirty="0" smtClean="0"/>
              <a:t>Unplug the monitor cord from the adapter.</a:t>
            </a:r>
          </a:p>
          <a:p>
            <a:endParaRPr lang="en-CA"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CA" dirty="0" smtClean="0"/>
              <a:t>Unplug the white antenna from the computer...</a:t>
            </a:r>
            <a:br>
              <a:rPr lang="en-CA" dirty="0" smtClean="0"/>
            </a:br>
            <a:endParaRPr lang="en-CA" dirty="0"/>
          </a:p>
        </p:txBody>
      </p:sp>
      <p:pic>
        <p:nvPicPr>
          <p:cNvPr id="11266" name="Picture 2"/>
          <p:cNvPicPr>
            <a:picLocks noGrp="1" noChangeAspect="1" noChangeArrowheads="1"/>
          </p:cNvPicPr>
          <p:nvPr>
            <p:ph idx="1"/>
          </p:nvPr>
        </p:nvPicPr>
        <p:blipFill>
          <a:blip r:embed="rId3" cstate="print"/>
          <a:srcRect/>
          <a:stretch>
            <a:fillRect/>
          </a:stretch>
        </p:blipFill>
        <p:spPr bwMode="auto">
          <a:xfrm>
            <a:off x="457200" y="1695999"/>
            <a:ext cx="8229600" cy="43343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Okay…time to make a Pi</a:t>
            </a:r>
            <a:endParaRPr lang="en-CA" dirty="0"/>
          </a:p>
        </p:txBody>
      </p:sp>
      <p:pic>
        <p:nvPicPr>
          <p:cNvPr id="2050" name="Picture 2" descr="C:\Users\davidwad\AppData\Local\Microsoft\Windows\Temporary Internet Files\Content.IE5\L070N1ZH\MP900422850[1].jpg"/>
          <p:cNvPicPr>
            <a:picLocks noChangeAspect="1" noChangeArrowheads="1"/>
          </p:cNvPicPr>
          <p:nvPr/>
        </p:nvPicPr>
        <p:blipFill>
          <a:blip r:embed="rId3" cstate="print"/>
          <a:srcRect/>
          <a:stretch>
            <a:fillRect/>
          </a:stretch>
        </p:blipFill>
        <p:spPr bwMode="auto">
          <a:xfrm>
            <a:off x="1752600" y="1447800"/>
            <a:ext cx="5924550" cy="4739640"/>
          </a:xfrm>
          <a:prstGeom prst="rect">
            <a:avLst/>
          </a:prstGeom>
          <a:noFill/>
          <a:ln>
            <a:solidFill>
              <a:schemeClr val="tx1"/>
            </a:solidFill>
          </a:ln>
        </p:spPr>
      </p:pic>
      <p:sp>
        <p:nvSpPr>
          <p:cNvPr id="4" name="Cloud Callout 3"/>
          <p:cNvSpPr/>
          <p:nvPr/>
        </p:nvSpPr>
        <p:spPr>
          <a:xfrm>
            <a:off x="6629400" y="1143000"/>
            <a:ext cx="2514600" cy="1905000"/>
          </a:xfrm>
          <a:prstGeom prst="cloudCallout">
            <a:avLst>
              <a:gd name="adj1" fmla="val -54478"/>
              <a:gd name="adj2" fmla="val 979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Not this kind of pie.</a:t>
            </a:r>
            <a:endParaRPr lang="en-CA"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28700" y="533400"/>
            <a:ext cx="7086600" cy="1446550"/>
          </a:xfrm>
          <a:prstGeom prst="rect">
            <a:avLst/>
          </a:prstGeom>
          <a:noFill/>
        </p:spPr>
        <p:txBody>
          <a:bodyPr wrap="square" rtlCol="0">
            <a:spAutoFit/>
          </a:bodyPr>
          <a:lstStyle/>
          <a:p>
            <a:pPr algn="ctr"/>
            <a:r>
              <a:rPr lang="en-CA" sz="3200" dirty="0" smtClean="0"/>
              <a:t>And plug it back into the side of </a:t>
            </a:r>
          </a:p>
          <a:p>
            <a:pPr algn="ctr"/>
            <a:r>
              <a:rPr lang="en-CA" sz="3200" dirty="0" smtClean="0"/>
              <a:t>the keyboard.</a:t>
            </a:r>
          </a:p>
          <a:p>
            <a:pPr algn="ctr"/>
            <a:endParaRPr lang="en-CA" sz="2400" dirty="0" smtClean="0"/>
          </a:p>
        </p:txBody>
      </p:sp>
      <p:pic>
        <p:nvPicPr>
          <p:cNvPr id="10244" name="Picture 4"/>
          <p:cNvPicPr>
            <a:picLocks noGrp="1" noChangeAspect="1" noChangeArrowheads="1"/>
          </p:cNvPicPr>
          <p:nvPr>
            <p:ph idx="1"/>
          </p:nvPr>
        </p:nvPicPr>
        <p:blipFill>
          <a:blip r:embed="rId3" cstate="print"/>
          <a:srcRect/>
          <a:stretch>
            <a:fillRect/>
          </a:stretch>
        </p:blipFill>
        <p:spPr bwMode="auto">
          <a:xfrm>
            <a:off x="914400" y="2530772"/>
            <a:ext cx="8229600" cy="43272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a:stretch>
            <a:fillRect/>
          </a:stretch>
        </p:blipFill>
        <p:spPr bwMode="auto">
          <a:xfrm>
            <a:off x="461963" y="747713"/>
            <a:ext cx="8220075" cy="5362575"/>
          </a:xfrm>
          <a:prstGeom prst="rect">
            <a:avLst/>
          </a:prstGeom>
          <a:noFill/>
          <a:ln w="9525">
            <a:noFill/>
            <a:miter lim="800000"/>
            <a:headEnd/>
            <a:tailEnd/>
          </a:ln>
        </p:spPr>
      </p:pic>
      <p:sp>
        <p:nvSpPr>
          <p:cNvPr id="4" name="Rectangle 3"/>
          <p:cNvSpPr/>
          <p:nvPr/>
        </p:nvSpPr>
        <p:spPr>
          <a:xfrm rot="6501640">
            <a:off x="7658360" y="3058477"/>
            <a:ext cx="8382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 name="Straight Arrow Connector 2"/>
          <p:cNvCxnSpPr/>
          <p:nvPr/>
        </p:nvCxnSpPr>
        <p:spPr>
          <a:xfrm flipH="1" flipV="1">
            <a:off x="7772400" y="3124200"/>
            <a:ext cx="152400" cy="609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47800" y="757535"/>
            <a:ext cx="6477000" cy="954107"/>
          </a:xfrm>
          <a:prstGeom prst="rect">
            <a:avLst/>
          </a:prstGeom>
          <a:solidFill>
            <a:schemeClr val="bg1"/>
          </a:solidFill>
        </p:spPr>
        <p:txBody>
          <a:bodyPr wrap="square" rtlCol="0">
            <a:spAutoFit/>
          </a:bodyPr>
          <a:lstStyle/>
          <a:p>
            <a:r>
              <a:rPr lang="en-CA" sz="2800" dirty="0" smtClean="0"/>
              <a:t>Carefully unclip the speaker from the case, and disconnect the red and black pins.  </a:t>
            </a:r>
            <a:endParaRPr lang="en-CA"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Remove the SD (secure digital) card. </a:t>
            </a:r>
            <a:endParaRPr lang="en-CA" dirty="0"/>
          </a:p>
        </p:txBody>
      </p:sp>
      <p:pic>
        <p:nvPicPr>
          <p:cNvPr id="2050" name="Picture 2"/>
          <p:cNvPicPr>
            <a:picLocks noGrp="1" noChangeAspect="1" noChangeArrowheads="1"/>
          </p:cNvPicPr>
          <p:nvPr>
            <p:ph idx="1"/>
          </p:nvPr>
        </p:nvPicPr>
        <p:blipFill>
          <a:blip r:embed="rId3" cstate="print"/>
          <a:srcRect t="11785"/>
          <a:stretch>
            <a:fillRect/>
          </a:stretch>
        </p:blipFill>
        <p:spPr bwMode="auto">
          <a:xfrm>
            <a:off x="1661202" y="2133600"/>
            <a:ext cx="5821597" cy="3992563"/>
          </a:xfrm>
          <a:prstGeom prst="rect">
            <a:avLst/>
          </a:prstGeom>
          <a:noFill/>
          <a:ln w="9525">
            <a:noFill/>
            <a:miter lim="800000"/>
            <a:headEnd/>
            <a:tailEnd/>
          </a:ln>
        </p:spPr>
      </p:pic>
      <p:sp>
        <p:nvSpPr>
          <p:cNvPr id="7" name="Rectangle 6"/>
          <p:cNvSpPr/>
          <p:nvPr/>
        </p:nvSpPr>
        <p:spPr>
          <a:xfrm rot="561323">
            <a:off x="5969633" y="2730567"/>
            <a:ext cx="8382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 name="Straight Arrow Connector 4"/>
          <p:cNvCxnSpPr/>
          <p:nvPr/>
        </p:nvCxnSpPr>
        <p:spPr>
          <a:xfrm>
            <a:off x="6096000" y="3048000"/>
            <a:ext cx="6096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Very carefully pull apart the case.  </a:t>
            </a:r>
            <a:endParaRPr lang="en-CA"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457200" y="2246081"/>
            <a:ext cx="8229600" cy="3234201"/>
          </a:xfrm>
          <a:prstGeom prst="rect">
            <a:avLst/>
          </a:prstGeom>
          <a:noFill/>
          <a:ln w="9525">
            <a:noFill/>
            <a:miter lim="800000"/>
            <a:headEnd/>
            <a:tailEnd/>
          </a:ln>
        </p:spPr>
      </p:pic>
      <p:sp>
        <p:nvSpPr>
          <p:cNvPr id="5" name="Rectangle 4"/>
          <p:cNvSpPr/>
          <p:nvPr/>
        </p:nvSpPr>
        <p:spPr>
          <a:xfrm rot="561323">
            <a:off x="5085101" y="5028964"/>
            <a:ext cx="954998" cy="765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Arrow Connector 5"/>
          <p:cNvCxnSpPr/>
          <p:nvPr/>
        </p:nvCxnSpPr>
        <p:spPr>
          <a:xfrm>
            <a:off x="5205734" y="5257800"/>
            <a:ext cx="694545"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 Computers need a case.</a:t>
            </a:r>
            <a:endParaRPr lang="en-CA"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457200" y="2023599"/>
            <a:ext cx="8229600" cy="3234201"/>
          </a:xfrm>
          <a:prstGeom prst="rect">
            <a:avLst/>
          </a:prstGeom>
          <a:noFill/>
          <a:ln w="9525">
            <a:noFill/>
            <a:miter lim="800000"/>
            <a:headEnd/>
            <a:tailEnd/>
          </a:ln>
        </p:spPr>
      </p:pic>
      <p:sp>
        <p:nvSpPr>
          <p:cNvPr id="4" name="Title 1"/>
          <p:cNvSpPr txBox="1">
            <a:spLocks/>
          </p:cNvSpPr>
          <p:nvPr/>
        </p:nvSpPr>
        <p:spPr>
          <a:xfrm>
            <a:off x="190500" y="5486400"/>
            <a:ext cx="8763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2400" b="0" i="0" u="none" strike="noStrike" kern="1200" cap="none" spc="0" normalizeH="0" baseline="0" noProof="0" dirty="0" smtClean="0">
                <a:ln>
                  <a:noFill/>
                </a:ln>
                <a:solidFill>
                  <a:schemeClr val="tx1"/>
                </a:solidFill>
                <a:effectLst/>
                <a:uLnTx/>
                <a:uFillTx/>
                <a:latin typeface="+mj-lt"/>
                <a:ea typeface="+mj-ea"/>
                <a:cs typeface="+mj-cs"/>
              </a:rPr>
              <a:t>All</a:t>
            </a:r>
            <a:r>
              <a:rPr kumimoji="0" lang="en-CA" sz="2400" b="0" i="0" u="none" strike="noStrike" kern="1200" cap="none" spc="0" normalizeH="0" noProof="0" dirty="0" smtClean="0">
                <a:ln>
                  <a:noFill/>
                </a:ln>
                <a:solidFill>
                  <a:schemeClr val="tx1"/>
                </a:solidFill>
                <a:effectLst/>
                <a:uLnTx/>
                <a:uFillTx/>
                <a:latin typeface="+mj-lt"/>
                <a:ea typeface="+mj-ea"/>
                <a:cs typeface="+mj-cs"/>
              </a:rPr>
              <a:t> the pointy bits face up and case is under the flat part. Be gentle.</a:t>
            </a:r>
            <a:endParaRPr kumimoji="0" lang="en-CA"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#2 . Put in the SD (secure digital) card. </a:t>
            </a:r>
            <a:endParaRPr lang="en-CA"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661202" y="1600200"/>
            <a:ext cx="5821597" cy="4525963"/>
          </a:xfrm>
          <a:prstGeom prst="rect">
            <a:avLst/>
          </a:prstGeom>
          <a:noFill/>
          <a:ln w="9525">
            <a:noFill/>
            <a:miter lim="800000"/>
            <a:headEnd/>
            <a:tailEnd/>
          </a:ln>
        </p:spPr>
      </p:pic>
      <p:sp>
        <p:nvSpPr>
          <p:cNvPr id="6" name="TextBox 5"/>
          <p:cNvSpPr txBox="1"/>
          <p:nvPr/>
        </p:nvSpPr>
        <p:spPr>
          <a:xfrm>
            <a:off x="876300" y="6172200"/>
            <a:ext cx="7391400" cy="369332"/>
          </a:xfrm>
          <a:prstGeom prst="rect">
            <a:avLst/>
          </a:prstGeom>
          <a:noFill/>
        </p:spPr>
        <p:txBody>
          <a:bodyPr wrap="square" rtlCol="0">
            <a:spAutoFit/>
          </a:bodyPr>
          <a:lstStyle/>
          <a:p>
            <a:r>
              <a:rPr lang="en-CA" dirty="0" smtClean="0"/>
              <a:t>This is the brain of the computer. It gives it a way to memorize information.</a:t>
            </a:r>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Take a look at the speaker.</a:t>
            </a:r>
            <a:endParaRPr lang="en-CA" dirty="0"/>
          </a:p>
        </p:txBody>
      </p:sp>
      <p:pic>
        <p:nvPicPr>
          <p:cNvPr id="3075" name="Picture 3"/>
          <p:cNvPicPr>
            <a:picLocks noGrp="1" noChangeAspect="1" noChangeArrowheads="1"/>
          </p:cNvPicPr>
          <p:nvPr>
            <p:ph idx="1"/>
          </p:nvPr>
        </p:nvPicPr>
        <p:blipFill>
          <a:blip r:embed="rId3" cstate="print"/>
          <a:srcRect/>
          <a:stretch>
            <a:fillRect/>
          </a:stretch>
        </p:blipFill>
        <p:spPr bwMode="auto">
          <a:xfrm>
            <a:off x="1129770" y="1600200"/>
            <a:ext cx="688446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We need to give the speaker power.</a:t>
            </a:r>
            <a:endParaRPr lang="en-CA" dirty="0"/>
          </a:p>
        </p:txBody>
      </p:sp>
      <p:pic>
        <p:nvPicPr>
          <p:cNvPr id="4100" name="Picture 4"/>
          <p:cNvPicPr>
            <a:picLocks noGrp="1" noChangeAspect="1" noChangeArrowheads="1"/>
          </p:cNvPicPr>
          <p:nvPr>
            <p:ph idx="1"/>
          </p:nvPr>
        </p:nvPicPr>
        <p:blipFill>
          <a:blip r:embed="rId3" cstate="print"/>
          <a:srcRect/>
          <a:stretch>
            <a:fillRect/>
          </a:stretch>
        </p:blipFill>
        <p:spPr bwMode="auto">
          <a:xfrm>
            <a:off x="890587" y="1629569"/>
            <a:ext cx="7362825" cy="446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609600" y="0"/>
            <a:ext cx="7924800" cy="6795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a:stretch>
            <a:fillRect/>
          </a:stretch>
        </p:blipFill>
        <p:spPr bwMode="auto">
          <a:xfrm>
            <a:off x="461963" y="747713"/>
            <a:ext cx="8220075" cy="536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1802</TotalTime>
  <Words>2044</Words>
  <Application>Microsoft Office PowerPoint</Application>
  <PresentationFormat>On-screen Show (4:3)</PresentationFormat>
  <Paragraphs>209</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Programming with Raspberry Pi Microcomputers </vt:lpstr>
      <vt:lpstr>Pieces of the Pi</vt:lpstr>
      <vt:lpstr>Okay…time to make a Pi</vt:lpstr>
      <vt:lpstr>#1 Computers need a case.</vt:lpstr>
      <vt:lpstr>#2 . Put in the SD (secure digital) card. </vt:lpstr>
      <vt:lpstr>Take a look at the speaker.</vt:lpstr>
      <vt:lpstr>We need to give the speaker power.</vt:lpstr>
      <vt:lpstr>Slide 8</vt:lpstr>
      <vt:lpstr>Slide 9</vt:lpstr>
      <vt:lpstr>Time to plug in the monitor.</vt:lpstr>
      <vt:lpstr>Slide 11</vt:lpstr>
      <vt:lpstr>Plug the white piece into the USB port! </vt:lpstr>
      <vt:lpstr>Put the plug together for some power!</vt:lpstr>
      <vt:lpstr>Plug it in. You just made a computer.</vt:lpstr>
      <vt:lpstr>Using the mouse and keyboard</vt:lpstr>
      <vt:lpstr>Resetting the computers</vt:lpstr>
      <vt:lpstr>After the Reboot</vt:lpstr>
      <vt:lpstr>Let’s get to coding!!!</vt:lpstr>
      <vt:lpstr>Command Lines</vt:lpstr>
      <vt:lpstr>Snake - Command line code</vt:lpstr>
      <vt:lpstr>Python commands</vt:lpstr>
      <vt:lpstr>Graphical User Interface - G.U.I.</vt:lpstr>
      <vt:lpstr>Pong - GUI Block Coding</vt:lpstr>
      <vt:lpstr>  Kano Draw</vt:lpstr>
      <vt:lpstr>Just remember, behind each drawing, there are many lines of code!</vt:lpstr>
      <vt:lpstr>Unplug the red power plug.</vt:lpstr>
      <vt:lpstr>Slide apart the plug pieces and disconnect the cable. </vt:lpstr>
      <vt:lpstr>Time to unplug the monitor.</vt:lpstr>
      <vt:lpstr>Unplug the white antenna from the computer... </vt:lpstr>
      <vt:lpstr>Slide 30</vt:lpstr>
      <vt:lpstr>Slide 31</vt:lpstr>
      <vt:lpstr>Remove the SD (secure digital) card. </vt:lpstr>
      <vt:lpstr>Very carefully pull apart the case.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with Raspberry Pi Microcomputers</dc:title>
  <dc:creator>David Waddell</dc:creator>
  <cp:lastModifiedBy>workstation</cp:lastModifiedBy>
  <cp:revision>191</cp:revision>
  <dcterms:created xsi:type="dcterms:W3CDTF">2006-08-16T00:00:00Z</dcterms:created>
  <dcterms:modified xsi:type="dcterms:W3CDTF">2017-04-07T16:34:32Z</dcterms:modified>
</cp:coreProperties>
</file>