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6" r:id="rId2"/>
    <p:sldId id="265" r:id="rId3"/>
    <p:sldId id="257" r:id="rId4"/>
    <p:sldId id="272" r:id="rId5"/>
    <p:sldId id="259" r:id="rId6"/>
    <p:sldId id="277" r:id="rId7"/>
    <p:sldId id="298" r:id="rId8"/>
    <p:sldId id="312" r:id="rId9"/>
    <p:sldId id="313" r:id="rId10"/>
    <p:sldId id="258" r:id="rId11"/>
    <p:sldId id="314" r:id="rId12"/>
    <p:sldId id="260" r:id="rId13"/>
    <p:sldId id="261" r:id="rId14"/>
    <p:sldId id="288" r:id="rId15"/>
    <p:sldId id="289" r:id="rId16"/>
    <p:sldId id="290" r:id="rId17"/>
    <p:sldId id="262" r:id="rId18"/>
    <p:sldId id="291" r:id="rId19"/>
    <p:sldId id="286" r:id="rId20"/>
    <p:sldId id="287" r:id="rId21"/>
    <p:sldId id="315" r:id="rId22"/>
    <p:sldId id="284" r:id="rId23"/>
    <p:sldId id="338" r:id="rId24"/>
    <p:sldId id="292" r:id="rId25"/>
    <p:sldId id="295" r:id="rId26"/>
    <p:sldId id="293" r:id="rId27"/>
    <p:sldId id="294" r:id="rId28"/>
    <p:sldId id="321" r:id="rId29"/>
    <p:sldId id="322" r:id="rId30"/>
    <p:sldId id="263" r:id="rId31"/>
    <p:sldId id="324" r:id="rId32"/>
    <p:sldId id="340" r:id="rId33"/>
    <p:sldId id="341" r:id="rId34"/>
    <p:sldId id="342" r:id="rId35"/>
    <p:sldId id="343" r:id="rId36"/>
    <p:sldId id="344" r:id="rId37"/>
    <p:sldId id="345" r:id="rId38"/>
    <p:sldId id="278" r:id="rId39"/>
    <p:sldId id="279" r:id="rId40"/>
    <p:sldId id="325" r:id="rId41"/>
    <p:sldId id="326" r:id="rId42"/>
    <p:sldId id="339" r:id="rId43"/>
    <p:sldId id="346" r:id="rId44"/>
    <p:sldId id="327" r:id="rId45"/>
    <p:sldId id="328" r:id="rId46"/>
    <p:sldId id="329" r:id="rId47"/>
    <p:sldId id="280" r:id="rId48"/>
    <p:sldId id="301" r:id="rId49"/>
    <p:sldId id="281" r:id="rId50"/>
    <p:sldId id="282" r:id="rId51"/>
    <p:sldId id="283" r:id="rId52"/>
    <p:sldId id="302" r:id="rId53"/>
    <p:sldId id="264" r:id="rId54"/>
    <p:sldId id="310" r:id="rId55"/>
    <p:sldId id="311" r:id="rId56"/>
    <p:sldId id="297" r:id="rId57"/>
    <p:sldId id="303" r:id="rId58"/>
    <p:sldId id="304" r:id="rId59"/>
    <p:sldId id="305" r:id="rId60"/>
    <p:sldId id="306" r:id="rId61"/>
    <p:sldId id="307" r:id="rId62"/>
    <p:sldId id="308" r:id="rId63"/>
    <p:sldId id="309" r:id="rId64"/>
    <p:sldId id="276" r:id="rId65"/>
    <p:sldId id="323" r:id="rId66"/>
    <p:sldId id="299" r:id="rId67"/>
    <p:sldId id="320" r:id="rId6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56010" autoAdjust="0"/>
  </p:normalViewPr>
  <p:slideViewPr>
    <p:cSldViewPr>
      <p:cViewPr varScale="1">
        <p:scale>
          <a:sx n="44" d="100"/>
          <a:sy n="44" d="100"/>
        </p:scale>
        <p:origin x="-1764" y="-102"/>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160" y="-120"/>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pPr>
              <a:defRPr/>
            </a:pPr>
            <a:fld id="{77ADB739-417F-4B2C-9152-C425F24E4898}" type="datetimeFigureOut">
              <a:rPr lang="en-CA"/>
              <a:pPr>
                <a:defRPr/>
              </a:pPr>
              <a:t>22/06/2015</a:t>
            </a:fld>
            <a:endParaRPr lang="en-CA"/>
          </a:p>
        </p:txBody>
      </p:sp>
      <p:sp>
        <p:nvSpPr>
          <p:cNvPr id="4" name="Footer Placeholder 3"/>
          <p:cNvSpPr>
            <a:spLocks noGrp="1"/>
          </p:cNvSpPr>
          <p:nvPr>
            <p:ph type="ftr" sz="quarter" idx="2"/>
          </p:nvPr>
        </p:nvSpPr>
        <p:spPr>
          <a:xfrm>
            <a:off x="0" y="8842375"/>
            <a:ext cx="3043238" cy="465138"/>
          </a:xfrm>
          <a:prstGeom prst="rect">
            <a:avLst/>
          </a:prstGeom>
        </p:spPr>
        <p:txBody>
          <a:bodyPr vert="horz" wrap="square" lIns="93324" tIns="46662" rIns="93324" bIns="46662" numCol="1" anchor="b" anchorCtr="0" compatLnSpc="1">
            <a:prstTxWarp prst="textNoShape">
              <a:avLst/>
            </a:prstTxWarp>
          </a:bodyPr>
          <a:lstStyle>
            <a:lvl1pPr>
              <a:defRPr sz="1200"/>
            </a:lvl1pPr>
          </a:lstStyle>
          <a:p>
            <a:pPr>
              <a:defRPr/>
            </a:pPr>
            <a:endParaRPr lang="en-CA"/>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pPr>
              <a:defRPr/>
            </a:pPr>
            <a:fld id="{66DC547A-01A5-44FC-BC85-7A41F0BABF35}" type="slidenum">
              <a:rPr lang="en-CA"/>
              <a:pPr>
                <a:defRPr/>
              </a:pPr>
              <a:t>‹#›</a:t>
            </a:fld>
            <a:endParaRPr lang="en-CA"/>
          </a:p>
        </p:txBody>
      </p:sp>
      <p:sp>
        <p:nvSpPr>
          <p:cNvPr id="6" name="Header Placeholder 5"/>
          <p:cNvSpPr>
            <a:spLocks noGrp="1"/>
          </p:cNvSpPr>
          <p:nvPr>
            <p:ph type="hdr" sz="quarter"/>
          </p:nvPr>
        </p:nvSpPr>
        <p:spPr>
          <a:xfrm>
            <a:off x="0" y="0"/>
            <a:ext cx="3043238" cy="465138"/>
          </a:xfrm>
          <a:prstGeom prst="rect">
            <a:avLst/>
          </a:prstGeom>
        </p:spPr>
        <p:txBody>
          <a:bodyPr vert="horz" wrap="square" lIns="93324" tIns="46662" rIns="93324" bIns="46662" numCol="1" anchor="t" anchorCtr="0" compatLnSpc="1">
            <a:prstTxWarp prst="textNoShape">
              <a:avLst/>
            </a:prstTxWarp>
          </a:bodyPr>
          <a:lstStyle>
            <a:lvl1pPr>
              <a:defRPr sz="1200"/>
            </a:lvl1pPr>
          </a:lstStyle>
          <a:p>
            <a:pPr>
              <a:defRPr/>
            </a:pPr>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24" tIns="46662" rIns="93324" bIns="46662" numCol="1" anchor="t" anchorCtr="0" compatLnSpc="1">
            <a:prstTxWarp prst="textNoShape">
              <a:avLst/>
            </a:prstTxWarp>
          </a:bodyPr>
          <a:lstStyle>
            <a:lvl1pPr>
              <a:defRPr sz="1200"/>
            </a:lvl1pPr>
          </a:lstStyle>
          <a:p>
            <a:pPr>
              <a:defRPr/>
            </a:pPr>
            <a:endParaRPr lang="en-CA"/>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pPr>
              <a:defRPr/>
            </a:pPr>
            <a:fld id="{65623DDB-7943-405F-BB45-001636E596EF}" type="datetimeFigureOut">
              <a:rPr lang="en-CA"/>
              <a:pPr>
                <a:defRPr/>
              </a:pPr>
              <a:t>22/06/2015</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CA" noProof="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wrap="square" lIns="93324" tIns="46662" rIns="93324" bIns="46662"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42375"/>
            <a:ext cx="3043238" cy="465138"/>
          </a:xfrm>
          <a:prstGeom prst="rect">
            <a:avLst/>
          </a:prstGeom>
        </p:spPr>
        <p:txBody>
          <a:bodyPr vert="horz" wrap="square" lIns="93324" tIns="46662" rIns="93324" bIns="46662" numCol="1" anchor="b" anchorCtr="0" compatLnSpc="1">
            <a:prstTxWarp prst="textNoShape">
              <a:avLst/>
            </a:prstTxWarp>
          </a:bodyPr>
          <a:lstStyle>
            <a:lvl1pPr>
              <a:defRPr sz="1200"/>
            </a:lvl1pPr>
          </a:lstStyle>
          <a:p>
            <a:pPr>
              <a:defRPr/>
            </a:pPr>
            <a:endParaRPr lang="en-CA"/>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pPr>
              <a:defRPr/>
            </a:pPr>
            <a:fld id="{CF65971F-736F-4F49-94F3-9967F651F979}"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eleread.com/apps/top-5-apps-for-writer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copperbadge.livejournal.com/3310197.html" TargetMode="External"/><Relationship Id="rId4" Type="http://schemas.openxmlformats.org/officeDocument/2006/relationships/hyperlink" Target="http://www.thebookdesigner.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ongkiat.com/blog/designing-book-cove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overdesignstudio.co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bookbaby.com/ebook-cover-design" TargetMode="External"/><Relationship Id="rId4" Type="http://schemas.openxmlformats.org/officeDocument/2006/relationships/hyperlink" Target="http://99designs.c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smashwords.com/" TargetMode="External"/><Relationship Id="rId3" Type="http://schemas.openxmlformats.org/officeDocument/2006/relationships/hyperlink" Target="http://www.kobo.com/writinglife" TargetMode="External"/><Relationship Id="rId7" Type="http://schemas.openxmlformats.org/officeDocument/2006/relationships/hyperlink" Target="http://www.bookbaby.com/ebook-services"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kdp.amazon.com/self-publishing/help?topicId=AE24XS35AM53P" TargetMode="External"/><Relationship Id="rId5" Type="http://schemas.openxmlformats.org/officeDocument/2006/relationships/hyperlink" Target="https://kdp.amazon.com/self-publishing/signin?ie=UTF8&amp;language=en_US" TargetMode="External"/><Relationship Id="rId4" Type="http://schemas.openxmlformats.org/officeDocument/2006/relationships/hyperlink" Target="http://www.pocket-lint.com/news/122530-kobo-writing-life-makes-it-easy-for-authors-to-publish-their-ebooks-in-just-five-steps" TargetMode="External"/><Relationship Id="rId9" Type="http://schemas.openxmlformats.org/officeDocument/2006/relationships/hyperlink" Target="http://www.smashwords.com/about/how_to_publish_on_smashword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blueinkreview.com/features-and-services/authors/how-it-works"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www.theguardian.com/books/series/self-publishing-showcase" TargetMode="External"/><Relationship Id="rId4" Type="http://schemas.openxmlformats.org/officeDocument/2006/relationships/hyperlink" Target="http://www.publishersweekly.com/pw/diy/index.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log.smashwords.com/2014/03/sizing-self-publishing-market-10.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ropbox.com/s/e7wnquia5t9m506/modeling%20self%20publishing%20market%20share%20by%20Smashwords.xls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riter.ly/community/how-much-does-it-cost-to-self-publish-a-boo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pbs.org/mediashift/2013/05/the-real-costs-of-self-publishing-boo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CA" smtClean="0"/>
          </a:p>
        </p:txBody>
      </p:sp>
      <p:sp>
        <p:nvSpPr>
          <p:cNvPr id="83972" name="Slide Number Placeholder 3"/>
          <p:cNvSpPr>
            <a:spLocks noGrp="1"/>
          </p:cNvSpPr>
          <p:nvPr>
            <p:ph type="sldNum" sz="quarter" idx="5"/>
          </p:nvPr>
        </p:nvSpPr>
        <p:spPr bwMode="auto">
          <a:noFill/>
          <a:ln>
            <a:miter lim="800000"/>
            <a:headEnd/>
            <a:tailEnd/>
          </a:ln>
        </p:spPr>
        <p:txBody>
          <a:bodyPr/>
          <a:lstStyle/>
          <a:p>
            <a:fld id="{5A9AEB72-4D76-40DD-A98D-EB8064D7E106}" type="slidenum">
              <a:rPr lang="en-CA" smtClean="0"/>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endParaRPr lang="en-CA" smtClean="0"/>
          </a:p>
        </p:txBody>
      </p:sp>
      <p:sp>
        <p:nvSpPr>
          <p:cNvPr id="93188" name="Slide Number Placeholder 3"/>
          <p:cNvSpPr>
            <a:spLocks noGrp="1"/>
          </p:cNvSpPr>
          <p:nvPr>
            <p:ph type="sldNum" sz="quarter" idx="5"/>
          </p:nvPr>
        </p:nvSpPr>
        <p:spPr bwMode="auto">
          <a:noFill/>
          <a:ln>
            <a:miter lim="800000"/>
            <a:headEnd/>
            <a:tailEnd/>
          </a:ln>
        </p:spPr>
        <p:txBody>
          <a:bodyPr/>
          <a:lstStyle/>
          <a:p>
            <a:fld id="{E3FBBE0B-1E8A-4D8B-A3DC-E82DB1F6EF40}" type="slidenum">
              <a:rPr lang="en-CA" smtClean="0"/>
              <a:pPr/>
              <a:t>13</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r>
              <a:rPr lang="en-US" b="1" smtClean="0"/>
              <a:t>Writers Resources</a:t>
            </a:r>
            <a:r>
              <a:rPr lang="en-US" smtClean="0"/>
              <a:t>: (5 min)</a:t>
            </a:r>
            <a:endParaRPr lang="en-CA" smtClean="0"/>
          </a:p>
          <a:p>
            <a:r>
              <a:rPr lang="en-US" smtClean="0"/>
              <a:t>	</a:t>
            </a:r>
            <a:r>
              <a:rPr lang="en-US" b="1" smtClean="0"/>
              <a:t>At the library</a:t>
            </a:r>
            <a:r>
              <a:rPr lang="en-US" smtClean="0"/>
              <a:t>: I know that this talk is called “online tools” but for creating the best book possible, I thought that some print resources might not go amiss. You can find our writing books at 808.3. (Outline other things at the library)</a:t>
            </a:r>
            <a:endParaRPr lang="en-CA" smtClean="0"/>
          </a:p>
          <a:p>
            <a:endParaRPr lang="en-CA" smtClean="0"/>
          </a:p>
        </p:txBody>
      </p:sp>
      <p:sp>
        <p:nvSpPr>
          <p:cNvPr id="94212" name="Slide Number Placeholder 3"/>
          <p:cNvSpPr>
            <a:spLocks noGrp="1"/>
          </p:cNvSpPr>
          <p:nvPr>
            <p:ph type="sldNum" sz="quarter" idx="5"/>
          </p:nvPr>
        </p:nvSpPr>
        <p:spPr bwMode="auto">
          <a:noFill/>
          <a:ln>
            <a:miter lim="800000"/>
            <a:headEnd/>
            <a:tailEnd/>
          </a:ln>
        </p:spPr>
        <p:txBody>
          <a:bodyPr/>
          <a:lstStyle/>
          <a:p>
            <a:fld id="{729BA5B9-D2BF-453F-B866-3CB55F8A1D07}" type="slidenum">
              <a:rPr lang="en-CA" smtClean="0"/>
              <a:pPr/>
              <a:t>14</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r>
              <a:rPr lang="en-US" b="1" smtClean="0"/>
              <a:t>Online</a:t>
            </a:r>
            <a:r>
              <a:rPr lang="en-US" smtClean="0"/>
              <a:t>: there are some websites that are meant to help people out with writing.</a:t>
            </a:r>
            <a:endParaRPr lang="en-CA" smtClean="0"/>
          </a:p>
          <a:p>
            <a:endParaRPr lang="en-CA" smtClean="0"/>
          </a:p>
        </p:txBody>
      </p:sp>
      <p:sp>
        <p:nvSpPr>
          <p:cNvPr id="95236" name="Slide Number Placeholder 3"/>
          <p:cNvSpPr>
            <a:spLocks noGrp="1"/>
          </p:cNvSpPr>
          <p:nvPr>
            <p:ph type="sldNum" sz="quarter" idx="5"/>
          </p:nvPr>
        </p:nvSpPr>
        <p:spPr bwMode="auto">
          <a:noFill/>
          <a:ln>
            <a:miter lim="800000"/>
            <a:headEnd/>
            <a:tailEnd/>
          </a:ln>
        </p:spPr>
        <p:txBody>
          <a:bodyPr/>
          <a:lstStyle/>
          <a:p>
            <a:fld id="{A022D3A4-9552-4A1A-BA9D-25C313A9F8E5}" type="slidenum">
              <a:rPr lang="en-CA" smtClean="0"/>
              <a:pPr/>
              <a:t>15</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spcBef>
                <a:spcPct val="0"/>
              </a:spcBef>
            </a:pPr>
            <a:r>
              <a:rPr lang="en-US" b="1" smtClean="0"/>
              <a:t>Locally</a:t>
            </a:r>
            <a:r>
              <a:rPr lang="en-US" smtClean="0"/>
              <a:t>: there are some local writers groups. Meetup.com is a great place to find groups (or create them!). Also, SFU does have a writing and publishing program.</a:t>
            </a:r>
            <a:endParaRPr lang="en-CA" smtClean="0"/>
          </a:p>
          <a:p>
            <a:pPr eaLnBrk="1" hangingPunct="1">
              <a:spcBef>
                <a:spcPct val="0"/>
              </a:spcBef>
            </a:pPr>
            <a:endParaRPr lang="en-US" smtClean="0"/>
          </a:p>
          <a:p>
            <a:r>
              <a:rPr lang="en-US" smtClean="0"/>
              <a:t>Top 5 Apps for Writers: </a:t>
            </a:r>
            <a:r>
              <a:rPr lang="en-US" u="sng" smtClean="0">
                <a:hlinkClick r:id="rId3"/>
              </a:rPr>
              <a:t>http://www.teleread.com/apps/top-5-apps-for-writers/</a:t>
            </a:r>
            <a:endParaRPr lang="en-CA" smtClean="0"/>
          </a:p>
          <a:p>
            <a:r>
              <a:rPr lang="en-US" u="sng" smtClean="0">
                <a:hlinkClick r:id="rId4"/>
              </a:rPr>
              <a:t>http://www.thebookdesigner.com/</a:t>
            </a:r>
            <a:r>
              <a:rPr lang="en-US" smtClean="0"/>
              <a:t> </a:t>
            </a:r>
            <a:endParaRPr lang="en-CA" smtClean="0"/>
          </a:p>
          <a:p>
            <a:r>
              <a:rPr lang="en-US" smtClean="0"/>
              <a:t> </a:t>
            </a:r>
            <a:endParaRPr lang="en-CA" smtClean="0"/>
          </a:p>
          <a:p>
            <a:r>
              <a:rPr lang="en-US" u="sng" smtClean="0">
                <a:hlinkClick r:id="rId5"/>
              </a:rPr>
              <a:t>http://copperbadge.livejournal.com/3310197.html</a:t>
            </a:r>
            <a:r>
              <a:rPr lang="en-US" smtClean="0"/>
              <a:t> </a:t>
            </a:r>
            <a:endParaRPr lang="en-CA" smtClean="0"/>
          </a:p>
          <a:p>
            <a:r>
              <a:rPr lang="en-US" smtClean="0"/>
              <a:t> </a:t>
            </a:r>
            <a:endParaRPr lang="en-CA" smtClean="0"/>
          </a:p>
          <a:p>
            <a:pPr eaLnBrk="1" hangingPunct="1">
              <a:spcBef>
                <a:spcPct val="0"/>
              </a:spcBef>
            </a:pPr>
            <a:endParaRPr lang="en-CA" smtClean="0"/>
          </a:p>
        </p:txBody>
      </p:sp>
      <p:sp>
        <p:nvSpPr>
          <p:cNvPr id="96260" name="Slide Number Placeholder 3"/>
          <p:cNvSpPr>
            <a:spLocks noGrp="1"/>
          </p:cNvSpPr>
          <p:nvPr>
            <p:ph type="sldNum" sz="quarter" idx="5"/>
          </p:nvPr>
        </p:nvSpPr>
        <p:spPr bwMode="auto">
          <a:noFill/>
          <a:ln>
            <a:miter lim="800000"/>
            <a:headEnd/>
            <a:tailEnd/>
          </a:ln>
        </p:spPr>
        <p:txBody>
          <a:bodyPr/>
          <a:lstStyle/>
          <a:p>
            <a:fld id="{59B1F281-4BE0-48E6-8B69-DCF392A0A49F}" type="slidenum">
              <a:rPr lang="en-CA" smtClean="0"/>
              <a:pPr/>
              <a:t>16</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r>
              <a:rPr lang="en-US" b="1" smtClean="0"/>
              <a:t>Editing </a:t>
            </a:r>
            <a:r>
              <a:rPr lang="en-US" smtClean="0"/>
              <a:t>(12 minutes)</a:t>
            </a:r>
            <a:endParaRPr lang="en-CA" smtClean="0"/>
          </a:p>
          <a:p>
            <a:r>
              <a:rPr lang="en-US" smtClean="0"/>
              <a:t>The editing process is as important as the writing process. You can use writing groups and online forums, family and friends to help with the editing process, but there are also a number of online editing services available.</a:t>
            </a:r>
            <a:endParaRPr lang="en-CA" smtClean="0"/>
          </a:p>
          <a:p>
            <a:r>
              <a:rPr lang="en-US" smtClean="0"/>
              <a:t>Editing Services Online:</a:t>
            </a:r>
            <a:endParaRPr lang="en-CA" smtClean="0"/>
          </a:p>
          <a:p>
            <a:r>
              <a:rPr lang="en-US" smtClean="0"/>
              <a:t>Scribendi</a:t>
            </a:r>
            <a:endParaRPr lang="en-CA" smtClean="0"/>
          </a:p>
          <a:p>
            <a:r>
              <a:rPr lang="en-US" smtClean="0"/>
              <a:t>Kirkus Author Services</a:t>
            </a:r>
            <a:endParaRPr lang="en-CA" smtClean="0"/>
          </a:p>
          <a:p>
            <a:r>
              <a:rPr lang="en-US" smtClean="0"/>
              <a:t>Allograph</a:t>
            </a:r>
            <a:endParaRPr lang="en-CA" smtClean="0"/>
          </a:p>
          <a:p>
            <a:r>
              <a:rPr lang="en-US" smtClean="0"/>
              <a:t>First Editing</a:t>
            </a:r>
            <a:endParaRPr lang="en-CA" smtClean="0"/>
          </a:p>
          <a:p>
            <a:r>
              <a:rPr lang="en-US" smtClean="0"/>
              <a:t>West Coast Editing Services</a:t>
            </a:r>
            <a:endParaRPr lang="en-CA" smtClean="0"/>
          </a:p>
          <a:p>
            <a:r>
              <a:rPr lang="en-US" smtClean="0"/>
              <a:t>The editing company</a:t>
            </a:r>
            <a:endParaRPr lang="en-CA" smtClean="0"/>
          </a:p>
          <a:p>
            <a:r>
              <a:rPr lang="en-US" smtClean="0"/>
              <a:t>(go through each one’s services page)</a:t>
            </a:r>
            <a:endParaRPr lang="en-CA" smtClean="0"/>
          </a:p>
          <a:p>
            <a:endParaRPr lang="en-CA" smtClean="0"/>
          </a:p>
        </p:txBody>
      </p:sp>
      <p:sp>
        <p:nvSpPr>
          <p:cNvPr id="97284" name="Slide Number Placeholder 3"/>
          <p:cNvSpPr>
            <a:spLocks noGrp="1"/>
          </p:cNvSpPr>
          <p:nvPr>
            <p:ph type="sldNum" sz="quarter" idx="5"/>
          </p:nvPr>
        </p:nvSpPr>
        <p:spPr bwMode="auto">
          <a:noFill/>
          <a:ln>
            <a:miter lim="800000"/>
            <a:headEnd/>
            <a:tailEnd/>
          </a:ln>
        </p:spPr>
        <p:txBody>
          <a:bodyPr/>
          <a:lstStyle/>
          <a:p>
            <a:fld id="{E050B7A8-FAE9-4F4C-BA5C-C54AE750248D}" type="slidenum">
              <a:rPr lang="en-CA" smtClean="0"/>
              <a:pPr/>
              <a:t>18</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r>
              <a:rPr lang="en-US" b="1" smtClean="0"/>
              <a:t>Covers </a:t>
            </a:r>
            <a:r>
              <a:rPr lang="en-US" smtClean="0"/>
              <a:t>(10 minutes)</a:t>
            </a:r>
            <a:endParaRPr lang="en-CA" smtClean="0"/>
          </a:p>
          <a:p>
            <a:r>
              <a:rPr lang="en-US" smtClean="0"/>
              <a:t>[something about the importance of a good cover]</a:t>
            </a:r>
            <a:endParaRPr lang="en-CA" smtClean="0"/>
          </a:p>
          <a:p>
            <a:r>
              <a:rPr lang="en-US" smtClean="0"/>
              <a:t>Cover art:</a:t>
            </a:r>
            <a:endParaRPr lang="en-CA" smtClean="0"/>
          </a:p>
          <a:p>
            <a:r>
              <a:rPr lang="en-US" smtClean="0"/>
              <a:t>DIY: </a:t>
            </a:r>
            <a:r>
              <a:rPr lang="en-US" u="sng" smtClean="0">
                <a:hlinkClick r:id="rId3"/>
              </a:rPr>
              <a:t>http://www.hongkiat.com/blog/designing-book-covers/</a:t>
            </a:r>
            <a:r>
              <a:rPr lang="en-US" smtClean="0"/>
              <a:t> </a:t>
            </a:r>
            <a:endParaRPr lang="en-CA" smtClean="0"/>
          </a:p>
          <a:p>
            <a:r>
              <a:rPr lang="en-US" smtClean="0"/>
              <a:t>Think about what you like best!</a:t>
            </a:r>
            <a:endParaRPr lang="en-CA" smtClean="0"/>
          </a:p>
          <a:p>
            <a:r>
              <a:rPr lang="en-US" smtClean="0"/>
              <a:t>But once you have an edited book and cover in hand, you have everything you need to publish! Or are you?</a:t>
            </a:r>
            <a:endParaRPr lang="en-CA" smtClean="0"/>
          </a:p>
          <a:p>
            <a:r>
              <a:rPr lang="en-US" smtClean="0"/>
              <a:t> </a:t>
            </a:r>
            <a:endParaRPr lang="en-CA" smtClean="0"/>
          </a:p>
          <a:p>
            <a:endParaRPr lang="en-CA" smtClean="0"/>
          </a:p>
        </p:txBody>
      </p:sp>
      <p:sp>
        <p:nvSpPr>
          <p:cNvPr id="98308" name="Slide Number Placeholder 3"/>
          <p:cNvSpPr>
            <a:spLocks noGrp="1"/>
          </p:cNvSpPr>
          <p:nvPr>
            <p:ph type="sldNum" sz="quarter" idx="5"/>
          </p:nvPr>
        </p:nvSpPr>
        <p:spPr bwMode="auto">
          <a:noFill/>
          <a:ln>
            <a:miter lim="800000"/>
            <a:headEnd/>
            <a:tailEnd/>
          </a:ln>
        </p:spPr>
        <p:txBody>
          <a:bodyPr/>
          <a:lstStyle/>
          <a:p>
            <a:fld id="{1DB0B67F-9EFD-43AE-B820-60AE8BF254E7}" type="slidenum">
              <a:rPr lang="en-CA" smtClean="0"/>
              <a:pPr/>
              <a:t>19</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r>
              <a:rPr lang="en-US" smtClean="0"/>
              <a:t>Suggested size is 1600x2400 pixels for most websites.</a:t>
            </a:r>
          </a:p>
          <a:p>
            <a:endParaRPr lang="en-US" smtClean="0"/>
          </a:p>
          <a:p>
            <a:r>
              <a:rPr lang="en-CA" smtClean="0"/>
              <a:t>http://ebookindiecovers.com/ebook-cover-size-requirementsspecifications/</a:t>
            </a:r>
          </a:p>
        </p:txBody>
      </p:sp>
      <p:sp>
        <p:nvSpPr>
          <p:cNvPr id="99332" name="Slide Number Placeholder 3"/>
          <p:cNvSpPr>
            <a:spLocks noGrp="1"/>
          </p:cNvSpPr>
          <p:nvPr>
            <p:ph type="sldNum" sz="quarter" idx="5"/>
          </p:nvPr>
        </p:nvSpPr>
        <p:spPr bwMode="auto">
          <a:noFill/>
          <a:ln>
            <a:miter lim="800000"/>
            <a:headEnd/>
            <a:tailEnd/>
          </a:ln>
        </p:spPr>
        <p:txBody>
          <a:bodyPr/>
          <a:lstStyle/>
          <a:p>
            <a:fld id="{DCBAFD98-1C24-4C32-BC7B-FA83D6DA3A74}" type="slidenum">
              <a:rPr lang="en-CA" smtClean="0"/>
              <a:pPr/>
              <a:t>20</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r>
              <a:rPr lang="en-US" smtClean="0"/>
              <a:t>Design Firms</a:t>
            </a:r>
            <a:endParaRPr lang="en-CA" smtClean="0"/>
          </a:p>
          <a:p>
            <a:pPr lvl="1"/>
            <a:r>
              <a:rPr lang="en-US" smtClean="0"/>
              <a:t>Cover Design Studio: </a:t>
            </a:r>
            <a:r>
              <a:rPr lang="en-US" u="sng" smtClean="0">
                <a:hlinkClick r:id="rId3"/>
              </a:rPr>
              <a:t>http://www.coverdesignstudio.com/</a:t>
            </a:r>
            <a:r>
              <a:rPr lang="en-US" smtClean="0"/>
              <a:t> </a:t>
            </a:r>
            <a:endParaRPr lang="en-CA" smtClean="0"/>
          </a:p>
          <a:p>
            <a:pPr lvl="1"/>
            <a:r>
              <a:rPr lang="en-US" smtClean="0"/>
              <a:t>99 Designs </a:t>
            </a:r>
            <a:r>
              <a:rPr lang="en-US" u="sng" smtClean="0">
                <a:hlinkClick r:id="rId4"/>
              </a:rPr>
              <a:t>http://99designs.ca/</a:t>
            </a:r>
            <a:r>
              <a:rPr lang="en-US" smtClean="0"/>
              <a:t> </a:t>
            </a:r>
            <a:endParaRPr lang="en-CA" smtClean="0"/>
          </a:p>
          <a:p>
            <a:pPr lvl="1"/>
            <a:r>
              <a:rPr lang="en-US" smtClean="0"/>
              <a:t>Book Baby: </a:t>
            </a:r>
            <a:r>
              <a:rPr lang="en-US" u="sng" smtClean="0">
                <a:hlinkClick r:id="rId5"/>
              </a:rPr>
              <a:t>http://www.bookbaby.com/ebook-cover-design</a:t>
            </a:r>
            <a:r>
              <a:rPr lang="en-US" smtClean="0"/>
              <a:t>  </a:t>
            </a:r>
            <a:endParaRPr lang="en-CA" smtClean="0"/>
          </a:p>
          <a:p>
            <a:r>
              <a:rPr lang="en-US" smtClean="0"/>
              <a:t>(go over and look at pricing pages again)</a:t>
            </a:r>
          </a:p>
          <a:p>
            <a:endParaRPr lang="en-CA" smtClean="0"/>
          </a:p>
        </p:txBody>
      </p:sp>
      <p:sp>
        <p:nvSpPr>
          <p:cNvPr id="100356" name="Slide Number Placeholder 3"/>
          <p:cNvSpPr>
            <a:spLocks noGrp="1"/>
          </p:cNvSpPr>
          <p:nvPr>
            <p:ph type="sldNum" sz="quarter" idx="5"/>
          </p:nvPr>
        </p:nvSpPr>
        <p:spPr bwMode="auto">
          <a:noFill/>
          <a:ln>
            <a:miter lim="800000"/>
            <a:headEnd/>
            <a:tailEnd/>
          </a:ln>
        </p:spPr>
        <p:txBody>
          <a:bodyPr/>
          <a:lstStyle/>
          <a:p>
            <a:fld id="{9394FBDF-0461-4EA0-846F-DF62B84ED424}" type="slidenum">
              <a:rPr lang="en-CA" smtClean="0"/>
              <a:pPr/>
              <a:t>21</a:t>
            </a:fld>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r>
              <a:rPr lang="en-US" b="1" smtClean="0"/>
              <a:t>Formatting your book</a:t>
            </a:r>
            <a:r>
              <a:rPr lang="en-US" smtClean="0"/>
              <a:t> (12 minutes)</a:t>
            </a:r>
            <a:endParaRPr lang="en-CA" smtClean="0"/>
          </a:p>
          <a:p>
            <a:r>
              <a:rPr lang="en-US" smtClean="0"/>
              <a:t>Depending on the type of book that you have written and who your expected audience is, there are some tools you can use.</a:t>
            </a:r>
            <a:endParaRPr lang="en-CA" smtClean="0"/>
          </a:p>
          <a:p>
            <a:endParaRPr lang="en-US" smtClean="0"/>
          </a:p>
          <a:p>
            <a:r>
              <a:rPr lang="en-US" smtClean="0"/>
              <a:t>Sometimes you can do all of the formatting / publishing in one spot </a:t>
            </a:r>
          </a:p>
          <a:p>
            <a:endParaRPr lang="en-US" smtClean="0"/>
          </a:p>
          <a:p>
            <a:r>
              <a:rPr lang="en-US" smtClean="0"/>
              <a:t>Smashwords</a:t>
            </a:r>
            <a:endParaRPr lang="en-CA" smtClean="0"/>
          </a:p>
          <a:p>
            <a:r>
              <a:rPr lang="en-US" smtClean="0"/>
              <a:t>Pressbooks</a:t>
            </a:r>
            <a:endParaRPr lang="en-CA" smtClean="0"/>
          </a:p>
          <a:p>
            <a:r>
              <a:rPr lang="en-US" smtClean="0"/>
              <a:t>Accelio</a:t>
            </a:r>
            <a:endParaRPr lang="en-CA" smtClean="0"/>
          </a:p>
          <a:p>
            <a:r>
              <a:rPr lang="en-US" smtClean="0"/>
              <a:t>inckle</a:t>
            </a:r>
            <a:endParaRPr lang="en-CA" smtClean="0"/>
          </a:p>
          <a:p>
            <a:endParaRPr lang="en-CA" smtClean="0"/>
          </a:p>
        </p:txBody>
      </p:sp>
      <p:sp>
        <p:nvSpPr>
          <p:cNvPr id="101380" name="Slide Number Placeholder 3"/>
          <p:cNvSpPr>
            <a:spLocks noGrp="1"/>
          </p:cNvSpPr>
          <p:nvPr>
            <p:ph type="sldNum" sz="quarter" idx="5"/>
          </p:nvPr>
        </p:nvSpPr>
        <p:spPr bwMode="auto">
          <a:noFill/>
          <a:ln>
            <a:miter lim="800000"/>
            <a:headEnd/>
            <a:tailEnd/>
          </a:ln>
        </p:spPr>
        <p:txBody>
          <a:bodyPr/>
          <a:lstStyle/>
          <a:p>
            <a:fld id="{53C7D1ED-EDDB-4DB4-983D-7CBD7D0B5EA7}" type="slidenum">
              <a:rPr lang="en-CA" smtClean="0"/>
              <a:pPr/>
              <a:t>22</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r>
              <a:rPr lang="en-US" smtClean="0"/>
              <a:t>Can also save as pdf (for ease of printing) or sharing an un-editable copy via email.</a:t>
            </a:r>
            <a:endParaRPr lang="en-CA" smtClean="0"/>
          </a:p>
        </p:txBody>
      </p:sp>
      <p:sp>
        <p:nvSpPr>
          <p:cNvPr id="102404" name="Slide Number Placeholder 3"/>
          <p:cNvSpPr>
            <a:spLocks noGrp="1"/>
          </p:cNvSpPr>
          <p:nvPr>
            <p:ph type="sldNum" sz="quarter" idx="5"/>
          </p:nvPr>
        </p:nvSpPr>
        <p:spPr bwMode="auto">
          <a:noFill/>
          <a:ln>
            <a:miter lim="800000"/>
            <a:headEnd/>
            <a:tailEnd/>
          </a:ln>
        </p:spPr>
        <p:txBody>
          <a:bodyPr/>
          <a:lstStyle/>
          <a:p>
            <a:fld id="{3D70C598-54D8-4FB3-AD59-5E0470E9A119}" type="slidenum">
              <a:rPr lang="en-CA" smtClean="0"/>
              <a:pPr/>
              <a:t>23</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r>
              <a:rPr lang="en-US" b="1" smtClean="0"/>
              <a:t>Goal</a:t>
            </a:r>
            <a:r>
              <a:rPr lang="en-US" smtClean="0"/>
              <a:t>: Introduce aspiring authors to the tools and resources involved in self-publishing</a:t>
            </a:r>
            <a:endParaRPr lang="en-CA" smtClean="0"/>
          </a:p>
          <a:p>
            <a:r>
              <a:rPr lang="en-US" smtClean="0"/>
              <a:t> </a:t>
            </a:r>
            <a:endParaRPr lang="en-CA" smtClean="0"/>
          </a:p>
          <a:p>
            <a:r>
              <a:rPr lang="en-US" b="1" smtClean="0"/>
              <a:t>Introduction </a:t>
            </a:r>
            <a:r>
              <a:rPr lang="en-US" smtClean="0"/>
              <a:t>(5 min)</a:t>
            </a:r>
            <a:endParaRPr lang="en-CA" smtClean="0"/>
          </a:p>
          <a:p>
            <a:r>
              <a:rPr lang="en-US" smtClean="0"/>
              <a:t>-Welcome</a:t>
            </a:r>
            <a:endParaRPr lang="en-CA" smtClean="0"/>
          </a:p>
          <a:p>
            <a:r>
              <a:rPr lang="en-US" smtClean="0"/>
              <a:t>-Me</a:t>
            </a:r>
            <a:endParaRPr lang="en-CA" smtClean="0"/>
          </a:p>
          <a:p>
            <a:r>
              <a:rPr lang="en-US" smtClean="0"/>
              <a:t>-What we are here to discuss today, introducing tools to aspiring writers (outline)</a:t>
            </a:r>
            <a:endParaRPr lang="en-CA" smtClean="0"/>
          </a:p>
          <a:p>
            <a:r>
              <a:rPr lang="en-US" smtClean="0"/>
              <a:t>-not a publishing expert, but as a librarian, able to help people access the tools that they need in order to be successful.</a:t>
            </a:r>
            <a:endParaRPr lang="en-CA" smtClean="0"/>
          </a:p>
          <a:p>
            <a:r>
              <a:rPr lang="en-US" smtClean="0"/>
              <a:t>-information is as current as we can make it, publishing industry is still in flux, and changes occur every day.</a:t>
            </a:r>
            <a:endParaRPr lang="en-CA" smtClean="0"/>
          </a:p>
          <a:p>
            <a:endParaRPr lang="en-CA" smtClean="0"/>
          </a:p>
        </p:txBody>
      </p:sp>
      <p:sp>
        <p:nvSpPr>
          <p:cNvPr id="84996" name="Slide Number Placeholder 3"/>
          <p:cNvSpPr>
            <a:spLocks noGrp="1"/>
          </p:cNvSpPr>
          <p:nvPr>
            <p:ph type="sldNum" sz="quarter" idx="5"/>
          </p:nvPr>
        </p:nvSpPr>
        <p:spPr bwMode="auto">
          <a:noFill/>
          <a:ln>
            <a:miter lim="800000"/>
            <a:headEnd/>
            <a:tailEnd/>
          </a:ln>
        </p:spPr>
        <p:txBody>
          <a:bodyPr/>
          <a:lstStyle/>
          <a:p>
            <a:fld id="{12A7C5EE-AD4B-4733-916D-69A391916E7F}" type="slidenum">
              <a:rPr lang="en-CA" smtClean="0"/>
              <a:pPr/>
              <a:t>2</a:t>
            </a:fld>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r>
              <a:rPr lang="en-US" smtClean="0"/>
              <a:t>Do a demo of editing content, showing how to add and remove content</a:t>
            </a:r>
          </a:p>
          <a:p>
            <a:r>
              <a:rPr lang="en-US" smtClean="0"/>
              <a:t>Demo an export: login sfelkar &amp; regular simple password.</a:t>
            </a:r>
          </a:p>
          <a:p>
            <a:r>
              <a:rPr lang="en-US" smtClean="0"/>
              <a:t>Include the upgrade to remove promotion material in export$10 for one book. EBOOK PRO</a:t>
            </a:r>
            <a:endParaRPr lang="en-CA" smtClean="0"/>
          </a:p>
        </p:txBody>
      </p:sp>
      <p:sp>
        <p:nvSpPr>
          <p:cNvPr id="103428" name="Slide Number Placeholder 3"/>
          <p:cNvSpPr>
            <a:spLocks noGrp="1"/>
          </p:cNvSpPr>
          <p:nvPr>
            <p:ph type="sldNum" sz="quarter" idx="5"/>
          </p:nvPr>
        </p:nvSpPr>
        <p:spPr bwMode="auto">
          <a:noFill/>
          <a:ln>
            <a:miter lim="800000"/>
            <a:headEnd/>
            <a:tailEnd/>
          </a:ln>
        </p:spPr>
        <p:txBody>
          <a:bodyPr/>
          <a:lstStyle/>
          <a:p>
            <a:fld id="{E5559A35-8034-4D70-B6D1-FA47BFBAD4E8}" type="slidenum">
              <a:rPr lang="en-CA" smtClean="0"/>
              <a:pPr/>
              <a:t>24</a:t>
            </a:fld>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endParaRPr lang="en-CA" smtClean="0"/>
          </a:p>
        </p:txBody>
      </p:sp>
      <p:sp>
        <p:nvSpPr>
          <p:cNvPr id="104452" name="Slide Number Placeholder 3"/>
          <p:cNvSpPr>
            <a:spLocks noGrp="1"/>
          </p:cNvSpPr>
          <p:nvPr>
            <p:ph type="sldNum" sz="quarter" idx="5"/>
          </p:nvPr>
        </p:nvSpPr>
        <p:spPr bwMode="auto">
          <a:noFill/>
          <a:ln>
            <a:miter lim="800000"/>
            <a:headEnd/>
            <a:tailEnd/>
          </a:ln>
        </p:spPr>
        <p:txBody>
          <a:bodyPr/>
          <a:lstStyle/>
          <a:p>
            <a:fld id="{52933F9B-0F77-4263-B229-A4A8B6BDDB29}" type="slidenum">
              <a:rPr lang="en-CA" smtClean="0"/>
              <a:pPr/>
              <a:t>30</a:t>
            </a:fld>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r>
              <a:rPr lang="en-US" smtClean="0"/>
              <a:t>Add cover in the ebook doc</a:t>
            </a:r>
            <a:endParaRPr lang="en-CA" smtClean="0"/>
          </a:p>
        </p:txBody>
      </p:sp>
      <p:sp>
        <p:nvSpPr>
          <p:cNvPr id="105476" name="Slide Number Placeholder 3"/>
          <p:cNvSpPr>
            <a:spLocks noGrp="1"/>
          </p:cNvSpPr>
          <p:nvPr>
            <p:ph type="sldNum" sz="quarter" idx="5"/>
          </p:nvPr>
        </p:nvSpPr>
        <p:spPr bwMode="auto">
          <a:noFill/>
          <a:ln>
            <a:miter lim="800000"/>
            <a:headEnd/>
            <a:tailEnd/>
          </a:ln>
        </p:spPr>
        <p:txBody>
          <a:bodyPr/>
          <a:lstStyle/>
          <a:p>
            <a:fld id="{F1C6DE8B-BEB8-422F-8F01-04EC6E732492}" type="slidenum">
              <a:rPr lang="en-CA" smtClean="0"/>
              <a:pPr/>
              <a:t>36</a:t>
            </a:fld>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pPr>
              <a:lnSpc>
                <a:spcPct val="90000"/>
              </a:lnSpc>
            </a:pPr>
            <a:r>
              <a:rPr lang="en-US" sz="1000" b="1" smtClean="0"/>
              <a:t>Publishing &amp; Distributing Your Book </a:t>
            </a:r>
            <a:r>
              <a:rPr lang="en-US" sz="1000" smtClean="0"/>
              <a:t>(12 minutes)</a:t>
            </a:r>
            <a:endParaRPr lang="en-CA" sz="1000" smtClean="0"/>
          </a:p>
          <a:p>
            <a:pPr>
              <a:lnSpc>
                <a:spcPct val="90000"/>
              </a:lnSpc>
            </a:pPr>
            <a:r>
              <a:rPr lang="en-US" sz="1000" u="sng" smtClean="0">
                <a:hlinkClick r:id="rId3"/>
              </a:rPr>
              <a:t>Kobo Writing Life</a:t>
            </a:r>
            <a:r>
              <a:rPr lang="en-US" sz="1000" smtClean="0"/>
              <a:t>:</a:t>
            </a:r>
            <a:endParaRPr lang="en-CA" sz="1000" smtClean="0"/>
          </a:p>
          <a:p>
            <a:pPr>
              <a:lnSpc>
                <a:spcPct val="90000"/>
              </a:lnSpc>
            </a:pPr>
            <a:r>
              <a:rPr lang="en-US" sz="1000" smtClean="0"/>
              <a:t>(Includes pay structure info) </a:t>
            </a:r>
            <a:r>
              <a:rPr lang="en-US" sz="1000" u="sng" smtClean="0">
                <a:hlinkClick r:id="rId4"/>
              </a:rPr>
              <a:t>http://www.pocket-lint.com/news/122530-kobo-writing-life-makes-it-easy-for-authors-to-publish-their-ebooks-in-just-five-steps</a:t>
            </a:r>
            <a:r>
              <a:rPr lang="en-US" sz="1000" smtClean="0"/>
              <a:t> </a:t>
            </a:r>
            <a:endParaRPr lang="en-CA" sz="1000" smtClean="0"/>
          </a:p>
          <a:p>
            <a:pPr>
              <a:lnSpc>
                <a:spcPct val="90000"/>
              </a:lnSpc>
            </a:pPr>
            <a:r>
              <a:rPr lang="en-US" sz="1000" smtClean="0"/>
              <a:t> </a:t>
            </a:r>
            <a:endParaRPr lang="en-CA" sz="1000" smtClean="0"/>
          </a:p>
          <a:p>
            <a:pPr>
              <a:lnSpc>
                <a:spcPct val="90000"/>
              </a:lnSpc>
            </a:pPr>
            <a:r>
              <a:rPr lang="en-US" sz="1000" u="sng" smtClean="0">
                <a:hlinkClick r:id="rId5"/>
              </a:rPr>
              <a:t>Kindle Direct</a:t>
            </a:r>
            <a:endParaRPr lang="en-CA" sz="1000" smtClean="0"/>
          </a:p>
          <a:p>
            <a:pPr>
              <a:lnSpc>
                <a:spcPct val="90000"/>
              </a:lnSpc>
            </a:pPr>
            <a:r>
              <a:rPr lang="en-US" sz="1000" smtClean="0"/>
              <a:t>Payment method info: </a:t>
            </a:r>
            <a:r>
              <a:rPr lang="en-US" sz="1000" u="sng" smtClean="0">
                <a:hlinkClick r:id="rId6"/>
              </a:rPr>
              <a:t>https://kdp.amazon.com/self-publishing/help?topicId=AE24XS35AM53P</a:t>
            </a:r>
            <a:r>
              <a:rPr lang="en-US" sz="1000" smtClean="0"/>
              <a:t> </a:t>
            </a:r>
            <a:endParaRPr lang="en-CA" sz="1000" smtClean="0"/>
          </a:p>
          <a:p>
            <a:pPr>
              <a:lnSpc>
                <a:spcPct val="90000"/>
              </a:lnSpc>
            </a:pPr>
            <a:r>
              <a:rPr lang="en-US" sz="1000" smtClean="0"/>
              <a:t> </a:t>
            </a:r>
            <a:endParaRPr lang="en-CA" sz="1000" smtClean="0"/>
          </a:p>
          <a:p>
            <a:pPr>
              <a:lnSpc>
                <a:spcPct val="90000"/>
              </a:lnSpc>
            </a:pPr>
            <a:r>
              <a:rPr lang="en-US" sz="1000" smtClean="0"/>
              <a:t>Kindle’s Create Space</a:t>
            </a:r>
            <a:endParaRPr lang="en-CA" sz="1000" smtClean="0"/>
          </a:p>
          <a:p>
            <a:pPr>
              <a:lnSpc>
                <a:spcPct val="90000"/>
              </a:lnSpc>
            </a:pPr>
            <a:r>
              <a:rPr lang="en-US" sz="1000" smtClean="0"/>
              <a:t> </a:t>
            </a:r>
            <a:endParaRPr lang="en-CA" sz="1000" smtClean="0"/>
          </a:p>
          <a:p>
            <a:pPr>
              <a:lnSpc>
                <a:spcPct val="90000"/>
              </a:lnSpc>
            </a:pPr>
            <a:r>
              <a:rPr lang="en-US" sz="1000" smtClean="0"/>
              <a:t>Book Baby: </a:t>
            </a:r>
            <a:r>
              <a:rPr lang="en-US" sz="1000" u="sng" smtClean="0">
                <a:hlinkClick r:id="rId7"/>
              </a:rPr>
              <a:t>http://www.bookbaby.com/ebook-services</a:t>
            </a:r>
            <a:r>
              <a:rPr lang="en-US" sz="1000" smtClean="0"/>
              <a:t> </a:t>
            </a:r>
            <a:endParaRPr lang="en-CA" sz="1000" smtClean="0"/>
          </a:p>
          <a:p>
            <a:pPr>
              <a:lnSpc>
                <a:spcPct val="90000"/>
              </a:lnSpc>
            </a:pPr>
            <a:r>
              <a:rPr lang="en-US" sz="1000" smtClean="0"/>
              <a:t> </a:t>
            </a:r>
            <a:endParaRPr lang="en-CA" sz="1000" smtClean="0"/>
          </a:p>
          <a:p>
            <a:pPr>
              <a:lnSpc>
                <a:spcPct val="90000"/>
              </a:lnSpc>
            </a:pPr>
            <a:r>
              <a:rPr lang="en-US" sz="1000" u="sng" smtClean="0">
                <a:hlinkClick r:id="rId8"/>
              </a:rPr>
              <a:t>Smashwords</a:t>
            </a:r>
            <a:endParaRPr lang="en-CA" sz="1000" smtClean="0"/>
          </a:p>
          <a:p>
            <a:pPr>
              <a:lnSpc>
                <a:spcPct val="90000"/>
              </a:lnSpc>
            </a:pPr>
            <a:r>
              <a:rPr lang="en-US" sz="1000" smtClean="0"/>
              <a:t> </a:t>
            </a:r>
            <a:endParaRPr lang="en-CA" sz="1000" smtClean="0"/>
          </a:p>
          <a:p>
            <a:pPr>
              <a:lnSpc>
                <a:spcPct val="90000"/>
              </a:lnSpc>
            </a:pPr>
            <a:r>
              <a:rPr lang="en-US" sz="1000" smtClean="0"/>
              <a:t>How to publish on smashwords - </a:t>
            </a:r>
            <a:r>
              <a:rPr lang="en-US" sz="1000" u="sng" smtClean="0">
                <a:hlinkClick r:id="rId9"/>
              </a:rPr>
              <a:t>http://www.smashwords.com/about/how_to_publish_on_smashwords</a:t>
            </a:r>
            <a:r>
              <a:rPr lang="en-US" sz="1000" smtClean="0"/>
              <a:t> </a:t>
            </a:r>
            <a:endParaRPr lang="en-CA" sz="1000" smtClean="0"/>
          </a:p>
          <a:p>
            <a:pPr>
              <a:lnSpc>
                <a:spcPct val="90000"/>
              </a:lnSpc>
            </a:pPr>
            <a:r>
              <a:rPr lang="en-US" sz="1000" smtClean="0"/>
              <a:t>LuLu</a:t>
            </a:r>
            <a:endParaRPr lang="en-CA" sz="1000" smtClean="0"/>
          </a:p>
          <a:p>
            <a:pPr>
              <a:lnSpc>
                <a:spcPct val="90000"/>
              </a:lnSpc>
            </a:pPr>
            <a:r>
              <a:rPr lang="en-US" sz="1000" smtClean="0"/>
              <a:t>This is a long established self-publishing platform, it has been around since the early 2000’s. Mostly used for print materials, it does have an e-publishing side as well.</a:t>
            </a:r>
            <a:endParaRPr lang="en-CA" sz="1000" smtClean="0"/>
          </a:p>
          <a:p>
            <a:pPr>
              <a:lnSpc>
                <a:spcPct val="90000"/>
              </a:lnSpc>
            </a:pPr>
            <a:r>
              <a:rPr lang="en-US" sz="1000" smtClean="0"/>
              <a:t> </a:t>
            </a:r>
            <a:endParaRPr lang="en-CA" sz="1000" smtClean="0"/>
          </a:p>
          <a:p>
            <a:pPr>
              <a:lnSpc>
                <a:spcPct val="90000"/>
              </a:lnSpc>
            </a:pPr>
            <a:r>
              <a:rPr lang="en-US" sz="1000" smtClean="0"/>
              <a:t>iBooks:</a:t>
            </a:r>
            <a:endParaRPr lang="en-CA" sz="1000" smtClean="0"/>
          </a:p>
          <a:p>
            <a:pPr>
              <a:lnSpc>
                <a:spcPct val="90000"/>
              </a:lnSpc>
            </a:pPr>
            <a:r>
              <a:rPr lang="en-US" sz="1000" smtClean="0"/>
              <a:t>If a fee is charged for the work and it is in the .ibooks format, the work may only be sold through the iBooks Store. If the work is in a different format, such as PDF or ePub, this restriction does not apply.</a:t>
            </a:r>
            <a:endParaRPr lang="en-CA" sz="1000" smtClean="0"/>
          </a:p>
          <a:p>
            <a:pPr>
              <a:lnSpc>
                <a:spcPct val="90000"/>
              </a:lnSpc>
            </a:pPr>
            <a:endParaRPr lang="en-CA" sz="1000" smtClean="0"/>
          </a:p>
        </p:txBody>
      </p:sp>
      <p:sp>
        <p:nvSpPr>
          <p:cNvPr id="106500" name="Slide Number Placeholder 3"/>
          <p:cNvSpPr>
            <a:spLocks noGrp="1"/>
          </p:cNvSpPr>
          <p:nvPr>
            <p:ph type="sldNum" sz="quarter" idx="5"/>
          </p:nvPr>
        </p:nvSpPr>
        <p:spPr bwMode="auto">
          <a:noFill/>
          <a:ln>
            <a:miter lim="800000"/>
            <a:headEnd/>
            <a:tailEnd/>
          </a:ln>
        </p:spPr>
        <p:txBody>
          <a:bodyPr/>
          <a:lstStyle/>
          <a:p>
            <a:fld id="{B1FF9E6B-B122-4AF8-B117-F9F17E77A17D}" type="slidenum">
              <a:rPr lang="en-CA" smtClean="0"/>
              <a:pPr/>
              <a:t>38</a:t>
            </a:fld>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r>
              <a:rPr lang="en-US" smtClean="0"/>
              <a:t>Use Kobo as an uploading example</a:t>
            </a:r>
          </a:p>
          <a:p>
            <a:endParaRPr lang="en-US" smtClean="0"/>
          </a:p>
          <a:p>
            <a:r>
              <a:rPr lang="en-US" b="1" smtClean="0"/>
              <a:t>Personal Information that they need:</a:t>
            </a:r>
          </a:p>
          <a:p>
            <a:r>
              <a:rPr lang="en-CA" smtClean="0"/>
              <a:t>Enter your email and password</a:t>
            </a:r>
          </a:p>
          <a:p>
            <a:r>
              <a:rPr lang="en-CA" smtClean="0"/>
              <a:t>Enter your name, publisher name (optional), email (auto-populates from previous page), phone (optional) and PREVIOUS Kobo publishing account ID – if applicable</a:t>
            </a:r>
          </a:p>
          <a:p>
            <a:r>
              <a:rPr lang="en-CA" smtClean="0"/>
              <a:t>Scroll down to input country, street address, city, state, zip</a:t>
            </a:r>
          </a:p>
          <a:p>
            <a:r>
              <a:rPr lang="en-CA" smtClean="0"/>
              <a:t>Accept terms of service</a:t>
            </a:r>
          </a:p>
          <a:p>
            <a:r>
              <a:rPr lang="en-CA" smtClean="0"/>
              <a:t>Respond to email to confirm registration</a:t>
            </a:r>
          </a:p>
          <a:p>
            <a:r>
              <a:rPr lang="en-CA" smtClean="0"/>
              <a:t>Enter payment information – bank, routing number, branch address, etc, and save info</a:t>
            </a:r>
          </a:p>
          <a:p>
            <a:r>
              <a:rPr lang="en-CA" smtClean="0"/>
              <a:t>Click on “ebooks” in the top right menu bar</a:t>
            </a:r>
          </a:p>
          <a:p>
            <a:r>
              <a:rPr lang="en-CA" smtClean="0"/>
              <a:t>Click on “create a new ebook”</a:t>
            </a:r>
          </a:p>
          <a:p>
            <a:endParaRPr lang="en-CA" smtClean="0"/>
          </a:p>
        </p:txBody>
      </p:sp>
      <p:sp>
        <p:nvSpPr>
          <p:cNvPr id="107524" name="Slide Number Placeholder 3"/>
          <p:cNvSpPr>
            <a:spLocks noGrp="1"/>
          </p:cNvSpPr>
          <p:nvPr>
            <p:ph type="sldNum" sz="quarter" idx="5"/>
          </p:nvPr>
        </p:nvSpPr>
        <p:spPr bwMode="auto">
          <a:noFill/>
          <a:ln>
            <a:miter lim="800000"/>
            <a:headEnd/>
            <a:tailEnd/>
          </a:ln>
        </p:spPr>
        <p:txBody>
          <a:bodyPr/>
          <a:lstStyle/>
          <a:p>
            <a:fld id="{73BC710C-386C-4B89-B8D3-12FD16CC2B73}" type="slidenum">
              <a:rPr lang="en-CA" smtClean="0"/>
              <a:pPr/>
              <a:t>39</a:t>
            </a:fld>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r>
              <a:rPr lang="en-US" smtClean="0"/>
              <a:t>This is your chance to check the book for formatting errors, and the look and feel before it goes public</a:t>
            </a:r>
            <a:endParaRPr lang="en-CA" smtClean="0"/>
          </a:p>
        </p:txBody>
      </p:sp>
      <p:sp>
        <p:nvSpPr>
          <p:cNvPr id="108548" name="Slide Number Placeholder 3"/>
          <p:cNvSpPr>
            <a:spLocks noGrp="1"/>
          </p:cNvSpPr>
          <p:nvPr>
            <p:ph type="sldNum" sz="quarter" idx="5"/>
          </p:nvPr>
        </p:nvSpPr>
        <p:spPr bwMode="auto">
          <a:noFill/>
          <a:ln>
            <a:miter lim="800000"/>
            <a:headEnd/>
            <a:tailEnd/>
          </a:ln>
        </p:spPr>
        <p:txBody>
          <a:bodyPr/>
          <a:lstStyle/>
          <a:p>
            <a:fld id="{7496E1A7-36E4-451F-AC99-22436BE4CAE4}" type="slidenum">
              <a:rPr lang="en-CA" smtClean="0"/>
              <a:pPr/>
              <a:t>43</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p:txBody>
          <a:bodyPr>
            <a:normAutofit lnSpcReduction="10000"/>
          </a:bodyPr>
          <a:lstStyle/>
          <a:p>
            <a:pPr>
              <a:lnSpc>
                <a:spcPct val="80000"/>
              </a:lnSpc>
              <a:defRPr/>
            </a:pPr>
            <a:r>
              <a:rPr lang="en-US" sz="1100" b="1" dirty="0" smtClean="0"/>
              <a:t>Getting Reviews </a:t>
            </a:r>
            <a:r>
              <a:rPr lang="en-US" sz="1100" dirty="0" smtClean="0"/>
              <a:t>(5 minutes)</a:t>
            </a:r>
            <a:endParaRPr lang="en-CA" sz="1100" dirty="0" smtClean="0"/>
          </a:p>
          <a:p>
            <a:pPr>
              <a:lnSpc>
                <a:spcPct val="80000"/>
              </a:lnSpc>
              <a:defRPr/>
            </a:pPr>
            <a:r>
              <a:rPr lang="en-US" sz="1100" dirty="0" smtClean="0"/>
              <a:t>This is the last section of the talk, but still an important one. How do you get reviews on your book?</a:t>
            </a:r>
            <a:endParaRPr lang="en-CA" sz="1100" dirty="0" smtClean="0"/>
          </a:p>
          <a:p>
            <a:pPr>
              <a:lnSpc>
                <a:spcPct val="80000"/>
              </a:lnSpc>
              <a:defRPr/>
            </a:pPr>
            <a:r>
              <a:rPr lang="en-US" sz="1100" dirty="0" smtClean="0"/>
              <a:t> </a:t>
            </a:r>
          </a:p>
          <a:p>
            <a:pPr>
              <a:lnSpc>
                <a:spcPct val="80000"/>
              </a:lnSpc>
              <a:defRPr/>
            </a:pPr>
            <a:r>
              <a:rPr lang="en-US" sz="1100" dirty="0" smtClean="0"/>
              <a:t>Be present online, start a blog, go on social media, find a way to get in contact with the people you think will enjoy reading your book.</a:t>
            </a:r>
          </a:p>
          <a:p>
            <a:pPr>
              <a:lnSpc>
                <a:spcPct val="80000"/>
              </a:lnSpc>
              <a:defRPr/>
            </a:pPr>
            <a:endParaRPr lang="en-CA" sz="1100" dirty="0" smtClean="0"/>
          </a:p>
          <a:p>
            <a:pPr>
              <a:lnSpc>
                <a:spcPct val="80000"/>
              </a:lnSpc>
              <a:defRPr/>
            </a:pPr>
            <a:r>
              <a:rPr lang="en-US" sz="1100" dirty="0" smtClean="0"/>
              <a:t>There are a few “pay for review” services from reputable vendors, they rarely promise a positive review – which is how you know that they have a good reputation.</a:t>
            </a:r>
            <a:endParaRPr lang="en-CA" sz="1100" dirty="0" smtClean="0"/>
          </a:p>
          <a:p>
            <a:pPr>
              <a:lnSpc>
                <a:spcPct val="80000"/>
              </a:lnSpc>
              <a:defRPr/>
            </a:pPr>
            <a:r>
              <a:rPr lang="en-US" sz="1100" dirty="0" smtClean="0"/>
              <a:t> </a:t>
            </a:r>
            <a:endParaRPr lang="en-CA" sz="1100" dirty="0" smtClean="0"/>
          </a:p>
          <a:p>
            <a:pPr>
              <a:lnSpc>
                <a:spcPct val="80000"/>
              </a:lnSpc>
              <a:defRPr/>
            </a:pPr>
            <a:r>
              <a:rPr lang="en-US" sz="1100" dirty="0" smtClean="0"/>
              <a:t>A free and easy place to start looking for reviews is </a:t>
            </a:r>
            <a:r>
              <a:rPr lang="en-US" sz="1100" dirty="0" err="1" smtClean="0"/>
              <a:t>Goodreads</a:t>
            </a:r>
            <a:r>
              <a:rPr lang="en-US" sz="1100" dirty="0" smtClean="0"/>
              <a:t>. This site allows you to do giveaways of your book to reviewers, and to network with other authors.</a:t>
            </a:r>
            <a:endParaRPr lang="en-CA" sz="1100" dirty="0" smtClean="0"/>
          </a:p>
          <a:p>
            <a:pPr>
              <a:lnSpc>
                <a:spcPct val="80000"/>
              </a:lnSpc>
              <a:defRPr/>
            </a:pPr>
            <a:r>
              <a:rPr lang="en-US" sz="1100" dirty="0" smtClean="0"/>
              <a:t> </a:t>
            </a:r>
            <a:endParaRPr lang="en-CA" sz="1100" dirty="0" smtClean="0"/>
          </a:p>
          <a:p>
            <a:pPr>
              <a:lnSpc>
                <a:spcPct val="80000"/>
              </a:lnSpc>
              <a:defRPr/>
            </a:pPr>
            <a:r>
              <a:rPr lang="en-US" sz="1100" dirty="0" smtClean="0"/>
              <a:t>Here is a sampling of some posts on getting reviews, and I found this great list of tips for getting book reviews from Writer’s Digest that I wanted to share with you (read tips).</a:t>
            </a:r>
            <a:endParaRPr lang="en-CA" sz="1100" dirty="0" smtClean="0"/>
          </a:p>
          <a:p>
            <a:pPr>
              <a:lnSpc>
                <a:spcPct val="80000"/>
              </a:lnSpc>
              <a:defRPr/>
            </a:pPr>
            <a:r>
              <a:rPr lang="en-US" sz="1100" dirty="0" smtClean="0"/>
              <a:t> </a:t>
            </a:r>
            <a:endParaRPr lang="en-CA" sz="1100" dirty="0" smtClean="0"/>
          </a:p>
          <a:p>
            <a:pPr>
              <a:lnSpc>
                <a:spcPct val="80000"/>
              </a:lnSpc>
              <a:defRPr/>
            </a:pPr>
            <a:r>
              <a:rPr lang="en-US" sz="1100" dirty="0" smtClean="0"/>
              <a:t>It is time to wrap up, these slides are available to you on our website [], because it will take time to find out what will work best for you, your book, and your audience.</a:t>
            </a:r>
            <a:endParaRPr lang="en-CA" sz="1100" dirty="0" smtClean="0"/>
          </a:p>
          <a:p>
            <a:pPr>
              <a:lnSpc>
                <a:spcPct val="80000"/>
              </a:lnSpc>
              <a:defRPr/>
            </a:pPr>
            <a:r>
              <a:rPr lang="en-US" sz="1100" dirty="0" smtClean="0"/>
              <a:t> </a:t>
            </a:r>
            <a:endParaRPr lang="en-CA" sz="1100" dirty="0" smtClean="0"/>
          </a:p>
          <a:p>
            <a:pPr>
              <a:lnSpc>
                <a:spcPct val="80000"/>
              </a:lnSpc>
              <a:defRPr/>
            </a:pPr>
            <a:r>
              <a:rPr lang="en-US" sz="1100" dirty="0" smtClean="0"/>
              <a:t>Thank you.</a:t>
            </a:r>
            <a:endParaRPr lang="en-CA" sz="1100" dirty="0" smtClean="0"/>
          </a:p>
          <a:p>
            <a:pPr>
              <a:lnSpc>
                <a:spcPct val="80000"/>
              </a:lnSpc>
              <a:defRPr/>
            </a:pPr>
            <a:r>
              <a:rPr lang="en-US" sz="1100" dirty="0" smtClean="0"/>
              <a:t> </a:t>
            </a:r>
            <a:endParaRPr lang="en-CA" sz="1100" dirty="0" smtClean="0"/>
          </a:p>
          <a:p>
            <a:pPr>
              <a:lnSpc>
                <a:spcPct val="80000"/>
              </a:lnSpc>
              <a:defRPr/>
            </a:pPr>
            <a:r>
              <a:rPr lang="en-US" sz="1100" dirty="0" smtClean="0"/>
              <a:t>Also: Blue Ink Reviews (pay for a review) </a:t>
            </a:r>
            <a:r>
              <a:rPr lang="en-US" sz="1100" u="sng" dirty="0" smtClean="0">
                <a:hlinkClick r:id="rId3"/>
              </a:rPr>
              <a:t>http://www.blueinkreview.com/features-and-services/authors/how-it-works</a:t>
            </a:r>
            <a:endParaRPr lang="en-CA" sz="1100" dirty="0" smtClean="0"/>
          </a:p>
          <a:p>
            <a:pPr>
              <a:lnSpc>
                <a:spcPct val="80000"/>
              </a:lnSpc>
              <a:defRPr/>
            </a:pPr>
            <a:r>
              <a:rPr lang="en-US" sz="1100" dirty="0" smtClean="0"/>
              <a:t>Publishers Weekly Select: </a:t>
            </a:r>
            <a:r>
              <a:rPr lang="en-US" sz="1100" u="sng" dirty="0" smtClean="0">
                <a:hlinkClick r:id="rId4"/>
              </a:rPr>
              <a:t>http://www.publishersweekly.com/pw/diy/index.html</a:t>
            </a:r>
            <a:r>
              <a:rPr lang="en-US" sz="1100" dirty="0" smtClean="0"/>
              <a:t> </a:t>
            </a:r>
            <a:endParaRPr lang="en-CA" sz="1100" dirty="0" smtClean="0"/>
          </a:p>
          <a:p>
            <a:pPr>
              <a:lnSpc>
                <a:spcPct val="80000"/>
              </a:lnSpc>
              <a:defRPr/>
            </a:pPr>
            <a:r>
              <a:rPr lang="en-US" sz="1100" u="sng" dirty="0" smtClean="0">
                <a:hlinkClick r:id="rId5"/>
              </a:rPr>
              <a:t>http://www.theguardian.com/books/series/self-publishing-showcase</a:t>
            </a:r>
            <a:r>
              <a:rPr lang="en-US" sz="1100" dirty="0" smtClean="0"/>
              <a:t> </a:t>
            </a:r>
            <a:endParaRPr lang="en-CA" sz="1100" dirty="0" smtClean="0"/>
          </a:p>
          <a:p>
            <a:pPr>
              <a:lnSpc>
                <a:spcPct val="80000"/>
              </a:lnSpc>
              <a:defRPr/>
            </a:pPr>
            <a:r>
              <a:rPr lang="en-US" sz="1100" dirty="0" smtClean="0"/>
              <a:t> </a:t>
            </a:r>
            <a:endParaRPr lang="en-CA" sz="1100" dirty="0" smtClean="0"/>
          </a:p>
          <a:p>
            <a:pPr>
              <a:lnSpc>
                <a:spcPct val="80000"/>
              </a:lnSpc>
              <a:defRPr/>
            </a:pPr>
            <a:endParaRPr lang="en-CA" sz="1100" dirty="0" smtClean="0"/>
          </a:p>
        </p:txBody>
      </p:sp>
      <p:sp>
        <p:nvSpPr>
          <p:cNvPr id="109572" name="Slide Number Placeholder 3"/>
          <p:cNvSpPr>
            <a:spLocks noGrp="1"/>
          </p:cNvSpPr>
          <p:nvPr>
            <p:ph type="sldNum" sz="quarter" idx="5"/>
          </p:nvPr>
        </p:nvSpPr>
        <p:spPr bwMode="auto">
          <a:noFill/>
          <a:ln>
            <a:miter lim="800000"/>
            <a:headEnd/>
            <a:tailEnd/>
          </a:ln>
        </p:spPr>
        <p:txBody>
          <a:bodyPr/>
          <a:lstStyle/>
          <a:p>
            <a:fld id="{59B9534A-B95F-4BE6-B608-D1FE73A52BC4}" type="slidenum">
              <a:rPr lang="en-CA" smtClean="0"/>
              <a:pPr/>
              <a:t>53</a:t>
            </a:fld>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endParaRPr lang="en-CA" smtClean="0"/>
          </a:p>
        </p:txBody>
      </p:sp>
      <p:sp>
        <p:nvSpPr>
          <p:cNvPr id="110596" name="Slide Number Placeholder 3"/>
          <p:cNvSpPr>
            <a:spLocks noGrp="1"/>
          </p:cNvSpPr>
          <p:nvPr>
            <p:ph type="sldNum" sz="quarter" idx="5"/>
          </p:nvPr>
        </p:nvSpPr>
        <p:spPr bwMode="auto">
          <a:noFill/>
          <a:ln>
            <a:miter lim="800000"/>
            <a:headEnd/>
            <a:tailEnd/>
          </a:ln>
        </p:spPr>
        <p:txBody>
          <a:bodyPr/>
          <a:lstStyle/>
          <a:p>
            <a:fld id="{C5604948-30A5-417F-8154-43804914D7C1}" type="slidenum">
              <a:rPr lang="en-CA" smtClean="0"/>
              <a:pPr/>
              <a:t>56</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US" b="1" smtClean="0"/>
              <a:t>What is Self-Publishing?</a:t>
            </a:r>
            <a:r>
              <a:rPr lang="en-US" smtClean="0"/>
              <a:t>’ (5 minutes)</a:t>
            </a:r>
            <a:endParaRPr lang="en-CA" smtClean="0"/>
          </a:p>
          <a:p>
            <a:endParaRPr lang="en-CA" smtClean="0"/>
          </a:p>
        </p:txBody>
      </p:sp>
      <p:sp>
        <p:nvSpPr>
          <p:cNvPr id="86020" name="Slide Number Placeholder 3"/>
          <p:cNvSpPr>
            <a:spLocks noGrp="1"/>
          </p:cNvSpPr>
          <p:nvPr>
            <p:ph type="sldNum" sz="quarter" idx="5"/>
          </p:nvPr>
        </p:nvSpPr>
        <p:spPr bwMode="auto">
          <a:noFill/>
          <a:ln>
            <a:miter lim="800000"/>
            <a:headEnd/>
            <a:tailEnd/>
          </a:ln>
        </p:spPr>
        <p:txBody>
          <a:bodyPr/>
          <a:lstStyle/>
          <a:p>
            <a:fld id="{26F11278-2CDD-4C5C-967D-73A29DEDA151}" type="slidenum">
              <a:rPr lang="en-CA" smtClean="0"/>
              <a:pPr/>
              <a:t>3</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r>
              <a:rPr lang="en-US" smtClean="0"/>
              <a:t>“</a:t>
            </a:r>
            <a:r>
              <a:rPr lang="en-CA" b="1" smtClean="0"/>
              <a:t>Self-publishing</a:t>
            </a:r>
            <a:r>
              <a:rPr lang="en-CA" smtClean="0"/>
              <a:t> is the publication of any book or other media by the author of the work, without the involvement of an established third-party publisher. A self-published physical book is said to be </a:t>
            </a:r>
            <a:r>
              <a:rPr lang="en-CA" b="1" smtClean="0"/>
              <a:t>privately printed</a:t>
            </a:r>
            <a:r>
              <a:rPr lang="en-CA" smtClean="0"/>
              <a:t>. The author is responsible and in control of entire process including design (cover/interior), formats, price, distribution, marketing &amp; PR.”</a:t>
            </a:r>
          </a:p>
          <a:p>
            <a:r>
              <a:rPr lang="en-US" smtClean="0"/>
              <a:t>-Wikipedia.org </a:t>
            </a:r>
            <a:endParaRPr lang="en-CA" smtClean="0"/>
          </a:p>
          <a:p>
            <a:r>
              <a:rPr lang="en-US" smtClean="0"/>
              <a:t>(that seems like a lot of work, so…)</a:t>
            </a:r>
            <a:endParaRPr lang="en-CA" smtClean="0"/>
          </a:p>
          <a:p>
            <a:endParaRPr lang="en-CA" smtClean="0"/>
          </a:p>
        </p:txBody>
      </p:sp>
      <p:sp>
        <p:nvSpPr>
          <p:cNvPr id="87044" name="Slide Number Placeholder 3"/>
          <p:cNvSpPr>
            <a:spLocks noGrp="1"/>
          </p:cNvSpPr>
          <p:nvPr>
            <p:ph type="sldNum" sz="quarter" idx="5"/>
          </p:nvPr>
        </p:nvSpPr>
        <p:spPr bwMode="auto">
          <a:noFill/>
          <a:ln>
            <a:miter lim="800000"/>
            <a:headEnd/>
            <a:tailEnd/>
          </a:ln>
        </p:spPr>
        <p:txBody>
          <a:bodyPr/>
          <a:lstStyle/>
          <a:p>
            <a:fld id="{9306AC8A-2056-49D9-9BB5-234FAF54A11F}" type="slidenum">
              <a:rPr lang="en-CA" smtClean="0"/>
              <a:pPr/>
              <a:t>4</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r>
              <a:rPr lang="en-US" b="1" smtClean="0"/>
              <a:t>Why Self Publish? </a:t>
            </a:r>
            <a:r>
              <a:rPr lang="en-US" smtClean="0"/>
              <a:t>(5 minutes)</a:t>
            </a:r>
            <a:endParaRPr lang="en-CA" smtClean="0"/>
          </a:p>
          <a:p>
            <a:r>
              <a:rPr lang="en-US" smtClean="0"/>
              <a:t>You control all of the creative decisions</a:t>
            </a:r>
            <a:endParaRPr lang="en-CA" smtClean="0"/>
          </a:p>
          <a:p>
            <a:r>
              <a:rPr lang="en-US" smtClean="0"/>
              <a:t>You set the price</a:t>
            </a:r>
            <a:endParaRPr lang="en-CA" smtClean="0"/>
          </a:p>
          <a:p>
            <a:r>
              <a:rPr lang="en-US" smtClean="0"/>
              <a:t>You might end up as famous as E.L. James! </a:t>
            </a:r>
            <a:endParaRPr lang="en-CA" smtClean="0"/>
          </a:p>
          <a:p>
            <a:r>
              <a:rPr lang="en-CA" smtClean="0"/>
              <a:t>There are a lot of interesting statistics out there about self-publishing, and a lot of different options.</a:t>
            </a:r>
          </a:p>
          <a:p>
            <a:r>
              <a:rPr lang="en-CA" smtClean="0"/>
              <a:t>Here is an infographic from Forbes, about the breakdown of costs. (read out)</a:t>
            </a:r>
          </a:p>
          <a:p>
            <a:endParaRPr lang="en-CA" smtClean="0"/>
          </a:p>
        </p:txBody>
      </p:sp>
      <p:sp>
        <p:nvSpPr>
          <p:cNvPr id="88068" name="Slide Number Placeholder 3"/>
          <p:cNvSpPr>
            <a:spLocks noGrp="1"/>
          </p:cNvSpPr>
          <p:nvPr>
            <p:ph type="sldNum" sz="quarter" idx="5"/>
          </p:nvPr>
        </p:nvSpPr>
        <p:spPr bwMode="auto">
          <a:noFill/>
          <a:ln>
            <a:miter lim="800000"/>
            <a:headEnd/>
            <a:tailEnd/>
          </a:ln>
        </p:spPr>
        <p:txBody>
          <a:bodyPr/>
          <a:lstStyle/>
          <a:p>
            <a:fld id="{D5FE8CF9-B32D-4607-95E8-7F85BD1D5644}" type="slidenum">
              <a:rPr lang="en-CA" smtClean="0"/>
              <a:pPr/>
              <a:t>6</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r>
              <a:rPr lang="en-US" smtClean="0"/>
              <a:t>What does the self-publishing landscape look like?</a:t>
            </a:r>
            <a:endParaRPr lang="en-CA" smtClean="0"/>
          </a:p>
        </p:txBody>
      </p:sp>
      <p:sp>
        <p:nvSpPr>
          <p:cNvPr id="89092" name="Slide Number Placeholder 3"/>
          <p:cNvSpPr>
            <a:spLocks noGrp="1"/>
          </p:cNvSpPr>
          <p:nvPr>
            <p:ph type="sldNum" sz="quarter" idx="5"/>
          </p:nvPr>
        </p:nvSpPr>
        <p:spPr bwMode="auto">
          <a:noFill/>
          <a:ln>
            <a:miter lim="800000"/>
            <a:headEnd/>
            <a:tailEnd/>
          </a:ln>
        </p:spPr>
        <p:txBody>
          <a:bodyPr/>
          <a:lstStyle/>
          <a:p>
            <a:fld id="{530B2D5A-77E5-4FDA-A5D7-1A79FD02F6C5}" type="slidenum">
              <a:rPr lang="en-CA" smtClean="0"/>
              <a:pPr/>
              <a:t>7</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a:lnSpc>
                <a:spcPct val="80000"/>
              </a:lnSpc>
            </a:pPr>
            <a:r>
              <a:rPr lang="en-CA" sz="1000" smtClean="0"/>
              <a:t>One of the commonly cited advantages of indie ebook publishing is that indies earn much higher "royalty" rates than traditionally published authors.  Smashwords authors typically earn 60-80% of the list price, versus traditionally published authors who earn 12.5% to 17.5% of the list price.  The rate paid by the publisher depends on whether their publisher is selling books under the wholesale or agency models. </a:t>
            </a:r>
            <a:br>
              <a:rPr lang="en-CA" sz="1000" smtClean="0"/>
            </a:br>
            <a:r>
              <a:rPr lang="en-CA" sz="1000" smtClean="0"/>
              <a:t/>
            </a:r>
            <a:br>
              <a:rPr lang="en-CA" sz="1000" smtClean="0"/>
            </a:br>
            <a:r>
              <a:rPr lang="en-CA" sz="1000" smtClean="0"/>
              <a:t>Let's put some numbers on the bones of these percentages.  A Smashwords-distributed author earns $2.40 on a $3.99 ebook sold through one of our retailer partners, whereas a traditionally published author would earn about 50-70 cents.  In order for the traditionally published ebook author to earn the same $2.40, their ebook would have to be priced between $13.71 and $19.20.  This explains why talented authors are feeling such strong economic incentive to go indie.  Indies can price their product lower, but still earn more per unit sold than they can earn from traditional publishers who overprice their books yet continue to offer a small royalty percentage.</a:t>
            </a:r>
            <a:br>
              <a:rPr lang="en-CA" sz="1000" smtClean="0"/>
            </a:br>
            <a:r>
              <a:rPr lang="en-CA" sz="1000" smtClean="0"/>
              <a:t/>
            </a:r>
            <a:br>
              <a:rPr lang="en-CA" sz="1000" smtClean="0"/>
            </a:br>
            <a:endParaRPr lang="en-CA" sz="1000" smtClean="0"/>
          </a:p>
          <a:p>
            <a:pPr>
              <a:lnSpc>
                <a:spcPct val="80000"/>
              </a:lnSpc>
            </a:pPr>
            <a:r>
              <a:rPr lang="en-CA" sz="1000" smtClean="0"/>
              <a:t>The chart at the top of this page is generated off of the same estimates that created the chart at left which I first shared in </a:t>
            </a:r>
            <a:r>
              <a:rPr lang="en-CA" sz="1000" smtClean="0">
                <a:hlinkClick r:id="rId3"/>
              </a:rPr>
              <a:t>last week's post</a:t>
            </a:r>
            <a:r>
              <a:rPr lang="en-CA" sz="1000" smtClean="0"/>
              <a:t>.</a:t>
            </a:r>
            <a:br>
              <a:rPr lang="en-CA" sz="1000" smtClean="0"/>
            </a:br>
            <a:r>
              <a:rPr lang="en-CA" sz="1000" smtClean="0"/>
              <a:t/>
            </a:r>
            <a:br>
              <a:rPr lang="en-CA" sz="1000" smtClean="0"/>
            </a:br>
            <a:r>
              <a:rPr lang="en-CA" sz="1000" smtClean="0"/>
              <a:t>The chart at top was created by multiplying the percentage of the market going to indie ebook authors (at left) by 60%, and the percentage going to traditional authors by 15%.</a:t>
            </a:r>
            <a:br>
              <a:rPr lang="en-CA" sz="1000" smtClean="0"/>
            </a:br>
            <a:r>
              <a:rPr lang="en-CA" sz="1000" smtClean="0"/>
              <a:t/>
            </a:r>
            <a:br>
              <a:rPr lang="en-CA" sz="1000" smtClean="0"/>
            </a:br>
            <a:r>
              <a:rPr lang="en-CA" sz="1000" smtClean="0"/>
              <a:t/>
            </a:r>
            <a:br>
              <a:rPr lang="en-CA" sz="1000" smtClean="0"/>
            </a:br>
            <a:r>
              <a:rPr lang="en-CA" sz="1000" smtClean="0"/>
              <a:t/>
            </a:r>
            <a:br>
              <a:rPr lang="en-CA" sz="1000" smtClean="0"/>
            </a:br>
            <a:r>
              <a:rPr lang="en-CA" sz="1000" smtClean="0"/>
              <a:t>These percentages are approximations based on the spreads I mentioned above.  </a:t>
            </a:r>
            <a:br>
              <a:rPr lang="en-CA" sz="1000" smtClean="0"/>
            </a:br>
            <a:r>
              <a:rPr lang="en-CA" sz="1000" smtClean="0"/>
              <a:t/>
            </a:r>
            <a:br>
              <a:rPr lang="en-CA" sz="1000" smtClean="0"/>
            </a:br>
            <a:r>
              <a:rPr lang="en-CA" sz="1000" smtClean="0"/>
              <a:t>You can </a:t>
            </a:r>
            <a:r>
              <a:rPr lang="en-CA" sz="1000" smtClean="0">
                <a:hlinkClick r:id="rId4"/>
              </a:rPr>
              <a:t>download my spreadsheet</a:t>
            </a:r>
            <a:r>
              <a:rPr lang="en-CA" sz="1000" smtClean="0"/>
              <a:t> to develop and share your own estimates.  Nothing would make me happier than for someone with better numbers to prove that my 2013 indie ebook market share estimate of 15% is too high (it would mean Smashwords authors have more upside in the future!).</a:t>
            </a:r>
            <a:br>
              <a:rPr lang="en-CA" sz="1000" smtClean="0"/>
            </a:br>
            <a:r>
              <a:rPr lang="en-CA" sz="1000" smtClean="0"/>
              <a:t/>
            </a:r>
            <a:br>
              <a:rPr lang="en-CA" sz="1000" smtClean="0"/>
            </a:br>
            <a:r>
              <a:rPr lang="en-CA" sz="1000" smtClean="0"/>
              <a:t>I am confident, however, that the </a:t>
            </a:r>
            <a:r>
              <a:rPr lang="en-CA" sz="1000" smtClean="0">
                <a:hlinkClick r:id="rId3"/>
              </a:rPr>
              <a:t>10 winds of change</a:t>
            </a:r>
            <a:r>
              <a:rPr lang="en-CA" sz="1000" smtClean="0"/>
              <a:t> I identified in the last post will lead indies to capture increased market share in the years ahead.</a:t>
            </a:r>
          </a:p>
        </p:txBody>
      </p:sp>
      <p:sp>
        <p:nvSpPr>
          <p:cNvPr id="90116" name="Slide Number Placeholder 3"/>
          <p:cNvSpPr>
            <a:spLocks noGrp="1"/>
          </p:cNvSpPr>
          <p:nvPr>
            <p:ph type="sldNum" sz="quarter" idx="5"/>
          </p:nvPr>
        </p:nvSpPr>
        <p:spPr bwMode="auto">
          <a:noFill/>
          <a:ln>
            <a:miter lim="800000"/>
            <a:headEnd/>
            <a:tailEnd/>
          </a:ln>
        </p:spPr>
        <p:txBody>
          <a:bodyPr/>
          <a:lstStyle/>
          <a:p>
            <a:fld id="{701F2008-E642-4C01-A6D5-BB3D88AF92DF}" type="slidenum">
              <a:rPr lang="en-CA" smtClean="0"/>
              <a:pPr/>
              <a:t>8</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p:txBody>
          <a:bodyPr>
            <a:normAutofit fontScale="92500"/>
          </a:bodyPr>
          <a:lstStyle/>
          <a:p>
            <a:pPr>
              <a:lnSpc>
                <a:spcPct val="80000"/>
              </a:lnSpc>
              <a:defRPr/>
            </a:pPr>
            <a:r>
              <a:rPr lang="en-US" sz="1100" b="1" dirty="0" smtClean="0"/>
              <a:t>Who Self-Publishes?</a:t>
            </a:r>
            <a:r>
              <a:rPr lang="en-US" sz="1100" dirty="0" smtClean="0"/>
              <a:t> (10 minutes)</a:t>
            </a:r>
            <a:endParaRPr lang="en-CA" sz="1100" dirty="0" smtClean="0"/>
          </a:p>
          <a:p>
            <a:pPr>
              <a:lnSpc>
                <a:spcPct val="80000"/>
              </a:lnSpc>
              <a:defRPr/>
            </a:pPr>
            <a:r>
              <a:rPr lang="en-US" sz="1100" dirty="0" smtClean="0"/>
              <a:t>Examples of success stories</a:t>
            </a:r>
            <a:endParaRPr lang="en-CA" sz="1100" dirty="0" smtClean="0"/>
          </a:p>
          <a:p>
            <a:pPr>
              <a:lnSpc>
                <a:spcPct val="80000"/>
              </a:lnSpc>
              <a:defRPr/>
            </a:pPr>
            <a:r>
              <a:rPr lang="en-US" sz="1100" dirty="0" smtClean="0"/>
              <a:t>There is a bit of a trend at the moment where authors will self-publish, almost as a way to show traditional publishing houses that they can be successful.</a:t>
            </a:r>
            <a:endParaRPr lang="en-CA" sz="1100" dirty="0" smtClean="0"/>
          </a:p>
          <a:p>
            <a:pPr>
              <a:lnSpc>
                <a:spcPct val="80000"/>
              </a:lnSpc>
              <a:defRPr/>
            </a:pPr>
            <a:r>
              <a:rPr lang="en-US" sz="1100" dirty="0" smtClean="0"/>
              <a:t>Choosing self-publishing does not stop you from pursuing traditional publishing after (or having been traditionally published once, does not mean you cannot choose self publishing after). </a:t>
            </a:r>
            <a:endParaRPr lang="en-CA" sz="1100" dirty="0" smtClean="0"/>
          </a:p>
          <a:p>
            <a:pPr>
              <a:lnSpc>
                <a:spcPct val="80000"/>
              </a:lnSpc>
              <a:defRPr/>
            </a:pPr>
            <a:r>
              <a:rPr lang="en-US" sz="1100" dirty="0" smtClean="0"/>
              <a:t>Other authors prefer the self-publishing model.</a:t>
            </a:r>
            <a:endParaRPr lang="en-CA" sz="1100" dirty="0" smtClean="0"/>
          </a:p>
          <a:p>
            <a:pPr lvl="1">
              <a:lnSpc>
                <a:spcPct val="80000"/>
              </a:lnSpc>
              <a:defRPr/>
            </a:pPr>
            <a:r>
              <a:rPr lang="en-US" sz="1100" b="1" dirty="0" smtClean="0"/>
              <a:t>A Christmas Carol</a:t>
            </a:r>
            <a:r>
              <a:rPr lang="en-US" sz="1100" dirty="0" smtClean="0"/>
              <a:t>: in 1843 Dickens published this book himself, after being disappointed with his publishers </a:t>
            </a:r>
            <a:endParaRPr lang="en-CA" sz="1100" dirty="0" smtClean="0"/>
          </a:p>
          <a:p>
            <a:pPr lvl="1">
              <a:lnSpc>
                <a:spcPct val="80000"/>
              </a:lnSpc>
              <a:defRPr/>
            </a:pPr>
            <a:r>
              <a:rPr lang="en-US" sz="1100" b="1" dirty="0" smtClean="0"/>
              <a:t>They Joy of Cooking</a:t>
            </a:r>
            <a:r>
              <a:rPr lang="en-US" sz="1100" dirty="0" smtClean="0"/>
              <a:t>: originally self-published in 1931 (and had 3000 copies) and then after 5 years taken up by a publishing house, and has sold more than 18 million copies to date.</a:t>
            </a:r>
            <a:endParaRPr lang="en-CA" sz="1100" dirty="0" smtClean="0"/>
          </a:p>
          <a:p>
            <a:pPr lvl="1">
              <a:lnSpc>
                <a:spcPct val="80000"/>
              </a:lnSpc>
              <a:defRPr/>
            </a:pPr>
            <a:r>
              <a:rPr lang="en-US" sz="1100" b="1" dirty="0" smtClean="0"/>
              <a:t>Wait for You</a:t>
            </a:r>
            <a:r>
              <a:rPr lang="en-US" sz="1100" dirty="0" smtClean="0"/>
              <a:t>: 1</a:t>
            </a:r>
            <a:r>
              <a:rPr lang="en-US" sz="1100" baseline="30000" dirty="0" smtClean="0"/>
              <a:t>st</a:t>
            </a:r>
            <a:r>
              <a:rPr lang="en-US" sz="1100" dirty="0" smtClean="0"/>
              <a:t> self-published book to be #1 on the Digital Book World </a:t>
            </a:r>
            <a:r>
              <a:rPr lang="en-US" sz="1100" dirty="0" err="1" smtClean="0"/>
              <a:t>Ebook</a:t>
            </a:r>
            <a:r>
              <a:rPr lang="en-US" sz="1100" dirty="0" smtClean="0"/>
              <a:t> Best-Seller List</a:t>
            </a:r>
            <a:endParaRPr lang="en-CA" sz="1100" dirty="0" smtClean="0"/>
          </a:p>
          <a:p>
            <a:pPr lvl="2">
              <a:lnSpc>
                <a:spcPct val="80000"/>
              </a:lnSpc>
              <a:defRPr/>
            </a:pPr>
            <a:r>
              <a:rPr lang="en-US" sz="1100" dirty="0" smtClean="0"/>
              <a:t>Other romance others like </a:t>
            </a:r>
            <a:r>
              <a:rPr lang="en-US" sz="1100" dirty="0" err="1" smtClean="0"/>
              <a:t>Barabara</a:t>
            </a:r>
            <a:r>
              <a:rPr lang="en-US" sz="1100" dirty="0" smtClean="0"/>
              <a:t> </a:t>
            </a:r>
            <a:r>
              <a:rPr lang="en-US" sz="1100" dirty="0" err="1" smtClean="0"/>
              <a:t>Freethy</a:t>
            </a:r>
            <a:r>
              <a:rPr lang="en-US" sz="1100" dirty="0" smtClean="0"/>
              <a:t> and Bella Andre have made more than a million dollars self-publishing romance novels.</a:t>
            </a:r>
            <a:endParaRPr lang="en-CA" sz="1100" dirty="0" smtClean="0"/>
          </a:p>
          <a:p>
            <a:pPr lvl="1">
              <a:lnSpc>
                <a:spcPct val="80000"/>
              </a:lnSpc>
              <a:defRPr/>
            </a:pPr>
            <a:r>
              <a:rPr lang="en-US" sz="1100" b="1" dirty="0" smtClean="0"/>
              <a:t>Still Alice</a:t>
            </a:r>
            <a:r>
              <a:rPr lang="en-US" sz="1100" dirty="0" smtClean="0"/>
              <a:t>: originally self-published by an established author, it was picked up by a publishing house and debuted at #5 on the NYT Bestseller list.</a:t>
            </a:r>
            <a:endParaRPr lang="en-CA" sz="1100" dirty="0" smtClean="0"/>
          </a:p>
          <a:p>
            <a:pPr lvl="1">
              <a:lnSpc>
                <a:spcPct val="80000"/>
              </a:lnSpc>
              <a:defRPr/>
            </a:pPr>
            <a:r>
              <a:rPr lang="en-US" sz="1100" b="1" dirty="0" smtClean="0"/>
              <a:t>Once We Were Brothers</a:t>
            </a:r>
            <a:r>
              <a:rPr lang="en-US" sz="1100" dirty="0" smtClean="0"/>
              <a:t>: self published by an author who couldn’t find a publishing house to take it on, it took two years for the market to discover it, but now has been picked up and is available via St. Martin’s Press.</a:t>
            </a:r>
            <a:endParaRPr lang="en-CA" sz="1100" dirty="0" smtClean="0"/>
          </a:p>
          <a:p>
            <a:pPr>
              <a:lnSpc>
                <a:spcPct val="80000"/>
              </a:lnSpc>
              <a:defRPr/>
            </a:pPr>
            <a:r>
              <a:rPr lang="en-US" sz="1100" dirty="0" smtClean="0"/>
              <a:t>          </a:t>
            </a:r>
            <a:r>
              <a:rPr lang="en-US" sz="1100" b="1" dirty="0" smtClean="0"/>
              <a:t>My Blood Approves</a:t>
            </a:r>
            <a:r>
              <a:rPr lang="en-US" sz="1100" dirty="0" smtClean="0"/>
              <a:t>: self-published via Kindle, the author have made over 2 mil between 2010 and 2011, has recently signed with St. Martins Press</a:t>
            </a:r>
          </a:p>
          <a:p>
            <a:pPr>
              <a:lnSpc>
                <a:spcPct val="80000"/>
              </a:lnSpc>
              <a:defRPr/>
            </a:pPr>
            <a:r>
              <a:rPr lang="en-US" sz="1100" dirty="0" smtClean="0"/>
              <a:t>           </a:t>
            </a:r>
            <a:r>
              <a:rPr lang="en-US" sz="1100" b="1" dirty="0" smtClean="0"/>
              <a:t>Lethal People</a:t>
            </a:r>
            <a:r>
              <a:rPr lang="en-US" sz="1100" dirty="0" smtClean="0"/>
              <a:t> John Locke was the first author ever to sell 1 million </a:t>
            </a:r>
            <a:r>
              <a:rPr lang="en-US" sz="1100" dirty="0" err="1" smtClean="0"/>
              <a:t>ebooks</a:t>
            </a:r>
            <a:r>
              <a:rPr lang="en-US" sz="1100" dirty="0" smtClean="0"/>
              <a:t>. All of his titles are self-published via Kindle.</a:t>
            </a:r>
          </a:p>
          <a:p>
            <a:pPr>
              <a:lnSpc>
                <a:spcPct val="80000"/>
              </a:lnSpc>
              <a:defRPr/>
            </a:pPr>
            <a:r>
              <a:rPr lang="en-US" sz="1100" dirty="0" smtClean="0"/>
              <a:t>           </a:t>
            </a:r>
            <a:r>
              <a:rPr lang="en-US" sz="1100" b="1" dirty="0" smtClean="0"/>
              <a:t>Wool</a:t>
            </a:r>
            <a:r>
              <a:rPr lang="en-US" sz="1100" dirty="0" smtClean="0"/>
              <a:t> initially published with a small press, then sold it himself. Lots of marketing efforts and community engagement has grown the story, and he sold the film rights to Fox recently.</a:t>
            </a:r>
          </a:p>
          <a:p>
            <a:pPr>
              <a:lnSpc>
                <a:spcPct val="80000"/>
              </a:lnSpc>
              <a:defRPr/>
            </a:pPr>
            <a:endParaRPr lang="en-US" sz="1100" dirty="0" smtClean="0"/>
          </a:p>
          <a:p>
            <a:pPr>
              <a:lnSpc>
                <a:spcPct val="80000"/>
              </a:lnSpc>
              <a:defRPr/>
            </a:pPr>
            <a:r>
              <a:rPr lang="en-US" sz="1100" dirty="0" smtClean="0"/>
              <a:t>Guardian has a new contest – “Self-Published Book of the Month” open to UK residents. </a:t>
            </a:r>
            <a:endParaRPr lang="en-CA" sz="1100"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97966E90-3DBA-4DED-9E02-CF747C294E46}" type="slidenum">
              <a:rPr lang="en-CA" smtClean="0"/>
              <a:pPr/>
              <a:t>10</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r>
              <a:rPr lang="en-US" b="1" smtClean="0"/>
              <a:t>How?</a:t>
            </a:r>
            <a:r>
              <a:rPr lang="en-US" smtClean="0"/>
              <a:t> (2 min)</a:t>
            </a:r>
            <a:endParaRPr lang="en-CA" smtClean="0"/>
          </a:p>
          <a:p>
            <a:r>
              <a:rPr lang="en-US" smtClean="0"/>
              <a:t>This is a big process, and we’ll discuss resources to take you from start to finish.</a:t>
            </a:r>
            <a:endParaRPr lang="en-CA" smtClean="0"/>
          </a:p>
          <a:p>
            <a:r>
              <a:rPr lang="en-US" smtClean="0"/>
              <a:t> </a:t>
            </a:r>
            <a:endParaRPr lang="en-CA" smtClean="0"/>
          </a:p>
          <a:p>
            <a:r>
              <a:rPr lang="en-US" smtClean="0"/>
              <a:t>Now, the self-publishing process can be done for “free” in that it is just your time and energy that goes into the process. But there are a lot of services out there, that can often improve your book that do cost. A recent article put the average cost of self-publishing a book at $2300. Others put the cost at $4000.</a:t>
            </a:r>
            <a:endParaRPr lang="en-CA" smtClean="0"/>
          </a:p>
          <a:p>
            <a:r>
              <a:rPr lang="en-US" u="sng" smtClean="0">
                <a:hlinkClick r:id="rId3"/>
              </a:rPr>
              <a:t>http://www.writer.ly/community/how-much-does-it-cost-to-self-publish-a-book/</a:t>
            </a:r>
            <a:r>
              <a:rPr lang="en-US" smtClean="0"/>
              <a:t> </a:t>
            </a:r>
            <a:endParaRPr lang="en-CA" smtClean="0"/>
          </a:p>
          <a:p>
            <a:r>
              <a:rPr lang="en-US" u="sng" smtClean="0">
                <a:hlinkClick r:id="rId4"/>
              </a:rPr>
              <a:t>http://www.pbs.org/mediashift/2013/05/the-real-costs-of-self-publishing-book/</a:t>
            </a:r>
            <a:r>
              <a:rPr lang="en-US" smtClean="0"/>
              <a:t> </a:t>
            </a:r>
            <a:endParaRPr lang="en-CA" smtClean="0"/>
          </a:p>
          <a:p>
            <a:r>
              <a:rPr lang="en-US" smtClean="0"/>
              <a:t> </a:t>
            </a:r>
            <a:endParaRPr lang="en-CA" smtClean="0"/>
          </a:p>
          <a:p>
            <a:endParaRPr lang="en-CA" smtClean="0"/>
          </a:p>
        </p:txBody>
      </p:sp>
      <p:sp>
        <p:nvSpPr>
          <p:cNvPr id="92164" name="Slide Number Placeholder 3"/>
          <p:cNvSpPr>
            <a:spLocks noGrp="1"/>
          </p:cNvSpPr>
          <p:nvPr>
            <p:ph type="sldNum" sz="quarter" idx="5"/>
          </p:nvPr>
        </p:nvSpPr>
        <p:spPr bwMode="auto">
          <a:noFill/>
          <a:ln>
            <a:miter lim="800000"/>
            <a:headEnd/>
            <a:tailEnd/>
          </a:ln>
        </p:spPr>
        <p:txBody>
          <a:bodyPr/>
          <a:lstStyle/>
          <a:p>
            <a:fld id="{FDA85C83-AF2A-4E41-A8AD-0938E75F2BD2}" type="slidenum">
              <a:rPr lang="en-CA" smtClean="0"/>
              <a:pPr/>
              <a:t>12</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Single Corner Rectangle 3"/>
          <p:cNvSpPr/>
          <p:nvPr/>
        </p:nvSpPr>
        <p:spPr>
          <a:xfrm flipV="1">
            <a:off x="0" y="0"/>
            <a:ext cx="8229600" cy="1143000"/>
          </a:xfrm>
          <a:prstGeom prst="round1Rect">
            <a:avLst/>
          </a:prstGeom>
          <a:solidFill>
            <a:srgbClr val="1146AF"/>
          </a:solidFill>
          <a:ln>
            <a:solidFill>
              <a:srgbClr val="1146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5" name="Picture 6" descr="I:\Library\Communications\Logos\WVML2012logos\Horizontal\White\wvml_h_white green leaves.png"/>
          <p:cNvPicPr>
            <a:picLocks noChangeAspect="1" noChangeArrowheads="1"/>
          </p:cNvPicPr>
          <p:nvPr/>
        </p:nvPicPr>
        <p:blipFill>
          <a:blip r:embed="rId2" cstate="print"/>
          <a:srcRect/>
          <a:stretch>
            <a:fillRect/>
          </a:stretch>
        </p:blipFill>
        <p:spPr bwMode="auto">
          <a:xfrm>
            <a:off x="457200" y="381000"/>
            <a:ext cx="2519363" cy="441325"/>
          </a:xfrm>
          <a:prstGeom prst="rect">
            <a:avLst/>
          </a:prstGeom>
          <a:noFill/>
          <a:ln w="9525">
            <a:noFill/>
            <a:miter lim="800000"/>
            <a:headEnd/>
            <a:tailEnd/>
          </a:ln>
        </p:spPr>
      </p:pic>
      <p:sp>
        <p:nvSpPr>
          <p:cNvPr id="6" name="Round Single Corner Rectangle 5"/>
          <p:cNvSpPr/>
          <p:nvPr/>
        </p:nvSpPr>
        <p:spPr>
          <a:xfrm flipV="1">
            <a:off x="0" y="1219200"/>
            <a:ext cx="8229600" cy="3657600"/>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 name="Title 1"/>
          <p:cNvSpPr>
            <a:spLocks noGrp="1"/>
          </p:cNvSpPr>
          <p:nvPr>
            <p:ph type="ctrTitle"/>
          </p:nvPr>
        </p:nvSpPr>
        <p:spPr>
          <a:xfrm>
            <a:off x="1143000" y="5410200"/>
            <a:ext cx="7772400" cy="784225"/>
          </a:xfrm>
        </p:spPr>
        <p:txBody>
          <a:bodyPr/>
          <a:lstStyle>
            <a:lvl1pPr algn="r">
              <a:defRPr sz="4400">
                <a:solidFill>
                  <a:schemeClr val="tx2"/>
                </a:solidFill>
                <a:latin typeface="Rockwell"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2514600" y="6324600"/>
            <a:ext cx="6400800" cy="381000"/>
          </a:xfrm>
        </p:spPr>
        <p:txBody>
          <a:bodyPr/>
          <a:lstStyle>
            <a:lvl1pPr marL="0" indent="0" algn="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p:nvSpPr>
        <p:spPr>
          <a:xfrm>
            <a:off x="0" y="0"/>
            <a:ext cx="8229600" cy="5410200"/>
          </a:xfrm>
          <a:prstGeom prst="rect">
            <a:avLst/>
          </a:prstGeom>
          <a:solidFill>
            <a:srgbClr val="1146AF"/>
          </a:solidFill>
          <a:ln>
            <a:solidFill>
              <a:srgbClr val="1146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pic>
        <p:nvPicPr>
          <p:cNvPr id="4" name="Picture 6" descr="I:\Library\Communications\Logos\WVML2012logos\Horizontal\White\wvml_h_white green leaves.png"/>
          <p:cNvPicPr>
            <a:picLocks noChangeAspect="1" noChangeArrowheads="1"/>
          </p:cNvPicPr>
          <p:nvPr/>
        </p:nvPicPr>
        <p:blipFill>
          <a:blip r:embed="rId2" cstate="print"/>
          <a:srcRect/>
          <a:stretch>
            <a:fillRect/>
          </a:stretch>
        </p:blipFill>
        <p:spPr bwMode="auto">
          <a:xfrm>
            <a:off x="528638" y="396875"/>
            <a:ext cx="2519362" cy="441325"/>
          </a:xfrm>
          <a:prstGeom prst="rect">
            <a:avLst/>
          </a:prstGeom>
          <a:noFill/>
          <a:ln w="9525">
            <a:noFill/>
            <a:miter lim="800000"/>
            <a:headEnd/>
            <a:tailEnd/>
          </a:ln>
        </p:spPr>
      </p:pic>
      <p:sp>
        <p:nvSpPr>
          <p:cNvPr id="5" name="Round Single Corner Rectangle 4"/>
          <p:cNvSpPr/>
          <p:nvPr/>
        </p:nvSpPr>
        <p:spPr>
          <a:xfrm flipV="1">
            <a:off x="0" y="5410200"/>
            <a:ext cx="8229600" cy="762000"/>
          </a:xfrm>
          <a:prstGeom prst="round1Rect">
            <a:avLst/>
          </a:prstGeom>
          <a:solidFill>
            <a:srgbClr val="1146AF"/>
          </a:solidFill>
          <a:ln>
            <a:solidFill>
              <a:srgbClr val="1146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Round Single Corner Rectangle 6"/>
          <p:cNvSpPr/>
          <p:nvPr/>
        </p:nvSpPr>
        <p:spPr>
          <a:xfrm flipV="1">
            <a:off x="2286000" y="3076575"/>
            <a:ext cx="1435100" cy="141922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Content Placeholder 2"/>
          <p:cNvSpPr>
            <a:spLocks noGrp="1"/>
          </p:cNvSpPr>
          <p:nvPr>
            <p:ph idx="1"/>
          </p:nvPr>
        </p:nvSpPr>
        <p:spPr>
          <a:xfrm>
            <a:off x="2133600" y="2514600"/>
            <a:ext cx="54102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smtClean="0"/>
              <a:t>Click to edit Master title style</a:t>
            </a:r>
            <a:endParaRPr lang="en-CA"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CFA6C93-8543-43B7-805D-89A714710544}" type="datetimeFigureOut">
              <a:rPr lang="en-CA"/>
              <a:pPr>
                <a:defRPr/>
              </a:pPr>
              <a:t>22/06/2015</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B386209-573C-40F0-82D6-36408AAAD07C}"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97BF661-218A-4B6B-B2B3-277497020C5E}" type="datetimeFigureOut">
              <a:rPr lang="en-CA"/>
              <a:pPr>
                <a:defRPr/>
              </a:pPr>
              <a:t>22/06/2015</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4C2B7A1-DC76-4C7F-8204-20046B810CF5}" type="slidenum">
              <a:rPr lang="en-CA"/>
              <a:pPr>
                <a:defRPr/>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05FD981-AA9A-47AC-A5BF-DDBD879B714B}" type="datetimeFigureOut">
              <a:rPr lang="en-CA"/>
              <a:pPr>
                <a:defRPr/>
              </a:pPr>
              <a:t>22/06/2015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A23A48-3C73-4F9A-8E2A-E37737DE605E}" type="slidenum">
              <a:rPr lang="en-CA"/>
              <a:pPr>
                <a:defRPr/>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679C901-D53C-44FE-BE88-CB8F466C9C21}" type="datetimeFigureOut">
              <a:rPr lang="en-CA"/>
              <a:pPr>
                <a:defRPr/>
              </a:pPr>
              <a:t>22/06/2015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7610D70-973C-46E8-A7B0-CB346DF9B6E4}"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895600"/>
            <a:ext cx="8229600" cy="3733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E708264-49E6-4C95-ABBB-67D3A92AA287}" type="datetimeFigureOut">
              <a:rPr lang="en-CA"/>
              <a:pPr>
                <a:defRPr/>
              </a:pPr>
              <a:t>22/06/2015</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DB58B7B-A2D4-4088-A91F-A0D487D09169}"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4C8ED1D-97DA-422D-9448-FD2AF9176F53}" type="datetimeFigureOut">
              <a:rPr lang="en-CA"/>
              <a:pPr>
                <a:defRPr/>
              </a:pPr>
              <a:t>22/06/2015</a:t>
            </a:fld>
            <a:endParaRPr lang="en-CA"/>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3C09194-3728-45F1-ABEB-823D5C143024}"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792"/>
            <a:ext cx="8229600" cy="1143000"/>
          </a:xfrm>
        </p:spPr>
        <p:txBody>
          <a:bodyPr/>
          <a:lstStyle/>
          <a:p>
            <a:r>
              <a:rPr lang="en-US" dirty="0" smtClean="0"/>
              <a:t>Click to edit Master title style</a:t>
            </a:r>
            <a:endParaRPr lang="en-CA" dirty="0"/>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66D735E-7CE9-4C44-8543-0B3DB8EC6271}" type="datetimeFigureOut">
              <a:rPr lang="en-CA"/>
              <a:pPr>
                <a:defRPr/>
              </a:pPr>
              <a:t>22/06/2015</a:t>
            </a:fld>
            <a:endParaRPr lang="en-CA"/>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7C1E354-30A6-4F74-8D6E-61AA5156EFFC}"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02443D8-84BA-4EEB-BDD1-A6A27F80669D}" type="datetimeFigureOut">
              <a:rPr lang="en-CA"/>
              <a:pPr>
                <a:defRPr/>
              </a:pPr>
              <a:t>22/06/2015</a:t>
            </a:fld>
            <a:endParaRPr lang="en-CA"/>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25C9C03-2790-4D1C-8956-CE313D2CD20C}"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ound Single Corner Rectangle 3"/>
          <p:cNvSpPr/>
          <p:nvPr/>
        </p:nvSpPr>
        <p:spPr>
          <a:xfrm flipV="1">
            <a:off x="0" y="1219200"/>
            <a:ext cx="3733800" cy="4953000"/>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Rectangle 7"/>
          <p:cNvSpPr>
            <a:spLocks noChangeArrowheads="1"/>
          </p:cNvSpPr>
          <p:nvPr/>
        </p:nvSpPr>
        <p:spPr bwMode="auto">
          <a:xfrm>
            <a:off x="4114800" y="2362200"/>
            <a:ext cx="3886200" cy="830263"/>
          </a:xfrm>
          <a:prstGeom prst="rect">
            <a:avLst/>
          </a:prstGeom>
          <a:noFill/>
          <a:ln w="9525">
            <a:noFill/>
            <a:miter lim="800000"/>
            <a:headEnd/>
            <a:tailEnd/>
          </a:ln>
        </p:spPr>
        <p:txBody>
          <a:bodyPr>
            <a:spAutoFit/>
          </a:bodyPr>
          <a:lstStyle/>
          <a:p>
            <a:pPr>
              <a:defRPr/>
            </a:pPr>
            <a:r>
              <a:rPr lang="en-US" sz="4800" b="1" baseline="30000">
                <a:solidFill>
                  <a:srgbClr val="1146AF"/>
                </a:solidFill>
                <a:latin typeface="Avenir LT Std 65 Medium"/>
              </a:rPr>
              <a:t>Header</a:t>
            </a:r>
            <a:endParaRPr lang="en-CA" sz="4800" b="1">
              <a:latin typeface="Avenir LT Std 65 Medium"/>
            </a:endParaRPr>
          </a:p>
        </p:txBody>
      </p:sp>
      <p:sp>
        <p:nvSpPr>
          <p:cNvPr id="3" name="Title 1"/>
          <p:cNvSpPr>
            <a:spLocks noGrp="1"/>
          </p:cNvSpPr>
          <p:nvPr>
            <p:ph type="ctrTitle"/>
          </p:nvPr>
        </p:nvSpPr>
        <p:spPr>
          <a:xfrm>
            <a:off x="4114800" y="3200400"/>
            <a:ext cx="4267200" cy="2971800"/>
          </a:xfrm>
        </p:spPr>
        <p:txBody>
          <a:bodyPr anchor="t"/>
          <a:lstStyle/>
          <a:p>
            <a:r>
              <a:rPr lang="en-US" smtClean="0"/>
              <a:t>Click to edit Master title style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ound Single Corner Rectangle 2"/>
          <p:cNvSpPr/>
          <p:nvPr/>
        </p:nvSpPr>
        <p:spPr>
          <a:xfrm flipV="1">
            <a:off x="0" y="1247775"/>
            <a:ext cx="2667000" cy="263842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Rectangle 7"/>
          <p:cNvSpPr>
            <a:spLocks noChangeArrowheads="1"/>
          </p:cNvSpPr>
          <p:nvPr/>
        </p:nvSpPr>
        <p:spPr bwMode="auto">
          <a:xfrm>
            <a:off x="762000" y="4191000"/>
            <a:ext cx="1905000" cy="830263"/>
          </a:xfrm>
          <a:prstGeom prst="rect">
            <a:avLst/>
          </a:prstGeom>
          <a:noFill/>
          <a:ln w="9525">
            <a:noFill/>
            <a:miter lim="800000"/>
            <a:headEnd/>
            <a:tailEnd/>
          </a:ln>
        </p:spPr>
        <p:txBody>
          <a:bodyPr>
            <a:spAutoFit/>
          </a:bodyPr>
          <a:lstStyle/>
          <a:p>
            <a:pPr>
              <a:defRPr/>
            </a:pPr>
            <a:r>
              <a:rPr lang="en-US" sz="4800" b="1" baseline="30000">
                <a:solidFill>
                  <a:srgbClr val="1146AF"/>
                </a:solidFill>
                <a:latin typeface="Avenir LT Std 65 Medium"/>
              </a:rPr>
              <a:t>Header</a:t>
            </a:r>
            <a:endParaRPr lang="en-CA" sz="4800" b="1">
              <a:latin typeface="Avenir LT Std 65 Medium"/>
            </a:endParaRPr>
          </a:p>
        </p:txBody>
      </p:sp>
      <p:sp>
        <p:nvSpPr>
          <p:cNvPr id="6" name="Round Single Corner Rectangle 5"/>
          <p:cNvSpPr/>
          <p:nvPr/>
        </p:nvSpPr>
        <p:spPr>
          <a:xfrm flipV="1">
            <a:off x="2743200" y="1247775"/>
            <a:ext cx="2667000" cy="263842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ound Single Corner Rectangle 6"/>
          <p:cNvSpPr/>
          <p:nvPr/>
        </p:nvSpPr>
        <p:spPr>
          <a:xfrm flipV="1">
            <a:off x="5486400" y="1247775"/>
            <a:ext cx="2743200" cy="263842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itle 1"/>
          <p:cNvSpPr>
            <a:spLocks noGrp="1"/>
          </p:cNvSpPr>
          <p:nvPr>
            <p:ph type="ctrTitle"/>
          </p:nvPr>
        </p:nvSpPr>
        <p:spPr>
          <a:xfrm>
            <a:off x="2438400" y="4343400"/>
            <a:ext cx="5791200" cy="1676400"/>
          </a:xfrm>
        </p:spPr>
        <p:txBody>
          <a:bodyPr anchor="t"/>
          <a:lstStyle/>
          <a:p>
            <a:r>
              <a:rPr lang="en-US" smtClean="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676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2895600"/>
            <a:ext cx="82296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grpSp>
        <p:nvGrpSpPr>
          <p:cNvPr id="1028" name="Group 6"/>
          <p:cNvGrpSpPr>
            <a:grpSpLocks/>
          </p:cNvGrpSpPr>
          <p:nvPr/>
        </p:nvGrpSpPr>
        <p:grpSpPr bwMode="auto">
          <a:xfrm>
            <a:off x="0" y="0"/>
            <a:ext cx="8229600" cy="1143000"/>
            <a:chOff x="0" y="0"/>
            <a:chExt cx="8229600" cy="1143000"/>
          </a:xfrm>
        </p:grpSpPr>
        <p:sp>
          <p:nvSpPr>
            <p:cNvPr id="8" name="Round Single Corner Rectangle 7"/>
            <p:cNvSpPr/>
            <p:nvPr/>
          </p:nvSpPr>
          <p:spPr>
            <a:xfrm flipV="1">
              <a:off x="0" y="0"/>
              <a:ext cx="8229600" cy="1143000"/>
            </a:xfrm>
            <a:prstGeom prst="round1Rect">
              <a:avLst/>
            </a:prstGeom>
            <a:solidFill>
              <a:srgbClr val="1146AF"/>
            </a:solidFill>
            <a:ln>
              <a:solidFill>
                <a:srgbClr val="1146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1030" name="Picture 6" descr="I:\Library\Communications\Logos\WVML2012logos\Horizontal\White\wvml_h_white green leaves.png"/>
            <p:cNvPicPr>
              <a:picLocks noChangeAspect="1" noChangeArrowheads="1"/>
            </p:cNvPicPr>
            <p:nvPr/>
          </p:nvPicPr>
          <p:blipFill>
            <a:blip r:embed="rId17" cstate="print"/>
            <a:srcRect/>
            <a:stretch>
              <a:fillRect/>
            </a:stretch>
          </p:blipFill>
          <p:spPr bwMode="auto">
            <a:xfrm>
              <a:off x="528638" y="381000"/>
              <a:ext cx="2519362" cy="4413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204" r:id="rId1"/>
    <p:sldLayoutId id="2147484201" r:id="rId2"/>
    <p:sldLayoutId id="2147484202" r:id="rId3"/>
    <p:sldLayoutId id="2147484205" r:id="rId4"/>
    <p:sldLayoutId id="2147484206" r:id="rId5"/>
    <p:sldLayoutId id="2147484207" r:id="rId6"/>
    <p:sldLayoutId id="2147484208" r:id="rId7"/>
    <p:sldLayoutId id="2147484209" r:id="rId8"/>
    <p:sldLayoutId id="2147484210" r:id="rId9"/>
    <p:sldLayoutId id="2147484211" r:id="rId10"/>
    <p:sldLayoutId id="2147484203" r:id="rId11"/>
    <p:sldLayoutId id="2147484212" r:id="rId12"/>
    <p:sldLayoutId id="2147484213" r:id="rId13"/>
    <p:sldLayoutId id="2147484214" r:id="rId14"/>
    <p:sldLayoutId id="2147484215" r:id="rId15"/>
  </p:sldLayoutIdLst>
  <p:txStyles>
    <p:titleStyle>
      <a:lvl1pPr algn="l" rtl="0" eaLnBrk="0" fontAlgn="base" hangingPunct="0">
        <a:spcBef>
          <a:spcPct val="0"/>
        </a:spcBef>
        <a:spcAft>
          <a:spcPct val="0"/>
        </a:spcAft>
        <a:defRPr sz="4800" kern="1200">
          <a:solidFill>
            <a:schemeClr val="tx2"/>
          </a:solidFill>
          <a:latin typeface="Rockwell" pitchFamily="18" charset="0"/>
          <a:ea typeface="+mj-ea"/>
          <a:cs typeface="+mj-cs"/>
        </a:defRPr>
      </a:lvl1pPr>
      <a:lvl2pPr algn="l" rtl="0" eaLnBrk="0" fontAlgn="base" hangingPunct="0">
        <a:spcBef>
          <a:spcPct val="0"/>
        </a:spcBef>
        <a:spcAft>
          <a:spcPct val="0"/>
        </a:spcAft>
        <a:defRPr sz="4800">
          <a:solidFill>
            <a:schemeClr val="tx2"/>
          </a:solidFill>
          <a:latin typeface="Rockwell" pitchFamily="18" charset="0"/>
        </a:defRPr>
      </a:lvl2pPr>
      <a:lvl3pPr algn="l" rtl="0" eaLnBrk="0" fontAlgn="base" hangingPunct="0">
        <a:spcBef>
          <a:spcPct val="0"/>
        </a:spcBef>
        <a:spcAft>
          <a:spcPct val="0"/>
        </a:spcAft>
        <a:defRPr sz="4800">
          <a:solidFill>
            <a:schemeClr val="tx2"/>
          </a:solidFill>
          <a:latin typeface="Rockwell" pitchFamily="18" charset="0"/>
        </a:defRPr>
      </a:lvl3pPr>
      <a:lvl4pPr algn="l" rtl="0" eaLnBrk="0" fontAlgn="base" hangingPunct="0">
        <a:spcBef>
          <a:spcPct val="0"/>
        </a:spcBef>
        <a:spcAft>
          <a:spcPct val="0"/>
        </a:spcAft>
        <a:defRPr sz="4800">
          <a:solidFill>
            <a:schemeClr val="tx2"/>
          </a:solidFill>
          <a:latin typeface="Rockwell" pitchFamily="18" charset="0"/>
        </a:defRPr>
      </a:lvl4pPr>
      <a:lvl5pPr algn="l" rtl="0" eaLnBrk="0" fontAlgn="base" hangingPunct="0">
        <a:spcBef>
          <a:spcPct val="0"/>
        </a:spcBef>
        <a:spcAft>
          <a:spcPct val="0"/>
        </a:spcAft>
        <a:defRPr sz="4800">
          <a:solidFill>
            <a:schemeClr val="tx2"/>
          </a:solidFill>
          <a:latin typeface="Rockwell"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hyperlink" Target="http://goodereader.com/blog/e-book-news/self-publishing-how-good-is-good-enoug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reviewfuse.com/" TargetMode="External"/><Relationship Id="rId3" Type="http://schemas.openxmlformats.org/officeDocument/2006/relationships/hyperlink" Target="http://www.litlift.com/" TargetMode="External"/><Relationship Id="rId7" Type="http://schemas.openxmlformats.org/officeDocument/2006/relationships/hyperlink" Target="http://www.writerscaf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attpad.com/" TargetMode="External"/><Relationship Id="rId5" Type="http://schemas.openxmlformats.org/officeDocument/2006/relationships/hyperlink" Target="http://nanowrimo.org/" TargetMode="External"/><Relationship Id="rId4" Type="http://schemas.openxmlformats.org/officeDocument/2006/relationships/hyperlink" Target="http://www.scribophile.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swriter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anauthorsvancouver.org/groups.html" TargetMode="External"/><Relationship Id="rId4" Type="http://schemas.openxmlformats.org/officeDocument/2006/relationships/hyperlink" Target="http://writers.meetup.com/cities/ca/bc/west_vancouve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www.kirkusreviews.com/author-services/editorial/" TargetMode="External"/><Relationship Id="rId3" Type="http://schemas.openxmlformats.org/officeDocument/2006/relationships/hyperlink" Target="http://www.firstediting.com/self-publishing-ebook.php" TargetMode="External"/><Relationship Id="rId7" Type="http://schemas.openxmlformats.org/officeDocument/2006/relationships/hyperlink" Target="http://www.theeditingco.com/services/" TargetMode="External"/><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www.allograph.ca/" TargetMode="External"/><Relationship Id="rId5" Type="http://schemas.openxmlformats.org/officeDocument/2006/relationships/hyperlink" Target="http://www.scribendi.com/"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www.westcoastediting.ca/" TargetMode="External"/><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ngkiat.com/blog/designing-book-cov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publishersweekly.com/pw/by-topic/authors/pw-select/article/60851-diy-how-to-design-an-indie-book-cover.html" TargetMode="External"/><Relationship Id="rId4" Type="http://schemas.openxmlformats.org/officeDocument/2006/relationships/hyperlink" Target="http://completelynovel.com/self-publishing/writers-toolbox-cover-desig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overdesignstudio.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bookbaby.com/ebook-cover-design" TargetMode="External"/><Relationship Id="rId4" Type="http://schemas.openxmlformats.org/officeDocument/2006/relationships/hyperlink" Target="http://99designs.ca/"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uide.pressbook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pressbook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smashwords.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accel.i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inklestudios.com/inklewrit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literatureandlatte.com/scrivener.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hebookdesigner.com/2010/11/book-design-page-layout-software-a-guide-for-diy-autho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download.kobobooks.com/learnmore/writinglife/KWL-Content-Conversion-Guidelines.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hyperlink" Target="http://www.kobo.com/writinglif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kdp.amazon.com/self-publishing/signin?ie=UTF8&amp;language=en_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createspace.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bookbab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mashwords.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lulu.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upport.apple.com/kb/ht507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kirkusreviews.com/author-services/editori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outboxonline.com/authors/book-review-submission/" TargetMode="External"/><Relationship Id="rId2" Type="http://schemas.openxmlformats.org/officeDocument/2006/relationships/hyperlink" Target="http://blog.bookbaby.com/2013/08/get-reviews-for-your-self-published-book/" TargetMode="External"/><Relationship Id="rId1" Type="http://schemas.openxmlformats.org/officeDocument/2006/relationships/slideLayout" Target="../slideLayouts/slideLayout2.xml"/><Relationship Id="rId5" Type="http://schemas.openxmlformats.org/officeDocument/2006/relationships/hyperlink" Target="http://bookbloggerdirectory.wordpress.com/" TargetMode="External"/><Relationship Id="rId4" Type="http://schemas.openxmlformats.org/officeDocument/2006/relationships/hyperlink" Target="http://www.thecreativepenn.com/2012/03/28/get-book-review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blog.editors.ca/" TargetMode="External"/><Relationship Id="rId2" Type="http://schemas.openxmlformats.org/officeDocument/2006/relationships/hyperlink" Target="http://blog.smashwords.com/2013/10/smashwords-ebook-publishing-workshops.html" TargetMode="External"/><Relationship Id="rId1" Type="http://schemas.openxmlformats.org/officeDocument/2006/relationships/slideLayout" Target="../slideLayouts/slideLayout2.xml"/><Relationship Id="rId5" Type="http://schemas.openxmlformats.org/officeDocument/2006/relationships/hyperlink" Target="http://www.mediabistro.com/galleycat/free-ebook-promotion_b52130" TargetMode="External"/><Relationship Id="rId4" Type="http://schemas.openxmlformats.org/officeDocument/2006/relationships/hyperlink" Target="https://www.authorlearningcenter.co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writersdigest.com/editor-blogs/there-are-no-rules/self-publishing" TargetMode="External"/><Relationship Id="rId2" Type="http://schemas.openxmlformats.org/officeDocument/2006/relationships/hyperlink" Target="http://www.thebookdesigner.com/" TargetMode="External"/><Relationship Id="rId1" Type="http://schemas.openxmlformats.org/officeDocument/2006/relationships/slideLayout" Target="../slideLayouts/slideLayout2.xml"/><Relationship Id="rId4" Type="http://schemas.openxmlformats.org/officeDocument/2006/relationships/hyperlink" Target="http://www.thecreativepenn.com/2013/01/15/how-to-publish-a-book-101/"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orbes.com/sites/jjcolao/2012/06/07/apples-biggest-unknown-supplier-of-e-book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50825" y="5157788"/>
            <a:ext cx="8709025" cy="784225"/>
          </a:xfrm>
        </p:spPr>
        <p:txBody>
          <a:bodyPr/>
          <a:lstStyle/>
          <a:p>
            <a:pPr eaLnBrk="1" hangingPunct="1"/>
            <a:r>
              <a:rPr lang="en-US" smtClean="0"/>
              <a:t>Tools for Self-Publishing</a:t>
            </a:r>
            <a:endParaRPr lang="en-CA" smtClean="0"/>
          </a:p>
        </p:txBody>
      </p:sp>
      <p:sp>
        <p:nvSpPr>
          <p:cNvPr id="14339" name="Subtitle 2"/>
          <p:cNvSpPr>
            <a:spLocks noGrp="1"/>
          </p:cNvSpPr>
          <p:nvPr>
            <p:ph type="subTitle" idx="1"/>
          </p:nvPr>
        </p:nvSpPr>
        <p:spPr>
          <a:xfrm>
            <a:off x="1042988" y="6324600"/>
            <a:ext cx="7872412" cy="381000"/>
          </a:xfrm>
        </p:spPr>
        <p:txBody>
          <a:bodyPr/>
          <a:lstStyle/>
          <a:p>
            <a:pPr eaLnBrk="1" hangingPunct="1">
              <a:lnSpc>
                <a:spcPct val="80000"/>
              </a:lnSpc>
            </a:pPr>
            <a:r>
              <a:rPr lang="en-US" sz="2200" smtClean="0">
                <a:solidFill>
                  <a:srgbClr val="898989"/>
                </a:solidFill>
              </a:rPr>
              <a:t>Wednesday, November 19, 2014, 4 p.m.</a:t>
            </a:r>
            <a:endParaRPr lang="en-CA" sz="2200" smtClean="0">
              <a:solidFill>
                <a:srgbClr val="898989"/>
              </a:solidFill>
            </a:endParaRPr>
          </a:p>
        </p:txBody>
      </p:sp>
      <p:sp>
        <p:nvSpPr>
          <p:cNvPr id="6" name="Round Single Corner Rectangle 5"/>
          <p:cNvSpPr/>
          <p:nvPr/>
        </p:nvSpPr>
        <p:spPr>
          <a:xfrm flipV="1">
            <a:off x="0" y="1196975"/>
            <a:ext cx="8243888" cy="3671888"/>
          </a:xfrm>
          <a:prstGeom prst="round1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57338"/>
            <a:ext cx="8229600" cy="1143000"/>
          </a:xfrm>
        </p:spPr>
        <p:txBody>
          <a:bodyPr/>
          <a:lstStyle/>
          <a:p>
            <a:pPr eaLnBrk="1" hangingPunct="1"/>
            <a:r>
              <a:rPr lang="en-US" smtClean="0"/>
              <a:t>Who Self-Publishes?</a:t>
            </a:r>
            <a:endParaRPr lang="en-CA" smtClean="0"/>
          </a:p>
        </p:txBody>
      </p:sp>
      <p:pic>
        <p:nvPicPr>
          <p:cNvPr id="10243" name="Picture 4"/>
          <p:cNvPicPr>
            <a:picLocks noChangeAspect="1" noChangeArrowheads="1"/>
          </p:cNvPicPr>
          <p:nvPr/>
        </p:nvPicPr>
        <p:blipFill>
          <a:blip r:embed="rId3" cstate="print"/>
          <a:srcRect/>
          <a:stretch>
            <a:fillRect/>
          </a:stretch>
        </p:blipFill>
        <p:spPr bwMode="auto">
          <a:xfrm>
            <a:off x="1042988" y="2708275"/>
            <a:ext cx="3394075" cy="2295525"/>
          </a:xfrm>
          <a:prstGeom prst="rect">
            <a:avLst/>
          </a:prstGeom>
          <a:noFill/>
          <a:ln w="9525">
            <a:noFill/>
            <a:miter lim="800000"/>
            <a:headEnd/>
            <a:tailEnd/>
          </a:ln>
        </p:spPr>
      </p:pic>
      <p:pic>
        <p:nvPicPr>
          <p:cNvPr id="10244" name="Picture 5"/>
          <p:cNvPicPr>
            <a:picLocks noChangeAspect="1" noChangeArrowheads="1"/>
          </p:cNvPicPr>
          <p:nvPr/>
        </p:nvPicPr>
        <p:blipFill>
          <a:blip r:embed="rId4" cstate="print"/>
          <a:srcRect/>
          <a:stretch>
            <a:fillRect/>
          </a:stretch>
        </p:blipFill>
        <p:spPr bwMode="auto">
          <a:xfrm>
            <a:off x="6913563" y="2133600"/>
            <a:ext cx="1803400" cy="2614613"/>
          </a:xfrm>
          <a:prstGeom prst="rect">
            <a:avLst/>
          </a:prstGeom>
          <a:noFill/>
          <a:ln w="9525">
            <a:noFill/>
            <a:miter lim="800000"/>
            <a:headEnd/>
            <a:tailEnd/>
          </a:ln>
        </p:spPr>
      </p:pic>
      <p:pic>
        <p:nvPicPr>
          <p:cNvPr id="10245" name="Picture 6"/>
          <p:cNvPicPr>
            <a:picLocks noChangeAspect="1" noChangeArrowheads="1"/>
          </p:cNvPicPr>
          <p:nvPr/>
        </p:nvPicPr>
        <p:blipFill>
          <a:blip r:embed="rId5" cstate="print"/>
          <a:srcRect/>
          <a:stretch>
            <a:fillRect/>
          </a:stretch>
        </p:blipFill>
        <p:spPr bwMode="auto">
          <a:xfrm>
            <a:off x="395288" y="4797425"/>
            <a:ext cx="1263650" cy="1930400"/>
          </a:xfrm>
          <a:prstGeom prst="rect">
            <a:avLst/>
          </a:prstGeom>
          <a:noFill/>
          <a:ln w="9525">
            <a:noFill/>
            <a:miter lim="800000"/>
            <a:headEnd/>
            <a:tailEnd/>
          </a:ln>
        </p:spPr>
      </p:pic>
      <p:pic>
        <p:nvPicPr>
          <p:cNvPr id="10246" name="Picture 7"/>
          <p:cNvPicPr>
            <a:picLocks noChangeAspect="1" noChangeArrowheads="1"/>
          </p:cNvPicPr>
          <p:nvPr/>
        </p:nvPicPr>
        <p:blipFill>
          <a:blip r:embed="rId6" cstate="print"/>
          <a:srcRect/>
          <a:stretch>
            <a:fillRect/>
          </a:stretch>
        </p:blipFill>
        <p:spPr bwMode="auto">
          <a:xfrm>
            <a:off x="3995738" y="4365625"/>
            <a:ext cx="1400175" cy="2125663"/>
          </a:xfrm>
          <a:prstGeom prst="rect">
            <a:avLst/>
          </a:prstGeom>
          <a:noFill/>
          <a:ln w="9525">
            <a:noFill/>
            <a:miter lim="800000"/>
            <a:headEnd/>
            <a:tailEnd/>
          </a:ln>
        </p:spPr>
      </p:pic>
      <p:pic>
        <p:nvPicPr>
          <p:cNvPr id="10247" name="Picture 9"/>
          <p:cNvPicPr>
            <a:picLocks noChangeAspect="1" noChangeArrowheads="1"/>
          </p:cNvPicPr>
          <p:nvPr/>
        </p:nvPicPr>
        <p:blipFill>
          <a:blip r:embed="rId7" cstate="print"/>
          <a:srcRect/>
          <a:stretch>
            <a:fillRect/>
          </a:stretch>
        </p:blipFill>
        <p:spPr bwMode="auto">
          <a:xfrm>
            <a:off x="5991225" y="4437063"/>
            <a:ext cx="1522413" cy="2263775"/>
          </a:xfrm>
          <a:prstGeom prst="rect">
            <a:avLst/>
          </a:prstGeom>
          <a:noFill/>
          <a:ln w="9525">
            <a:noFill/>
            <a:miter lim="800000"/>
            <a:headEnd/>
            <a:tailEnd/>
          </a:ln>
        </p:spPr>
      </p:pic>
      <p:pic>
        <p:nvPicPr>
          <p:cNvPr id="23561" name="Picture 9" descr="http://4.bp.blogspot.com/_UWxPyIXGpeo/THImRtWNiYI/AAAAAAAAAH4/2L14iXKffuY/s400/MBA+-+Amazon+cover.jpg"/>
          <p:cNvPicPr>
            <a:picLocks noChangeAspect="1" noChangeArrowheads="1"/>
          </p:cNvPicPr>
          <p:nvPr/>
        </p:nvPicPr>
        <p:blipFill>
          <a:blip r:embed="rId8" cstate="print"/>
          <a:srcRect/>
          <a:stretch>
            <a:fillRect/>
          </a:stretch>
        </p:blipFill>
        <p:spPr bwMode="auto">
          <a:xfrm>
            <a:off x="4932363" y="2997200"/>
            <a:ext cx="1327150" cy="1938338"/>
          </a:xfrm>
          <a:prstGeom prst="rect">
            <a:avLst/>
          </a:prstGeom>
          <a:noFill/>
          <a:ln w="9525">
            <a:noFill/>
            <a:miter lim="800000"/>
            <a:headEnd/>
            <a:tailEnd/>
          </a:ln>
        </p:spPr>
      </p:pic>
      <p:pic>
        <p:nvPicPr>
          <p:cNvPr id="23563" name="Picture 11" descr="http://www.donovancreed.com/DesktopModules/PropertyAgent/ImageHandler.ashx?width=147&amp;height=225&amp;HomeDirectory=%2fPortals%2f0%2f%2fPropertyAgent%2f443%2fImages&amp;fileName=31.jpg&amp;portalid=0&amp;i=31"/>
          <p:cNvPicPr>
            <a:picLocks noChangeAspect="1" noChangeArrowheads="1"/>
          </p:cNvPicPr>
          <p:nvPr/>
        </p:nvPicPr>
        <p:blipFill>
          <a:blip r:embed="rId9" cstate="print"/>
          <a:srcRect/>
          <a:stretch>
            <a:fillRect/>
          </a:stretch>
        </p:blipFill>
        <p:spPr bwMode="auto">
          <a:xfrm>
            <a:off x="2195513" y="4005263"/>
            <a:ext cx="1400175" cy="2143125"/>
          </a:xfrm>
          <a:prstGeom prst="rect">
            <a:avLst/>
          </a:prstGeom>
          <a:noFill/>
          <a:ln w="9525">
            <a:noFill/>
            <a:miter lim="800000"/>
            <a:headEnd/>
            <a:tailEnd/>
          </a:ln>
        </p:spPr>
      </p:pic>
      <p:pic>
        <p:nvPicPr>
          <p:cNvPr id="23565" name="Picture 13" descr="http://media.npr.org/assets/bakertaylor/covers/w/wool/9781476733951_custom-77e5513ca3d99086fbaa65d783932017b7a41600-s6-c30.jpg"/>
          <p:cNvPicPr>
            <a:picLocks noChangeAspect="1" noChangeArrowheads="1"/>
          </p:cNvPicPr>
          <p:nvPr/>
        </p:nvPicPr>
        <p:blipFill>
          <a:blip r:embed="rId10" cstate="print"/>
          <a:srcRect/>
          <a:stretch>
            <a:fillRect/>
          </a:stretch>
        </p:blipFill>
        <p:spPr bwMode="auto">
          <a:xfrm>
            <a:off x="7799388" y="4221163"/>
            <a:ext cx="1344612" cy="210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02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412875"/>
            <a:ext cx="8229600" cy="5216525"/>
          </a:xfrm>
        </p:spPr>
        <p:txBody>
          <a:bodyPr/>
          <a:lstStyle/>
          <a:p>
            <a:pPr marL="0" indent="0">
              <a:buFont typeface="Arial" pitchFamily="34" charset="0"/>
              <a:buNone/>
            </a:pPr>
            <a:r>
              <a:rPr lang="en-US" sz="2800" smtClean="0"/>
              <a:t>“</a:t>
            </a:r>
            <a:r>
              <a:rPr lang="en-CA" sz="2800" smtClean="0"/>
              <a:t>Author and professional biographer Larry Grobel has around a dozen traditionally published and bestselling titles to his credit. ..When he approached his long-time publisher with his completed book about this career… he was told what many authors have blatantly been told by the industry:</a:t>
            </a:r>
          </a:p>
          <a:p>
            <a:pPr marL="0" indent="0">
              <a:buFont typeface="Arial" pitchFamily="34" charset="0"/>
              <a:buNone/>
            </a:pPr>
            <a:endParaRPr lang="en-CA" sz="1800" smtClean="0"/>
          </a:p>
          <a:p>
            <a:pPr marL="0" indent="0">
              <a:buFont typeface="Arial" pitchFamily="34" charset="0"/>
              <a:buNone/>
            </a:pPr>
            <a:r>
              <a:rPr lang="en-CA" sz="2800" i="1" smtClean="0"/>
              <a:t>“Call us after you sell 100,000 ebooks, we’ll pick it up.”</a:t>
            </a:r>
          </a:p>
          <a:p>
            <a:pPr marL="0" indent="0">
              <a:buFont typeface="Arial" pitchFamily="34" charset="0"/>
              <a:buNone/>
            </a:pPr>
            <a:endParaRPr lang="en-US" sz="1600" smtClean="0"/>
          </a:p>
          <a:p>
            <a:pPr marL="0" indent="0">
              <a:buFont typeface="Arial" pitchFamily="34" charset="0"/>
              <a:buNone/>
            </a:pPr>
            <a:r>
              <a:rPr lang="en-US" sz="1800" smtClean="0"/>
              <a:t>From: </a:t>
            </a:r>
            <a:r>
              <a:rPr lang="en-US" sz="1800" smtClean="0">
                <a:hlinkClick r:id="rId2"/>
              </a:rPr>
              <a:t>http://goodereader.com/blog/e-book-news/self-publishing-how-good-is-good-enough</a:t>
            </a:r>
            <a:r>
              <a:rPr lang="en-US" sz="1800" smtClean="0"/>
              <a:t> </a:t>
            </a:r>
            <a:endParaRPr lang="en-CA"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57338"/>
            <a:ext cx="8229600" cy="1143000"/>
          </a:xfrm>
        </p:spPr>
        <p:txBody>
          <a:bodyPr/>
          <a:lstStyle/>
          <a:p>
            <a:pPr eaLnBrk="1" hangingPunct="1"/>
            <a:r>
              <a:rPr lang="en-US" smtClean="0"/>
              <a:t>How?</a:t>
            </a:r>
            <a:endParaRPr lang="en-CA" smtClean="0"/>
          </a:p>
        </p:txBody>
      </p:sp>
      <p:sp>
        <p:nvSpPr>
          <p:cNvPr id="25603" name="TextBox 2"/>
          <p:cNvSpPr txBox="1">
            <a:spLocks noChangeArrowheads="1"/>
          </p:cNvSpPr>
          <p:nvPr/>
        </p:nvSpPr>
        <p:spPr bwMode="auto">
          <a:xfrm>
            <a:off x="0" y="6488113"/>
            <a:ext cx="7667625" cy="307975"/>
          </a:xfrm>
          <a:prstGeom prst="rect">
            <a:avLst/>
          </a:prstGeom>
          <a:noFill/>
          <a:ln w="9525">
            <a:noFill/>
            <a:miter lim="800000"/>
            <a:headEnd/>
            <a:tailEnd/>
          </a:ln>
        </p:spPr>
        <p:txBody>
          <a:bodyPr>
            <a:spAutoFit/>
          </a:bodyPr>
          <a:lstStyle/>
          <a:p>
            <a:r>
              <a:rPr lang="en-US" sz="1400"/>
              <a:t>From: http://digital.westvanlibrary.ca/index.php/4170-wvml;dc</a:t>
            </a:r>
            <a:endParaRPr lang="en-CA" sz="1400"/>
          </a:p>
        </p:txBody>
      </p:sp>
      <p:sp>
        <p:nvSpPr>
          <p:cNvPr id="5" name="Round Single Corner Rectangle 4"/>
          <p:cNvSpPr/>
          <p:nvPr/>
        </p:nvSpPr>
        <p:spPr>
          <a:xfrm flipV="1">
            <a:off x="1835150" y="2492375"/>
            <a:ext cx="5689600" cy="3889375"/>
          </a:xfrm>
          <a:prstGeom prst="round1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1484313"/>
            <a:ext cx="8229600" cy="1143000"/>
          </a:xfrm>
        </p:spPr>
        <p:txBody>
          <a:bodyPr/>
          <a:lstStyle/>
          <a:p>
            <a:pPr eaLnBrk="1" hangingPunct="1"/>
            <a:r>
              <a:rPr lang="en-US" smtClean="0"/>
              <a:t>Creating Your Book</a:t>
            </a:r>
            <a:endParaRPr lang="en-CA" smtClean="0"/>
          </a:p>
        </p:txBody>
      </p:sp>
      <p:sp>
        <p:nvSpPr>
          <p:cNvPr id="26627" name="TextBox 2"/>
          <p:cNvSpPr txBox="1">
            <a:spLocks noChangeArrowheads="1"/>
          </p:cNvSpPr>
          <p:nvPr/>
        </p:nvSpPr>
        <p:spPr bwMode="auto">
          <a:xfrm>
            <a:off x="107950" y="6453188"/>
            <a:ext cx="8748713" cy="307975"/>
          </a:xfrm>
          <a:prstGeom prst="rect">
            <a:avLst/>
          </a:prstGeom>
          <a:noFill/>
          <a:ln w="9525">
            <a:noFill/>
            <a:miter lim="800000"/>
            <a:headEnd/>
            <a:tailEnd/>
          </a:ln>
        </p:spPr>
        <p:txBody>
          <a:bodyPr>
            <a:spAutoFit/>
          </a:bodyPr>
          <a:lstStyle/>
          <a:p>
            <a:r>
              <a:rPr lang="en-US" sz="1400"/>
              <a:t>From: http://digital.westvanlibrary.ca/index.php/4650-mcp;dc</a:t>
            </a:r>
            <a:endParaRPr lang="en-CA" sz="1400"/>
          </a:p>
        </p:txBody>
      </p:sp>
      <p:sp>
        <p:nvSpPr>
          <p:cNvPr id="5" name="Round Single Corner Rectangle 4"/>
          <p:cNvSpPr/>
          <p:nvPr/>
        </p:nvSpPr>
        <p:spPr>
          <a:xfrm flipV="1">
            <a:off x="1187450" y="2492375"/>
            <a:ext cx="6337300" cy="3889375"/>
          </a:xfrm>
          <a:prstGeom prst="round1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1412875"/>
            <a:ext cx="8229600" cy="1143000"/>
          </a:xfrm>
        </p:spPr>
        <p:txBody>
          <a:bodyPr/>
          <a:lstStyle/>
          <a:p>
            <a:pPr eaLnBrk="1" hangingPunct="1"/>
            <a:r>
              <a:rPr lang="en-US" smtClean="0"/>
              <a:t>Writer’s Resources</a:t>
            </a:r>
            <a:endParaRPr lang="en-CA" smtClean="0"/>
          </a:p>
        </p:txBody>
      </p:sp>
      <p:sp>
        <p:nvSpPr>
          <p:cNvPr id="27651" name="Content Placeholder 2"/>
          <p:cNvSpPr>
            <a:spLocks noGrp="1"/>
          </p:cNvSpPr>
          <p:nvPr>
            <p:ph idx="1"/>
          </p:nvPr>
        </p:nvSpPr>
        <p:spPr>
          <a:xfrm>
            <a:off x="468313" y="2565400"/>
            <a:ext cx="8229600" cy="3733800"/>
          </a:xfrm>
        </p:spPr>
        <p:txBody>
          <a:bodyPr/>
          <a:lstStyle/>
          <a:p>
            <a:pPr eaLnBrk="1" hangingPunct="1">
              <a:lnSpc>
                <a:spcPct val="90000"/>
              </a:lnSpc>
            </a:pPr>
            <a:r>
              <a:rPr lang="en-US" smtClean="0"/>
              <a:t>At the Library:</a:t>
            </a:r>
          </a:p>
          <a:p>
            <a:pPr lvl="1" eaLnBrk="1" hangingPunct="1">
              <a:lnSpc>
                <a:spcPct val="90000"/>
              </a:lnSpc>
            </a:pPr>
            <a:r>
              <a:rPr lang="en-US" smtClean="0"/>
              <a:t>Books: 808.3</a:t>
            </a:r>
          </a:p>
          <a:p>
            <a:pPr lvl="1" eaLnBrk="1" hangingPunct="1">
              <a:lnSpc>
                <a:spcPct val="90000"/>
              </a:lnSpc>
            </a:pPr>
            <a:r>
              <a:rPr lang="en-US" smtClean="0"/>
              <a:t>Space: Laptop carrels, tables, comfy chairs</a:t>
            </a:r>
          </a:p>
          <a:p>
            <a:pPr lvl="1" eaLnBrk="1" hangingPunct="1">
              <a:lnSpc>
                <a:spcPct val="90000"/>
              </a:lnSpc>
            </a:pPr>
            <a:r>
              <a:rPr lang="en-US" smtClean="0"/>
              <a:t>WiFi: Free throughout the library!</a:t>
            </a:r>
          </a:p>
          <a:p>
            <a:pPr lvl="1" eaLnBrk="1" hangingPunct="1">
              <a:lnSpc>
                <a:spcPct val="90000"/>
              </a:lnSpc>
            </a:pPr>
            <a:r>
              <a:rPr lang="en-US" smtClean="0"/>
              <a:t>Computers and Printing: </a:t>
            </a:r>
          </a:p>
          <a:p>
            <a:pPr lvl="2" eaLnBrk="1" hangingPunct="1">
              <a:lnSpc>
                <a:spcPct val="90000"/>
              </a:lnSpc>
            </a:pPr>
            <a:r>
              <a:rPr lang="en-US" smtClean="0"/>
              <a:t>3 hours a day</a:t>
            </a:r>
          </a:p>
          <a:p>
            <a:pPr lvl="2" eaLnBrk="1" hangingPunct="1">
              <a:lnSpc>
                <a:spcPct val="90000"/>
              </a:lnSpc>
            </a:pPr>
            <a:r>
              <a:rPr lang="en-US" smtClean="0"/>
              <a:t>$0.20 p/page B&amp;W</a:t>
            </a:r>
          </a:p>
          <a:p>
            <a:pPr lvl="2" eaLnBrk="1" hangingPunct="1">
              <a:lnSpc>
                <a:spcPct val="90000"/>
              </a:lnSpc>
            </a:pPr>
            <a:r>
              <a:rPr lang="en-US" smtClean="0"/>
              <a:t>$0.50 p/page Colour</a:t>
            </a:r>
            <a:endParaRPr lang="en-C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1412875"/>
            <a:ext cx="8229600" cy="1143000"/>
          </a:xfrm>
        </p:spPr>
        <p:txBody>
          <a:bodyPr/>
          <a:lstStyle/>
          <a:p>
            <a:pPr eaLnBrk="1" hangingPunct="1"/>
            <a:r>
              <a:rPr lang="en-US" smtClean="0"/>
              <a:t>Writer’s Resources</a:t>
            </a:r>
            <a:endParaRPr lang="en-CA" smtClean="0"/>
          </a:p>
        </p:txBody>
      </p:sp>
      <p:sp>
        <p:nvSpPr>
          <p:cNvPr id="28675" name="Content Placeholder 2"/>
          <p:cNvSpPr>
            <a:spLocks noGrp="1"/>
          </p:cNvSpPr>
          <p:nvPr>
            <p:ph idx="1"/>
          </p:nvPr>
        </p:nvSpPr>
        <p:spPr>
          <a:xfrm>
            <a:off x="457200" y="2492375"/>
            <a:ext cx="8229600" cy="4105275"/>
          </a:xfrm>
        </p:spPr>
        <p:txBody>
          <a:bodyPr/>
          <a:lstStyle/>
          <a:p>
            <a:pPr eaLnBrk="1" hangingPunct="1">
              <a:lnSpc>
                <a:spcPct val="90000"/>
              </a:lnSpc>
            </a:pPr>
            <a:r>
              <a:rPr lang="en-US" smtClean="0"/>
              <a:t>Online:</a:t>
            </a:r>
          </a:p>
          <a:p>
            <a:pPr lvl="1" eaLnBrk="1" hangingPunct="1">
              <a:lnSpc>
                <a:spcPct val="90000"/>
              </a:lnSpc>
            </a:pPr>
            <a:r>
              <a:rPr lang="en-US" sz="2600" smtClean="0"/>
              <a:t>LitLift: </a:t>
            </a:r>
            <a:r>
              <a:rPr lang="en-US" sz="2600" smtClean="0">
                <a:hlinkClick r:id="rId3"/>
              </a:rPr>
              <a:t>http://www.litlift.com/</a:t>
            </a:r>
            <a:r>
              <a:rPr lang="en-US" sz="2600" smtClean="0"/>
              <a:t> </a:t>
            </a:r>
          </a:p>
          <a:p>
            <a:pPr lvl="1" eaLnBrk="1" hangingPunct="1">
              <a:lnSpc>
                <a:spcPct val="90000"/>
              </a:lnSpc>
            </a:pPr>
            <a:r>
              <a:rPr lang="en-US" sz="2600" smtClean="0"/>
              <a:t>Scribophile: </a:t>
            </a:r>
            <a:r>
              <a:rPr lang="en-US" sz="2600" smtClean="0">
                <a:hlinkClick r:id="rId4"/>
              </a:rPr>
              <a:t>http://www.scribophile.com/</a:t>
            </a:r>
            <a:endParaRPr lang="en-US" sz="2600" smtClean="0"/>
          </a:p>
          <a:p>
            <a:pPr lvl="1" eaLnBrk="1" hangingPunct="1">
              <a:lnSpc>
                <a:spcPct val="90000"/>
              </a:lnSpc>
            </a:pPr>
            <a:r>
              <a:rPr lang="en-US" sz="2600" smtClean="0"/>
              <a:t>NaNoWriMo: </a:t>
            </a:r>
            <a:r>
              <a:rPr lang="en-US" sz="2600" smtClean="0">
                <a:hlinkClick r:id="rId5"/>
              </a:rPr>
              <a:t>http://nanowrimo.org/</a:t>
            </a:r>
            <a:endParaRPr lang="en-US" sz="2600" smtClean="0"/>
          </a:p>
          <a:p>
            <a:pPr lvl="1" eaLnBrk="1" hangingPunct="1">
              <a:lnSpc>
                <a:spcPct val="90000"/>
              </a:lnSpc>
            </a:pPr>
            <a:r>
              <a:rPr lang="en-US" sz="2600" smtClean="0"/>
              <a:t>WattPad: </a:t>
            </a:r>
            <a:r>
              <a:rPr lang="en-US" sz="2600" smtClean="0">
                <a:hlinkClick r:id="rId6"/>
              </a:rPr>
              <a:t>http://www.wattpad.com</a:t>
            </a:r>
            <a:r>
              <a:rPr lang="en-US" sz="2600" smtClean="0"/>
              <a:t> </a:t>
            </a:r>
          </a:p>
          <a:p>
            <a:pPr lvl="1" eaLnBrk="1" hangingPunct="1">
              <a:lnSpc>
                <a:spcPct val="90000"/>
              </a:lnSpc>
            </a:pPr>
            <a:r>
              <a:rPr lang="en-US" sz="2600" smtClean="0"/>
              <a:t>WritersCafe.org: </a:t>
            </a:r>
            <a:r>
              <a:rPr lang="en-US" sz="2600" smtClean="0">
                <a:hlinkClick r:id="rId7"/>
              </a:rPr>
              <a:t>http://www.writerscafe.org/</a:t>
            </a:r>
            <a:r>
              <a:rPr lang="en-US" sz="2600" smtClean="0"/>
              <a:t> </a:t>
            </a:r>
          </a:p>
          <a:p>
            <a:pPr lvl="1" eaLnBrk="1" hangingPunct="1">
              <a:lnSpc>
                <a:spcPct val="90000"/>
              </a:lnSpc>
            </a:pPr>
            <a:r>
              <a:rPr lang="en-US" sz="2600" smtClean="0"/>
              <a:t>Review Fuse: </a:t>
            </a:r>
            <a:r>
              <a:rPr lang="en-US" sz="2600" smtClean="0">
                <a:hlinkClick r:id="rId8"/>
              </a:rPr>
              <a:t>http://www.reviewfuse.com/</a:t>
            </a:r>
            <a:r>
              <a:rPr lang="en-US" sz="260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1412875"/>
            <a:ext cx="8229600" cy="1143000"/>
          </a:xfrm>
        </p:spPr>
        <p:txBody>
          <a:bodyPr/>
          <a:lstStyle/>
          <a:p>
            <a:pPr eaLnBrk="1" hangingPunct="1"/>
            <a:r>
              <a:rPr lang="en-US" smtClean="0"/>
              <a:t>Writer’s Resources</a:t>
            </a:r>
            <a:endParaRPr lang="en-CA" smtClean="0"/>
          </a:p>
        </p:txBody>
      </p:sp>
      <p:sp>
        <p:nvSpPr>
          <p:cNvPr id="29699" name="Content Placeholder 2"/>
          <p:cNvSpPr>
            <a:spLocks noGrp="1"/>
          </p:cNvSpPr>
          <p:nvPr>
            <p:ph idx="1"/>
          </p:nvPr>
        </p:nvSpPr>
        <p:spPr>
          <a:xfrm>
            <a:off x="457200" y="2349500"/>
            <a:ext cx="8686800" cy="4508500"/>
          </a:xfrm>
        </p:spPr>
        <p:txBody>
          <a:bodyPr/>
          <a:lstStyle/>
          <a:p>
            <a:pPr eaLnBrk="1" hangingPunct="1"/>
            <a:r>
              <a:rPr lang="en-US" smtClean="0"/>
              <a:t>Locally:</a:t>
            </a:r>
          </a:p>
          <a:p>
            <a:pPr lvl="1" eaLnBrk="1" hangingPunct="1"/>
            <a:r>
              <a:rPr lang="en-US" smtClean="0"/>
              <a:t>North Shore Writers’ Association: </a:t>
            </a:r>
            <a:r>
              <a:rPr lang="en-US" smtClean="0">
                <a:hlinkClick r:id="rId3"/>
              </a:rPr>
              <a:t>http://www.nswriters.org/</a:t>
            </a:r>
            <a:endParaRPr lang="en-US" smtClean="0"/>
          </a:p>
          <a:p>
            <a:pPr lvl="1" eaLnBrk="1" hangingPunct="1"/>
            <a:r>
              <a:rPr lang="en-US" smtClean="0"/>
              <a:t>Seniors Centre Writing Groups</a:t>
            </a:r>
            <a:endParaRPr lang="en-US" smtClean="0">
              <a:hlinkClick r:id="rId4"/>
            </a:endParaRPr>
          </a:p>
          <a:p>
            <a:pPr lvl="1" eaLnBrk="1" hangingPunct="1"/>
            <a:r>
              <a:rPr lang="en-US" smtClean="0">
                <a:hlinkClick r:id="rId4"/>
              </a:rPr>
              <a:t>http://writers.meetup.com/cities/ca/bc/west_vancouver/</a:t>
            </a:r>
            <a:r>
              <a:rPr lang="en-US" smtClean="0"/>
              <a:t> </a:t>
            </a:r>
          </a:p>
          <a:p>
            <a:pPr lvl="1" eaLnBrk="1" hangingPunct="1"/>
            <a:r>
              <a:rPr lang="en-US" smtClean="0"/>
              <a:t>SFU Writing and Publishing Program</a:t>
            </a:r>
          </a:p>
          <a:p>
            <a:pPr lvl="1" eaLnBrk="1" hangingPunct="1"/>
            <a:r>
              <a:rPr lang="en-US" smtClean="0"/>
              <a:t>Greater Vancouver Writers’ Groups: </a:t>
            </a:r>
            <a:r>
              <a:rPr lang="en-US" smtClean="0">
                <a:hlinkClick r:id="rId5"/>
              </a:rPr>
              <a:t>http://www.canauthorsvancouver.org/groups.html</a:t>
            </a:r>
            <a:r>
              <a:rPr lang="en-US" smtClean="0"/>
              <a:t> </a:t>
            </a:r>
          </a:p>
          <a:p>
            <a:pPr lvl="1" eaLnBrk="1" hangingPunct="1"/>
            <a:endParaRPr lang="en-US" smtClean="0"/>
          </a:p>
          <a:p>
            <a:pPr lvl="1" eaLnBrk="1" hangingPunct="1"/>
            <a:endParaRPr lang="en-CA"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57338"/>
            <a:ext cx="8229600" cy="1143000"/>
          </a:xfrm>
        </p:spPr>
        <p:txBody>
          <a:bodyPr/>
          <a:lstStyle/>
          <a:p>
            <a:pPr eaLnBrk="1" hangingPunct="1"/>
            <a:r>
              <a:rPr lang="en-US" smtClean="0"/>
              <a:t>Editing</a:t>
            </a:r>
            <a:endParaRPr lang="en-CA" smtClean="0"/>
          </a:p>
        </p:txBody>
      </p:sp>
      <p:sp>
        <p:nvSpPr>
          <p:cNvPr id="30723" name="TextBox 2"/>
          <p:cNvSpPr txBox="1">
            <a:spLocks noChangeArrowheads="1"/>
          </p:cNvSpPr>
          <p:nvPr/>
        </p:nvSpPr>
        <p:spPr bwMode="auto">
          <a:xfrm>
            <a:off x="0" y="6550025"/>
            <a:ext cx="6921500" cy="307975"/>
          </a:xfrm>
          <a:prstGeom prst="rect">
            <a:avLst/>
          </a:prstGeom>
          <a:noFill/>
          <a:ln w="9525">
            <a:noFill/>
            <a:miter lim="800000"/>
            <a:headEnd/>
            <a:tailEnd/>
          </a:ln>
        </p:spPr>
        <p:txBody>
          <a:bodyPr>
            <a:spAutoFit/>
          </a:bodyPr>
          <a:lstStyle/>
          <a:p>
            <a:r>
              <a:rPr lang="en-US" sz="1400"/>
              <a:t>Photo by krisinnador from http://www.flickr.com/photos/kristinnador/7666431386/</a:t>
            </a:r>
            <a:endParaRPr lang="en-CA" sz="1400"/>
          </a:p>
        </p:txBody>
      </p:sp>
      <p:sp>
        <p:nvSpPr>
          <p:cNvPr id="5" name="Round Single Corner Rectangle 4"/>
          <p:cNvSpPr/>
          <p:nvPr/>
        </p:nvSpPr>
        <p:spPr>
          <a:xfrm flipV="1">
            <a:off x="1692275" y="2636838"/>
            <a:ext cx="5759450" cy="3816350"/>
          </a:xfrm>
          <a:prstGeom prst="round1Rect">
            <a:avLst/>
          </a:prstGeom>
          <a:blipFill dpi="0" rotWithShape="0">
            <a:blip r:embed="rId2"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57338"/>
            <a:ext cx="8229600" cy="1143000"/>
          </a:xfrm>
        </p:spPr>
        <p:txBody>
          <a:bodyPr/>
          <a:lstStyle/>
          <a:p>
            <a:pPr eaLnBrk="1" hangingPunct="1"/>
            <a:r>
              <a:rPr lang="en-US" smtClean="0"/>
              <a:t>Editing</a:t>
            </a:r>
            <a:endParaRPr lang="en-CA" smtClean="0"/>
          </a:p>
        </p:txBody>
      </p:sp>
      <p:pic>
        <p:nvPicPr>
          <p:cNvPr id="16387" name="Picture 2">
            <a:hlinkClick r:id="rId3"/>
          </p:cNvPr>
          <p:cNvPicPr>
            <a:picLocks noChangeAspect="1" noChangeArrowheads="1"/>
          </p:cNvPicPr>
          <p:nvPr/>
        </p:nvPicPr>
        <p:blipFill>
          <a:blip r:embed="rId4" cstate="print"/>
          <a:srcRect/>
          <a:stretch>
            <a:fillRect/>
          </a:stretch>
        </p:blipFill>
        <p:spPr bwMode="auto">
          <a:xfrm>
            <a:off x="1258888" y="4005263"/>
            <a:ext cx="3095625" cy="984250"/>
          </a:xfrm>
          <a:prstGeom prst="rect">
            <a:avLst/>
          </a:prstGeom>
          <a:noFill/>
          <a:ln w="9525">
            <a:noFill/>
            <a:miter lim="800000"/>
            <a:headEnd/>
            <a:tailEnd/>
          </a:ln>
        </p:spPr>
      </p:pic>
      <p:pic>
        <p:nvPicPr>
          <p:cNvPr id="16388" name="Picture 2">
            <a:hlinkClick r:id="rId5"/>
          </p:cNvPr>
          <p:cNvPicPr>
            <a:picLocks noChangeAspect="1" noChangeArrowheads="1"/>
          </p:cNvPicPr>
          <p:nvPr/>
        </p:nvPicPr>
        <p:blipFill>
          <a:blip r:embed="rId6" cstate="print"/>
          <a:srcRect/>
          <a:stretch>
            <a:fillRect/>
          </a:stretch>
        </p:blipFill>
        <p:spPr bwMode="auto">
          <a:xfrm>
            <a:off x="323850" y="2708275"/>
            <a:ext cx="2879725" cy="1038225"/>
          </a:xfrm>
          <a:prstGeom prst="rect">
            <a:avLst/>
          </a:prstGeom>
          <a:noFill/>
          <a:ln w="9525">
            <a:noFill/>
            <a:miter lim="800000"/>
            <a:headEnd/>
            <a:tailEnd/>
          </a:ln>
        </p:spPr>
      </p:pic>
      <p:pic>
        <p:nvPicPr>
          <p:cNvPr id="16389" name="Picture 3">
            <a:hlinkClick r:id="rId7"/>
          </p:cNvPr>
          <p:cNvPicPr>
            <a:picLocks noChangeAspect="1" noChangeArrowheads="1"/>
          </p:cNvPicPr>
          <p:nvPr/>
        </p:nvPicPr>
        <p:blipFill>
          <a:blip r:embed="rId8" cstate="print"/>
          <a:srcRect/>
          <a:stretch>
            <a:fillRect/>
          </a:stretch>
        </p:blipFill>
        <p:spPr bwMode="auto">
          <a:xfrm>
            <a:off x="5508625" y="5397500"/>
            <a:ext cx="3236913" cy="1200150"/>
          </a:xfrm>
          <a:prstGeom prst="rect">
            <a:avLst/>
          </a:prstGeom>
          <a:noFill/>
          <a:ln w="9525">
            <a:noFill/>
            <a:miter lim="800000"/>
            <a:headEnd/>
            <a:tailEnd/>
          </a:ln>
        </p:spPr>
      </p:pic>
      <p:pic>
        <p:nvPicPr>
          <p:cNvPr id="16390" name="Picture 4">
            <a:hlinkClick r:id="rId9"/>
          </p:cNvPr>
          <p:cNvPicPr>
            <a:picLocks noChangeAspect="1" noChangeArrowheads="1"/>
          </p:cNvPicPr>
          <p:nvPr/>
        </p:nvPicPr>
        <p:blipFill>
          <a:blip r:embed="rId10" cstate="print"/>
          <a:srcRect/>
          <a:stretch>
            <a:fillRect/>
          </a:stretch>
        </p:blipFill>
        <p:spPr bwMode="auto">
          <a:xfrm>
            <a:off x="611188" y="5300663"/>
            <a:ext cx="3529012" cy="1166812"/>
          </a:xfrm>
          <a:prstGeom prst="rect">
            <a:avLst/>
          </a:prstGeom>
          <a:noFill/>
          <a:ln w="9525">
            <a:noFill/>
            <a:miter lim="800000"/>
            <a:headEnd/>
            <a:tailEnd/>
          </a:ln>
        </p:spPr>
      </p:pic>
      <p:pic>
        <p:nvPicPr>
          <p:cNvPr id="16391" name="Picture 5">
            <a:hlinkClick r:id="rId11"/>
          </p:cNvPr>
          <p:cNvPicPr>
            <a:picLocks noChangeAspect="1" noChangeArrowheads="1"/>
          </p:cNvPicPr>
          <p:nvPr/>
        </p:nvPicPr>
        <p:blipFill>
          <a:blip r:embed="rId12" cstate="print"/>
          <a:srcRect/>
          <a:stretch>
            <a:fillRect/>
          </a:stretch>
        </p:blipFill>
        <p:spPr bwMode="auto">
          <a:xfrm>
            <a:off x="4932363" y="3429000"/>
            <a:ext cx="3841750" cy="1063625"/>
          </a:xfrm>
          <a:prstGeom prst="rect">
            <a:avLst/>
          </a:prstGeom>
          <a:noFill/>
          <a:ln w="9525">
            <a:noFill/>
            <a:miter lim="800000"/>
            <a:headEnd/>
            <a:tailEnd/>
          </a:ln>
        </p:spPr>
      </p:pic>
      <p:pic>
        <p:nvPicPr>
          <p:cNvPr id="16392" name="Picture 6">
            <a:hlinkClick r:id="rId13"/>
          </p:cNvPr>
          <p:cNvPicPr>
            <a:picLocks noChangeAspect="1" noChangeArrowheads="1"/>
          </p:cNvPicPr>
          <p:nvPr/>
        </p:nvPicPr>
        <p:blipFill>
          <a:blip r:embed="rId14" cstate="print"/>
          <a:srcRect/>
          <a:stretch>
            <a:fillRect/>
          </a:stretch>
        </p:blipFill>
        <p:spPr bwMode="auto">
          <a:xfrm>
            <a:off x="5148263" y="1484313"/>
            <a:ext cx="3625850" cy="1081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57338"/>
            <a:ext cx="8229600" cy="1143000"/>
          </a:xfrm>
        </p:spPr>
        <p:txBody>
          <a:bodyPr/>
          <a:lstStyle/>
          <a:p>
            <a:pPr eaLnBrk="1" hangingPunct="1"/>
            <a:r>
              <a:rPr lang="en-US" smtClean="0"/>
              <a:t>Cover Design</a:t>
            </a:r>
            <a:endParaRPr lang="en-CA" smtClean="0"/>
          </a:p>
        </p:txBody>
      </p:sp>
      <p:pic>
        <p:nvPicPr>
          <p:cNvPr id="32771" name="Picture 2"/>
          <p:cNvPicPr>
            <a:picLocks noChangeAspect="1" noChangeArrowheads="1"/>
          </p:cNvPicPr>
          <p:nvPr/>
        </p:nvPicPr>
        <p:blipFill>
          <a:blip r:embed="rId3" cstate="print"/>
          <a:srcRect/>
          <a:stretch>
            <a:fillRect/>
          </a:stretch>
        </p:blipFill>
        <p:spPr bwMode="auto">
          <a:xfrm>
            <a:off x="612775" y="2622550"/>
            <a:ext cx="6046788" cy="2087563"/>
          </a:xfrm>
          <a:prstGeom prst="rect">
            <a:avLst/>
          </a:prstGeom>
          <a:noFill/>
          <a:ln w="9525">
            <a:noFill/>
            <a:miter lim="800000"/>
            <a:headEnd/>
            <a:tailEnd/>
          </a:ln>
        </p:spPr>
      </p:pic>
      <p:pic>
        <p:nvPicPr>
          <p:cNvPr id="32772" name="Picture 3"/>
          <p:cNvPicPr>
            <a:picLocks noChangeAspect="1" noChangeArrowheads="1"/>
          </p:cNvPicPr>
          <p:nvPr/>
        </p:nvPicPr>
        <p:blipFill>
          <a:blip r:embed="rId4" cstate="print"/>
          <a:srcRect/>
          <a:stretch>
            <a:fillRect/>
          </a:stretch>
        </p:blipFill>
        <p:spPr bwMode="auto">
          <a:xfrm>
            <a:off x="1835150" y="4852988"/>
            <a:ext cx="7112000" cy="183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57338"/>
            <a:ext cx="8229600" cy="1143000"/>
          </a:xfrm>
        </p:spPr>
        <p:txBody>
          <a:bodyPr/>
          <a:lstStyle/>
          <a:p>
            <a:pPr eaLnBrk="1" hangingPunct="1"/>
            <a:r>
              <a:rPr lang="en-US" smtClean="0"/>
              <a:t>Outline</a:t>
            </a:r>
            <a:endParaRPr lang="en-CA" smtClean="0"/>
          </a:p>
        </p:txBody>
      </p:sp>
      <p:sp>
        <p:nvSpPr>
          <p:cNvPr id="15363" name="Content Placeholder 2"/>
          <p:cNvSpPr>
            <a:spLocks noGrp="1"/>
          </p:cNvSpPr>
          <p:nvPr>
            <p:ph idx="1"/>
          </p:nvPr>
        </p:nvSpPr>
        <p:spPr>
          <a:xfrm>
            <a:off x="468313" y="2708275"/>
            <a:ext cx="8229600" cy="3733800"/>
          </a:xfrm>
        </p:spPr>
        <p:txBody>
          <a:bodyPr/>
          <a:lstStyle/>
          <a:p>
            <a:pPr eaLnBrk="1" hangingPunct="1">
              <a:lnSpc>
                <a:spcPct val="90000"/>
              </a:lnSpc>
            </a:pPr>
            <a:r>
              <a:rPr lang="en-US" smtClean="0"/>
              <a:t>What?</a:t>
            </a:r>
          </a:p>
          <a:p>
            <a:pPr eaLnBrk="1" hangingPunct="1">
              <a:lnSpc>
                <a:spcPct val="90000"/>
              </a:lnSpc>
            </a:pPr>
            <a:r>
              <a:rPr lang="en-US" smtClean="0"/>
              <a:t>Why?</a:t>
            </a:r>
          </a:p>
          <a:p>
            <a:pPr eaLnBrk="1" hangingPunct="1">
              <a:lnSpc>
                <a:spcPct val="90000"/>
              </a:lnSpc>
            </a:pPr>
            <a:r>
              <a:rPr lang="en-US" smtClean="0"/>
              <a:t>Who?</a:t>
            </a:r>
          </a:p>
          <a:p>
            <a:pPr eaLnBrk="1" hangingPunct="1">
              <a:lnSpc>
                <a:spcPct val="90000"/>
              </a:lnSpc>
            </a:pPr>
            <a:r>
              <a:rPr lang="en-US" smtClean="0"/>
              <a:t>How?</a:t>
            </a:r>
          </a:p>
          <a:p>
            <a:pPr lvl="1" eaLnBrk="1" hangingPunct="1">
              <a:lnSpc>
                <a:spcPct val="90000"/>
              </a:lnSpc>
            </a:pPr>
            <a:r>
              <a:rPr lang="en-US" smtClean="0"/>
              <a:t>Creating</a:t>
            </a:r>
          </a:p>
          <a:p>
            <a:pPr lvl="1" eaLnBrk="1" hangingPunct="1">
              <a:lnSpc>
                <a:spcPct val="90000"/>
              </a:lnSpc>
            </a:pPr>
            <a:r>
              <a:rPr lang="en-US" smtClean="0"/>
              <a:t>Publishing</a:t>
            </a:r>
          </a:p>
          <a:p>
            <a:pPr lvl="1" eaLnBrk="1" hangingPunct="1">
              <a:lnSpc>
                <a:spcPct val="90000"/>
              </a:lnSpc>
            </a:pPr>
            <a:r>
              <a:rPr lang="en-US" smtClean="0"/>
              <a:t>Getting Reviews</a:t>
            </a:r>
            <a:endParaRPr lang="en-CA"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341438"/>
            <a:ext cx="8229600" cy="1143000"/>
          </a:xfrm>
        </p:spPr>
        <p:txBody>
          <a:bodyPr/>
          <a:lstStyle/>
          <a:p>
            <a:pPr eaLnBrk="1" hangingPunct="1"/>
            <a:r>
              <a:rPr lang="en-US" smtClean="0"/>
              <a:t>Covers</a:t>
            </a:r>
            <a:endParaRPr lang="en-CA" smtClean="0"/>
          </a:p>
        </p:txBody>
      </p:sp>
      <p:sp>
        <p:nvSpPr>
          <p:cNvPr id="33795" name="Content Placeholder 2"/>
          <p:cNvSpPr>
            <a:spLocks noGrp="1"/>
          </p:cNvSpPr>
          <p:nvPr>
            <p:ph idx="1"/>
          </p:nvPr>
        </p:nvSpPr>
        <p:spPr>
          <a:xfrm>
            <a:off x="457200" y="2349500"/>
            <a:ext cx="8229600" cy="4508500"/>
          </a:xfrm>
        </p:spPr>
        <p:txBody>
          <a:bodyPr/>
          <a:lstStyle/>
          <a:p>
            <a:pPr eaLnBrk="1" hangingPunct="1"/>
            <a:r>
              <a:rPr lang="en-US" smtClean="0"/>
              <a:t>DIY</a:t>
            </a:r>
          </a:p>
          <a:p>
            <a:pPr lvl="1" eaLnBrk="1" hangingPunct="1"/>
            <a:r>
              <a:rPr lang="en-US" sz="2500" smtClean="0"/>
              <a:t>Jo Sabin from DesignCrowd.com </a:t>
            </a:r>
            <a:r>
              <a:rPr lang="en-US" sz="2500" smtClean="0">
                <a:hlinkClick r:id="rId3"/>
              </a:rPr>
              <a:t>http://www.hongkiat.com/blog/designing-book-covers/</a:t>
            </a:r>
            <a:r>
              <a:rPr lang="en-US" sz="2500" smtClean="0"/>
              <a:t> </a:t>
            </a:r>
          </a:p>
          <a:p>
            <a:pPr lvl="1" eaLnBrk="1" hangingPunct="1"/>
            <a:r>
              <a:rPr lang="en-US" sz="2500" smtClean="0"/>
              <a:t>Completely Novel: </a:t>
            </a:r>
            <a:r>
              <a:rPr lang="en-US" sz="2500" smtClean="0">
                <a:hlinkClick r:id="rId4"/>
              </a:rPr>
              <a:t>http://completelynovel.com/self-publishing/writers-toolbox-cover-design</a:t>
            </a:r>
            <a:r>
              <a:rPr lang="en-US" sz="2500" smtClean="0"/>
              <a:t> </a:t>
            </a:r>
          </a:p>
          <a:p>
            <a:pPr lvl="1" eaLnBrk="1" hangingPunct="1"/>
            <a:r>
              <a:rPr lang="en-US" sz="2500" smtClean="0"/>
              <a:t>Publisher’s Weekly: </a:t>
            </a:r>
            <a:r>
              <a:rPr lang="en-US" sz="2500" smtClean="0">
                <a:hlinkClick r:id="rId5"/>
              </a:rPr>
              <a:t>http://www.publishersweekly.com/pw/by-topic/authors/pw-select/article/60851-diy-how-to-design-an-indie-book-cover.html</a:t>
            </a:r>
            <a:r>
              <a:rPr lang="en-US" sz="2500" smtClean="0"/>
              <a:t> </a:t>
            </a:r>
          </a:p>
          <a:p>
            <a:pPr lvl="1"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1412875"/>
            <a:ext cx="8229600" cy="1143000"/>
          </a:xfrm>
        </p:spPr>
        <p:txBody>
          <a:bodyPr/>
          <a:lstStyle/>
          <a:p>
            <a:r>
              <a:rPr lang="en-US" smtClean="0"/>
              <a:t>Covers</a:t>
            </a:r>
            <a:endParaRPr lang="en-CA" smtClean="0"/>
          </a:p>
        </p:txBody>
      </p:sp>
      <p:sp>
        <p:nvSpPr>
          <p:cNvPr id="34819" name="Content Placeholder 2"/>
          <p:cNvSpPr>
            <a:spLocks noGrp="1"/>
          </p:cNvSpPr>
          <p:nvPr>
            <p:ph idx="1"/>
          </p:nvPr>
        </p:nvSpPr>
        <p:spPr>
          <a:xfrm>
            <a:off x="468313" y="2492375"/>
            <a:ext cx="8229600" cy="3733800"/>
          </a:xfrm>
        </p:spPr>
        <p:txBody>
          <a:bodyPr/>
          <a:lstStyle/>
          <a:p>
            <a:pPr eaLnBrk="1" hangingPunct="1"/>
            <a:r>
              <a:rPr lang="en-US" smtClean="0"/>
              <a:t>Design Firms</a:t>
            </a:r>
          </a:p>
          <a:p>
            <a:pPr lvl="1" eaLnBrk="1" hangingPunct="1"/>
            <a:r>
              <a:rPr lang="en-US" smtClean="0"/>
              <a:t>Cover Design Studio: </a:t>
            </a:r>
            <a:r>
              <a:rPr lang="en-US" smtClean="0">
                <a:hlinkClick r:id="rId3"/>
              </a:rPr>
              <a:t>http://www.coverdesignstudio.com/</a:t>
            </a:r>
            <a:endParaRPr lang="en-US" smtClean="0"/>
          </a:p>
          <a:p>
            <a:pPr lvl="1" eaLnBrk="1" hangingPunct="1"/>
            <a:r>
              <a:rPr lang="en-US" smtClean="0"/>
              <a:t>99 Designs </a:t>
            </a:r>
            <a:r>
              <a:rPr lang="en-US" smtClean="0">
                <a:hlinkClick r:id="rId4"/>
              </a:rPr>
              <a:t>http://99designs.ca/</a:t>
            </a:r>
            <a:r>
              <a:rPr lang="en-US" smtClean="0"/>
              <a:t> </a:t>
            </a:r>
          </a:p>
          <a:p>
            <a:pPr lvl="1" eaLnBrk="1" hangingPunct="1"/>
            <a:r>
              <a:rPr lang="en-US" smtClean="0"/>
              <a:t>Book Baby: </a:t>
            </a:r>
            <a:r>
              <a:rPr lang="en-US" smtClean="0">
                <a:hlinkClick r:id="rId5"/>
              </a:rPr>
              <a:t>http://www.bookbaby.com/ebook-cover-design</a:t>
            </a:r>
            <a:endParaRPr lang="en-US" smtClean="0"/>
          </a:p>
          <a:p>
            <a:pPr>
              <a:buFont typeface="Arial" pitchFamily="34" charset="0"/>
              <a:buNone/>
            </a:pPr>
            <a:endParaRPr lang="en-CA"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p:cNvPicPr>
            <a:picLocks noChangeAspect="1" noChangeArrowheads="1"/>
          </p:cNvPicPr>
          <p:nvPr/>
        </p:nvPicPr>
        <p:blipFill>
          <a:blip r:embed="rId3" cstate="print"/>
          <a:srcRect/>
          <a:stretch>
            <a:fillRect/>
          </a:stretch>
        </p:blipFill>
        <p:spPr bwMode="auto">
          <a:xfrm>
            <a:off x="4932363" y="2420938"/>
            <a:ext cx="3998912" cy="720725"/>
          </a:xfrm>
          <a:prstGeom prst="rect">
            <a:avLst/>
          </a:prstGeom>
          <a:noFill/>
          <a:ln w="9525">
            <a:noFill/>
            <a:miter lim="800000"/>
            <a:headEnd/>
            <a:tailEnd/>
          </a:ln>
        </p:spPr>
      </p:pic>
      <p:pic>
        <p:nvPicPr>
          <p:cNvPr id="35843" name="Picture 2"/>
          <p:cNvPicPr>
            <a:picLocks noChangeAspect="1" noChangeArrowheads="1"/>
          </p:cNvPicPr>
          <p:nvPr/>
        </p:nvPicPr>
        <p:blipFill>
          <a:blip r:embed="rId4" cstate="print"/>
          <a:srcRect/>
          <a:stretch>
            <a:fillRect/>
          </a:stretch>
        </p:blipFill>
        <p:spPr bwMode="auto">
          <a:xfrm>
            <a:off x="250825" y="5661025"/>
            <a:ext cx="2581275" cy="952500"/>
          </a:xfrm>
          <a:prstGeom prst="rect">
            <a:avLst/>
          </a:prstGeom>
          <a:noFill/>
          <a:ln w="9525">
            <a:noFill/>
            <a:miter lim="800000"/>
            <a:headEnd/>
            <a:tailEnd/>
          </a:ln>
        </p:spPr>
      </p:pic>
      <p:pic>
        <p:nvPicPr>
          <p:cNvPr id="35844" name="Picture 3"/>
          <p:cNvPicPr>
            <a:picLocks noChangeAspect="1" noChangeArrowheads="1"/>
          </p:cNvPicPr>
          <p:nvPr/>
        </p:nvPicPr>
        <p:blipFill>
          <a:blip r:embed="rId5" cstate="print"/>
          <a:srcRect/>
          <a:stretch>
            <a:fillRect/>
          </a:stretch>
        </p:blipFill>
        <p:spPr bwMode="auto">
          <a:xfrm>
            <a:off x="5940425" y="5516563"/>
            <a:ext cx="2986088" cy="1068387"/>
          </a:xfrm>
          <a:prstGeom prst="rect">
            <a:avLst/>
          </a:prstGeom>
          <a:noFill/>
          <a:ln w="9525">
            <a:noFill/>
            <a:miter lim="800000"/>
            <a:headEnd/>
            <a:tailEnd/>
          </a:ln>
        </p:spPr>
      </p:pic>
      <p:sp>
        <p:nvSpPr>
          <p:cNvPr id="35845" name="Title 7"/>
          <p:cNvSpPr>
            <a:spLocks noGrp="1"/>
          </p:cNvSpPr>
          <p:nvPr>
            <p:ph type="title"/>
          </p:nvPr>
        </p:nvSpPr>
        <p:spPr>
          <a:xfrm>
            <a:off x="179388" y="1268413"/>
            <a:ext cx="8229600" cy="1143000"/>
          </a:xfrm>
        </p:spPr>
        <p:txBody>
          <a:bodyPr/>
          <a:lstStyle/>
          <a:p>
            <a:pPr eaLnBrk="1" hangingPunct="1"/>
            <a:r>
              <a:rPr lang="en-US" smtClean="0"/>
              <a:t>Formatting your Book</a:t>
            </a:r>
            <a:endParaRPr lang="en-CA" smtClean="0"/>
          </a:p>
        </p:txBody>
      </p:sp>
      <p:pic>
        <p:nvPicPr>
          <p:cNvPr id="35846" name="Picture 5"/>
          <p:cNvPicPr>
            <a:picLocks noChangeAspect="1" noChangeArrowheads="1"/>
          </p:cNvPicPr>
          <p:nvPr/>
        </p:nvPicPr>
        <p:blipFill>
          <a:blip r:embed="rId6" cstate="print"/>
          <a:srcRect/>
          <a:stretch>
            <a:fillRect/>
          </a:stretch>
        </p:blipFill>
        <p:spPr bwMode="auto">
          <a:xfrm>
            <a:off x="0" y="3429000"/>
            <a:ext cx="4868863" cy="1252538"/>
          </a:xfrm>
          <a:prstGeom prst="rect">
            <a:avLst/>
          </a:prstGeom>
          <a:noFill/>
          <a:ln w="9525">
            <a:noFill/>
            <a:miter lim="800000"/>
            <a:headEnd/>
            <a:tailEnd/>
          </a:ln>
        </p:spPr>
      </p:pic>
      <p:pic>
        <p:nvPicPr>
          <p:cNvPr id="35847" name="Picture 7"/>
          <p:cNvPicPr>
            <a:picLocks noChangeAspect="1" noChangeArrowheads="1"/>
          </p:cNvPicPr>
          <p:nvPr/>
        </p:nvPicPr>
        <p:blipFill>
          <a:blip r:embed="rId7" cstate="print"/>
          <a:srcRect/>
          <a:stretch>
            <a:fillRect/>
          </a:stretch>
        </p:blipFill>
        <p:spPr bwMode="auto">
          <a:xfrm>
            <a:off x="4859338" y="4652963"/>
            <a:ext cx="2800350" cy="882650"/>
          </a:xfrm>
          <a:prstGeom prst="rect">
            <a:avLst/>
          </a:prstGeom>
          <a:noFill/>
          <a:ln w="9525">
            <a:noFill/>
            <a:miter lim="800000"/>
            <a:headEnd/>
            <a:tailEnd/>
          </a:ln>
        </p:spPr>
      </p:pic>
      <p:pic>
        <p:nvPicPr>
          <p:cNvPr id="35848" name="Picture 9" descr="http://www.greenkeyllc.com/blog/wp-content/uploads/2013/11/Microsoft-word-logo.png"/>
          <p:cNvPicPr>
            <a:picLocks noChangeAspect="1" noChangeArrowheads="1"/>
          </p:cNvPicPr>
          <p:nvPr/>
        </p:nvPicPr>
        <p:blipFill>
          <a:blip r:embed="rId8" cstate="print"/>
          <a:srcRect/>
          <a:stretch>
            <a:fillRect/>
          </a:stretch>
        </p:blipFill>
        <p:spPr bwMode="auto">
          <a:xfrm>
            <a:off x="1835150" y="2492375"/>
            <a:ext cx="1008063" cy="100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31913" y="1628775"/>
            <a:ext cx="8229600" cy="1143000"/>
          </a:xfrm>
        </p:spPr>
        <p:txBody>
          <a:bodyPr/>
          <a:lstStyle/>
          <a:p>
            <a:r>
              <a:rPr lang="en-US" smtClean="0"/>
              <a:t>Microsoft Word</a:t>
            </a:r>
            <a:endParaRPr lang="en-CA" smtClean="0"/>
          </a:p>
        </p:txBody>
      </p:sp>
      <p:sp>
        <p:nvSpPr>
          <p:cNvPr id="36867" name="Content Placeholder 2"/>
          <p:cNvSpPr>
            <a:spLocks noGrp="1"/>
          </p:cNvSpPr>
          <p:nvPr>
            <p:ph idx="1"/>
          </p:nvPr>
        </p:nvSpPr>
        <p:spPr/>
        <p:txBody>
          <a:bodyPr/>
          <a:lstStyle/>
          <a:p>
            <a:r>
              <a:rPr lang="en-US" smtClean="0"/>
              <a:t>Or other word processors can be used for formatting you book</a:t>
            </a:r>
          </a:p>
          <a:p>
            <a:r>
              <a:rPr lang="en-US" smtClean="0"/>
              <a:t>Familiar interface</a:t>
            </a:r>
          </a:p>
          <a:p>
            <a:r>
              <a:rPr lang="en-US" smtClean="0"/>
              <a:t>But, cannot see what readers will see until file is converted for sale</a:t>
            </a:r>
            <a:endParaRPr lang="en-CA" smtClean="0"/>
          </a:p>
        </p:txBody>
      </p:sp>
      <p:pic>
        <p:nvPicPr>
          <p:cNvPr id="36868" name="Picture 9" descr="http://www.greenkeyllc.com/blog/wp-content/uploads/2013/11/Microsoft-word-logo.png"/>
          <p:cNvPicPr>
            <a:picLocks noChangeAspect="1" noChangeArrowheads="1"/>
          </p:cNvPicPr>
          <p:nvPr/>
        </p:nvPicPr>
        <p:blipFill>
          <a:blip r:embed="rId3" cstate="print"/>
          <a:srcRect/>
          <a:stretch>
            <a:fillRect/>
          </a:stretch>
        </p:blipFill>
        <p:spPr bwMode="auto">
          <a:xfrm>
            <a:off x="323850" y="1773238"/>
            <a:ext cx="1008063" cy="10080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eaLnBrk="1" hangingPunct="1"/>
            <a:r>
              <a:rPr lang="en-US" smtClean="0"/>
              <a:t>Step-by-step guide</a:t>
            </a:r>
          </a:p>
          <a:p>
            <a:pPr eaLnBrk="1" hangingPunct="1"/>
            <a:r>
              <a:rPr lang="en-US" smtClean="0"/>
              <a:t>Themes can be applied to your book</a:t>
            </a:r>
          </a:p>
          <a:p>
            <a:pPr eaLnBrk="1" hangingPunct="1"/>
            <a:r>
              <a:rPr lang="en-US" smtClean="0"/>
              <a:t>Do it yourself, or use their professional service (starting at $250)</a:t>
            </a:r>
          </a:p>
          <a:p>
            <a:pPr eaLnBrk="1" hangingPunct="1"/>
            <a:r>
              <a:rPr lang="en-US" smtClean="0">
                <a:hlinkClick r:id="rId3"/>
              </a:rPr>
              <a:t>http://guide.pressbooks.com</a:t>
            </a:r>
            <a:r>
              <a:rPr lang="en-US" smtClean="0"/>
              <a:t> </a:t>
            </a:r>
            <a:endParaRPr lang="en-CA" smtClean="0"/>
          </a:p>
        </p:txBody>
      </p:sp>
      <p:pic>
        <p:nvPicPr>
          <p:cNvPr id="37891" name="Picture 7">
            <a:hlinkClick r:id="rId4"/>
          </p:cNvPr>
          <p:cNvPicPr>
            <a:picLocks noChangeAspect="1" noChangeArrowheads="1"/>
          </p:cNvPicPr>
          <p:nvPr/>
        </p:nvPicPr>
        <p:blipFill>
          <a:blip r:embed="rId5" cstate="print"/>
          <a:srcRect/>
          <a:stretch>
            <a:fillRect/>
          </a:stretch>
        </p:blipFill>
        <p:spPr bwMode="auto">
          <a:xfrm>
            <a:off x="179388" y="1773238"/>
            <a:ext cx="4799012" cy="86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eaLnBrk="1" hangingPunct="1"/>
            <a:r>
              <a:rPr lang="en-US" smtClean="0"/>
              <a:t>A “Do it yourself” solution</a:t>
            </a:r>
          </a:p>
          <a:p>
            <a:pPr eaLnBrk="1" hangingPunct="1"/>
            <a:r>
              <a:rPr lang="en-US" smtClean="0"/>
              <a:t>They provide materials like video workshops and books with types on style, formatting, and marketing.</a:t>
            </a:r>
          </a:p>
          <a:p>
            <a:pPr eaLnBrk="1" hangingPunct="1"/>
            <a:endParaRPr lang="en-CA" smtClean="0"/>
          </a:p>
        </p:txBody>
      </p:sp>
      <p:pic>
        <p:nvPicPr>
          <p:cNvPr id="38915" name="Picture 5">
            <a:hlinkClick r:id="rId2"/>
          </p:cNvPr>
          <p:cNvPicPr>
            <a:picLocks noChangeAspect="1" noChangeArrowheads="1"/>
          </p:cNvPicPr>
          <p:nvPr/>
        </p:nvPicPr>
        <p:blipFill>
          <a:blip r:embed="rId3" cstate="print"/>
          <a:srcRect/>
          <a:stretch>
            <a:fillRect/>
          </a:stretch>
        </p:blipFill>
        <p:spPr bwMode="auto">
          <a:xfrm>
            <a:off x="0" y="1412875"/>
            <a:ext cx="4868863" cy="125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eaLnBrk="1" hangingPunct="1"/>
            <a:r>
              <a:rPr lang="en-US" smtClean="0"/>
              <a:t>Multimedia Content</a:t>
            </a:r>
          </a:p>
          <a:p>
            <a:pPr eaLnBrk="1" hangingPunct="1"/>
            <a:r>
              <a:rPr lang="en-US" smtClean="0"/>
              <a:t>Allows for a feedback process</a:t>
            </a:r>
          </a:p>
          <a:p>
            <a:pPr eaLnBrk="1" hangingPunct="1"/>
            <a:r>
              <a:rPr lang="en-US" smtClean="0"/>
              <a:t>Aimed at business publications and guidebooks</a:t>
            </a:r>
            <a:endParaRPr lang="en-CA" smtClean="0"/>
          </a:p>
        </p:txBody>
      </p:sp>
      <p:pic>
        <p:nvPicPr>
          <p:cNvPr id="39939" name="Picture 3">
            <a:hlinkClick r:id="rId2"/>
          </p:cNvPr>
          <p:cNvPicPr>
            <a:picLocks noChangeAspect="1" noChangeArrowheads="1"/>
          </p:cNvPicPr>
          <p:nvPr/>
        </p:nvPicPr>
        <p:blipFill>
          <a:blip r:embed="rId3" cstate="print"/>
          <a:srcRect/>
          <a:stretch>
            <a:fillRect/>
          </a:stretch>
        </p:blipFill>
        <p:spPr bwMode="auto">
          <a:xfrm>
            <a:off x="107950" y="1484313"/>
            <a:ext cx="3201988" cy="114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pPr eaLnBrk="1" hangingPunct="1"/>
            <a:r>
              <a:rPr lang="en-US" smtClean="0"/>
              <a:t>Allows for interaction and multimedia</a:t>
            </a:r>
          </a:p>
          <a:p>
            <a:pPr eaLnBrk="1" hangingPunct="1"/>
            <a:r>
              <a:rPr lang="en-US" smtClean="0"/>
              <a:t>Mix computer skills and creative writing</a:t>
            </a:r>
          </a:p>
          <a:p>
            <a:pPr eaLnBrk="1" hangingPunct="1"/>
            <a:endParaRPr lang="en-US" smtClean="0"/>
          </a:p>
          <a:p>
            <a:pPr eaLnBrk="1" hangingPunct="1"/>
            <a:endParaRPr lang="en-CA" smtClean="0"/>
          </a:p>
        </p:txBody>
      </p:sp>
      <p:pic>
        <p:nvPicPr>
          <p:cNvPr id="40963" name="Picture 2">
            <a:hlinkClick r:id="rId2"/>
          </p:cNvPr>
          <p:cNvPicPr>
            <a:picLocks noChangeAspect="1" noChangeArrowheads="1"/>
          </p:cNvPicPr>
          <p:nvPr/>
        </p:nvPicPr>
        <p:blipFill>
          <a:blip r:embed="rId3" cstate="print"/>
          <a:srcRect/>
          <a:stretch>
            <a:fillRect/>
          </a:stretch>
        </p:blipFill>
        <p:spPr bwMode="auto">
          <a:xfrm>
            <a:off x="179388" y="1628775"/>
            <a:ext cx="2970212" cy="109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r>
              <a:rPr lang="en-US" smtClean="0"/>
              <a:t>Software for writing and creating your book</a:t>
            </a:r>
          </a:p>
          <a:p>
            <a:pPr eaLnBrk="1" hangingPunct="1"/>
            <a:r>
              <a:rPr lang="en-US" smtClean="0"/>
              <a:t>Available for Windows and Mac OSX</a:t>
            </a:r>
          </a:p>
          <a:p>
            <a:pPr eaLnBrk="1" hangingPunct="1"/>
            <a:endParaRPr lang="en-CA" smtClean="0"/>
          </a:p>
        </p:txBody>
      </p:sp>
      <p:pic>
        <p:nvPicPr>
          <p:cNvPr id="41987" name="Picture 2">
            <a:hlinkClick r:id="rId2"/>
          </p:cNvPr>
          <p:cNvPicPr>
            <a:picLocks noChangeAspect="1" noChangeArrowheads="1"/>
          </p:cNvPicPr>
          <p:nvPr/>
        </p:nvPicPr>
        <p:blipFill>
          <a:blip r:embed="rId3" cstate="print"/>
          <a:srcRect/>
          <a:stretch>
            <a:fillRect/>
          </a:stretch>
        </p:blipFill>
        <p:spPr bwMode="auto">
          <a:xfrm>
            <a:off x="250825" y="1700213"/>
            <a:ext cx="3030538" cy="95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Offline Options</a:t>
            </a:r>
            <a:endParaRPr lang="en-CA" smtClean="0"/>
          </a:p>
        </p:txBody>
      </p:sp>
      <p:sp>
        <p:nvSpPr>
          <p:cNvPr id="43011" name="Content Placeholder 2"/>
          <p:cNvSpPr>
            <a:spLocks noGrp="1"/>
          </p:cNvSpPr>
          <p:nvPr>
            <p:ph idx="1"/>
          </p:nvPr>
        </p:nvSpPr>
        <p:spPr/>
        <p:txBody>
          <a:bodyPr/>
          <a:lstStyle/>
          <a:p>
            <a:r>
              <a:rPr lang="en-US" smtClean="0"/>
              <a:t>Easy: MS Word, Pages, Word Perfect</a:t>
            </a:r>
          </a:p>
          <a:p>
            <a:r>
              <a:rPr lang="en-US" smtClean="0"/>
              <a:t>Medium: MS Publisher</a:t>
            </a:r>
          </a:p>
          <a:p>
            <a:r>
              <a:rPr lang="en-US" smtClean="0"/>
              <a:t>Hard: Adobe InDesign, Quark Xpress</a:t>
            </a:r>
          </a:p>
          <a:p>
            <a:endParaRPr lang="en-US" smtClean="0"/>
          </a:p>
          <a:p>
            <a:pPr>
              <a:buFont typeface="Arial" pitchFamily="34" charset="0"/>
              <a:buNone/>
            </a:pPr>
            <a:endParaRPr lang="en-US" smtClean="0"/>
          </a:p>
          <a:p>
            <a:pPr>
              <a:buFont typeface="Arial" pitchFamily="34" charset="0"/>
              <a:buNone/>
            </a:pPr>
            <a:r>
              <a:rPr lang="en-US" sz="2000" smtClean="0"/>
              <a:t>From: </a:t>
            </a:r>
            <a:r>
              <a:rPr lang="en-US" sz="2000" smtClean="0">
                <a:hlinkClick r:id="rId2"/>
              </a:rPr>
              <a:t>http://www.thebookdesigner.com/2010/11/book-design-page-layout-software-a-guide-for-diy-authors/</a:t>
            </a:r>
            <a:r>
              <a:rPr lang="en-US" sz="2000" smtClean="0"/>
              <a:t> </a:t>
            </a:r>
            <a:endParaRPr lang="en-CA"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57338"/>
            <a:ext cx="8229600" cy="1143000"/>
          </a:xfrm>
        </p:spPr>
        <p:txBody>
          <a:bodyPr/>
          <a:lstStyle/>
          <a:p>
            <a:pPr eaLnBrk="1" hangingPunct="1"/>
            <a:r>
              <a:rPr lang="en-US" smtClean="0"/>
              <a:t>What is Self-Publishing?</a:t>
            </a:r>
            <a:endParaRPr lang="en-CA" smtClean="0"/>
          </a:p>
        </p:txBody>
      </p:sp>
      <p:sp>
        <p:nvSpPr>
          <p:cNvPr id="16387" name="TextBox 4"/>
          <p:cNvSpPr txBox="1">
            <a:spLocks noChangeArrowheads="1"/>
          </p:cNvSpPr>
          <p:nvPr/>
        </p:nvSpPr>
        <p:spPr bwMode="auto">
          <a:xfrm>
            <a:off x="323850" y="6411913"/>
            <a:ext cx="6376988" cy="307975"/>
          </a:xfrm>
          <a:prstGeom prst="rect">
            <a:avLst/>
          </a:prstGeom>
          <a:noFill/>
          <a:ln w="9525">
            <a:noFill/>
            <a:miter lim="800000"/>
            <a:headEnd/>
            <a:tailEnd/>
          </a:ln>
        </p:spPr>
        <p:txBody>
          <a:bodyPr>
            <a:spAutoFit/>
          </a:bodyPr>
          <a:lstStyle/>
          <a:p>
            <a:r>
              <a:rPr lang="en-US" sz="1400"/>
              <a:t>Photo by: churl from http://www.flickr.com/photos/churl/250235218/</a:t>
            </a:r>
            <a:endParaRPr lang="en-CA" sz="1400"/>
          </a:p>
        </p:txBody>
      </p:sp>
      <p:sp>
        <p:nvSpPr>
          <p:cNvPr id="5" name="Round Single Corner Rectangle 4"/>
          <p:cNvSpPr/>
          <p:nvPr/>
        </p:nvSpPr>
        <p:spPr>
          <a:xfrm flipV="1">
            <a:off x="1042988" y="2781300"/>
            <a:ext cx="6337300" cy="3311525"/>
          </a:xfrm>
          <a:prstGeom prst="round1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57338"/>
            <a:ext cx="8229600" cy="1143000"/>
          </a:xfrm>
        </p:spPr>
        <p:txBody>
          <a:bodyPr>
            <a:normAutofit fontScale="90000"/>
          </a:bodyPr>
          <a:lstStyle/>
          <a:p>
            <a:pPr eaLnBrk="1" hangingPunct="1">
              <a:defRPr/>
            </a:pPr>
            <a:r>
              <a:rPr lang="en-US" sz="3900" smtClean="0"/>
              <a:t>Publishing &amp; Distributing </a:t>
            </a:r>
            <a:br>
              <a:rPr lang="en-US" sz="3900" smtClean="0"/>
            </a:br>
            <a:r>
              <a:rPr lang="en-US" sz="3900" smtClean="0"/>
              <a:t>Your Book</a:t>
            </a:r>
            <a:endParaRPr lang="en-CA" sz="3900" smtClean="0"/>
          </a:p>
        </p:txBody>
      </p:sp>
      <p:sp>
        <p:nvSpPr>
          <p:cNvPr id="44035" name="TextBox 2"/>
          <p:cNvSpPr txBox="1">
            <a:spLocks noChangeArrowheads="1"/>
          </p:cNvSpPr>
          <p:nvPr/>
        </p:nvSpPr>
        <p:spPr bwMode="auto">
          <a:xfrm>
            <a:off x="34925" y="6438900"/>
            <a:ext cx="8281988" cy="307975"/>
          </a:xfrm>
          <a:prstGeom prst="rect">
            <a:avLst/>
          </a:prstGeom>
          <a:noFill/>
          <a:ln w="9525">
            <a:noFill/>
            <a:miter lim="800000"/>
            <a:headEnd/>
            <a:tailEnd/>
          </a:ln>
        </p:spPr>
        <p:txBody>
          <a:bodyPr>
            <a:spAutoFit/>
          </a:bodyPr>
          <a:lstStyle/>
          <a:p>
            <a:r>
              <a:rPr lang="en-US" sz="1400"/>
              <a:t>From: http://digital.westvanlibrary.ca/index.php/4132-wvml;dc</a:t>
            </a:r>
            <a:endParaRPr lang="en-CA" sz="1400"/>
          </a:p>
        </p:txBody>
      </p:sp>
      <p:sp>
        <p:nvSpPr>
          <p:cNvPr id="5" name="Round Single Corner Rectangle 4"/>
          <p:cNvSpPr/>
          <p:nvPr/>
        </p:nvSpPr>
        <p:spPr>
          <a:xfrm flipV="1">
            <a:off x="1619250" y="2924175"/>
            <a:ext cx="5761038" cy="3384550"/>
          </a:xfrm>
          <a:prstGeom prst="round1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Things to consider</a:t>
            </a:r>
            <a:endParaRPr lang="en-CA" smtClean="0"/>
          </a:p>
        </p:txBody>
      </p:sp>
      <p:sp>
        <p:nvSpPr>
          <p:cNvPr id="45059" name="Content Placeholder 2"/>
          <p:cNvSpPr>
            <a:spLocks noGrp="1"/>
          </p:cNvSpPr>
          <p:nvPr>
            <p:ph idx="1"/>
          </p:nvPr>
        </p:nvSpPr>
        <p:spPr/>
        <p:txBody>
          <a:bodyPr/>
          <a:lstStyle/>
          <a:p>
            <a:r>
              <a:rPr lang="en-US" smtClean="0"/>
              <a:t>Keywords</a:t>
            </a:r>
          </a:p>
          <a:p>
            <a:r>
              <a:rPr lang="en-US" smtClean="0"/>
              <a:t>Subject Headings </a:t>
            </a:r>
          </a:p>
          <a:p>
            <a:r>
              <a:rPr lang="en-US" smtClean="0"/>
              <a:t>Description of the book (blurb) both short and long </a:t>
            </a:r>
            <a:endParaRPr lang="en-CA"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File Types</a:t>
            </a:r>
            <a:endParaRPr lang="en-CA" smtClean="0"/>
          </a:p>
        </p:txBody>
      </p:sp>
      <p:sp>
        <p:nvSpPr>
          <p:cNvPr id="46083" name="Content Placeholder 2"/>
          <p:cNvSpPr>
            <a:spLocks noGrp="1"/>
          </p:cNvSpPr>
          <p:nvPr>
            <p:ph idx="1"/>
          </p:nvPr>
        </p:nvSpPr>
        <p:spPr/>
        <p:txBody>
          <a:bodyPr/>
          <a:lstStyle/>
          <a:p>
            <a:r>
              <a:rPr lang="en-US" smtClean="0"/>
              <a:t>EPUB: Ebook format</a:t>
            </a:r>
          </a:p>
          <a:p>
            <a:r>
              <a:rPr lang="en-US" smtClean="0"/>
              <a:t>DOC: Common MS Word Format</a:t>
            </a:r>
          </a:p>
          <a:p>
            <a:r>
              <a:rPr lang="en-US" smtClean="0"/>
              <a:t>DOCX: Newer MS Word Format</a:t>
            </a:r>
          </a:p>
          <a:p>
            <a:r>
              <a:rPr lang="en-US" smtClean="0"/>
              <a:t>MOBI: version of Kindle format</a:t>
            </a:r>
          </a:p>
          <a:p>
            <a:r>
              <a:rPr lang="en-US" smtClean="0"/>
              <a:t>ODT: Open Document (OpenOffice)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0" y="6021388"/>
            <a:ext cx="8712200" cy="646112"/>
          </a:xfrm>
          <a:prstGeom prst="rect">
            <a:avLst/>
          </a:prstGeom>
          <a:noFill/>
          <a:ln w="9525">
            <a:noFill/>
            <a:miter lim="800000"/>
            <a:headEnd/>
            <a:tailEnd/>
          </a:ln>
        </p:spPr>
        <p:txBody>
          <a:bodyPr>
            <a:spAutoFit/>
          </a:bodyPr>
          <a:lstStyle/>
          <a:p>
            <a:r>
              <a:rPr lang="en-CA"/>
              <a:t>From: </a:t>
            </a:r>
            <a:r>
              <a:rPr lang="en-CA">
                <a:hlinkClick r:id="rId2"/>
              </a:rPr>
              <a:t>http://download.kobobooks.com/learnmore/writinglife/KWL-Content-Conversion-Guidelines.pdf</a:t>
            </a:r>
            <a:r>
              <a:rPr lang="en-CA"/>
              <a:t> </a:t>
            </a:r>
          </a:p>
        </p:txBody>
      </p:sp>
      <p:pic>
        <p:nvPicPr>
          <p:cNvPr id="47107" name="Picture 2"/>
          <p:cNvPicPr>
            <a:picLocks noChangeAspect="1" noChangeArrowheads="1"/>
          </p:cNvPicPr>
          <p:nvPr/>
        </p:nvPicPr>
        <p:blipFill>
          <a:blip r:embed="rId3" cstate="print"/>
          <a:srcRect/>
          <a:stretch>
            <a:fillRect/>
          </a:stretch>
        </p:blipFill>
        <p:spPr bwMode="auto">
          <a:xfrm>
            <a:off x="1403350" y="1341438"/>
            <a:ext cx="5727700" cy="45339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Formatting Tip</a:t>
            </a:r>
            <a:endParaRPr lang="en-CA" smtClean="0"/>
          </a:p>
        </p:txBody>
      </p:sp>
      <p:sp>
        <p:nvSpPr>
          <p:cNvPr id="48131" name="Content Placeholder 2"/>
          <p:cNvSpPr>
            <a:spLocks noGrp="1"/>
          </p:cNvSpPr>
          <p:nvPr>
            <p:ph idx="1"/>
          </p:nvPr>
        </p:nvSpPr>
        <p:spPr>
          <a:xfrm>
            <a:off x="457200" y="2895600"/>
            <a:ext cx="8229600" cy="1901825"/>
          </a:xfrm>
        </p:spPr>
        <p:txBody>
          <a:bodyPr/>
          <a:lstStyle/>
          <a:p>
            <a:r>
              <a:rPr lang="en-US" smtClean="0"/>
              <a:t>If you are using Word, Pages, or other word processing software, use Headings</a:t>
            </a:r>
          </a:p>
          <a:p>
            <a:pPr lvl="1"/>
            <a:r>
              <a:rPr lang="en-US" smtClean="0"/>
              <a:t>Ex. Heading 1 for Chapter headings</a:t>
            </a:r>
            <a:endParaRPr lang="en-CA" smtClean="0"/>
          </a:p>
        </p:txBody>
      </p:sp>
      <p:pic>
        <p:nvPicPr>
          <p:cNvPr id="48132" name="Picture 2"/>
          <p:cNvPicPr>
            <a:picLocks noChangeAspect="1" noChangeArrowheads="1"/>
          </p:cNvPicPr>
          <p:nvPr/>
        </p:nvPicPr>
        <p:blipFill>
          <a:blip r:embed="rId2" cstate="print"/>
          <a:srcRect/>
          <a:stretch>
            <a:fillRect/>
          </a:stretch>
        </p:blipFill>
        <p:spPr bwMode="auto">
          <a:xfrm>
            <a:off x="1258888" y="5013325"/>
            <a:ext cx="6481762" cy="1295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Formatting Tip</a:t>
            </a:r>
            <a:endParaRPr lang="en-CA" smtClean="0"/>
          </a:p>
        </p:txBody>
      </p:sp>
      <p:sp>
        <p:nvSpPr>
          <p:cNvPr id="49155" name="Content Placeholder 2"/>
          <p:cNvSpPr>
            <a:spLocks noGrp="1"/>
          </p:cNvSpPr>
          <p:nvPr>
            <p:ph idx="1"/>
          </p:nvPr>
        </p:nvSpPr>
        <p:spPr>
          <a:xfrm>
            <a:off x="457200" y="2895600"/>
            <a:ext cx="4259263" cy="3733800"/>
          </a:xfrm>
        </p:spPr>
        <p:txBody>
          <a:bodyPr/>
          <a:lstStyle/>
          <a:p>
            <a:r>
              <a:rPr lang="en-US" smtClean="0"/>
              <a:t>Centre your front matter</a:t>
            </a:r>
            <a:endParaRPr lang="en-CA" smtClean="0"/>
          </a:p>
        </p:txBody>
      </p:sp>
      <p:pic>
        <p:nvPicPr>
          <p:cNvPr id="49156" name="Picture 2"/>
          <p:cNvPicPr>
            <a:picLocks noChangeAspect="1" noChangeArrowheads="1"/>
          </p:cNvPicPr>
          <p:nvPr/>
        </p:nvPicPr>
        <p:blipFill>
          <a:blip r:embed="rId2" cstate="print"/>
          <a:srcRect/>
          <a:stretch>
            <a:fillRect/>
          </a:stretch>
        </p:blipFill>
        <p:spPr bwMode="auto">
          <a:xfrm>
            <a:off x="5076825" y="2924175"/>
            <a:ext cx="2501900" cy="36655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1042988" y="1412875"/>
            <a:ext cx="6867525" cy="50101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Formatting Tip</a:t>
            </a:r>
            <a:endParaRPr lang="en-CA" smtClean="0"/>
          </a:p>
        </p:txBody>
      </p:sp>
      <p:sp>
        <p:nvSpPr>
          <p:cNvPr id="51203" name="Content Placeholder 2"/>
          <p:cNvSpPr>
            <a:spLocks noGrp="1"/>
          </p:cNvSpPr>
          <p:nvPr>
            <p:ph idx="1"/>
          </p:nvPr>
        </p:nvSpPr>
        <p:spPr>
          <a:xfrm>
            <a:off x="457200" y="2895600"/>
            <a:ext cx="4546600" cy="3733800"/>
          </a:xfrm>
        </p:spPr>
        <p:txBody>
          <a:bodyPr/>
          <a:lstStyle/>
          <a:p>
            <a:r>
              <a:rPr lang="en-US" smtClean="0"/>
              <a:t>Don’t get too creative!</a:t>
            </a:r>
          </a:p>
          <a:p>
            <a:endParaRPr lang="en-US" sz="2800" smtClean="0"/>
          </a:p>
          <a:p>
            <a:r>
              <a:rPr lang="en-US" sz="2800" smtClean="0"/>
              <a:t>Readers will want to change font size and other aspects, but may not be able to if you use complex formatting.</a:t>
            </a:r>
            <a:endParaRPr lang="en-CA" sz="2800" smtClean="0"/>
          </a:p>
        </p:txBody>
      </p:sp>
      <p:pic>
        <p:nvPicPr>
          <p:cNvPr id="51204" name="Picture 2" descr="http://www.wired.com/images_blogs/gadgetlab/2011/07/1.9.png"/>
          <p:cNvPicPr>
            <a:picLocks noChangeAspect="1" noChangeArrowheads="1"/>
          </p:cNvPicPr>
          <p:nvPr/>
        </p:nvPicPr>
        <p:blipFill>
          <a:blip r:embed="rId2" cstate="print"/>
          <a:srcRect/>
          <a:stretch>
            <a:fillRect/>
          </a:stretch>
        </p:blipFill>
        <p:spPr bwMode="auto">
          <a:xfrm>
            <a:off x="5508625" y="2781300"/>
            <a:ext cx="2900363" cy="38623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1258888" y="1268413"/>
            <a:ext cx="3457575" cy="171450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6588125" y="4941888"/>
            <a:ext cx="2108200" cy="1436687"/>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5795963" y="1196975"/>
            <a:ext cx="3176587" cy="1368425"/>
          </a:xfrm>
          <a:prstGeom prst="rect">
            <a:avLst/>
          </a:prstGeom>
          <a:noFill/>
          <a:ln w="9525">
            <a:noFill/>
            <a:miter lim="800000"/>
            <a:headEnd/>
            <a:tailEnd/>
          </a:ln>
        </p:spPr>
      </p:pic>
      <p:pic>
        <p:nvPicPr>
          <p:cNvPr id="52229" name="Picture 5"/>
          <p:cNvPicPr>
            <a:picLocks noChangeAspect="1" noChangeArrowheads="1"/>
          </p:cNvPicPr>
          <p:nvPr/>
        </p:nvPicPr>
        <p:blipFill>
          <a:blip r:embed="rId6" cstate="print"/>
          <a:srcRect/>
          <a:stretch>
            <a:fillRect/>
          </a:stretch>
        </p:blipFill>
        <p:spPr bwMode="auto">
          <a:xfrm>
            <a:off x="0" y="5229225"/>
            <a:ext cx="4868863" cy="1252538"/>
          </a:xfrm>
          <a:prstGeom prst="rect">
            <a:avLst/>
          </a:prstGeom>
          <a:noFill/>
          <a:ln w="9525">
            <a:noFill/>
            <a:miter lim="800000"/>
            <a:headEnd/>
            <a:tailEnd/>
          </a:ln>
        </p:spPr>
      </p:pic>
      <p:pic>
        <p:nvPicPr>
          <p:cNvPr id="52230" name="Picture 6"/>
          <p:cNvPicPr>
            <a:picLocks noChangeAspect="1" noChangeArrowheads="1"/>
          </p:cNvPicPr>
          <p:nvPr/>
        </p:nvPicPr>
        <p:blipFill>
          <a:blip r:embed="rId7" cstate="print"/>
          <a:srcRect/>
          <a:stretch>
            <a:fillRect/>
          </a:stretch>
        </p:blipFill>
        <p:spPr bwMode="auto">
          <a:xfrm>
            <a:off x="468313" y="2997200"/>
            <a:ext cx="1695450" cy="1781175"/>
          </a:xfrm>
          <a:prstGeom prst="rect">
            <a:avLst/>
          </a:prstGeom>
          <a:noFill/>
          <a:ln w="9525">
            <a:noFill/>
            <a:miter lim="800000"/>
            <a:headEnd/>
            <a:tailEnd/>
          </a:ln>
        </p:spPr>
      </p:pic>
      <p:pic>
        <p:nvPicPr>
          <p:cNvPr id="52231" name="Picture 4"/>
          <p:cNvPicPr>
            <a:picLocks noChangeAspect="1" noChangeArrowheads="1"/>
          </p:cNvPicPr>
          <p:nvPr/>
        </p:nvPicPr>
        <p:blipFill>
          <a:blip r:embed="rId8" cstate="print"/>
          <a:srcRect/>
          <a:stretch>
            <a:fillRect/>
          </a:stretch>
        </p:blipFill>
        <p:spPr bwMode="auto">
          <a:xfrm>
            <a:off x="4932363" y="2708275"/>
            <a:ext cx="3919537" cy="1079500"/>
          </a:xfrm>
          <a:prstGeom prst="rect">
            <a:avLst/>
          </a:prstGeom>
          <a:noFill/>
          <a:ln w="9525">
            <a:noFill/>
            <a:miter lim="800000"/>
            <a:headEnd/>
            <a:tailEnd/>
          </a:ln>
        </p:spPr>
      </p:pic>
      <p:pic>
        <p:nvPicPr>
          <p:cNvPr id="52232" name="Picture 9" descr="https://ssl.images-createspace.com/csp/Special/Img/logo-csp-no-tm.png"/>
          <p:cNvPicPr>
            <a:picLocks noChangeAspect="1" noChangeArrowheads="1"/>
          </p:cNvPicPr>
          <p:nvPr/>
        </p:nvPicPr>
        <p:blipFill>
          <a:blip r:embed="rId9" cstate="print"/>
          <a:srcRect/>
          <a:stretch>
            <a:fillRect/>
          </a:stretch>
        </p:blipFill>
        <p:spPr bwMode="auto">
          <a:xfrm>
            <a:off x="3348038" y="4221163"/>
            <a:ext cx="2570162" cy="1216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hlinkClick r:id="rId3"/>
          </p:cNvPr>
          <p:cNvPicPr>
            <a:picLocks noChangeAspect="1" noChangeArrowheads="1"/>
          </p:cNvPicPr>
          <p:nvPr/>
        </p:nvPicPr>
        <p:blipFill>
          <a:blip r:embed="rId4" cstate="print"/>
          <a:srcRect/>
          <a:stretch>
            <a:fillRect/>
          </a:stretch>
        </p:blipFill>
        <p:spPr bwMode="auto">
          <a:xfrm>
            <a:off x="250825" y="1209675"/>
            <a:ext cx="3457575" cy="1714500"/>
          </a:xfrm>
          <a:prstGeom prst="rect">
            <a:avLst/>
          </a:prstGeom>
          <a:noFill/>
          <a:ln w="9525">
            <a:noFill/>
            <a:miter lim="800000"/>
            <a:headEnd/>
            <a:tailEnd/>
          </a:ln>
        </p:spPr>
      </p:pic>
      <p:sp>
        <p:nvSpPr>
          <p:cNvPr id="53251" name="Content Placeholder 3"/>
          <p:cNvSpPr>
            <a:spLocks noGrp="1"/>
          </p:cNvSpPr>
          <p:nvPr>
            <p:ph idx="1"/>
          </p:nvPr>
        </p:nvSpPr>
        <p:spPr>
          <a:xfrm>
            <a:off x="457200" y="2935288"/>
            <a:ext cx="8229600" cy="3446462"/>
          </a:xfrm>
        </p:spPr>
        <p:txBody>
          <a:bodyPr/>
          <a:lstStyle/>
          <a:p>
            <a:pPr eaLnBrk="1" hangingPunct="1"/>
            <a:r>
              <a:rPr lang="en-US" smtClean="0"/>
              <a:t>Have your book ready</a:t>
            </a:r>
            <a:endParaRPr lang="en-CA" smtClean="0"/>
          </a:p>
          <a:p>
            <a:pPr eaLnBrk="1" hangingPunct="1"/>
            <a:r>
              <a:rPr lang="en-US" smtClean="0"/>
              <a:t>Upload information</a:t>
            </a:r>
          </a:p>
          <a:p>
            <a:pPr eaLnBrk="1" hangingPunct="1"/>
            <a:r>
              <a:rPr lang="en-US" smtClean="0"/>
              <a:t>Choose price</a:t>
            </a:r>
          </a:p>
          <a:p>
            <a:pPr eaLnBrk="1" hangingPunct="1"/>
            <a:r>
              <a:rPr lang="en-US" smtClean="0"/>
              <a:t>Choose markets</a:t>
            </a:r>
          </a:p>
          <a:p>
            <a:pPr eaLnBrk="1" hangingPunct="1"/>
            <a:r>
              <a:rPr lang="en-US" smtClean="0"/>
              <a:t>Paid 2x a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5"/>
          <p:cNvSpPr>
            <a:spLocks noGrp="1"/>
          </p:cNvSpPr>
          <p:nvPr>
            <p:ph idx="1"/>
          </p:nvPr>
        </p:nvSpPr>
        <p:spPr>
          <a:xfrm>
            <a:off x="457200" y="1668463"/>
            <a:ext cx="8229600" cy="5505450"/>
          </a:xfrm>
        </p:spPr>
        <p:txBody>
          <a:bodyPr/>
          <a:lstStyle/>
          <a:p>
            <a:pPr eaLnBrk="1" hangingPunct="1">
              <a:lnSpc>
                <a:spcPct val="90000"/>
              </a:lnSpc>
              <a:buFont typeface="Arial" pitchFamily="34" charset="0"/>
              <a:buNone/>
            </a:pPr>
            <a:r>
              <a:rPr lang="en-US" smtClean="0"/>
              <a:t>“</a:t>
            </a:r>
            <a:r>
              <a:rPr lang="en-CA" b="1" smtClean="0"/>
              <a:t>Self-publishing</a:t>
            </a:r>
            <a:r>
              <a:rPr lang="en-CA" smtClean="0"/>
              <a:t> is the publication of any book or other media by the author of the work, without the involvement of an established third-party publisher. A self-published physical book is said to be privately printed. The author is responsible and in control of entire process including design (cover/interior), formats, price, distribution, marketing &amp; PR.”</a:t>
            </a:r>
          </a:p>
          <a:p>
            <a:pPr eaLnBrk="1" hangingPunct="1">
              <a:lnSpc>
                <a:spcPct val="90000"/>
              </a:lnSpc>
              <a:buFont typeface="Arial" pitchFamily="34" charset="0"/>
              <a:buNone/>
            </a:pPr>
            <a:endParaRPr lang="en-CA" smtClean="0"/>
          </a:p>
          <a:p>
            <a:pPr algn="r" eaLnBrk="1" hangingPunct="1">
              <a:lnSpc>
                <a:spcPct val="90000"/>
              </a:lnSpc>
              <a:buFont typeface="Arial" pitchFamily="34" charset="0"/>
              <a:buNone/>
            </a:pPr>
            <a:r>
              <a:rPr lang="en-US" smtClean="0"/>
              <a:t>-Wikipedia.org</a:t>
            </a:r>
            <a:endParaRPr lang="en-C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116013" y="1773238"/>
            <a:ext cx="6657975" cy="45815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258888" y="1773238"/>
            <a:ext cx="6629400" cy="43910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331913" y="1403350"/>
            <a:ext cx="6167437" cy="52657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a:stretch>
            <a:fillRect/>
          </a:stretch>
        </p:blipFill>
        <p:spPr bwMode="auto">
          <a:xfrm>
            <a:off x="1331913" y="1403350"/>
            <a:ext cx="6167437" cy="5265738"/>
          </a:xfrm>
          <a:prstGeom prst="rect">
            <a:avLst/>
          </a:prstGeom>
          <a:noFill/>
          <a:ln w="9525">
            <a:noFill/>
            <a:miter lim="800000"/>
            <a:headEnd/>
            <a:tailEnd/>
          </a:ln>
        </p:spPr>
      </p:pic>
      <p:sp>
        <p:nvSpPr>
          <p:cNvPr id="3" name="Right Arrow 2"/>
          <p:cNvSpPr/>
          <p:nvPr/>
        </p:nvSpPr>
        <p:spPr>
          <a:xfrm>
            <a:off x="1476375" y="6237288"/>
            <a:ext cx="1079500" cy="28733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258888" y="1341438"/>
            <a:ext cx="6677025" cy="53530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155700" y="1619250"/>
            <a:ext cx="6800850" cy="49053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314450" y="2881313"/>
            <a:ext cx="6515100" cy="10953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p:txBody>
          <a:bodyPr/>
          <a:lstStyle/>
          <a:p>
            <a:pPr eaLnBrk="1" hangingPunct="1"/>
            <a:r>
              <a:rPr lang="en-US" smtClean="0"/>
              <a:t>You have your book ready to publish and distribute</a:t>
            </a:r>
          </a:p>
          <a:p>
            <a:pPr eaLnBrk="1" hangingPunct="1"/>
            <a:r>
              <a:rPr lang="en-US" smtClean="0"/>
              <a:t>Earn up to 70% royalty</a:t>
            </a:r>
          </a:p>
          <a:p>
            <a:pPr eaLnBrk="1" hangingPunct="1"/>
            <a:endParaRPr lang="en-CA" smtClean="0"/>
          </a:p>
        </p:txBody>
      </p:sp>
      <p:pic>
        <p:nvPicPr>
          <p:cNvPr id="61443" name="Picture 4">
            <a:hlinkClick r:id="rId2"/>
          </p:cNvPr>
          <p:cNvPicPr>
            <a:picLocks noChangeAspect="1" noChangeArrowheads="1"/>
          </p:cNvPicPr>
          <p:nvPr/>
        </p:nvPicPr>
        <p:blipFill>
          <a:blip r:embed="rId3" cstate="print"/>
          <a:srcRect/>
          <a:stretch>
            <a:fillRect/>
          </a:stretch>
        </p:blipFill>
        <p:spPr bwMode="auto">
          <a:xfrm>
            <a:off x="250825" y="1628775"/>
            <a:ext cx="3024188" cy="13033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p:txBody>
          <a:bodyPr/>
          <a:lstStyle/>
          <a:p>
            <a:pPr eaLnBrk="1" hangingPunct="1"/>
            <a:r>
              <a:rPr lang="en-US" smtClean="0"/>
              <a:t>Free and paid services</a:t>
            </a:r>
          </a:p>
          <a:p>
            <a:pPr eaLnBrk="1" hangingPunct="1"/>
            <a:r>
              <a:rPr lang="en-US" smtClean="0"/>
              <a:t>Print items</a:t>
            </a:r>
          </a:p>
          <a:p>
            <a:pPr eaLnBrk="1" hangingPunct="1"/>
            <a:r>
              <a:rPr lang="en-US" smtClean="0"/>
              <a:t>Owned by Amazon</a:t>
            </a:r>
            <a:endParaRPr lang="en-CA" smtClean="0"/>
          </a:p>
        </p:txBody>
      </p:sp>
      <p:pic>
        <p:nvPicPr>
          <p:cNvPr id="62467" name="Picture 2" descr="https://ssl.images-createspace.com/csp/Special/Img/logo-csp-no-tm.png">
            <a:hlinkClick r:id="rId2"/>
          </p:cNvPr>
          <p:cNvPicPr>
            <a:picLocks noChangeAspect="1" noChangeArrowheads="1"/>
          </p:cNvPicPr>
          <p:nvPr/>
        </p:nvPicPr>
        <p:blipFill>
          <a:blip r:embed="rId3" cstate="print"/>
          <a:srcRect/>
          <a:stretch>
            <a:fillRect/>
          </a:stretch>
        </p:blipFill>
        <p:spPr bwMode="auto">
          <a:xfrm>
            <a:off x="250825" y="1484313"/>
            <a:ext cx="241776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p:txBody>
          <a:bodyPr/>
          <a:lstStyle/>
          <a:p>
            <a:pPr eaLnBrk="1" hangingPunct="1"/>
            <a:r>
              <a:rPr lang="en-US" smtClean="0"/>
              <a:t>You pay to have this service distribute your book</a:t>
            </a:r>
          </a:p>
          <a:p>
            <a:pPr eaLnBrk="1" hangingPunct="1"/>
            <a:r>
              <a:rPr lang="en-US" smtClean="0"/>
              <a:t>After the initial payment, you collect all revenues</a:t>
            </a:r>
          </a:p>
          <a:p>
            <a:pPr eaLnBrk="1" hangingPunct="1"/>
            <a:endParaRPr lang="en-CA" smtClean="0"/>
          </a:p>
        </p:txBody>
      </p:sp>
      <p:pic>
        <p:nvPicPr>
          <p:cNvPr id="63491" name="Picture 4">
            <a:hlinkClick r:id="rId2"/>
          </p:cNvPr>
          <p:cNvPicPr>
            <a:picLocks noChangeAspect="1" noChangeArrowheads="1"/>
          </p:cNvPicPr>
          <p:nvPr/>
        </p:nvPicPr>
        <p:blipFill>
          <a:blip r:embed="rId3" cstate="print"/>
          <a:srcRect/>
          <a:stretch>
            <a:fillRect/>
          </a:stretch>
        </p:blipFill>
        <p:spPr bwMode="auto">
          <a:xfrm>
            <a:off x="179388" y="1773238"/>
            <a:ext cx="3919537"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57338"/>
            <a:ext cx="8229600" cy="1143000"/>
          </a:xfrm>
        </p:spPr>
        <p:txBody>
          <a:bodyPr/>
          <a:lstStyle/>
          <a:p>
            <a:pPr eaLnBrk="1" hangingPunct="1"/>
            <a:r>
              <a:rPr lang="en-US" smtClean="0"/>
              <a:t>Why Self Publish?</a:t>
            </a:r>
            <a:endParaRPr lang="en-CA" smtClean="0"/>
          </a:p>
        </p:txBody>
      </p:sp>
      <p:sp>
        <p:nvSpPr>
          <p:cNvPr id="18435" name="TextBox 4"/>
          <p:cNvSpPr txBox="1">
            <a:spLocks noChangeArrowheads="1"/>
          </p:cNvSpPr>
          <p:nvPr/>
        </p:nvSpPr>
        <p:spPr bwMode="auto">
          <a:xfrm>
            <a:off x="179388" y="6450013"/>
            <a:ext cx="5040312" cy="307975"/>
          </a:xfrm>
          <a:prstGeom prst="rect">
            <a:avLst/>
          </a:prstGeom>
          <a:noFill/>
          <a:ln w="9525">
            <a:noFill/>
            <a:miter lim="800000"/>
            <a:headEnd/>
            <a:tailEnd/>
          </a:ln>
        </p:spPr>
        <p:txBody>
          <a:bodyPr>
            <a:spAutoFit/>
          </a:bodyPr>
          <a:lstStyle/>
          <a:p>
            <a:r>
              <a:rPr lang="en-US" sz="1400"/>
              <a:t>From: http://digital.westvanlibrary.ca/index.php/4150-wvml;dc</a:t>
            </a:r>
            <a:endParaRPr lang="en-CA" sz="1400"/>
          </a:p>
        </p:txBody>
      </p:sp>
      <p:sp>
        <p:nvSpPr>
          <p:cNvPr id="5" name="Round Single Corner Rectangle 4"/>
          <p:cNvSpPr/>
          <p:nvPr/>
        </p:nvSpPr>
        <p:spPr>
          <a:xfrm flipV="1">
            <a:off x="2916238" y="2565400"/>
            <a:ext cx="2663825" cy="3816350"/>
          </a:xfrm>
          <a:prstGeom prst="round1Rect">
            <a:avLst/>
          </a:prstGeom>
          <a:blipFill dpi="0" rotWithShape="0">
            <a:blip r:embed="rId2"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p:txBody>
          <a:bodyPr/>
          <a:lstStyle/>
          <a:p>
            <a:pPr eaLnBrk="1" hangingPunct="1"/>
            <a:r>
              <a:rPr lang="en-US" smtClean="0"/>
              <a:t>Distribute through as many channels as you wish</a:t>
            </a:r>
          </a:p>
          <a:p>
            <a:pPr eaLnBrk="1" hangingPunct="1"/>
            <a:r>
              <a:rPr lang="en-US" smtClean="0"/>
              <a:t>Earn 60% of price from retailers, and 85% of price from Smashwords</a:t>
            </a:r>
          </a:p>
          <a:p>
            <a:pPr eaLnBrk="1" hangingPunct="1"/>
            <a:r>
              <a:rPr lang="en-US" smtClean="0"/>
              <a:t>No other cost</a:t>
            </a:r>
          </a:p>
          <a:p>
            <a:pPr eaLnBrk="1" hangingPunct="1"/>
            <a:r>
              <a:rPr lang="en-US" smtClean="0"/>
              <a:t>Provide publishing resources</a:t>
            </a:r>
            <a:endParaRPr lang="en-CA" smtClean="0"/>
          </a:p>
        </p:txBody>
      </p:sp>
      <p:pic>
        <p:nvPicPr>
          <p:cNvPr id="64515" name="Picture 5">
            <a:hlinkClick r:id="rId2"/>
          </p:cNvPr>
          <p:cNvPicPr>
            <a:picLocks noChangeAspect="1" noChangeArrowheads="1"/>
          </p:cNvPicPr>
          <p:nvPr/>
        </p:nvPicPr>
        <p:blipFill>
          <a:blip r:embed="rId3" cstate="print"/>
          <a:srcRect/>
          <a:stretch>
            <a:fillRect/>
          </a:stretch>
        </p:blipFill>
        <p:spPr bwMode="auto">
          <a:xfrm>
            <a:off x="0" y="1484313"/>
            <a:ext cx="4868863" cy="125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p:txBody>
          <a:bodyPr/>
          <a:lstStyle/>
          <a:p>
            <a:pPr eaLnBrk="1" hangingPunct="1"/>
            <a:r>
              <a:rPr lang="en-US" smtClean="0"/>
              <a:t>Ebooks or print books</a:t>
            </a:r>
          </a:p>
          <a:p>
            <a:pPr eaLnBrk="1" hangingPunct="1"/>
            <a:r>
              <a:rPr lang="en-US" smtClean="0"/>
              <a:t>Paid services available</a:t>
            </a:r>
          </a:p>
          <a:p>
            <a:pPr eaLnBrk="1" hangingPunct="1"/>
            <a:r>
              <a:rPr lang="en-US" smtClean="0"/>
              <a:t>Company has been in service since 2002</a:t>
            </a:r>
          </a:p>
          <a:p>
            <a:pPr eaLnBrk="1" hangingPunct="1"/>
            <a:endParaRPr lang="en-CA" smtClean="0"/>
          </a:p>
        </p:txBody>
      </p:sp>
      <p:pic>
        <p:nvPicPr>
          <p:cNvPr id="65539" name="Picture 3">
            <a:hlinkClick r:id="rId2"/>
          </p:cNvPr>
          <p:cNvPicPr>
            <a:picLocks noChangeAspect="1" noChangeArrowheads="1"/>
          </p:cNvPicPr>
          <p:nvPr/>
        </p:nvPicPr>
        <p:blipFill>
          <a:blip r:embed="rId3" cstate="print"/>
          <a:srcRect/>
          <a:stretch>
            <a:fillRect/>
          </a:stretch>
        </p:blipFill>
        <p:spPr bwMode="auto">
          <a:xfrm>
            <a:off x="179388" y="1412875"/>
            <a:ext cx="2106612" cy="143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547813" y="1700213"/>
            <a:ext cx="6994525" cy="1143000"/>
          </a:xfrm>
        </p:spPr>
        <p:txBody>
          <a:bodyPr/>
          <a:lstStyle/>
          <a:p>
            <a:pPr eaLnBrk="1" hangingPunct="1"/>
            <a:r>
              <a:rPr lang="en-US" smtClean="0"/>
              <a:t>iBooks</a:t>
            </a:r>
            <a:endParaRPr lang="en-CA" smtClean="0"/>
          </a:p>
        </p:txBody>
      </p:sp>
      <p:sp>
        <p:nvSpPr>
          <p:cNvPr id="66563" name="Content Placeholder 2"/>
          <p:cNvSpPr>
            <a:spLocks noGrp="1"/>
          </p:cNvSpPr>
          <p:nvPr>
            <p:ph idx="1"/>
          </p:nvPr>
        </p:nvSpPr>
        <p:spPr/>
        <p:txBody>
          <a:bodyPr/>
          <a:lstStyle/>
          <a:p>
            <a:pPr eaLnBrk="1" hangingPunct="1"/>
            <a:r>
              <a:rPr lang="en-US" smtClean="0"/>
              <a:t>If you publish in .ibooks format you can not publish your book anywhere else.</a:t>
            </a:r>
          </a:p>
          <a:p>
            <a:pPr eaLnBrk="1" hangingPunct="1"/>
            <a:r>
              <a:rPr lang="en-US" smtClean="0"/>
              <a:t>If you use EPUB, you can distribute elsewhere.</a:t>
            </a:r>
            <a:endParaRPr lang="en-CA" smtClean="0"/>
          </a:p>
        </p:txBody>
      </p:sp>
      <p:pic>
        <p:nvPicPr>
          <p:cNvPr id="66564" name="Picture 6">
            <a:hlinkClick r:id="rId2"/>
          </p:cNvPr>
          <p:cNvPicPr>
            <a:picLocks noChangeAspect="1" noChangeArrowheads="1"/>
          </p:cNvPicPr>
          <p:nvPr/>
        </p:nvPicPr>
        <p:blipFill>
          <a:blip r:embed="rId3" cstate="print"/>
          <a:srcRect/>
          <a:stretch>
            <a:fillRect/>
          </a:stretch>
        </p:blipFill>
        <p:spPr bwMode="auto">
          <a:xfrm>
            <a:off x="250825" y="1484313"/>
            <a:ext cx="118745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557338"/>
            <a:ext cx="8229600" cy="1143000"/>
          </a:xfrm>
        </p:spPr>
        <p:txBody>
          <a:bodyPr/>
          <a:lstStyle/>
          <a:p>
            <a:pPr eaLnBrk="1" hangingPunct="1"/>
            <a:r>
              <a:rPr lang="en-US" smtClean="0"/>
              <a:t>Getting Reviews</a:t>
            </a:r>
            <a:endParaRPr lang="en-CA" smtClean="0"/>
          </a:p>
        </p:txBody>
      </p:sp>
      <p:sp>
        <p:nvSpPr>
          <p:cNvPr id="67587" name="TextBox 2"/>
          <p:cNvSpPr txBox="1">
            <a:spLocks noChangeArrowheads="1"/>
          </p:cNvSpPr>
          <p:nvPr/>
        </p:nvSpPr>
        <p:spPr bwMode="auto">
          <a:xfrm>
            <a:off x="34925" y="6515100"/>
            <a:ext cx="7058025" cy="307975"/>
          </a:xfrm>
          <a:prstGeom prst="rect">
            <a:avLst/>
          </a:prstGeom>
          <a:noFill/>
          <a:ln w="9525">
            <a:noFill/>
            <a:miter lim="800000"/>
            <a:headEnd/>
            <a:tailEnd/>
          </a:ln>
        </p:spPr>
        <p:txBody>
          <a:bodyPr>
            <a:spAutoFit/>
          </a:bodyPr>
          <a:lstStyle/>
          <a:p>
            <a:r>
              <a:rPr lang="en-US" sz="1400"/>
              <a:t>From: http://digital.westvanlibrary.ca/index.php/4046-wvml;dc</a:t>
            </a:r>
            <a:endParaRPr lang="en-CA" sz="1400"/>
          </a:p>
        </p:txBody>
      </p:sp>
      <p:sp>
        <p:nvSpPr>
          <p:cNvPr id="5" name="Round Single Corner Rectangle 4"/>
          <p:cNvSpPr/>
          <p:nvPr/>
        </p:nvSpPr>
        <p:spPr>
          <a:xfrm flipV="1">
            <a:off x="2700338" y="2708275"/>
            <a:ext cx="2951162" cy="3673475"/>
          </a:xfrm>
          <a:prstGeom prst="round1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1493838"/>
            <a:ext cx="8229600" cy="1143000"/>
          </a:xfrm>
        </p:spPr>
        <p:txBody>
          <a:bodyPr/>
          <a:lstStyle/>
          <a:p>
            <a:r>
              <a:rPr lang="en-US" smtClean="0"/>
              <a:t>Start a blog</a:t>
            </a:r>
            <a:endParaRPr lang="en-CA" smtClean="0"/>
          </a:p>
        </p:txBody>
      </p:sp>
      <p:sp>
        <p:nvSpPr>
          <p:cNvPr id="68611" name="Content Placeholder 2"/>
          <p:cNvSpPr>
            <a:spLocks noGrp="1"/>
          </p:cNvSpPr>
          <p:nvPr>
            <p:ph idx="1"/>
          </p:nvPr>
        </p:nvSpPr>
        <p:spPr>
          <a:xfrm>
            <a:off x="457200" y="2565400"/>
            <a:ext cx="8229600" cy="4064000"/>
          </a:xfrm>
        </p:spPr>
        <p:txBody>
          <a:bodyPr/>
          <a:lstStyle/>
          <a:p>
            <a:r>
              <a:rPr lang="en-US" smtClean="0"/>
              <a:t>Share snippets of your writing</a:t>
            </a:r>
          </a:p>
          <a:p>
            <a:r>
              <a:rPr lang="en-US" smtClean="0"/>
              <a:t>Discuss your inspirations</a:t>
            </a:r>
          </a:p>
          <a:p>
            <a:r>
              <a:rPr lang="en-US" smtClean="0"/>
              <a:t>Talk about your process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Interact with authors and bloggers</a:t>
            </a:r>
            <a:endParaRPr lang="en-CA" smtClean="0"/>
          </a:p>
        </p:txBody>
      </p:sp>
      <p:sp>
        <p:nvSpPr>
          <p:cNvPr id="69635" name="Content Placeholder 2"/>
          <p:cNvSpPr>
            <a:spLocks noGrp="1"/>
          </p:cNvSpPr>
          <p:nvPr>
            <p:ph idx="1"/>
          </p:nvPr>
        </p:nvSpPr>
        <p:spPr/>
        <p:txBody>
          <a:bodyPr/>
          <a:lstStyle/>
          <a:p>
            <a:r>
              <a:rPr lang="en-US" smtClean="0"/>
              <a:t>Comment on blog posts by authors / readers / editors</a:t>
            </a:r>
          </a:p>
          <a:p>
            <a:r>
              <a:rPr lang="en-US" smtClean="0"/>
              <a:t>Be part of the community</a:t>
            </a:r>
            <a:endParaRPr lang="en-CA"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p:txBody>
          <a:bodyPr/>
          <a:lstStyle/>
          <a:p>
            <a:pPr eaLnBrk="1" hangingPunct="1"/>
            <a:r>
              <a:rPr lang="en-US" smtClean="0"/>
              <a:t>Paid review service ($475-$575)</a:t>
            </a:r>
          </a:p>
          <a:p>
            <a:pPr eaLnBrk="1" hangingPunct="1"/>
            <a:r>
              <a:rPr lang="en-US" smtClean="0"/>
              <a:t>Industry leader</a:t>
            </a:r>
          </a:p>
          <a:p>
            <a:pPr eaLnBrk="1" hangingPunct="1"/>
            <a:r>
              <a:rPr lang="en-US" smtClean="0"/>
              <a:t>Un-biased review</a:t>
            </a:r>
          </a:p>
          <a:p>
            <a:pPr eaLnBrk="1" hangingPunct="1"/>
            <a:r>
              <a:rPr lang="en-US" smtClean="0"/>
              <a:t>They choose 2 indie-reviews for each publication of their magazine</a:t>
            </a:r>
            <a:endParaRPr lang="en-CA" smtClean="0"/>
          </a:p>
        </p:txBody>
      </p:sp>
      <p:pic>
        <p:nvPicPr>
          <p:cNvPr id="70659" name="Picture 6">
            <a:hlinkClick r:id="rId3"/>
          </p:cNvPr>
          <p:cNvPicPr>
            <a:picLocks noChangeAspect="1" noChangeArrowheads="1"/>
          </p:cNvPicPr>
          <p:nvPr/>
        </p:nvPicPr>
        <p:blipFill>
          <a:blip r:embed="rId4" cstate="print"/>
          <a:srcRect/>
          <a:stretch>
            <a:fillRect/>
          </a:stretch>
        </p:blipFill>
        <p:spPr bwMode="auto">
          <a:xfrm>
            <a:off x="179388" y="1628775"/>
            <a:ext cx="3625850" cy="10795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68313" y="2997200"/>
            <a:ext cx="8229600" cy="3384550"/>
          </a:xfrm>
        </p:spPr>
        <p:txBody>
          <a:bodyPr/>
          <a:lstStyle/>
          <a:p>
            <a:pPr eaLnBrk="1" hangingPunct="1"/>
            <a:r>
              <a:rPr lang="en-US" smtClean="0"/>
              <a:t>Many authors, both self-published and traditionally published will host book give-aways in the hope of gaining reviews</a:t>
            </a:r>
          </a:p>
          <a:p>
            <a:pPr eaLnBrk="1" hangingPunct="1"/>
            <a:r>
              <a:rPr lang="en-US" smtClean="0"/>
              <a:t>Be wary of some of the offers, apparently “review exchanges” can be seen as troublesome</a:t>
            </a:r>
            <a:endParaRPr lang="en-CA" smtClean="0"/>
          </a:p>
        </p:txBody>
      </p:sp>
      <p:pic>
        <p:nvPicPr>
          <p:cNvPr id="71683" name="Picture 4" descr="https://encrypted-tbn0.gstatic.com/images?q=tbn:ANd9GcT4H8n6IFtbxWiQU_m9ddu5B73cQ5UsWwRCvG9QPT9uTZ_pgCKo"/>
          <p:cNvPicPr>
            <a:picLocks noChangeAspect="1" noChangeArrowheads="1"/>
          </p:cNvPicPr>
          <p:nvPr/>
        </p:nvPicPr>
        <p:blipFill>
          <a:blip r:embed="rId2" cstate="print"/>
          <a:srcRect/>
          <a:stretch>
            <a:fillRect/>
          </a:stretch>
        </p:blipFill>
        <p:spPr bwMode="auto">
          <a:xfrm>
            <a:off x="179388" y="1341438"/>
            <a:ext cx="2847975" cy="16097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79388" y="1196975"/>
            <a:ext cx="8434387" cy="792163"/>
          </a:xfrm>
        </p:spPr>
        <p:txBody>
          <a:bodyPr/>
          <a:lstStyle/>
          <a:p>
            <a:pPr eaLnBrk="1" hangingPunct="1"/>
            <a:r>
              <a:rPr lang="en-US" smtClean="0"/>
              <a:t>Lists &amp; Tips</a:t>
            </a:r>
            <a:endParaRPr lang="en-CA" smtClean="0"/>
          </a:p>
        </p:txBody>
      </p:sp>
      <p:sp>
        <p:nvSpPr>
          <p:cNvPr id="72707" name="Content Placeholder 2"/>
          <p:cNvSpPr>
            <a:spLocks noGrp="1"/>
          </p:cNvSpPr>
          <p:nvPr>
            <p:ph idx="1"/>
          </p:nvPr>
        </p:nvSpPr>
        <p:spPr>
          <a:xfrm>
            <a:off x="457200" y="1916113"/>
            <a:ext cx="8229600" cy="4752975"/>
          </a:xfrm>
        </p:spPr>
        <p:txBody>
          <a:bodyPr/>
          <a:lstStyle/>
          <a:p>
            <a:pPr eaLnBrk="1" hangingPunct="1">
              <a:lnSpc>
                <a:spcPct val="90000"/>
              </a:lnSpc>
            </a:pPr>
            <a:r>
              <a:rPr lang="en-CA" sz="2600" smtClean="0"/>
              <a:t>Get Reviews for Your Self-Published Book </a:t>
            </a:r>
            <a:r>
              <a:rPr lang="en-US" sz="2600" smtClean="0">
                <a:hlinkClick r:id="rId2"/>
              </a:rPr>
              <a:t>http://blog.bookbaby.com/2013/08/get-reviews-for-your-self-published-book/</a:t>
            </a:r>
            <a:r>
              <a:rPr lang="en-US" sz="2600" smtClean="0"/>
              <a:t> </a:t>
            </a:r>
          </a:p>
          <a:p>
            <a:pPr eaLnBrk="1" hangingPunct="1">
              <a:lnSpc>
                <a:spcPct val="90000"/>
              </a:lnSpc>
            </a:pPr>
            <a:r>
              <a:rPr lang="en-US" sz="2600" smtClean="0"/>
              <a:t>“Getting Your Book Reviewed”  </a:t>
            </a:r>
            <a:r>
              <a:rPr lang="en-CA" sz="2600" smtClean="0">
                <a:hlinkClick r:id="rId3"/>
              </a:rPr>
              <a:t>http://www.outboxonline.com/authors/book-review-submission/</a:t>
            </a:r>
            <a:r>
              <a:rPr lang="en-CA" sz="2600" smtClean="0"/>
              <a:t> </a:t>
            </a:r>
          </a:p>
          <a:p>
            <a:pPr eaLnBrk="1" hangingPunct="1">
              <a:lnSpc>
                <a:spcPct val="90000"/>
              </a:lnSpc>
            </a:pPr>
            <a:r>
              <a:rPr lang="en-US" sz="2600" smtClean="0"/>
              <a:t>“</a:t>
            </a:r>
            <a:r>
              <a:rPr lang="en-CA" sz="2600" smtClean="0"/>
              <a:t>How To Get Book Reviews Without Spending (Too Much) Money” </a:t>
            </a:r>
            <a:r>
              <a:rPr lang="en-CA" sz="2600" smtClean="0">
                <a:hlinkClick r:id="rId4"/>
              </a:rPr>
              <a:t>http://www.thecreativepenn.com/2012/03/28/get-book-reviews/</a:t>
            </a:r>
            <a:r>
              <a:rPr lang="en-CA" sz="2600" smtClean="0"/>
              <a:t> </a:t>
            </a:r>
          </a:p>
          <a:p>
            <a:pPr eaLnBrk="1" hangingPunct="1">
              <a:lnSpc>
                <a:spcPct val="90000"/>
              </a:lnSpc>
            </a:pPr>
            <a:r>
              <a:rPr lang="en-US" sz="2600" smtClean="0"/>
              <a:t>Book Blogger Directory: </a:t>
            </a:r>
            <a:r>
              <a:rPr lang="en-US" sz="2600" smtClean="0">
                <a:hlinkClick r:id="rId5"/>
              </a:rPr>
              <a:t>http://bookbloggerdirectory.wordpress.com/</a:t>
            </a:r>
            <a:r>
              <a:rPr lang="en-US" sz="2600" smtClean="0"/>
              <a:t> </a:t>
            </a:r>
            <a:endParaRPr lang="en-CA" sz="26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454150"/>
            <a:ext cx="8229600" cy="5287963"/>
          </a:xfrm>
        </p:spPr>
        <p:txBody>
          <a:bodyPr/>
          <a:lstStyle/>
          <a:p>
            <a:pPr marL="514350" indent="-514350" eaLnBrk="1" hangingPunct="1">
              <a:buFont typeface="Calibri" pitchFamily="34" charset="0"/>
              <a:buAutoNum type="arabicPeriod"/>
            </a:pPr>
            <a:r>
              <a:rPr lang="en-CA" b="1" smtClean="0"/>
              <a:t>Pick the right reviewers</a:t>
            </a:r>
            <a:r>
              <a:rPr lang="en-CA" smtClean="0"/>
              <a:t>. This is the single most important thing you can do to help your review program. Find out what kind of books the reviewer likes to review, and only select appropriate reviewers.</a:t>
            </a:r>
          </a:p>
          <a:p>
            <a:pPr marL="514350" indent="-514350" eaLnBrk="1" hangingPunct="1">
              <a:buFont typeface="Calibri" pitchFamily="34" charset="0"/>
              <a:buAutoNum type="arabicPeriod"/>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r>
              <a:rPr lang="en-US" sz="1100" smtClean="0"/>
              <a:t>(http://www.writersdigest.com/editor-blogs/there-are-no-rules/marketing-self-promotion/how-to-get-reviews-for-self-published-books)</a:t>
            </a:r>
            <a:endParaRPr lang="en-CA" sz="11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r>
              <a:rPr lang="en-US" smtClean="0"/>
              <a:t>You control all of the creative decisions</a:t>
            </a:r>
          </a:p>
          <a:p>
            <a:pPr eaLnBrk="1" hangingPunct="1"/>
            <a:r>
              <a:rPr lang="en-US" smtClean="0"/>
              <a:t>You set the price</a:t>
            </a:r>
          </a:p>
          <a:p>
            <a:pPr eaLnBrk="1" hangingPunct="1"/>
            <a:r>
              <a:rPr lang="en-US" smtClean="0"/>
              <a:t>You might end up as famous as E.L. James!</a:t>
            </a:r>
            <a:endParaRPr lang="en-CA"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457200" y="1484313"/>
            <a:ext cx="8229600" cy="5145087"/>
          </a:xfrm>
        </p:spPr>
        <p:txBody>
          <a:bodyPr/>
          <a:lstStyle/>
          <a:p>
            <a:pPr marL="514350" indent="-514350" eaLnBrk="1" hangingPunct="1">
              <a:buFont typeface="Arial" pitchFamily="34" charset="0"/>
              <a:buAutoNum type="arabicPeriod" startAt="2"/>
            </a:pPr>
            <a:r>
              <a:rPr lang="en-CA" b="1" smtClean="0"/>
              <a:t>Query the reviewers</a:t>
            </a:r>
            <a:r>
              <a:rPr lang="en-CA" smtClean="0"/>
              <a:t>. Check each reviewer’s requirements. Some want you to just send the book, but many ask for a query. Some review e-books, many do not. Conforming to their requirements saves both of you time. </a:t>
            </a:r>
          </a:p>
          <a:p>
            <a:pPr marL="514350" indent="-514350" eaLnBrk="1" hangingPunct="1">
              <a:buFont typeface="Arial" pitchFamily="34" charset="0"/>
              <a:buAutoNum type="arabicPeriod" startAt="2"/>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r>
              <a:rPr lang="en-US" sz="1100" smtClean="0"/>
              <a:t>(http://www.writersdigest.com/editor-blogs/there-are-no-rules/marketing-self-promotion/how-to-get-reviews-for-self-published-books)</a:t>
            </a:r>
            <a:endParaRPr lang="en-CA" sz="11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57200" y="1484313"/>
            <a:ext cx="8229600" cy="5145087"/>
          </a:xfrm>
        </p:spPr>
        <p:txBody>
          <a:bodyPr/>
          <a:lstStyle/>
          <a:p>
            <a:pPr marL="514350" indent="-514350" eaLnBrk="1" hangingPunct="1">
              <a:buFont typeface="Arial" pitchFamily="34" charset="0"/>
              <a:buNone/>
            </a:pPr>
            <a:r>
              <a:rPr lang="en-US" smtClean="0"/>
              <a:t>3.  </a:t>
            </a:r>
            <a:r>
              <a:rPr lang="en-CA" b="1" smtClean="0"/>
              <a:t>Send the book</a:t>
            </a:r>
            <a:r>
              <a:rPr lang="en-CA" smtClean="0"/>
              <a:t>. In your query make sure to offer both versions of the book, the PDF and the print copy, or both.</a:t>
            </a:r>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r>
              <a:rPr lang="en-US" sz="1100" smtClean="0"/>
              <a:t>(http://www.writersdigest.com/editor-blogs/there-are-no-rules/marketing-self-promotion/how-to-get-reviews-for-self-published-books)</a:t>
            </a:r>
            <a:endParaRPr lang="en-CA" sz="11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1341438"/>
            <a:ext cx="8229600" cy="5287962"/>
          </a:xfrm>
        </p:spPr>
        <p:txBody>
          <a:bodyPr/>
          <a:lstStyle/>
          <a:p>
            <a:pPr marL="514350" indent="-514350" eaLnBrk="1" hangingPunct="1">
              <a:buFont typeface="Arial" pitchFamily="34" charset="0"/>
              <a:buNone/>
            </a:pPr>
            <a:r>
              <a:rPr lang="en-US" smtClean="0"/>
              <a:t>4.  </a:t>
            </a:r>
            <a:r>
              <a:rPr lang="en-CA" b="1" smtClean="0"/>
              <a:t>Follow up</a:t>
            </a:r>
            <a:r>
              <a:rPr lang="en-CA" smtClean="0"/>
              <a:t>. Don’t stalk or harass the reviewer, who is probably doing this in her spare time. But if you haven’t heard anything after a few weeks, follow up to see if they still intend to write the review.</a:t>
            </a: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r>
              <a:rPr lang="en-US" sz="1100" smtClean="0"/>
              <a:t>(http://www.writersdigest.com/editor-blogs/there-are-no-rules/marketing-self-promotion/how-to-get-reviews-for-self-published-books)</a:t>
            </a:r>
            <a:endParaRPr lang="en-CA" sz="11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457200" y="1341438"/>
            <a:ext cx="8229600" cy="5287962"/>
          </a:xfrm>
        </p:spPr>
        <p:txBody>
          <a:bodyPr/>
          <a:lstStyle/>
          <a:p>
            <a:pPr marL="514350" indent="-514350" eaLnBrk="1" hangingPunct="1">
              <a:buFont typeface="Arial" pitchFamily="34" charset="0"/>
              <a:buNone/>
            </a:pPr>
            <a:r>
              <a:rPr lang="en-US" smtClean="0"/>
              <a:t>5. </a:t>
            </a:r>
            <a:r>
              <a:rPr lang="en-CA" b="1" smtClean="0"/>
              <a:t>Thank the reviewer</a:t>
            </a:r>
            <a:r>
              <a:rPr lang="en-CA" smtClean="0"/>
              <a:t>. It’s common courtesy, but it also shows you appreciate the time and effort someone else took to help bring your book to the attention of more people.</a:t>
            </a: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endParaRPr lang="en-US" smtClean="0"/>
          </a:p>
          <a:p>
            <a:pPr marL="514350" indent="-514350" eaLnBrk="1" hangingPunct="1">
              <a:buFont typeface="Arial" pitchFamily="34" charset="0"/>
              <a:buNone/>
            </a:pPr>
            <a:r>
              <a:rPr lang="en-US" smtClean="0"/>
              <a:t>Tips from: </a:t>
            </a:r>
            <a:r>
              <a:rPr lang="en-US" sz="2400" smtClean="0"/>
              <a:t>http://www.writersdigest.com/editor-blogs/there-are-no-rules/marketing-self-promotion/how-to-get-reviews-for-self-published-books</a:t>
            </a:r>
            <a:endParaRPr lang="en-CA" sz="11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1268413"/>
            <a:ext cx="8229600" cy="1143000"/>
          </a:xfrm>
        </p:spPr>
        <p:txBody>
          <a:bodyPr/>
          <a:lstStyle/>
          <a:p>
            <a:pPr eaLnBrk="1" hangingPunct="1"/>
            <a:r>
              <a:rPr lang="en-US" smtClean="0"/>
              <a:t>Other Resources</a:t>
            </a:r>
            <a:endParaRPr lang="en-CA" smtClean="0"/>
          </a:p>
        </p:txBody>
      </p:sp>
      <p:sp>
        <p:nvSpPr>
          <p:cNvPr id="78851" name="Content Placeholder 2"/>
          <p:cNvSpPr>
            <a:spLocks noGrp="1"/>
          </p:cNvSpPr>
          <p:nvPr>
            <p:ph idx="1"/>
          </p:nvPr>
        </p:nvSpPr>
        <p:spPr>
          <a:xfrm>
            <a:off x="457200" y="2420938"/>
            <a:ext cx="8229600" cy="4248150"/>
          </a:xfrm>
        </p:spPr>
        <p:txBody>
          <a:bodyPr/>
          <a:lstStyle/>
          <a:p>
            <a:pPr eaLnBrk="1" hangingPunct="1">
              <a:lnSpc>
                <a:spcPct val="80000"/>
              </a:lnSpc>
            </a:pPr>
            <a:r>
              <a:rPr lang="en-US" sz="3000" smtClean="0"/>
              <a:t>Smashwords Ebook Publishing Workshops: </a:t>
            </a:r>
            <a:r>
              <a:rPr lang="en-US" sz="3000" u="sng" smtClean="0">
                <a:hlinkClick r:id="rId2"/>
              </a:rPr>
              <a:t>http://blog.smashwords.com/2013/10/smashwords-ebook-publishing-workshops.html</a:t>
            </a:r>
            <a:endParaRPr lang="en-US" sz="3000" u="sng" smtClean="0"/>
          </a:p>
          <a:p>
            <a:pPr eaLnBrk="1" hangingPunct="1">
              <a:lnSpc>
                <a:spcPct val="80000"/>
              </a:lnSpc>
            </a:pPr>
            <a:r>
              <a:rPr lang="en-US" sz="3000" smtClean="0"/>
              <a:t>Editors’ Association of Canada: </a:t>
            </a:r>
            <a:r>
              <a:rPr lang="en-US" sz="3000" u="sng" smtClean="0">
                <a:hlinkClick r:id="rId3"/>
              </a:rPr>
              <a:t>http://blog.editors.ca/</a:t>
            </a:r>
            <a:r>
              <a:rPr lang="en-US" sz="3000" u="sng" smtClean="0"/>
              <a:t> </a:t>
            </a:r>
            <a:endParaRPr lang="en-CA" sz="3000" smtClean="0"/>
          </a:p>
          <a:p>
            <a:pPr eaLnBrk="1" hangingPunct="1">
              <a:lnSpc>
                <a:spcPct val="80000"/>
              </a:lnSpc>
            </a:pPr>
            <a:r>
              <a:rPr lang="en-US" sz="3000" smtClean="0"/>
              <a:t>Author Learning Center: </a:t>
            </a:r>
            <a:r>
              <a:rPr lang="en-US" sz="3000" smtClean="0">
                <a:hlinkClick r:id="rId4"/>
              </a:rPr>
              <a:t>https://www.authorlearningcenter.com/</a:t>
            </a:r>
            <a:r>
              <a:rPr lang="en-US" sz="3000" smtClean="0"/>
              <a:t> </a:t>
            </a:r>
          </a:p>
          <a:p>
            <a:pPr eaLnBrk="1" hangingPunct="1">
              <a:lnSpc>
                <a:spcPct val="80000"/>
              </a:lnSpc>
            </a:pPr>
            <a:r>
              <a:rPr lang="en-US" sz="3000" smtClean="0"/>
              <a:t>Free Sites to Promote Your eBook: </a:t>
            </a:r>
            <a:r>
              <a:rPr lang="en-CA" sz="3000" smtClean="0">
                <a:hlinkClick r:id="rId5"/>
              </a:rPr>
              <a:t>http://www.mediabistro.com/galleycat/free-ebook-promotion_b52130</a:t>
            </a:r>
            <a:endParaRPr lang="en-US" sz="30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Other Resources</a:t>
            </a:r>
            <a:endParaRPr lang="en-CA" smtClean="0"/>
          </a:p>
        </p:txBody>
      </p:sp>
      <p:sp>
        <p:nvSpPr>
          <p:cNvPr id="79875" name="Content Placeholder 2"/>
          <p:cNvSpPr>
            <a:spLocks noGrp="1"/>
          </p:cNvSpPr>
          <p:nvPr>
            <p:ph idx="1"/>
          </p:nvPr>
        </p:nvSpPr>
        <p:spPr/>
        <p:txBody>
          <a:bodyPr/>
          <a:lstStyle/>
          <a:p>
            <a:pPr>
              <a:lnSpc>
                <a:spcPct val="90000"/>
              </a:lnSpc>
            </a:pPr>
            <a:r>
              <a:rPr lang="en-US" sz="3000" smtClean="0"/>
              <a:t>The Book Designer: </a:t>
            </a:r>
            <a:r>
              <a:rPr lang="en-US" sz="3000" smtClean="0">
                <a:hlinkClick r:id="rId2"/>
              </a:rPr>
              <a:t>http://www.thebookdesigner.com/</a:t>
            </a:r>
            <a:endParaRPr lang="en-US" sz="3000" smtClean="0"/>
          </a:p>
          <a:p>
            <a:pPr>
              <a:lnSpc>
                <a:spcPct val="90000"/>
              </a:lnSpc>
            </a:pPr>
            <a:r>
              <a:rPr lang="en-US" sz="3000" smtClean="0"/>
              <a:t>Self-Publishing on Writers’ Digest: </a:t>
            </a:r>
            <a:r>
              <a:rPr lang="en-US" sz="3000" smtClean="0">
                <a:hlinkClick r:id="rId3"/>
              </a:rPr>
              <a:t>http://www.writersdigest.com/editor-blogs/there-are-no-rules/self-publishing</a:t>
            </a:r>
            <a:endParaRPr lang="en-US" sz="3000" smtClean="0"/>
          </a:p>
          <a:p>
            <a:pPr>
              <a:lnSpc>
                <a:spcPct val="90000"/>
              </a:lnSpc>
            </a:pPr>
            <a:r>
              <a:rPr lang="en-US" sz="3000" smtClean="0"/>
              <a:t>The Creative Penn: </a:t>
            </a:r>
            <a:r>
              <a:rPr lang="en-US" sz="3000" smtClean="0">
                <a:hlinkClick r:id="rId4"/>
              </a:rPr>
              <a:t>http://www.thecreativepenn.com/2013/01/15/how-to-publish-a-book-101/</a:t>
            </a:r>
            <a:r>
              <a:rPr lang="en-US" sz="3000"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323850" y="2895600"/>
            <a:ext cx="8362950" cy="3733800"/>
          </a:xfrm>
        </p:spPr>
        <p:txBody>
          <a:bodyPr/>
          <a:lstStyle/>
          <a:p>
            <a:pPr eaLnBrk="1" hangingPunct="1">
              <a:buFont typeface="Arial" pitchFamily="34" charset="0"/>
              <a:buNone/>
            </a:pPr>
            <a:r>
              <a:rPr lang="en-CA" smtClean="0"/>
              <a:t>“This is the best time in history to be a writer”</a:t>
            </a:r>
          </a:p>
          <a:p>
            <a:pPr algn="r" eaLnBrk="1" hangingPunct="1">
              <a:buFont typeface="Arial" pitchFamily="34" charset="0"/>
              <a:buNone/>
            </a:pPr>
            <a:r>
              <a:rPr lang="en-US" smtClean="0"/>
              <a:t>- Mark Coker, CEO, Smashwords</a:t>
            </a:r>
            <a:endParaRPr lang="en-CA"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1.bp.blogspot.com/-veawKqk0R7A/U1q8vDl1wkI/AAAAAAAACW8/7fxZxa-ftyA/s1600/indiemanifestoposter1+corrected+1000.png"/>
          <p:cNvPicPr>
            <a:picLocks noChangeAspect="1" noChangeArrowheads="1"/>
          </p:cNvPicPr>
          <p:nvPr/>
        </p:nvPicPr>
        <p:blipFill>
          <a:blip r:embed="rId2" cstate="print"/>
          <a:srcRect/>
          <a:stretch>
            <a:fillRect/>
          </a:stretch>
        </p:blipFill>
        <p:spPr bwMode="auto">
          <a:xfrm>
            <a:off x="2700338" y="1195388"/>
            <a:ext cx="3743325" cy="5651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blogs-images.forbes.com/jjcolao/files/2012/06/smashwords-chart_400x325.jpg"/>
          <p:cNvPicPr>
            <a:picLocks noChangeAspect="1" noChangeArrowheads="1"/>
          </p:cNvPicPr>
          <p:nvPr/>
        </p:nvPicPr>
        <p:blipFill>
          <a:blip r:embed="rId3" cstate="print"/>
          <a:srcRect/>
          <a:stretch>
            <a:fillRect/>
          </a:stretch>
        </p:blipFill>
        <p:spPr bwMode="auto">
          <a:xfrm>
            <a:off x="1476375" y="1255713"/>
            <a:ext cx="6191250" cy="5030787"/>
          </a:xfrm>
          <a:prstGeom prst="rect">
            <a:avLst/>
          </a:prstGeom>
          <a:noFill/>
          <a:ln w="9525">
            <a:noFill/>
            <a:miter lim="800000"/>
            <a:headEnd/>
            <a:tailEnd/>
          </a:ln>
        </p:spPr>
      </p:pic>
      <p:sp>
        <p:nvSpPr>
          <p:cNvPr id="20483" name="TextBox 5"/>
          <p:cNvSpPr txBox="1">
            <a:spLocks noChangeArrowheads="1"/>
          </p:cNvSpPr>
          <p:nvPr/>
        </p:nvSpPr>
        <p:spPr bwMode="auto">
          <a:xfrm>
            <a:off x="0" y="6334125"/>
            <a:ext cx="7993063" cy="523875"/>
          </a:xfrm>
          <a:prstGeom prst="rect">
            <a:avLst/>
          </a:prstGeom>
          <a:noFill/>
          <a:ln w="9525">
            <a:noFill/>
            <a:miter lim="800000"/>
            <a:headEnd/>
            <a:tailEnd/>
          </a:ln>
        </p:spPr>
        <p:txBody>
          <a:bodyPr>
            <a:spAutoFit/>
          </a:bodyPr>
          <a:lstStyle/>
          <a:p>
            <a:r>
              <a:rPr lang="en-US" sz="1400"/>
              <a:t>From forbes.com article “</a:t>
            </a:r>
            <a:r>
              <a:rPr lang="en-CA" sz="1400"/>
              <a:t>Apple's Biggest (Unknown) Supplier of E-Books”</a:t>
            </a:r>
          </a:p>
          <a:p>
            <a:r>
              <a:rPr lang="en-CA" sz="1400">
                <a:hlinkClick r:id="rId4"/>
              </a:rPr>
              <a:t>http://www.forbes.com/sites/jjcolao/2012/06/07/apples-biggest-unknown-supplier-of-e-books/</a:t>
            </a:r>
            <a:r>
              <a:rPr lang="en-CA" sz="14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bp.blogspot.com/-X_fcm1n3Ba4/Ux-XBUDFjaI/AAAAAAAACUU/WdGpG-n0Cgs/s1600/percentdollar.png"/>
          <p:cNvPicPr>
            <a:picLocks noChangeAspect="1" noChangeArrowheads="1"/>
          </p:cNvPicPr>
          <p:nvPr/>
        </p:nvPicPr>
        <p:blipFill>
          <a:blip r:embed="rId3" cstate="print"/>
          <a:srcRect/>
          <a:stretch>
            <a:fillRect/>
          </a:stretch>
        </p:blipFill>
        <p:spPr bwMode="auto">
          <a:xfrm>
            <a:off x="611188" y="1557338"/>
            <a:ext cx="73247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3.bp.blogspot.com/-AYfQgrJdKbw/Ux-dVzSwvVI/AAAAAAAACUw/ywfgOhPrDDo/s1600/modeling.png"/>
          <p:cNvPicPr>
            <a:picLocks noChangeAspect="1" noChangeArrowheads="1"/>
          </p:cNvPicPr>
          <p:nvPr/>
        </p:nvPicPr>
        <p:blipFill>
          <a:blip r:embed="rId2" cstate="print"/>
          <a:srcRect/>
          <a:stretch>
            <a:fillRect/>
          </a:stretch>
        </p:blipFill>
        <p:spPr bwMode="auto">
          <a:xfrm>
            <a:off x="250825" y="1628775"/>
            <a:ext cx="82296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WV-#679374-v1-LIBRAR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DWV-#679374-v1-LIBRARY_PPT_TEMPLATE</Template>
  <TotalTime>2398</TotalTime>
  <Words>2251</Words>
  <Application>Microsoft Office PowerPoint</Application>
  <PresentationFormat>On-screen Show (4:3)</PresentationFormat>
  <Paragraphs>365</Paragraphs>
  <Slides>67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Rockwell</vt:lpstr>
      <vt:lpstr>Calibri</vt:lpstr>
      <vt:lpstr>Avenir LT Std 65 Medium</vt:lpstr>
      <vt:lpstr>DWV-#679374-v1-LIBRARY_PPT_TEMPLATE</vt:lpstr>
      <vt:lpstr>Tools for Self-Publishing</vt:lpstr>
      <vt:lpstr>Outline</vt:lpstr>
      <vt:lpstr>What is Self-Publishing?</vt:lpstr>
      <vt:lpstr>Slide 4</vt:lpstr>
      <vt:lpstr>Why Self Publish?</vt:lpstr>
      <vt:lpstr>Slide 6</vt:lpstr>
      <vt:lpstr>Slide 7</vt:lpstr>
      <vt:lpstr>Slide 8</vt:lpstr>
      <vt:lpstr>Slide 9</vt:lpstr>
      <vt:lpstr>Who Self-Publishes?</vt:lpstr>
      <vt:lpstr>Slide 11</vt:lpstr>
      <vt:lpstr>How?</vt:lpstr>
      <vt:lpstr>Creating Your Book</vt:lpstr>
      <vt:lpstr>Writer’s Resources</vt:lpstr>
      <vt:lpstr>Writer’s Resources</vt:lpstr>
      <vt:lpstr>Writer’s Resources</vt:lpstr>
      <vt:lpstr>Editing</vt:lpstr>
      <vt:lpstr>Editing</vt:lpstr>
      <vt:lpstr>Cover Design</vt:lpstr>
      <vt:lpstr>Covers</vt:lpstr>
      <vt:lpstr>Covers</vt:lpstr>
      <vt:lpstr>Formatting your Book</vt:lpstr>
      <vt:lpstr>Microsoft Word</vt:lpstr>
      <vt:lpstr>Slide 24</vt:lpstr>
      <vt:lpstr>Slide 25</vt:lpstr>
      <vt:lpstr>Slide 26</vt:lpstr>
      <vt:lpstr>Slide 27</vt:lpstr>
      <vt:lpstr>Slide 28</vt:lpstr>
      <vt:lpstr>Offline Options</vt:lpstr>
      <vt:lpstr>Publishing &amp; Distributing  Your Book</vt:lpstr>
      <vt:lpstr>Things to consider</vt:lpstr>
      <vt:lpstr>File Types</vt:lpstr>
      <vt:lpstr>Slide 33</vt:lpstr>
      <vt:lpstr>Formatting Tip</vt:lpstr>
      <vt:lpstr>Formatting Tip</vt:lpstr>
      <vt:lpstr>Slide 36</vt:lpstr>
      <vt:lpstr>Formatting Tip</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iBooks</vt:lpstr>
      <vt:lpstr>Getting Reviews</vt:lpstr>
      <vt:lpstr>Start a blog</vt:lpstr>
      <vt:lpstr>Interact with authors and bloggers</vt:lpstr>
      <vt:lpstr>Slide 56</vt:lpstr>
      <vt:lpstr>Slide 57</vt:lpstr>
      <vt:lpstr>Lists &amp; Tips</vt:lpstr>
      <vt:lpstr>Slide 59</vt:lpstr>
      <vt:lpstr>Slide 60</vt:lpstr>
      <vt:lpstr>Slide 61</vt:lpstr>
      <vt:lpstr>Slide 62</vt:lpstr>
      <vt:lpstr>Slide 63</vt:lpstr>
      <vt:lpstr>Other Resources</vt:lpstr>
      <vt:lpstr>Other Resources</vt:lpstr>
      <vt:lpstr>Slide 66</vt:lpstr>
      <vt:lpstr>Slide 67</vt:lpstr>
    </vt:vector>
  </TitlesOfParts>
  <Company>District of West Vancouver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Tools for Self-Publishing</dc:title>
  <dc:creator>sf</dc:creator>
  <cp:lastModifiedBy>sfelkar</cp:lastModifiedBy>
  <cp:revision>216</cp:revision>
  <dcterms:created xsi:type="dcterms:W3CDTF">2013-10-26T18:41:13Z</dcterms:created>
  <dcterms:modified xsi:type="dcterms:W3CDTF">2015-06-22T19:16:19Z</dcterms:modified>
</cp:coreProperties>
</file>