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</p:sldMasterIdLst>
  <p:notesMasterIdLst>
    <p:notesMasterId r:id="rId30"/>
  </p:notesMasterIdLst>
  <p:handoutMasterIdLst>
    <p:handoutMasterId r:id="rId31"/>
  </p:handoutMasterIdLst>
  <p:sldIdLst>
    <p:sldId id="256" r:id="rId4"/>
    <p:sldId id="270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1pPr>
    <a:lvl2pPr marL="4572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2pPr>
    <a:lvl3pPr marL="9144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3pPr>
    <a:lvl4pPr marL="13716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4pPr>
    <a:lvl5pPr marL="18288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00"/>
    <a:srgbClr val="0000FF"/>
    <a:srgbClr val="666666"/>
    <a:srgbClr val="333333"/>
    <a:srgbClr val="FF7600"/>
    <a:srgbClr val="CCFFFF"/>
    <a:srgbClr val="409A3C"/>
    <a:srgbClr val="144A6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fld id="{72B1F0A0-C8FA-4DEF-AA4E-39EAF808E9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17675" y="720725"/>
            <a:ext cx="3419475" cy="256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3573463"/>
            <a:ext cx="5486400" cy="48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fld id="{51157C4B-C641-4086-A02B-4BBAF1D9A0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16088" y="720725"/>
            <a:ext cx="3422650" cy="256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57C4B-C641-4086-A02B-4BBAF1D9A03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157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61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2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3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</p:spPr>
        </p:pic>
        <p:pic>
          <p:nvPicPr>
            <p:cNvPr id="6164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</p:spPr>
        </p:pic>
      </p:grp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1006475" y="1289050"/>
            <a:ext cx="1854200" cy="1854200"/>
          </a:xfrm>
          <a:prstGeom prst="ellipse">
            <a:avLst/>
          </a:prstGeom>
          <a:solidFill>
            <a:srgbClr val="409A3C"/>
          </a:solidFill>
          <a:ln w="889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3463" y="3354388"/>
            <a:ext cx="2020887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6750" y="3354388"/>
            <a:ext cx="2022475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858838"/>
            <a:ext cx="1201737" cy="4424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3463" y="858838"/>
            <a:ext cx="3454400" cy="4424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3354388"/>
            <a:ext cx="3917950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354388"/>
            <a:ext cx="3919538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858838"/>
            <a:ext cx="1997075" cy="4424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858838"/>
            <a:ext cx="5840413" cy="4424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5" name="Picture 11" descr="lite border top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1036" name="Picture 12" descr="lite border bottom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1037" name="Picture 13" descr="lite border left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</p:spPr>
        </p:pic>
        <p:pic>
          <p:nvPicPr>
            <p:cNvPr id="1038" name="Picture 14" descr="lite border right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20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Oval 21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5623" name="Picture 23" descr="logo with ta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2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5625" name="Picture 25" descr="lite border top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25626" name="Picture 26" descr="lite border bottom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25627" name="Picture 27" descr="lite border left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</p:spPr>
        </p:pic>
        <p:pic>
          <p:nvPicPr>
            <p:cNvPr id="25628" name="Picture 28" descr="lite border right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</p:spPr>
        </p:pic>
      </p:grpSp>
      <p:grpSp>
        <p:nvGrpSpPr>
          <p:cNvPr id="25614" name="Group 14"/>
          <p:cNvGrpSpPr>
            <a:grpSpLocks/>
          </p:cNvGrpSpPr>
          <p:nvPr/>
        </p:nvGrpSpPr>
        <p:grpSpPr bwMode="auto">
          <a:xfrm>
            <a:off x="0" y="0"/>
            <a:ext cx="3838575" cy="4833938"/>
            <a:chOff x="0" y="0"/>
            <a:chExt cx="2418" cy="3045"/>
          </a:xfrm>
        </p:grpSpPr>
        <p:pic>
          <p:nvPicPr>
            <p:cNvPr id="25615" name="Picture 15" descr="connection photo collage dark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2418" cy="3045"/>
            </a:xfrm>
            <a:prstGeom prst="rect">
              <a:avLst/>
            </a:prstGeom>
            <a:noFill/>
          </p:spPr>
        </p:pic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1036" y="1335"/>
              <a:ext cx="629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>
                  <a:solidFill>
                    <a:srgbClr val="FFFFFF"/>
                  </a:solidFill>
                </a:rPr>
                <a:t>EVERY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>
                  <a:solidFill>
                    <a:srgbClr val="FFFFFF"/>
                  </a:solidFill>
                </a:rPr>
                <a:t>CONNECTION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900">
                  <a:solidFill>
                    <a:srgbClr val="FFFFFF"/>
                  </a:solidFill>
                </a:rPr>
                <a:t>has a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900">
                  <a:solidFill>
                    <a:srgbClr val="FFFFFF"/>
                  </a:solidFill>
                </a:rPr>
                <a:t>starting point.</a:t>
              </a:r>
            </a:p>
          </p:txBody>
        </p:sp>
      </p:grpSp>
      <p:sp>
        <p:nvSpPr>
          <p:cNvPr id="2561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3573463" y="858838"/>
            <a:ext cx="480853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3463" y="3354388"/>
            <a:ext cx="41957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Subtitle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6644" name="Picture 20" descr="logo with ta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6646" name="Picture 22" descr="lite border top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26647" name="Picture 23" descr="lite border bottom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26648" name="Picture 24" descr="lite border left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</p:spPr>
        </p:pic>
        <p:pic>
          <p:nvPicPr>
            <p:cNvPr id="26649" name="Picture 25" descr="lite border right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</p:spPr>
        </p:pic>
      </p:grpSp>
      <p:sp>
        <p:nvSpPr>
          <p:cNvPr id="266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858838"/>
            <a:ext cx="798988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Section Break</a:t>
            </a:r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3354388"/>
            <a:ext cx="79898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ctr" rtl="0" fontAlgn="base">
        <a:lnSpc>
          <a:spcPct val="12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orders@oclc.org" TargetMode="External"/><Relationship Id="rId4" Type="http://schemas.openxmlformats.org/officeDocument/2006/relationships/hyperlink" Target="https://worldcat.org/config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talonline.worldcat.org/tools/searchbox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lc.org/support/services/worldcat-local/documentation/expert_examples_WorldCat_Local.en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lc.org/support/services/worldcat-local/documentation/index_values_WorldCat_Local.en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lc.org/support/services/worldcat-org.en.html" TargetMode="External"/><Relationship Id="rId2" Type="http://schemas.openxmlformats.org/officeDocument/2006/relationships/hyperlink" Target="http://oclc.org/en-CA/home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s.oclc.org/" TargetMode="External"/><Relationship Id="rId2" Type="http://schemas.openxmlformats.org/officeDocument/2006/relationships/hyperlink" Target="http://www.oclc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lc.org/support/services/batchload/documentation/using/guide.en.html" TargetMode="External"/><Relationship Id="rId2" Type="http://schemas.openxmlformats.org/officeDocument/2006/relationships/hyperlink" Target="https://www.oclc.org/content/dam/support/batchload/documentation/using/checklistfororderingBib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s.oclc.org/" TargetMode="External"/><Relationship Id="rId2" Type="http://schemas.openxmlformats.org/officeDocument/2006/relationships/hyperlink" Target="http://www.oclc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 Onboarding Webinar</a:t>
            </a:r>
            <a:br>
              <a:rPr lang="en-US" smtClean="0"/>
            </a:b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Presented by</a:t>
            </a:r>
            <a:endParaRPr lang="en-US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006475" y="2298700"/>
            <a:ext cx="185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lnSpc>
                <a:spcPct val="100000"/>
              </a:lnSpc>
            </a:pPr>
            <a:fld id="{CCA7EE68-00DE-48AD-8EBC-440DF8CD0D40}" type="datetime3">
              <a:rPr lang="en-US" sz="1200">
                <a:solidFill>
                  <a:srgbClr val="CCFFFF"/>
                </a:solidFill>
              </a:rPr>
              <a:pPr algn="ctr">
                <a:lnSpc>
                  <a:spcPct val="100000"/>
                </a:lnSpc>
              </a:pPr>
              <a:t>7 November 2013</a:t>
            </a:fld>
            <a:endParaRPr lang="en-US" sz="1200" dirty="0">
              <a:solidFill>
                <a:srgbClr val="CC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8470" y="3886200"/>
            <a:ext cx="4407060" cy="140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18377" y="5181600"/>
            <a:ext cx="707245" cy="4953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81001"/>
            <a:ext cx="7989888" cy="1828800"/>
          </a:xfrm>
        </p:spPr>
        <p:txBody>
          <a:bodyPr/>
          <a:lstStyle/>
          <a:p>
            <a:r>
              <a:rPr lang="en-US" dirty="0" smtClean="0"/>
              <a:t>Why Are Updated Holdings Important?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4675" y="1676400"/>
            <a:ext cx="7989888" cy="3606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sz="2000" dirty="0" smtClean="0"/>
              <a:t>Accurately Identify Items Your Library Owns.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000" dirty="0" smtClean="0"/>
              <a:t>Your Collections Are Discoverable Through </a:t>
            </a:r>
            <a:r>
              <a:rPr lang="en-US" sz="2000" dirty="0" err="1" smtClean="0"/>
              <a:t>FirstSearch</a:t>
            </a:r>
            <a:r>
              <a:rPr lang="en-US" sz="2000" dirty="0" smtClean="0"/>
              <a:t> and    WorldCat.org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000" dirty="0" smtClean="0"/>
              <a:t>Improves Fill Rate In OCLC Interlibrary Loan.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81001"/>
            <a:ext cx="7989888" cy="1828800"/>
          </a:xfrm>
        </p:spPr>
        <p:txBody>
          <a:bodyPr/>
          <a:lstStyle/>
          <a:p>
            <a:r>
              <a:rPr lang="en-US" dirty="0" smtClean="0"/>
              <a:t>Why Are Holdings Important?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89888" cy="3606800"/>
          </a:xfrm>
        </p:spPr>
        <p:txBody>
          <a:bodyPr/>
          <a:lstStyle/>
          <a:p>
            <a:endParaRPr lang="en-US" sz="2000" i="1" dirty="0" smtClean="0">
              <a:solidFill>
                <a:srgbClr val="0000FF"/>
              </a:solidFill>
            </a:endParaRPr>
          </a:p>
          <a:p>
            <a:r>
              <a:rPr lang="en-US" sz="2000" i="1" dirty="0" smtClean="0">
                <a:solidFill>
                  <a:srgbClr val="0000FF"/>
                </a:solidFill>
              </a:rPr>
              <a:t>Visibility of Your Library’s Collections Through the Alberta Group Catalog!</a:t>
            </a:r>
          </a:p>
          <a:p>
            <a:endParaRPr lang="en-US" sz="2000" i="1" dirty="0" smtClean="0">
              <a:solidFill>
                <a:srgbClr val="0000FF"/>
              </a:solidFill>
            </a:endParaRPr>
          </a:p>
          <a:p>
            <a:r>
              <a:rPr lang="en-US" sz="2000" i="1" dirty="0" smtClean="0">
                <a:solidFill>
                  <a:srgbClr val="000000"/>
                </a:solidFill>
              </a:rPr>
              <a:t>From June 30th to November 4th, there has been an </a:t>
            </a:r>
            <a:r>
              <a:rPr lang="en-US" sz="2000" i="1" u="sng" dirty="0" smtClean="0">
                <a:solidFill>
                  <a:srgbClr val="000000"/>
                </a:solidFill>
              </a:rPr>
              <a:t>increase of 4,270,122 bib records </a:t>
            </a:r>
            <a:r>
              <a:rPr lang="en-US" sz="2000" i="1" dirty="0" smtClean="0">
                <a:solidFill>
                  <a:srgbClr val="000000"/>
                </a:solidFill>
              </a:rPr>
              <a:t>in WorldCat contributed by TAL Libraries.</a:t>
            </a:r>
          </a:p>
          <a:p>
            <a:endParaRPr lang="en-US" sz="2000" i="1" dirty="0">
              <a:solidFill>
                <a:srgbClr val="0000FF"/>
              </a:solidFill>
            </a:endParaRP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Amy Lytle</a:t>
            </a:r>
            <a:endParaRPr lang="en-US" dirty="0"/>
          </a:p>
          <a:p>
            <a:r>
              <a:rPr lang="en-US" sz="1700" dirty="0" smtClean="0">
                <a:solidFill>
                  <a:schemeClr val="folHlink"/>
                </a:solidFill>
              </a:rPr>
              <a:t>Portfolio Implementation Manager</a:t>
            </a:r>
          </a:p>
          <a:p>
            <a:r>
              <a:rPr lang="en-US" sz="1700" dirty="0" smtClean="0">
                <a:solidFill>
                  <a:schemeClr val="folHlink"/>
                </a:solidFill>
              </a:rPr>
              <a:t>End User Services</a:t>
            </a:r>
            <a:endParaRPr lang="en-US" sz="1700" dirty="0">
              <a:solidFill>
                <a:schemeClr val="folHlink"/>
              </a:solidFill>
            </a:endParaRPr>
          </a:p>
          <a:p>
            <a:r>
              <a:rPr lang="en-US" sz="1700" dirty="0">
                <a:solidFill>
                  <a:schemeClr val="folHlink"/>
                </a:solidFill>
              </a:rPr>
              <a:t>OCLC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124201" y="862013"/>
            <a:ext cx="5562600" cy="1751012"/>
          </a:xfrm>
        </p:spPr>
        <p:txBody>
          <a:bodyPr/>
          <a:lstStyle/>
          <a:p>
            <a:r>
              <a:rPr lang="en-US" dirty="0" smtClean="0"/>
              <a:t> Using TAL Online Effectively: </a:t>
            </a:r>
            <a:br>
              <a:rPr lang="en-US" dirty="0" smtClean="0"/>
            </a:br>
            <a:r>
              <a:rPr lang="en-US" dirty="0" smtClean="0"/>
              <a:t>How it works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006475" y="2298700"/>
            <a:ext cx="185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lnSpc>
                <a:spcPct val="100000"/>
              </a:lnSpc>
            </a:pPr>
            <a:fld id="{CCA7EE68-00DE-48AD-8EBC-440DF8CD0D40}" type="datetime3">
              <a:rPr lang="en-US" sz="1200">
                <a:solidFill>
                  <a:srgbClr val="CCFFFF"/>
                </a:solidFill>
              </a:rPr>
              <a:pPr algn="ctr">
                <a:lnSpc>
                  <a:spcPct val="100000"/>
                </a:lnSpc>
              </a:pPr>
              <a:t>7 November 2013</a:t>
            </a:fld>
            <a:endParaRPr lang="en-US" sz="1200">
              <a:solidFill>
                <a:srgbClr val="CC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 </a:t>
            </a:r>
            <a:br>
              <a:rPr lang="en-US" dirty="0" smtClean="0"/>
            </a:br>
            <a:r>
              <a:rPr lang="en-US" dirty="0" smtClean="0"/>
              <a:t>What’s the Scope?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61" t="8538" b="7791"/>
          <a:stretch>
            <a:fillRect/>
          </a:stretch>
        </p:blipFill>
        <p:spPr bwMode="auto">
          <a:xfrm>
            <a:off x="681247" y="2895600"/>
            <a:ext cx="778150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69049" y="1600200"/>
            <a:ext cx="6805902" cy="11633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What do we mean by “Libraries Worldwide?”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How do I find my library?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 </a:t>
            </a:r>
            <a:br>
              <a:rPr lang="en-US" dirty="0" smtClean="0"/>
            </a:br>
            <a:r>
              <a:rPr lang="en-US" dirty="0" smtClean="0"/>
              <a:t>The WorldCat Relevancy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1"/>
            <a:ext cx="402054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1600200"/>
            <a:ext cx="4174541" cy="46474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What fields are searched? </a:t>
            </a:r>
          </a:p>
          <a:p>
            <a:pPr>
              <a:buFont typeface="Wingdings" pitchFamily="2" charset="2"/>
              <a:buChar char="§"/>
            </a:pPr>
            <a:r>
              <a:rPr lang="en-US" sz="2000" b="0" dirty="0" smtClean="0">
                <a:solidFill>
                  <a:schemeClr val="bg2"/>
                </a:solidFill>
              </a:rPr>
              <a:t>All MARC fields</a:t>
            </a:r>
          </a:p>
          <a:p>
            <a:pPr>
              <a:buFont typeface="Wingdings" pitchFamily="2" charset="2"/>
              <a:buChar char="§"/>
            </a:pPr>
            <a:r>
              <a:rPr lang="en-US" sz="2000" b="0" dirty="0" smtClean="0">
                <a:solidFill>
                  <a:schemeClr val="bg2"/>
                </a:solidFill>
              </a:rPr>
              <a:t>All article metadata</a:t>
            </a:r>
          </a:p>
          <a:p>
            <a:r>
              <a:rPr lang="en-US" sz="2000" u="sng" dirty="0" smtClean="0"/>
              <a:t>What is given more weight?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b="0" dirty="0" smtClean="0"/>
              <a:t>Title, Author, Subject</a:t>
            </a:r>
          </a:p>
          <a:p>
            <a:r>
              <a:rPr lang="en-US" sz="2000" u="sng" dirty="0" smtClean="0"/>
              <a:t>What else is considered?</a:t>
            </a:r>
          </a:p>
          <a:p>
            <a:pPr>
              <a:buFont typeface="Wingdings" pitchFamily="2" charset="2"/>
              <a:buChar char="§"/>
            </a:pPr>
            <a:r>
              <a:rPr lang="en-US" sz="2000" b="0" dirty="0" smtClean="0"/>
              <a:t> # of libraries that hold the item</a:t>
            </a:r>
          </a:p>
          <a:p>
            <a:pPr>
              <a:buFont typeface="Wingdings" pitchFamily="2" charset="2"/>
              <a:buChar char="§"/>
            </a:pPr>
            <a:r>
              <a:rPr lang="en-US" sz="2000" b="0" dirty="0" smtClean="0"/>
              <a:t> Year of publication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</a:t>
            </a:r>
            <a:br>
              <a:rPr lang="en-US" dirty="0" smtClean="0"/>
            </a:br>
            <a:r>
              <a:rPr lang="en-US" dirty="0" smtClean="0"/>
              <a:t>What’s under the “Editions &amp; Formats” link?</a:t>
            </a:r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1450" y="3810000"/>
            <a:ext cx="7473950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57096"/>
            <a:ext cx="4267200" cy="1971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 flipV="1">
            <a:off x="1371600" y="3429000"/>
            <a:ext cx="914400" cy="75305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219200" y="3124200"/>
            <a:ext cx="1295400" cy="75305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066800" y="3200400"/>
            <a:ext cx="1371600" cy="228600"/>
          </a:xfrm>
          <a:prstGeom prst="ellipse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86000" y="3810000"/>
            <a:ext cx="152400" cy="533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10" idx="4"/>
          </p:cNvCxnSpPr>
          <p:nvPr/>
        </p:nvCxnSpPr>
        <p:spPr bwMode="auto">
          <a:xfrm>
            <a:off x="1752600" y="3429000"/>
            <a:ext cx="609600" cy="1143000"/>
          </a:xfrm>
          <a:prstGeom prst="straightConnector1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4"/>
          </p:cNvCxnSpPr>
          <p:nvPr/>
        </p:nvCxnSpPr>
        <p:spPr bwMode="auto">
          <a:xfrm>
            <a:off x="1752600" y="3429000"/>
            <a:ext cx="685800" cy="2286000"/>
          </a:xfrm>
          <a:prstGeom prst="straightConnector1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876800" y="1676400"/>
            <a:ext cx="3581399" cy="14280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FRBR Algorithm:</a:t>
            </a:r>
          </a:p>
          <a:p>
            <a:r>
              <a:rPr lang="en-US" sz="2000" u="sng" dirty="0" smtClean="0"/>
              <a:t>F</a:t>
            </a:r>
            <a:r>
              <a:rPr lang="en-US" sz="2000" dirty="0" smtClean="0"/>
              <a:t>unctional </a:t>
            </a:r>
            <a:r>
              <a:rPr lang="en-US" sz="2000" u="sng" dirty="0" smtClean="0"/>
              <a:t>R</a:t>
            </a:r>
            <a:r>
              <a:rPr lang="en-US" sz="2000" dirty="0" smtClean="0"/>
              <a:t>equirements for </a:t>
            </a:r>
            <a:r>
              <a:rPr lang="en-US" sz="2000" u="sng" dirty="0" smtClean="0"/>
              <a:t>B</a:t>
            </a:r>
            <a:r>
              <a:rPr lang="en-US" sz="2000" dirty="0" smtClean="0"/>
              <a:t>ibliographic </a:t>
            </a:r>
            <a:r>
              <a:rPr lang="en-US" sz="2000" u="sng" dirty="0" smtClean="0"/>
              <a:t>R</a:t>
            </a:r>
            <a:r>
              <a:rPr lang="en-US" sz="2000" dirty="0" smtClean="0"/>
              <a:t>esources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</a:t>
            </a:r>
            <a:br>
              <a:rPr lang="en-US" dirty="0" smtClean="0"/>
            </a:br>
            <a:r>
              <a:rPr lang="en-US" dirty="0" smtClean="0"/>
              <a:t>The Detailed Record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4343400" cy="181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3429000"/>
            <a:ext cx="8458200" cy="270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 bwMode="auto">
          <a:xfrm>
            <a:off x="990600" y="3886200"/>
            <a:ext cx="6096000" cy="75305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04800" y="4648200"/>
            <a:ext cx="8534400" cy="753058"/>
          </a:xfrm>
          <a:prstGeom prst="ellipse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1828800"/>
            <a:ext cx="3962400" cy="14219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You control what appears by what you enter in the WorldCat Registry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</a:t>
            </a:r>
            <a:br>
              <a:rPr lang="en-US" dirty="0" smtClean="0"/>
            </a:br>
            <a:r>
              <a:rPr lang="en-US" dirty="0" smtClean="0"/>
              <a:t>Keeping your information current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76195"/>
            <a:ext cx="6705600" cy="384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1524000"/>
            <a:ext cx="8686800" cy="12280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Service Config: </a:t>
            </a:r>
            <a:r>
              <a:rPr lang="en-US" sz="1800" dirty="0" smtClean="0">
                <a:hlinkClick r:id="rId4"/>
              </a:rPr>
              <a:t>https://worldcat.org/config/</a:t>
            </a:r>
            <a:endParaRPr lang="en-US" sz="1800" dirty="0" smtClean="0"/>
          </a:p>
          <a:p>
            <a:r>
              <a:rPr lang="en-US" sz="1800" dirty="0" smtClean="0"/>
              <a:t>Need to add users?  Email </a:t>
            </a:r>
            <a:r>
              <a:rPr lang="en-US" sz="1800" dirty="0" smtClean="0">
                <a:hlinkClick r:id="rId5"/>
              </a:rPr>
              <a:t>orders@oclc.org</a:t>
            </a:r>
            <a:r>
              <a:rPr lang="en-US" sz="1800" dirty="0" smtClean="0"/>
              <a:t> with your OCLC symbol and/or registry ID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</a:t>
            </a:r>
            <a:br>
              <a:rPr lang="en-US" dirty="0" smtClean="0"/>
            </a:br>
            <a:r>
              <a:rPr lang="en-US" dirty="0" smtClean="0"/>
              <a:t>Why OCLC numbers are important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OCLC numbers in your MARC records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Most precise searching within your local OPAC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But you need to have these numbers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Consistently indexed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Consistently prefixed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Until this is the case, delete the OCLC number search string from your registry to default to the </a:t>
            </a:r>
            <a:r>
              <a:rPr lang="en-US" dirty="0" err="1" smtClean="0"/>
              <a:t>ISxN</a:t>
            </a:r>
            <a:r>
              <a:rPr lang="en-US" dirty="0" smtClean="0"/>
              <a:t> search string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 </a:t>
            </a:r>
            <a:br>
              <a:rPr lang="en-US" dirty="0" smtClean="0"/>
            </a:br>
            <a:r>
              <a:rPr lang="en-US" dirty="0" smtClean="0"/>
              <a:t>Adding the TAL Online Search Box to your library’s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1600200"/>
            <a:ext cx="7702550" cy="654049"/>
          </a:xfrm>
        </p:spPr>
        <p:txBody>
          <a:bodyPr/>
          <a:lstStyle/>
          <a:p>
            <a:r>
              <a:rPr lang="en-US" sz="2400" dirty="0" smtClean="0">
                <a:hlinkClick r:id="rId2"/>
              </a:rPr>
              <a:t>http://talonline.worldcat.org/tools/searchboxHTML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" y="2438400"/>
            <a:ext cx="8315325" cy="4200525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&amp;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Who we are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Why the Group Catalog?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else is available?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 </a:t>
            </a:r>
            <a:br>
              <a:rPr lang="en-US" dirty="0" smtClean="0"/>
            </a:br>
            <a:r>
              <a:rPr lang="en-US" dirty="0" smtClean="0"/>
              <a:t>Expert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format from the main search box: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ti</a:t>
            </a:r>
            <a:r>
              <a:rPr lang="en-US" dirty="0" smtClean="0"/>
              <a:t>: “last of the </a:t>
            </a:r>
            <a:r>
              <a:rPr lang="en-US" dirty="0" err="1" smtClean="0"/>
              <a:t>mohicans</a:t>
            </a:r>
            <a:r>
              <a:rPr lang="en-US" dirty="0" smtClean="0"/>
              <a:t>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ti</a:t>
            </a:r>
            <a:r>
              <a:rPr lang="en-US" dirty="0" smtClean="0"/>
              <a:t>:” – title search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Quotes around the title = Phrase search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And good news – Boolean operators are supported</a:t>
            </a:r>
          </a:p>
          <a:p>
            <a:r>
              <a:rPr lang="en-US" dirty="0" smtClean="0"/>
              <a:t>Link to complete documentation</a:t>
            </a:r>
          </a:p>
          <a:p>
            <a:r>
              <a:rPr lang="en-US" dirty="0" smtClean="0">
                <a:hlinkClick r:id="rId2"/>
              </a:rPr>
              <a:t>http://www.oclc.org/support/services/worldcat-local/documentation/expert_examples_WorldCat_Local.en.html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</a:t>
            </a:r>
            <a:br>
              <a:rPr lang="en-US" dirty="0" smtClean="0"/>
            </a:br>
            <a:r>
              <a:rPr lang="en-US" dirty="0" smtClean="0"/>
              <a:t>Expert searching,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Index values and MARC fields</a:t>
            </a:r>
          </a:p>
          <a:p>
            <a:r>
              <a:rPr lang="en-US" sz="2400" u="sng" dirty="0" smtClean="0">
                <a:hlinkClick r:id="rId2"/>
              </a:rPr>
              <a:t>http://www.oclc.org/support/services/worldcat-local/documentation/index_values_WorldCat_Local.en.html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 </a:t>
            </a:r>
            <a:br>
              <a:rPr lang="en-US" dirty="0" smtClean="0"/>
            </a:br>
            <a:r>
              <a:rPr lang="en-US" dirty="0" err="1" smtClean="0"/>
              <a:t>Metasearch</a:t>
            </a:r>
            <a:r>
              <a:rPr lang="en-US" dirty="0" smtClean="0"/>
              <a:t> (the non-OCLC databases)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447801"/>
            <a:ext cx="4267200" cy="250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90800"/>
            <a:ext cx="4791075" cy="4106636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 bwMode="auto">
          <a:xfrm>
            <a:off x="152400" y="1752600"/>
            <a:ext cx="1447800" cy="753058"/>
          </a:xfrm>
          <a:prstGeom prst="ellipse">
            <a:avLst/>
          </a:prstGeom>
          <a:noFill/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7" name="Straight Arrow Connector 6"/>
          <p:cNvCxnSpPr>
            <a:stCxn id="5" idx="5"/>
          </p:cNvCxnSpPr>
          <p:nvPr/>
        </p:nvCxnSpPr>
        <p:spPr bwMode="auto">
          <a:xfrm>
            <a:off x="1388174" y="2395375"/>
            <a:ext cx="2650426" cy="1490825"/>
          </a:xfrm>
          <a:prstGeom prst="straightConnector1">
            <a:avLst/>
          </a:prstGeom>
          <a:noFill/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 </a:t>
            </a:r>
            <a:br>
              <a:rPr lang="en-US" dirty="0" smtClean="0"/>
            </a:br>
            <a:r>
              <a:rPr lang="en-US" dirty="0" smtClean="0"/>
              <a:t>More about </a:t>
            </a:r>
            <a:r>
              <a:rPr lang="en-US" dirty="0" err="1" smtClean="0"/>
              <a:t>Metasearch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set of databases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Anyone can search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Only those with libraries with subscriptions can access full text</a:t>
            </a:r>
          </a:p>
          <a:p>
            <a:r>
              <a:rPr lang="en-US" dirty="0" smtClean="0"/>
              <a:t>Other Databases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Require that your library subscribe to the database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authentication page takes users to your library’s website to continue the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 </a:t>
            </a:r>
            <a:br>
              <a:rPr lang="en-US" dirty="0" smtClean="0"/>
            </a:br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200" dirty="0" smtClean="0"/>
              <a:t>OCLC Canada: </a:t>
            </a:r>
            <a:r>
              <a:rPr lang="en-US" sz="2200" u="sng" dirty="0" smtClean="0">
                <a:hlinkClick r:id="rId2"/>
              </a:rPr>
              <a:t>http://oclc.org/en-CA/home.html</a:t>
            </a:r>
            <a:endParaRPr lang="en-US" sz="2200" u="sng" dirty="0" smtClean="0"/>
          </a:p>
          <a:p>
            <a:endParaRPr lang="en-US" sz="3000" dirty="0" smtClean="0"/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WorldCat.org: </a:t>
            </a:r>
            <a:r>
              <a:rPr lang="en-US" sz="2200" u="sng" dirty="0" smtClean="0">
                <a:hlinkClick r:id="rId3"/>
              </a:rPr>
              <a:t>http://www.oclc.org/support/services/worldcat-org.en.html</a:t>
            </a:r>
            <a:endParaRPr lang="en-US" sz="3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6989763" cy="1284287"/>
          </a:xfrm>
        </p:spPr>
        <p:txBody>
          <a:bodyPr/>
          <a:lstStyle/>
          <a:p>
            <a:r>
              <a:rPr lang="en-US" dirty="0" smtClean="0"/>
              <a:t>How it works: </a:t>
            </a:r>
            <a:br>
              <a:rPr lang="en-US" dirty="0" smtClean="0"/>
            </a:br>
            <a:r>
              <a:rPr lang="en-US" dirty="0" smtClean="0"/>
              <a:t>Your turn!</a:t>
            </a:r>
            <a:endParaRPr lang="en-US" dirty="0"/>
          </a:p>
        </p:txBody>
      </p:sp>
      <p:pic>
        <p:nvPicPr>
          <p:cNvPr id="9220" name="Picture 4" descr="C:\Users\lytlea\AppData\Local\Microsoft\Windows\Temporary Internet Files\Content.IE5\VEML1RYE\MC9003833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261" y="3429000"/>
            <a:ext cx="4287478" cy="2736927"/>
          </a:xfrm>
          <a:prstGeom prst="rect">
            <a:avLst/>
          </a:prstGeom>
          <a:noFill/>
        </p:spPr>
      </p:pic>
      <p:pic>
        <p:nvPicPr>
          <p:cNvPr id="9221" name="Picture 5" descr="C:\Users\lytlea\AppData\Local\Microsoft\Windows\Temporary Internet Files\Content.IE5\AS7YLNUH\MC9000480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9594" y="1905000"/>
            <a:ext cx="2004811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600" dirty="0" smtClean="0">
                <a:latin typeface="Berlin Sans FB Demi" pitchFamily="34" charset="0"/>
              </a:rPr>
              <a:t>Thank you!!</a:t>
            </a:r>
            <a:endParaRPr lang="en-US" sz="66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Holdings Through Connexion…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02550" cy="4202113"/>
          </a:xfrm>
        </p:spPr>
        <p:txBody>
          <a:bodyPr/>
          <a:lstStyle/>
          <a:p>
            <a:pPr marL="0" indent="0">
              <a:buFont typeface="Wingdings" pitchFamily="2" charset="2"/>
              <a:buChar char="v"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OCLC </a:t>
            </a:r>
            <a:r>
              <a:rPr lang="en-US" sz="2000" dirty="0" smtClean="0"/>
              <a:t>Cataloguing</a:t>
            </a:r>
            <a:r>
              <a:rPr lang="en-US" sz="2000" dirty="0" smtClean="0">
                <a:solidFill>
                  <a:srgbClr val="000000"/>
                </a:solidFill>
              </a:rPr>
              <a:t> Subscription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0" dirty="0" smtClean="0">
                <a:solidFill>
                  <a:srgbClr val="000000"/>
                </a:solidFill>
              </a:rPr>
              <a:t>Interactively Update and Delete Holdings.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0" dirty="0" smtClean="0">
                <a:solidFill>
                  <a:srgbClr val="000000"/>
                </a:solidFill>
              </a:rPr>
              <a:t>Edit Copy and Create Original Records</a:t>
            </a:r>
          </a:p>
          <a:p>
            <a:pPr marL="912813" lvl="2" indent="0">
              <a:buFont typeface="Wingdings" pitchFamily="2" charset="2"/>
              <a:buChar char="v"/>
            </a:pPr>
            <a:r>
              <a:rPr lang="en-US" dirty="0" smtClean="0">
                <a:solidFill>
                  <a:srgbClr val="000000"/>
                </a:solidFill>
              </a:rPr>
              <a:t> Connexion Browser </a:t>
            </a:r>
            <a:r>
              <a:rPr lang="en-US" b="0" dirty="0" smtClean="0">
                <a:solidFill>
                  <a:srgbClr val="000000"/>
                </a:solidFill>
              </a:rPr>
              <a:t>(</a:t>
            </a:r>
            <a:r>
              <a:rPr lang="en-US" sz="1600" b="0" dirty="0" smtClean="0">
                <a:solidFill>
                  <a:srgbClr val="000000"/>
                </a:solidFill>
              </a:rPr>
              <a:t>web-based</a:t>
            </a:r>
            <a:r>
              <a:rPr lang="en-US" b="0" dirty="0" smtClean="0">
                <a:solidFill>
                  <a:srgbClr val="000000"/>
                </a:solidFill>
              </a:rPr>
              <a:t>) interface</a:t>
            </a:r>
          </a:p>
          <a:p>
            <a:pPr marL="912813" lvl="2" indent="0">
              <a:buFont typeface="Wingdings" pitchFamily="2" charset="2"/>
              <a:buChar char="v"/>
            </a:pPr>
            <a:r>
              <a:rPr lang="en-US" dirty="0" smtClean="0">
                <a:solidFill>
                  <a:srgbClr val="000000"/>
                </a:solidFill>
              </a:rPr>
              <a:t> Connexion Client </a:t>
            </a:r>
            <a:r>
              <a:rPr lang="en-US" b="0" dirty="0" smtClean="0">
                <a:solidFill>
                  <a:srgbClr val="000000"/>
                </a:solidFill>
              </a:rPr>
              <a:t>(software) Download to Workstation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b="0" dirty="0" smtClean="0">
                <a:solidFill>
                  <a:srgbClr val="000000"/>
                </a:solidFill>
              </a:rPr>
              <a:t> Training Is Available from OCLC: </a:t>
            </a:r>
            <a:r>
              <a:rPr lang="en-US" sz="1600" b="0" dirty="0" smtClean="0">
                <a:solidFill>
                  <a:srgbClr val="000000"/>
                </a:solidFill>
                <a:hlinkClick r:id="rId2"/>
              </a:rPr>
              <a:t>http://www.oclc.org</a:t>
            </a:r>
            <a:r>
              <a:rPr lang="en-US" sz="1600" b="0" dirty="0" smtClean="0">
                <a:solidFill>
                  <a:srgbClr val="000000"/>
                </a:solidFill>
              </a:rPr>
              <a:t> 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smtClean="0">
                <a:solidFill>
                  <a:srgbClr val="000000"/>
                </a:solidFill>
              </a:rPr>
              <a:t>Keep Track of Connexion Usage Using OCLC Usage Reports</a:t>
            </a:r>
          </a:p>
          <a:p>
            <a:pPr marL="912813" lvl="2" indent="0">
              <a:buNone/>
            </a:pPr>
            <a:r>
              <a:rPr lang="en-US" b="0" dirty="0" smtClean="0">
                <a:solidFill>
                  <a:srgbClr val="000000"/>
                </a:solidFill>
              </a:rPr>
              <a:t> Requires Cataloguing authorization</a:t>
            </a:r>
            <a:r>
              <a:rPr lang="en-US" sz="1600" b="0" dirty="0" smtClean="0">
                <a:solidFill>
                  <a:srgbClr val="000000"/>
                </a:solidFill>
              </a:rPr>
              <a:t>: </a:t>
            </a:r>
            <a:r>
              <a:rPr lang="en-US" sz="1600" b="0" dirty="0" smtClean="0">
                <a:solidFill>
                  <a:srgbClr val="000000"/>
                </a:solidFill>
                <a:hlinkClick r:id="rId3"/>
              </a:rPr>
              <a:t>http://www.stats.oclc.org</a:t>
            </a:r>
            <a:endParaRPr lang="en-US" sz="1600" b="0" dirty="0" smtClean="0">
              <a:solidFill>
                <a:srgbClr val="000000"/>
              </a:solidFill>
            </a:endParaRPr>
          </a:p>
          <a:p>
            <a:pPr marL="912813" lvl="2" indent="0">
              <a:buNone/>
            </a:pPr>
            <a:r>
              <a:rPr lang="en-US" b="0" dirty="0" smtClean="0">
                <a:solidFill>
                  <a:srgbClr val="000000"/>
                </a:solidFill>
              </a:rPr>
              <a:t>    </a:t>
            </a:r>
            <a:endParaRPr lang="en-US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Options for Updating Holdings…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702550" cy="4202113"/>
          </a:xfrm>
        </p:spPr>
        <p:txBody>
          <a:bodyPr/>
          <a:lstStyle/>
          <a:p>
            <a:pPr marL="0" indent="0">
              <a:buFont typeface="Wingdings" pitchFamily="2" charset="2"/>
              <a:buChar char="v"/>
            </a:pPr>
            <a:r>
              <a:rPr lang="en-US" dirty="0" smtClean="0"/>
              <a:t> Ongoing Batchload Project</a:t>
            </a:r>
            <a:endParaRPr lang="en-US" dirty="0"/>
          </a:p>
          <a:p>
            <a:pPr marL="0" indent="0">
              <a:buFont typeface="Wingdings" pitchFamily="2" charset="2"/>
              <a:buChar char="v"/>
            </a:pPr>
            <a:endParaRPr lang="en-US" b="0" dirty="0" smtClean="0"/>
          </a:p>
          <a:p>
            <a:pPr marL="0" indent="0">
              <a:buFont typeface="Wingdings" pitchFamily="2" charset="2"/>
              <a:buChar char="v"/>
            </a:pPr>
            <a:r>
              <a:rPr lang="en-US" b="0" dirty="0" smtClean="0"/>
              <a:t> </a:t>
            </a:r>
            <a:r>
              <a:rPr lang="en-US" dirty="0">
                <a:solidFill>
                  <a:srgbClr val="000000"/>
                </a:solidFill>
              </a:rPr>
              <a:t>OCLC </a:t>
            </a:r>
            <a:r>
              <a:rPr lang="en-US" dirty="0" smtClean="0"/>
              <a:t>Cataloguing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Subscription</a:t>
            </a:r>
            <a:endParaRPr lang="en-US" b="0" dirty="0" smtClean="0"/>
          </a:p>
          <a:p>
            <a:pPr marL="228600" lvl="1" indent="-114300">
              <a:buNone/>
            </a:pPr>
            <a:endParaRPr lang="en-US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Holdings…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702550" cy="4202113"/>
          </a:xfrm>
        </p:spPr>
        <p:txBody>
          <a:bodyPr/>
          <a:lstStyle/>
          <a:p>
            <a:pPr marL="0" indent="0">
              <a:buFont typeface="Wingdings" pitchFamily="2" charset="2"/>
              <a:buChar char="v"/>
            </a:pPr>
            <a:r>
              <a:rPr lang="en-US" dirty="0" smtClean="0"/>
              <a:t> Many Thanks To </a:t>
            </a:r>
            <a:r>
              <a:rPr lang="en-US" i="1" u="sng" dirty="0" smtClean="0"/>
              <a:t>The Alberta Library </a:t>
            </a:r>
            <a:r>
              <a:rPr lang="en-US" dirty="0" smtClean="0"/>
              <a:t>For All Assistance They Have Provided To the Alberta Libraries and OCLC In This Project.</a:t>
            </a:r>
            <a:endParaRPr lang="en-US" b="0" dirty="0" smtClean="0"/>
          </a:p>
          <a:p>
            <a:pPr marL="0" indent="0">
              <a:buFont typeface="Wingdings" pitchFamily="2" charset="2"/>
              <a:buChar char="v"/>
            </a:pPr>
            <a:r>
              <a:rPr lang="en-US" b="0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Going Forward….Please Direct Questions Concerning Batchload Projects or </a:t>
            </a:r>
            <a:r>
              <a:rPr lang="en-US" dirty="0" smtClean="0"/>
              <a:t>Cataloguing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To: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b="0" dirty="0" smtClean="0">
                <a:solidFill>
                  <a:srgbClr val="000000"/>
                </a:solidFill>
              </a:rPr>
              <a:t> OCLC Support</a:t>
            </a:r>
          </a:p>
          <a:p>
            <a:pPr marL="912813" lvl="2" indent="0">
              <a:buFont typeface="Wingdings" pitchFamily="2" charset="2"/>
              <a:buChar char="v"/>
            </a:pPr>
            <a:r>
              <a:rPr lang="en-US" b="0" dirty="0" smtClean="0">
                <a:solidFill>
                  <a:srgbClr val="000000"/>
                </a:solidFill>
              </a:rPr>
              <a:t> 800-848-5800</a:t>
            </a:r>
          </a:p>
          <a:p>
            <a:pPr marL="912813" lvl="2" indent="0">
              <a:buFont typeface="Wingdings" pitchFamily="2" charset="2"/>
              <a:buChar char="v"/>
            </a:pPr>
            <a:r>
              <a:rPr lang="en-US" b="0" dirty="0" smtClean="0">
                <a:solidFill>
                  <a:srgbClr val="000000"/>
                </a:solidFill>
              </a:rPr>
              <a:t> Support@oclc.org</a:t>
            </a:r>
            <a:endParaRPr lang="en-US" b="0" dirty="0" smtClean="0"/>
          </a:p>
          <a:p>
            <a:pPr marL="228600" lvl="1" indent="-114300">
              <a:buNone/>
            </a:pPr>
            <a:endParaRPr lang="en-US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Holdings Through Batchload…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02550" cy="4202113"/>
          </a:xfrm>
        </p:spPr>
        <p:txBody>
          <a:bodyPr/>
          <a:lstStyle/>
          <a:p>
            <a:pPr marL="0" indent="0">
              <a:buFont typeface="Wingdings" pitchFamily="2" charset="2"/>
              <a:buChar char="v"/>
            </a:pPr>
            <a:r>
              <a:rPr lang="en-US" dirty="0" smtClean="0"/>
              <a:t> How to Get Started? 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b="0" dirty="0" smtClean="0"/>
              <a:t>Set Up an Ongoing Batchload Project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When?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b="0" dirty="0" smtClean="0"/>
              <a:t>After Completing Retrospective or Reclamation Project.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 b="0" dirty="0"/>
              <a:t> </a:t>
            </a:r>
            <a:r>
              <a:rPr lang="en-US" dirty="0" smtClean="0"/>
              <a:t>How?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b="0" dirty="0" smtClean="0"/>
              <a:t> Order Checklist for Bibliographic Batchload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b="0" dirty="0"/>
              <a:t> </a:t>
            </a:r>
            <a:r>
              <a:rPr lang="en-US" b="0" dirty="0" smtClean="0"/>
              <a:t>Batchload for Bibliographic Records Order Form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b="0" dirty="0" smtClean="0"/>
              <a:t> Ongoing Project to Set and Cancel Holdings</a:t>
            </a:r>
          </a:p>
          <a:p>
            <a:pPr marL="228600" lvl="1" indent="-114300">
              <a:buNone/>
            </a:pPr>
            <a:endParaRPr lang="en-US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Holdings Through Batchload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02550" cy="4202113"/>
          </a:xfrm>
        </p:spPr>
        <p:txBody>
          <a:bodyPr/>
          <a:lstStyle/>
          <a:p>
            <a:pPr marL="0" indent="0">
              <a:buFont typeface="Wingdings" pitchFamily="2" charset="2"/>
              <a:buChar char="v"/>
            </a:pPr>
            <a:r>
              <a:rPr lang="en-US" dirty="0" smtClean="0"/>
              <a:t> How Often?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b="0" dirty="0"/>
              <a:t> </a:t>
            </a:r>
            <a:r>
              <a:rPr lang="en-US" b="0" dirty="0" smtClean="0"/>
              <a:t>Send Files Daily, Weekly, Monthly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 b="0" dirty="0"/>
              <a:t> </a:t>
            </a:r>
            <a:r>
              <a:rPr lang="en-US" dirty="0" smtClean="0"/>
              <a:t>What To Send?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0" dirty="0" smtClean="0"/>
              <a:t>File </a:t>
            </a:r>
            <a:r>
              <a:rPr lang="en-US" b="0" dirty="0"/>
              <a:t>of </a:t>
            </a:r>
            <a:r>
              <a:rPr lang="en-US" b="0" dirty="0" smtClean="0"/>
              <a:t>Additions </a:t>
            </a:r>
            <a:r>
              <a:rPr lang="en-US" b="0" dirty="0"/>
              <a:t>and </a:t>
            </a:r>
            <a:r>
              <a:rPr lang="en-US" b="0" dirty="0" smtClean="0"/>
              <a:t>Deletions </a:t>
            </a:r>
            <a:r>
              <a:rPr lang="en-US" b="0" dirty="0"/>
              <a:t>to </a:t>
            </a:r>
            <a:r>
              <a:rPr lang="en-US" b="0" dirty="0" smtClean="0"/>
              <a:t>Holdings Since </a:t>
            </a:r>
            <a:r>
              <a:rPr lang="en-US" b="0" dirty="0"/>
              <a:t>the </a:t>
            </a:r>
            <a:r>
              <a:rPr lang="en-US" b="0" dirty="0" smtClean="0"/>
              <a:t>Last Time </a:t>
            </a:r>
            <a:r>
              <a:rPr lang="en-US" b="0" dirty="0"/>
              <a:t>a </a:t>
            </a:r>
            <a:r>
              <a:rPr lang="en-US" b="0" dirty="0" smtClean="0"/>
              <a:t>Batchload File Was Sent </a:t>
            </a:r>
            <a:r>
              <a:rPr lang="en-US" b="0" dirty="0"/>
              <a:t>to </a:t>
            </a:r>
            <a:r>
              <a:rPr lang="en-US" b="0" dirty="0" smtClean="0"/>
              <a:t>OCLC.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 b="0" dirty="0"/>
              <a:t> </a:t>
            </a:r>
            <a:r>
              <a:rPr lang="en-US" dirty="0" smtClean="0"/>
              <a:t>What’s Next?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b="0" dirty="0" smtClean="0"/>
              <a:t>Review Records and Reports From Your Project.</a:t>
            </a:r>
          </a:p>
          <a:p>
            <a:pPr marL="228600" lvl="1" indent="-114300">
              <a:buNone/>
            </a:pPr>
            <a:endParaRPr lang="en-US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Batchload Resources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77200" cy="4202113"/>
          </a:xfrm>
        </p:spPr>
        <p:txBody>
          <a:bodyPr/>
          <a:lstStyle/>
          <a:p>
            <a:pPr marL="0" indent="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/>
              <a:t>Order Checklist for Bibliographic Batchload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454025" lvl="1" indent="0"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0" dirty="0" smtClean="0">
                <a:solidFill>
                  <a:srgbClr val="000000"/>
                </a:solidFill>
              </a:rPr>
              <a:t>Prepare For Questions on the Order Form</a:t>
            </a:r>
          </a:p>
          <a:p>
            <a:pPr marL="912813" lvl="2" indent="0">
              <a:buNone/>
            </a:pPr>
            <a:r>
              <a:rPr lang="en-US" sz="1400" u="sng" dirty="0" smtClean="0">
                <a:hlinkClick r:id="rId2"/>
              </a:rPr>
              <a:t>https://www.oclc.org/content/dam/support/batchload/documentation/using/checklistfororderingBib.pdf</a:t>
            </a:r>
            <a:endParaRPr lang="en-US" b="0" dirty="0">
              <a:solidFill>
                <a:srgbClr val="000000"/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en-US" sz="1800" b="0" dirty="0" smtClean="0">
                <a:solidFill>
                  <a:srgbClr val="000000"/>
                </a:solidFill>
              </a:rPr>
              <a:t>  </a:t>
            </a:r>
            <a:r>
              <a:rPr lang="en-US" sz="2000" dirty="0" smtClean="0"/>
              <a:t>OCLC Batch Services User Guide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sz="1800" dirty="0" smtClean="0"/>
              <a:t> </a:t>
            </a:r>
            <a:r>
              <a:rPr lang="en-US" sz="1800" b="0" dirty="0" smtClean="0"/>
              <a:t>Information About Projects, Records Matching and Reports </a:t>
            </a:r>
          </a:p>
          <a:p>
            <a:pPr marL="912813" lvl="2" indent="0">
              <a:buNone/>
            </a:pPr>
            <a:r>
              <a:rPr lang="en-US" sz="1400" u="sng" dirty="0" smtClean="0">
                <a:hlinkClick r:id="rId3"/>
              </a:rPr>
              <a:t>http://www.oclc.org/support/services/batchload/documentation/using/guide.en.html</a:t>
            </a:r>
            <a:endParaRPr lang="en-US" sz="1400" u="sng" dirty="0" smtClean="0"/>
          </a:p>
          <a:p>
            <a:pPr marL="912813" lvl="2" indent="0">
              <a:buNone/>
            </a:pPr>
            <a:endParaRPr lang="en-US" sz="1600" b="0" dirty="0" smtClean="0"/>
          </a:p>
          <a:p>
            <a:pPr marL="0" indent="0"/>
            <a:endParaRPr lang="en-US" sz="1400" dirty="0" smtClean="0">
              <a:hlinkClick r:id="rId3"/>
            </a:endParaRPr>
          </a:p>
          <a:p>
            <a:pPr marL="0" indent="0"/>
            <a:endParaRPr lang="en-US" sz="1400" u="sng" dirty="0" smtClean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Holdings Through Connexion…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02550" cy="4202113"/>
          </a:xfrm>
        </p:spPr>
        <p:txBody>
          <a:bodyPr/>
          <a:lstStyle/>
          <a:p>
            <a:pPr marL="0" indent="0">
              <a:buFont typeface="Wingdings" pitchFamily="2" charset="2"/>
              <a:buChar char="v"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OCLC </a:t>
            </a:r>
            <a:r>
              <a:rPr lang="en-US" sz="2000" dirty="0" smtClean="0"/>
              <a:t>Cataloguing</a:t>
            </a:r>
            <a:r>
              <a:rPr lang="en-US" sz="2000" dirty="0" smtClean="0">
                <a:solidFill>
                  <a:srgbClr val="000000"/>
                </a:solidFill>
              </a:rPr>
              <a:t> Subscription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0" dirty="0" smtClean="0">
                <a:solidFill>
                  <a:srgbClr val="000000"/>
                </a:solidFill>
              </a:rPr>
              <a:t>Interactively Update and Delete Holdings.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0" dirty="0" smtClean="0">
                <a:solidFill>
                  <a:srgbClr val="000000"/>
                </a:solidFill>
              </a:rPr>
              <a:t>Edit Copy and Create Original Records</a:t>
            </a:r>
          </a:p>
          <a:p>
            <a:pPr marL="912813" lvl="2" indent="0">
              <a:buFont typeface="Wingdings" pitchFamily="2" charset="2"/>
              <a:buChar char="v"/>
            </a:pPr>
            <a:r>
              <a:rPr lang="en-US" dirty="0" smtClean="0">
                <a:solidFill>
                  <a:srgbClr val="000000"/>
                </a:solidFill>
              </a:rPr>
              <a:t> Connexion Browser </a:t>
            </a:r>
            <a:r>
              <a:rPr lang="en-US" b="0" dirty="0" smtClean="0">
                <a:solidFill>
                  <a:srgbClr val="000000"/>
                </a:solidFill>
              </a:rPr>
              <a:t>(</a:t>
            </a:r>
            <a:r>
              <a:rPr lang="en-US" sz="1600" b="0" dirty="0" smtClean="0">
                <a:solidFill>
                  <a:srgbClr val="000000"/>
                </a:solidFill>
              </a:rPr>
              <a:t>web-based</a:t>
            </a:r>
            <a:r>
              <a:rPr lang="en-US" b="0" dirty="0" smtClean="0">
                <a:solidFill>
                  <a:srgbClr val="000000"/>
                </a:solidFill>
              </a:rPr>
              <a:t>) interface</a:t>
            </a:r>
          </a:p>
          <a:p>
            <a:pPr marL="912813" lvl="2" indent="0">
              <a:buFont typeface="Wingdings" pitchFamily="2" charset="2"/>
              <a:buChar char="v"/>
            </a:pPr>
            <a:r>
              <a:rPr lang="en-US" dirty="0" smtClean="0">
                <a:solidFill>
                  <a:srgbClr val="000000"/>
                </a:solidFill>
              </a:rPr>
              <a:t> Connexion Client </a:t>
            </a:r>
            <a:r>
              <a:rPr lang="en-US" b="0" dirty="0" smtClean="0">
                <a:solidFill>
                  <a:srgbClr val="000000"/>
                </a:solidFill>
              </a:rPr>
              <a:t>(software) Download to Workstation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b="0" dirty="0" smtClean="0">
                <a:solidFill>
                  <a:srgbClr val="000000"/>
                </a:solidFill>
              </a:rPr>
              <a:t> Training Is Available from OCLC: </a:t>
            </a:r>
            <a:r>
              <a:rPr lang="en-US" sz="1600" b="0" dirty="0" smtClean="0">
                <a:solidFill>
                  <a:srgbClr val="000000"/>
                </a:solidFill>
                <a:hlinkClick r:id="rId2"/>
              </a:rPr>
              <a:t>http://www.oclc.org</a:t>
            </a:r>
            <a:r>
              <a:rPr lang="en-US" sz="1600" b="0" dirty="0" smtClean="0">
                <a:solidFill>
                  <a:srgbClr val="000000"/>
                </a:solidFill>
              </a:rPr>
              <a:t> </a:t>
            </a:r>
          </a:p>
          <a:p>
            <a:pPr marL="454025" lvl="1" indent="0">
              <a:buFont typeface="Wingdings" pitchFamily="2" charset="2"/>
              <a:buChar char="v"/>
            </a:pP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smtClean="0">
                <a:solidFill>
                  <a:srgbClr val="000000"/>
                </a:solidFill>
              </a:rPr>
              <a:t>Keep Track of Connexion Usage Using OCLC Usage Reports</a:t>
            </a:r>
          </a:p>
          <a:p>
            <a:pPr marL="912813" lvl="2" indent="0">
              <a:buNone/>
            </a:pPr>
            <a:r>
              <a:rPr lang="en-US" b="0" dirty="0" smtClean="0">
                <a:solidFill>
                  <a:srgbClr val="000000"/>
                </a:solidFill>
              </a:rPr>
              <a:t> Requires Cataloguing authorization</a:t>
            </a:r>
            <a:r>
              <a:rPr lang="en-US" sz="1600" b="0" dirty="0" smtClean="0">
                <a:solidFill>
                  <a:srgbClr val="000000"/>
                </a:solidFill>
              </a:rPr>
              <a:t>: </a:t>
            </a:r>
            <a:r>
              <a:rPr lang="en-US" sz="1600" b="0" dirty="0" smtClean="0">
                <a:solidFill>
                  <a:srgbClr val="000000"/>
                </a:solidFill>
                <a:hlinkClick r:id="rId3"/>
              </a:rPr>
              <a:t>http://www.stats.oclc.org</a:t>
            </a:r>
            <a:endParaRPr lang="en-US" sz="1600" b="0" dirty="0" smtClean="0">
              <a:solidFill>
                <a:srgbClr val="000000"/>
              </a:solidFill>
            </a:endParaRPr>
          </a:p>
          <a:p>
            <a:pPr marL="912813" lvl="2" indent="0">
              <a:buNone/>
            </a:pPr>
            <a:r>
              <a:rPr lang="en-US" b="0" dirty="0" smtClean="0">
                <a:solidFill>
                  <a:srgbClr val="000000"/>
                </a:solidFill>
              </a:rPr>
              <a:t>    </a:t>
            </a:r>
            <a:endParaRPr lang="en-US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lc_light_blue">
  <a:themeElements>
    <a:clrScheme name="oclc_light_blue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09A3C"/>
      </a:accent1>
      <a:accent2>
        <a:srgbClr val="FF7600"/>
      </a:accent2>
      <a:accent3>
        <a:srgbClr val="FFFFFF"/>
      </a:accent3>
      <a:accent4>
        <a:srgbClr val="000000"/>
      </a:accent4>
      <a:accent5>
        <a:srgbClr val="AFCAAF"/>
      </a:accent5>
      <a:accent6>
        <a:srgbClr val="E76A00"/>
      </a:accent6>
      <a:hlink>
        <a:srgbClr val="144A6F"/>
      </a:hlink>
      <a:folHlink>
        <a:srgbClr val="2178B5"/>
      </a:folHlink>
    </a:clrScheme>
    <a:fontScheme name="oclc_light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light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A931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144A6F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hoto Title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09A3C"/>
      </a:accent1>
      <a:accent2>
        <a:srgbClr val="FF7600"/>
      </a:accent2>
      <a:accent3>
        <a:srgbClr val="FFFFFF"/>
      </a:accent3>
      <a:accent4>
        <a:srgbClr val="000000"/>
      </a:accent4>
      <a:accent5>
        <a:srgbClr val="AFCAAF"/>
      </a:accent5>
      <a:accent6>
        <a:srgbClr val="E76A00"/>
      </a:accent6>
      <a:hlink>
        <a:srgbClr val="144A6F"/>
      </a:hlink>
      <a:folHlink>
        <a:srgbClr val="2178B5"/>
      </a:folHlink>
    </a:clrScheme>
    <a:fontScheme name="Photo Titl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Photo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ction Break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09A3C"/>
      </a:accent1>
      <a:accent2>
        <a:srgbClr val="FF7600"/>
      </a:accent2>
      <a:accent3>
        <a:srgbClr val="FFFFFF"/>
      </a:accent3>
      <a:accent4>
        <a:srgbClr val="000000"/>
      </a:accent4>
      <a:accent5>
        <a:srgbClr val="AFCAAF"/>
      </a:accent5>
      <a:accent6>
        <a:srgbClr val="E76A00"/>
      </a:accent6>
      <a:hlink>
        <a:srgbClr val="144A6F"/>
      </a:hlink>
      <a:folHlink>
        <a:srgbClr val="2178B5"/>
      </a:folHlink>
    </a:clrScheme>
    <a:fontScheme name="Section Break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Section Bre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oclc_light_blue</Template>
  <TotalTime>539</TotalTime>
  <Words>759</Words>
  <Application>Microsoft Office PowerPoint</Application>
  <PresentationFormat>On-screen Show (4:3)</PresentationFormat>
  <Paragraphs>136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oclc_light_blue</vt:lpstr>
      <vt:lpstr>Photo Title</vt:lpstr>
      <vt:lpstr>Section Break</vt:lpstr>
      <vt:lpstr> Onboarding Webinar </vt:lpstr>
      <vt:lpstr>Welcome &amp; Introductions</vt:lpstr>
      <vt:lpstr>Updating Holdings Through Connexion…</vt:lpstr>
      <vt:lpstr>Two Options for Updating Holdings…</vt:lpstr>
      <vt:lpstr>Updating Holdings…</vt:lpstr>
      <vt:lpstr>Updating Holdings Through Batchload…</vt:lpstr>
      <vt:lpstr>Updating Holdings Through Batchload</vt:lpstr>
      <vt:lpstr>Batchload Resources</vt:lpstr>
      <vt:lpstr>Updating Holdings Through Connexion…</vt:lpstr>
      <vt:lpstr>Why Are Updated Holdings Important?  </vt:lpstr>
      <vt:lpstr>Why Are Holdings Important?  </vt:lpstr>
      <vt:lpstr> Using TAL Online Effectively:  How it works </vt:lpstr>
      <vt:lpstr>How it works:  What’s the Scope? </vt:lpstr>
      <vt:lpstr>How it works:  The WorldCat Relevancy Algorithm</vt:lpstr>
      <vt:lpstr>How it works: What’s under the “Editions &amp; Formats” link?</vt:lpstr>
      <vt:lpstr>How it works: The Detailed Record</vt:lpstr>
      <vt:lpstr>How it works: Keeping your information current</vt:lpstr>
      <vt:lpstr>How it works: Why OCLC numbers are important </vt:lpstr>
      <vt:lpstr>How it works:  Adding the TAL Online Search Box to your library’s web page</vt:lpstr>
      <vt:lpstr>How it works:  Expert Searching</vt:lpstr>
      <vt:lpstr>How it works: Expert searching, continued</vt:lpstr>
      <vt:lpstr>How it works:  Metasearch (the non-OCLC databases)</vt:lpstr>
      <vt:lpstr>How it works:  More about Metasearch</vt:lpstr>
      <vt:lpstr>How it works:  Additional resources</vt:lpstr>
      <vt:lpstr>How it works:  Your turn!</vt:lpstr>
      <vt:lpstr>Slide 26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Title Slide Title Line Two</dc:title>
  <dc:creator>Carol Ritzenthaler</dc:creator>
  <cp:keywords>Theme color: blue; Background color: light;</cp:keywords>
  <dc:description>Use this "light" template when projecting presentations in well lit rooms.</dc:description>
  <cp:lastModifiedBy>Windows User</cp:lastModifiedBy>
  <cp:revision>29</cp:revision>
  <dcterms:created xsi:type="dcterms:W3CDTF">2013-11-04T16:55:51Z</dcterms:created>
  <dcterms:modified xsi:type="dcterms:W3CDTF">2013-11-07T16:55:26Z</dcterms:modified>
  <cp:category>OCLC PowerPoint Template</cp:category>
</cp:coreProperties>
</file>