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76" r:id="rId2"/>
    <p:sldId id="425" r:id="rId3"/>
    <p:sldId id="429" r:id="rId4"/>
    <p:sldId id="430" r:id="rId5"/>
    <p:sldId id="431" r:id="rId6"/>
    <p:sldId id="432" r:id="rId7"/>
    <p:sldId id="433" r:id="rId8"/>
    <p:sldId id="435" r:id="rId9"/>
    <p:sldId id="437" r:id="rId10"/>
    <p:sldId id="474" r:id="rId11"/>
    <p:sldId id="479" r:id="rId12"/>
    <p:sldId id="455" r:id="rId13"/>
    <p:sldId id="456" r:id="rId14"/>
    <p:sldId id="457" r:id="rId15"/>
    <p:sldId id="458" r:id="rId16"/>
    <p:sldId id="459" r:id="rId17"/>
    <p:sldId id="460" r:id="rId18"/>
    <p:sldId id="461" r:id="rId19"/>
    <p:sldId id="462" r:id="rId20"/>
    <p:sldId id="463" r:id="rId21"/>
    <p:sldId id="464" r:id="rId22"/>
    <p:sldId id="466" r:id="rId23"/>
    <p:sldId id="467" r:id="rId24"/>
    <p:sldId id="468" r:id="rId25"/>
    <p:sldId id="469" r:id="rId26"/>
    <p:sldId id="470" r:id="rId27"/>
    <p:sldId id="471" r:id="rId28"/>
    <p:sldId id="472" r:id="rId29"/>
    <p:sldId id="473" r:id="rId30"/>
    <p:sldId id="438" r:id="rId31"/>
    <p:sldId id="480" r:id="rId32"/>
    <p:sldId id="439" r:id="rId33"/>
    <p:sldId id="440" r:id="rId34"/>
    <p:sldId id="441" r:id="rId35"/>
    <p:sldId id="445" r:id="rId36"/>
    <p:sldId id="446" r:id="rId37"/>
    <p:sldId id="447" r:id="rId38"/>
    <p:sldId id="448" r:id="rId39"/>
    <p:sldId id="449" r:id="rId40"/>
    <p:sldId id="450" r:id="rId41"/>
    <p:sldId id="451" r:id="rId42"/>
    <p:sldId id="452" r:id="rId43"/>
    <p:sldId id="453" r:id="rId44"/>
    <p:sldId id="477" r:id="rId45"/>
    <p:sldId id="478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96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D32E1-0C97-E545-B745-4D9180A9D369}" type="datetimeFigureOut">
              <a:rPr lang="en-US" smtClean="0"/>
              <a:t>15-11-12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49034-897D-114D-9DA5-B3C6DE8E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63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1DF96-E11D-A246-82EC-9873B140F3CA}" type="datetimeFigureOut">
              <a:rPr lang="en-US" smtClean="0"/>
              <a:t>15-11-12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0EC21-BD19-044F-851E-290CA7B3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27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D4DED-9EA2-EF46-9836-77B00285C8F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59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D4DED-9EA2-EF46-9836-77B00285C8F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59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EC21-BD19-044F-851E-290CA7B3553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4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1F3-A1D5-504F-98AB-52C11C719D5A}" type="datetimeFigureOut">
              <a:rPr lang="en-US" smtClean="0"/>
              <a:t>15-11-12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4C1F-029D-9945-B369-8EAF3C72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0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1F3-A1D5-504F-98AB-52C11C719D5A}" type="datetimeFigureOut">
              <a:rPr lang="en-US" smtClean="0"/>
              <a:t>15-11-12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4C1F-029D-9945-B369-8EAF3C72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2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1F3-A1D5-504F-98AB-52C11C719D5A}" type="datetimeFigureOut">
              <a:rPr lang="en-US" smtClean="0"/>
              <a:t>15-11-12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4C1F-029D-9945-B369-8EAF3C72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4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1F3-A1D5-504F-98AB-52C11C719D5A}" type="datetimeFigureOut">
              <a:rPr lang="en-US" smtClean="0"/>
              <a:t>15-11-12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4C1F-029D-9945-B369-8EAF3C72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7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1F3-A1D5-504F-98AB-52C11C719D5A}" type="datetimeFigureOut">
              <a:rPr lang="en-US" smtClean="0"/>
              <a:t>15-11-12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4C1F-029D-9945-B369-8EAF3C72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2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1F3-A1D5-504F-98AB-52C11C719D5A}" type="datetimeFigureOut">
              <a:rPr lang="en-US" smtClean="0"/>
              <a:t>15-11-12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4C1F-029D-9945-B369-8EAF3C72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5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1F3-A1D5-504F-98AB-52C11C719D5A}" type="datetimeFigureOut">
              <a:rPr lang="en-US" smtClean="0"/>
              <a:t>15-11-12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4C1F-029D-9945-B369-8EAF3C72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4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1F3-A1D5-504F-98AB-52C11C719D5A}" type="datetimeFigureOut">
              <a:rPr lang="en-US" smtClean="0"/>
              <a:t>15-11-12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4C1F-029D-9945-B369-8EAF3C72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2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1F3-A1D5-504F-98AB-52C11C719D5A}" type="datetimeFigureOut">
              <a:rPr lang="en-US" smtClean="0"/>
              <a:t>15-11-12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4C1F-029D-9945-B369-8EAF3C72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2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1F3-A1D5-504F-98AB-52C11C719D5A}" type="datetimeFigureOut">
              <a:rPr lang="en-US" smtClean="0"/>
              <a:t>15-11-12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4C1F-029D-9945-B369-8EAF3C72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1F3-A1D5-504F-98AB-52C11C719D5A}" type="datetimeFigureOut">
              <a:rPr lang="en-US" smtClean="0"/>
              <a:t>15-11-12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4C1F-029D-9945-B369-8EAF3C72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3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471F3-A1D5-504F-98AB-52C11C719D5A}" type="datetimeFigureOut">
              <a:rPr lang="en-US" smtClean="0"/>
              <a:t>15-11-12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A4C1F-029D-9945-B369-8EAF3C72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6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NELS-Header-Logo-CC00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0961" y="1127125"/>
            <a:ext cx="4562078" cy="3317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3071" y="5791919"/>
            <a:ext cx="7967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CBAL-KLF Workshops Fall 2015 (focus on library services for seniors using </a:t>
            </a:r>
            <a:r>
              <a:rPr lang="en-US" dirty="0" err="1" smtClean="0"/>
              <a:t>iPads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Presented by Sabina </a:t>
            </a:r>
            <a:r>
              <a:rPr lang="en-US" dirty="0" err="1" smtClean="0"/>
              <a:t>Iseli</a:t>
            </a:r>
            <a:r>
              <a:rPr lang="en-US" dirty="0" smtClean="0"/>
              <a:t>-Otto, BC Libraries Co-operative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41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419" y="191159"/>
            <a:ext cx="8616560" cy="1583927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5"/>
                </a:solidFill>
                <a:latin typeface="Clear Sans"/>
                <a:cs typeface="Clear Sans"/>
              </a:rPr>
              <a:t>NNELS Formats</a:t>
            </a:r>
            <a:endParaRPr lang="en-US" dirty="0">
              <a:latin typeface="Clear Sans"/>
              <a:cs typeface="Clear San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29391" y="1733291"/>
            <a:ext cx="7346228" cy="2387600"/>
            <a:chOff x="786060" y="1844416"/>
            <a:chExt cx="7346228" cy="2387600"/>
          </a:xfrm>
        </p:grpSpPr>
        <p:sp>
          <p:nvSpPr>
            <p:cNvPr id="5" name="TextBox 4"/>
            <p:cNvSpPr txBox="1"/>
            <p:nvPr/>
          </p:nvSpPr>
          <p:spPr>
            <a:xfrm>
              <a:off x="786060" y="2040168"/>
              <a:ext cx="402834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Audio</a:t>
              </a:r>
              <a:r>
                <a:rPr lang="en-US" sz="2800" dirty="0" smtClean="0"/>
                <a:t>: DAISY (Digital Accessible Information System) + MP3</a:t>
              </a:r>
            </a:p>
            <a:p>
              <a:pPr algn="ctr"/>
              <a:endParaRPr lang="en-US" sz="2800" dirty="0" smtClean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7288" y="1844416"/>
              <a:ext cx="3175000" cy="23876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929391" y="3702592"/>
            <a:ext cx="1939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E-text</a:t>
            </a:r>
            <a:r>
              <a:rPr lang="en-US" sz="2800" dirty="0" smtClean="0"/>
              <a:t>: RTF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1258" y="4778742"/>
            <a:ext cx="3398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Audio + text</a:t>
            </a:r>
            <a:r>
              <a:rPr lang="en-US" sz="2800" dirty="0" smtClean="0"/>
              <a:t>: DAISY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07198" y="5301962"/>
            <a:ext cx="1816173" cy="1324501"/>
            <a:chOff x="5844509" y="4300197"/>
            <a:chExt cx="1899919" cy="1490190"/>
          </a:xfrm>
        </p:grpSpPr>
        <p:sp>
          <p:nvSpPr>
            <p:cNvPr id="11" name="Heart 10"/>
            <p:cNvSpPr/>
            <p:nvPr/>
          </p:nvSpPr>
          <p:spPr>
            <a:xfrm>
              <a:off x="5844509" y="4300197"/>
              <a:ext cx="1899919" cy="1490190"/>
            </a:xfrm>
            <a:prstGeom prst="heart">
              <a:avLst/>
            </a:prstGeom>
            <a:solidFill>
              <a:srgbClr val="B10008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81487" y="4682866"/>
              <a:ext cx="137919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EPUB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583065" y="3701391"/>
            <a:ext cx="1267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 PDF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90002" y="3702592"/>
            <a:ext cx="1267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 EPUB</a:t>
            </a:r>
          </a:p>
        </p:txBody>
      </p:sp>
    </p:spTree>
    <p:extLst>
      <p:ext uri="{BB962C8B-B14F-4D97-AF65-F5344CB8AC3E}">
        <p14:creationId xmlns:p14="http://schemas.microsoft.com/office/powerpoint/2010/main" val="374294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55420"/>
            <a:ext cx="7772400" cy="1201599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C00005"/>
                </a:solidFill>
                <a:latin typeface="Clear Sans"/>
                <a:cs typeface="Clear Sans"/>
              </a:rPr>
              <a:t>NNELS for </a:t>
            </a:r>
            <a:r>
              <a:rPr lang="en-US" sz="6000" dirty="0" err="1" smtClean="0">
                <a:solidFill>
                  <a:srgbClr val="C00005"/>
                </a:solidFill>
                <a:latin typeface="Clear Sans"/>
                <a:cs typeface="Clear Sans"/>
              </a:rPr>
              <a:t>iOS</a:t>
            </a:r>
            <a:r>
              <a:rPr lang="en-US" sz="6000" dirty="0" smtClean="0">
                <a:solidFill>
                  <a:srgbClr val="C00005"/>
                </a:solidFill>
                <a:latin typeface="Clear Sans"/>
                <a:cs typeface="Clear Sans"/>
              </a:rPr>
              <a:t> &amp; Android Devices</a:t>
            </a:r>
            <a:endParaRPr lang="en-US" dirty="0">
              <a:latin typeface="Clear Sans"/>
              <a:cs typeface="Clear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590" y="2613574"/>
            <a:ext cx="81051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At the time of these workshops, we know of only one app that allows direct-to-device downloading from NNELS: the Voice Dream app. </a:t>
            </a:r>
          </a:p>
          <a:p>
            <a:endParaRPr lang="en-US" sz="3200" dirty="0"/>
          </a:p>
          <a:p>
            <a:r>
              <a:rPr lang="en-US" sz="3200" dirty="0" smtClean="0"/>
              <a:t>Other DAISY apps require transferring files from computers to devices.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12797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2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18000" y="3968750"/>
            <a:ext cx="1539875" cy="149225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5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43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65500" y="2692399"/>
            <a:ext cx="1317625" cy="1403351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9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3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9625" y="-4659313"/>
            <a:ext cx="10763250" cy="1614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2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3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6064250"/>
            <a:ext cx="809625" cy="79375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3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49626" y="3429000"/>
            <a:ext cx="2508250" cy="7620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4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3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285750"/>
            <a:ext cx="3175000" cy="6985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9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3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36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3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31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567" y="599264"/>
            <a:ext cx="72919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lear Sans"/>
                <a:cs typeface="Clear Sans"/>
              </a:rPr>
              <a:t>NNELS = National </a:t>
            </a:r>
            <a:r>
              <a:rPr lang="en-US" sz="4000" dirty="0">
                <a:latin typeface="Clear Sans"/>
                <a:cs typeface="Clear Sans"/>
              </a:rPr>
              <a:t>Network </a:t>
            </a:r>
            <a:endParaRPr lang="en-US" sz="4000" dirty="0" smtClean="0">
              <a:latin typeface="Clear Sans"/>
              <a:cs typeface="Clear Sans"/>
            </a:endParaRPr>
          </a:p>
          <a:p>
            <a:pPr algn="ctr"/>
            <a:r>
              <a:rPr lang="en-US" sz="4000" dirty="0" smtClean="0">
                <a:latin typeface="Clear Sans"/>
                <a:cs typeface="Clear Sans"/>
              </a:rPr>
              <a:t>for </a:t>
            </a:r>
            <a:r>
              <a:rPr lang="en-US" sz="4000" dirty="0">
                <a:latin typeface="Clear Sans"/>
                <a:cs typeface="Clear Sans"/>
              </a:rPr>
              <a:t>Equitable Library </a:t>
            </a:r>
            <a:r>
              <a:rPr lang="en-US" sz="4000" dirty="0" smtClean="0">
                <a:latin typeface="Clear Sans"/>
                <a:cs typeface="Clear Sans"/>
              </a:rPr>
              <a:t>Service</a:t>
            </a:r>
            <a:endParaRPr lang="en-US" sz="4000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65895" y="1944424"/>
            <a:ext cx="8861777" cy="3751627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C00005"/>
                </a:solidFill>
                <a:latin typeface="Clear Sans"/>
                <a:cs typeface="Clear Sans"/>
              </a:rPr>
              <a:t>Books in accessible formats for people with print disabilities. </a:t>
            </a:r>
            <a:endParaRPr lang="en-US" sz="6000" dirty="0">
              <a:latin typeface="Clear Sans"/>
              <a:cs typeface="Clear Sans"/>
            </a:endParaRPr>
          </a:p>
        </p:txBody>
      </p:sp>
    </p:spTree>
    <p:extLst>
      <p:ext uri="{BB962C8B-B14F-4D97-AF65-F5344CB8AC3E}">
        <p14:creationId xmlns:p14="http://schemas.microsoft.com/office/powerpoint/2010/main" val="320080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3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19375" y="1428750"/>
            <a:ext cx="4048125" cy="20320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21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3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8125" y="2143125"/>
            <a:ext cx="2968625" cy="123825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9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3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03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3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3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36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3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51500" y="317500"/>
            <a:ext cx="1206500" cy="80962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0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35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1444625"/>
            <a:ext cx="4572000" cy="100012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24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3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4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435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56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43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55420"/>
            <a:ext cx="7772400" cy="1201599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5"/>
                </a:solidFill>
                <a:latin typeface="Clear Sans"/>
                <a:cs typeface="Clear Sans"/>
              </a:rPr>
              <a:t>The Copyright Act</a:t>
            </a:r>
            <a:endParaRPr lang="en-US" dirty="0">
              <a:latin typeface="Clear Sans"/>
              <a:cs typeface="Clear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729" y="2431561"/>
            <a:ext cx="83980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3200" dirty="0" smtClean="0"/>
              <a:t>severe </a:t>
            </a:r>
            <a:r>
              <a:rPr lang="en-US" sz="3200" dirty="0"/>
              <a:t>or total impairment of sight or hearing or the inability to focus or move one’s eyes,</a:t>
            </a:r>
          </a:p>
          <a:p>
            <a:pPr marL="514350" indent="-514350">
              <a:buFont typeface="+mj-lt"/>
              <a:buAutoNum type="alphaLcParenR"/>
            </a:pPr>
            <a:endParaRPr lang="en-US" sz="3200" dirty="0"/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/>
              <a:t>the </a:t>
            </a:r>
            <a:r>
              <a:rPr lang="en-US" sz="3200" dirty="0"/>
              <a:t>inability to hold or manipulate a book, or</a:t>
            </a:r>
          </a:p>
          <a:p>
            <a:pPr marL="514350" indent="-514350">
              <a:buFont typeface="+mj-lt"/>
              <a:buAutoNum type="alphaLcParenR"/>
            </a:pPr>
            <a:endParaRPr lang="en-US" sz="3200" dirty="0"/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/>
              <a:t>an </a:t>
            </a:r>
            <a:r>
              <a:rPr lang="en-US" sz="3200" dirty="0"/>
              <a:t>impairment relating to comprehension.</a:t>
            </a:r>
          </a:p>
        </p:txBody>
      </p:sp>
    </p:spTree>
    <p:extLst>
      <p:ext uri="{BB962C8B-B14F-4D97-AF65-F5344CB8AC3E}">
        <p14:creationId xmlns:p14="http://schemas.microsoft.com/office/powerpoint/2010/main" val="262728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9998"/>
            <a:ext cx="7772400" cy="1201599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5"/>
                </a:solidFill>
                <a:latin typeface="Clear Sans"/>
                <a:cs typeface="Clear Sans"/>
              </a:rPr>
              <a:t>NNELS Website Tips</a:t>
            </a:r>
            <a:endParaRPr lang="en-US" dirty="0">
              <a:latin typeface="Clear Sans"/>
              <a:cs typeface="Clear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559571"/>
            <a:ext cx="77724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Ste</a:t>
            </a:r>
            <a:r>
              <a:rPr lang="en-US" sz="3200" dirty="0" smtClean="0"/>
              <a:t>p-by-step instructions are located on our “Tutorials” page.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There’s good stuff to be found in “Our Collections”, linked from front page.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“Apple Somebody” is a synthetic narrator. 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New titles are announced on our Twitter page (</a:t>
            </a:r>
            <a:r>
              <a:rPr lang="en-US" sz="3200" dirty="0" err="1" smtClean="0"/>
              <a:t>twitter.com</a:t>
            </a:r>
            <a:r>
              <a:rPr lang="en-US" sz="3200" dirty="0" smtClean="0"/>
              <a:t>/</a:t>
            </a:r>
            <a:r>
              <a:rPr lang="en-US" sz="3200" dirty="0" err="1" smtClean="0"/>
              <a:t>nnelsca</a:t>
            </a:r>
            <a:r>
              <a:rPr lang="en-US" sz="3200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We welcome (!) questions and comments by email and phone; contact info at the bottom of every page on NNELS site. 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9115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0798"/>
            <a:ext cx="7772400" cy="1201599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C00005"/>
                </a:solidFill>
                <a:latin typeface="Clear Sans"/>
                <a:cs typeface="Clear Sans"/>
              </a:rPr>
              <a:t>Being a Library Accessibility Advocate</a:t>
            </a:r>
            <a:endParaRPr lang="en-US" dirty="0">
              <a:latin typeface="Clear Sans"/>
              <a:cs typeface="Clear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6246" y="3202082"/>
            <a:ext cx="38959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</a:t>
            </a:r>
            <a:r>
              <a:rPr lang="en-US" sz="3200" dirty="0" smtClean="0"/>
              <a:t>ccessibility for </a:t>
            </a:r>
            <a:r>
              <a:rPr lang="en-US" sz="3200" b="1" dirty="0" smtClean="0"/>
              <a:t>O</a:t>
            </a:r>
            <a:r>
              <a:rPr lang="en-US" sz="3200" dirty="0" smtClean="0"/>
              <a:t>ntarians with </a:t>
            </a:r>
            <a:r>
              <a:rPr lang="en-US" sz="3200" b="1" dirty="0" smtClean="0"/>
              <a:t>D</a:t>
            </a:r>
            <a:r>
              <a:rPr lang="en-US" sz="3200" dirty="0" smtClean="0"/>
              <a:t>isabilities </a:t>
            </a:r>
          </a:p>
          <a:p>
            <a:r>
              <a:rPr lang="en-US" sz="3200" b="1" dirty="0" smtClean="0"/>
              <a:t>A</a:t>
            </a:r>
            <a:r>
              <a:rPr lang="en-US" sz="3200" dirty="0" smtClean="0"/>
              <a:t>ct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38107" y="4339037"/>
            <a:ext cx="3605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Independence</a:t>
            </a:r>
          </a:p>
          <a:p>
            <a:pPr algn="r"/>
            <a:r>
              <a:rPr lang="en-US" sz="3200" dirty="0" smtClean="0"/>
              <a:t>Dignity</a:t>
            </a:r>
          </a:p>
          <a:p>
            <a:pPr algn="r"/>
            <a:r>
              <a:rPr lang="en-US" sz="3200" dirty="0" smtClean="0"/>
              <a:t>Integration</a:t>
            </a:r>
          </a:p>
          <a:p>
            <a:pPr algn="r"/>
            <a:r>
              <a:rPr lang="en-US" sz="3200" dirty="0" smtClean="0"/>
              <a:t>Equal Opportunity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567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0798"/>
            <a:ext cx="7772400" cy="1201599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C00005"/>
                </a:solidFill>
                <a:latin typeface="Clear Sans"/>
                <a:cs typeface="Clear Sans"/>
              </a:rPr>
              <a:t>Being a Library Accessibility Advocate</a:t>
            </a:r>
            <a:endParaRPr lang="en-US" dirty="0">
              <a:latin typeface="Clear Sans"/>
              <a:cs typeface="Clear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2593" y="3369899"/>
            <a:ext cx="5421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~10% of Canadians have a print disability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56426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0798"/>
            <a:ext cx="7772400" cy="1201599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C00005"/>
                </a:solidFill>
                <a:latin typeface="Clear Sans"/>
                <a:cs typeface="Clear Sans"/>
              </a:rPr>
              <a:t>Being a Library Accessibility Advocate</a:t>
            </a:r>
            <a:endParaRPr lang="en-US" dirty="0">
              <a:latin typeface="Clear Sans"/>
              <a:cs typeface="Clear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249419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GTT: “Getting Together with Technology” program, via Canadian Council of the </a:t>
            </a:r>
            <a:r>
              <a:rPr lang="en-US" sz="3200" dirty="0" smtClean="0"/>
              <a:t>Blind </a:t>
            </a:r>
          </a:p>
          <a:p>
            <a:endParaRPr lang="en-US" sz="3200" dirty="0"/>
          </a:p>
          <a:p>
            <a:r>
              <a:rPr lang="en-US" sz="3200" dirty="0" smtClean="0"/>
              <a:t>Contact them to find out if there are local people who would like to meet at the library to share tech knowledge with others.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700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0798"/>
            <a:ext cx="7772400" cy="1201599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C00005"/>
                </a:solidFill>
                <a:latin typeface="Clear Sans"/>
                <a:cs typeface="Clear Sans"/>
              </a:rPr>
              <a:t>Being a Library Accessibility Advocate</a:t>
            </a:r>
            <a:endParaRPr lang="en-US" dirty="0">
              <a:latin typeface="Clear Sans"/>
              <a:cs typeface="Clear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7600" y="3304402"/>
            <a:ext cx="6387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Many libraries have DAISY </a:t>
            </a:r>
            <a:r>
              <a:rPr lang="en-US" sz="4000" dirty="0"/>
              <a:t>or MP3 players </a:t>
            </a:r>
            <a:r>
              <a:rPr lang="en-US" sz="4000" dirty="0" smtClean="0"/>
              <a:t>for </a:t>
            </a:r>
            <a:r>
              <a:rPr lang="en-US" sz="4000" dirty="0"/>
              <a:t>loan or </a:t>
            </a:r>
            <a:r>
              <a:rPr lang="en-US" sz="4000" dirty="0" smtClean="0"/>
              <a:t>demonstration.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5056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0798"/>
            <a:ext cx="7772400" cy="1201599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5"/>
                </a:solidFill>
                <a:latin typeface="Clear Sans"/>
                <a:cs typeface="Clear Sans"/>
              </a:rPr>
              <a:t>Worlds to Explore</a:t>
            </a:r>
            <a:endParaRPr lang="en-US" dirty="0">
              <a:latin typeface="Clear Sans"/>
              <a:cs typeface="Clear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873820"/>
            <a:ext cx="744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AppleVis</a:t>
            </a:r>
            <a:r>
              <a:rPr lang="en-US" sz="4000" dirty="0" smtClean="0"/>
              <a:t>: </a:t>
            </a:r>
            <a:r>
              <a:rPr lang="en-US" sz="4000" dirty="0" err="1" smtClean="0"/>
              <a:t>applevis.com</a:t>
            </a:r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r>
              <a:rPr lang="en-US" sz="4000" dirty="0" smtClean="0"/>
              <a:t>(Useful for anything related to Apple products&amp; accessibility)</a:t>
            </a:r>
            <a:endParaRPr lang="en-US" sz="4000" dirty="0"/>
          </a:p>
        </p:txBody>
      </p:sp>
      <p:pic>
        <p:nvPicPr>
          <p:cNvPr id="7" name="Picture 6" descr="AppleVis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2473139"/>
            <a:ext cx="71247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34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0798"/>
            <a:ext cx="7772400" cy="1201599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5"/>
                </a:solidFill>
                <a:latin typeface="Clear Sans"/>
                <a:cs typeface="Clear Sans"/>
              </a:rPr>
              <a:t>Worlds to Explore</a:t>
            </a:r>
            <a:endParaRPr lang="en-US" dirty="0">
              <a:latin typeface="Clear Sans"/>
              <a:cs typeface="Clear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689" y="4544408"/>
            <a:ext cx="80630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Dyslexie regular"/>
                <a:cs typeface="Dyslexie regular"/>
              </a:rPr>
              <a:t>Dyslexie</a:t>
            </a:r>
            <a:r>
              <a:rPr lang="en-US" sz="4000" dirty="0" smtClean="0">
                <a:latin typeface="Dyslexie regular"/>
                <a:cs typeface="Dyslexie regular"/>
              </a:rPr>
              <a:t>: </a:t>
            </a:r>
            <a:r>
              <a:rPr lang="en-US" sz="4000" dirty="0" err="1" smtClean="0">
                <a:latin typeface="Dyslexie regular"/>
                <a:cs typeface="Dyslexie regular"/>
              </a:rPr>
              <a:t>dyslexiefont.com</a:t>
            </a:r>
            <a:endParaRPr lang="en-US" sz="4000" dirty="0">
              <a:latin typeface="Dyslexie regular"/>
              <a:cs typeface="Dyslexie regular"/>
            </a:endParaRPr>
          </a:p>
        </p:txBody>
      </p:sp>
      <p:pic>
        <p:nvPicPr>
          <p:cNvPr id="3" name="Picture 2" descr="dyslex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300" y="2743200"/>
            <a:ext cx="35814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9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0798"/>
            <a:ext cx="7772400" cy="1201599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5"/>
                </a:solidFill>
                <a:latin typeface="Clear Sans"/>
                <a:cs typeface="Clear Sans"/>
              </a:rPr>
              <a:t>Worlds to Explore</a:t>
            </a:r>
            <a:endParaRPr lang="en-US" dirty="0">
              <a:latin typeface="Clear Sans"/>
              <a:cs typeface="Clear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1301" y="4033983"/>
            <a:ext cx="51148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+</a:t>
            </a:r>
          </a:p>
          <a:p>
            <a:pPr algn="ctr"/>
            <a:r>
              <a:rPr lang="en-US" sz="4000" dirty="0" smtClean="0"/>
              <a:t>“accessibility features”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64255" y="2398865"/>
            <a:ext cx="74939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Search: </a:t>
            </a:r>
          </a:p>
          <a:p>
            <a:pPr algn="ctr"/>
            <a:r>
              <a:rPr lang="en-US" sz="4000" dirty="0" smtClean="0"/>
              <a:t>Operating system</a:t>
            </a:r>
          </a:p>
          <a:p>
            <a:pPr algn="ctr"/>
            <a:r>
              <a:rPr lang="en-US" sz="3200" dirty="0" smtClean="0"/>
              <a:t>(e.g. “Ubuntu”, “Windows 8” or “OSX” 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1365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0798"/>
            <a:ext cx="7772400" cy="1201599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5"/>
                </a:solidFill>
                <a:latin typeface="Clear Sans"/>
                <a:cs typeface="Clear Sans"/>
              </a:rPr>
              <a:t>Worlds to Explore</a:t>
            </a:r>
            <a:endParaRPr lang="en-US" dirty="0">
              <a:latin typeface="Clear Sans"/>
              <a:cs typeface="Clear Sans"/>
            </a:endParaRPr>
          </a:p>
        </p:txBody>
      </p:sp>
      <p:pic>
        <p:nvPicPr>
          <p:cNvPr id="3" name="Picture 2" descr="IMG_343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686" y="2142397"/>
            <a:ext cx="3151394" cy="42192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0222" y="2497666"/>
            <a:ext cx="40414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iFeelagrams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Tactile Screenshots for </a:t>
            </a:r>
            <a:r>
              <a:rPr lang="en-US" sz="3200" dirty="0" err="1" smtClean="0"/>
              <a:t>iPad</a:t>
            </a:r>
            <a:r>
              <a:rPr lang="en-US" sz="3200" dirty="0" smtClean="0"/>
              <a:t> and </a:t>
            </a:r>
            <a:r>
              <a:rPr lang="en-US" sz="3200" dirty="0" err="1" smtClean="0"/>
              <a:t>iOS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P</a:t>
            </a:r>
            <a:r>
              <a:rPr lang="en-US" sz="3200" dirty="0" smtClean="0"/>
              <a:t>ublished by National Braille Press.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8950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0798"/>
            <a:ext cx="7772400" cy="1201599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5"/>
                </a:solidFill>
                <a:latin typeface="Clear Sans"/>
                <a:cs typeface="Clear Sans"/>
              </a:rPr>
              <a:t>Worlds to Explore</a:t>
            </a:r>
            <a:endParaRPr lang="en-US" dirty="0">
              <a:latin typeface="Clear Sans"/>
              <a:cs typeface="Clear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0667" y="2497666"/>
            <a:ext cx="75409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VoiceOver</a:t>
            </a:r>
            <a:r>
              <a:rPr lang="en-US" sz="3200" dirty="0" smtClean="0"/>
              <a:t> (on Mac computers or </a:t>
            </a:r>
            <a:r>
              <a:rPr lang="en-US" sz="3200" dirty="0" err="1" smtClean="0"/>
              <a:t>iOS</a:t>
            </a:r>
            <a:r>
              <a:rPr lang="en-US" sz="3200" dirty="0" smtClean="0"/>
              <a:t> devices such as iPods, </a:t>
            </a:r>
            <a:r>
              <a:rPr lang="en-US" sz="3200" dirty="0" err="1" smtClean="0"/>
              <a:t>iPads</a:t>
            </a:r>
            <a:r>
              <a:rPr lang="en-US" sz="3200" dirty="0" smtClean="0"/>
              <a:t>, and iPhones)</a:t>
            </a:r>
          </a:p>
          <a:p>
            <a:endParaRPr lang="en-US" sz="3200" dirty="0"/>
          </a:p>
          <a:p>
            <a:r>
              <a:rPr lang="en-US" sz="3200" dirty="0" smtClean="0"/>
              <a:t>Videos (on YouTube):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- RNIB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- search “Shane Aguilera </a:t>
            </a:r>
            <a:r>
              <a:rPr lang="en-US" sz="3200" dirty="0" err="1" smtClean="0"/>
              <a:t>iPad</a:t>
            </a:r>
            <a:r>
              <a:rPr lang="en-US" sz="3200" dirty="0" smtClean="0"/>
              <a:t>”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089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55420"/>
            <a:ext cx="7772400" cy="1201599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5"/>
                </a:solidFill>
                <a:latin typeface="Clear Sans"/>
                <a:cs typeface="Clear Sans"/>
              </a:rPr>
              <a:t>The Copyright Act</a:t>
            </a:r>
            <a:endParaRPr lang="en-US" dirty="0">
              <a:latin typeface="Clear Sans"/>
              <a:cs typeface="Clear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146" y="3017118"/>
            <a:ext cx="39737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matters: format.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120776" y="2077618"/>
            <a:ext cx="3523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trike="sngStrike" dirty="0" smtClean="0">
                <a:latin typeface="Clear Sans"/>
                <a:cs typeface="Clear Sans"/>
              </a:rPr>
              <a:t>prescriptive</a:t>
            </a:r>
            <a:endParaRPr lang="en-US" sz="4000" strike="sngStrike" dirty="0"/>
          </a:p>
        </p:txBody>
      </p:sp>
      <p:sp>
        <p:nvSpPr>
          <p:cNvPr id="5" name="TextBox 4"/>
          <p:cNvSpPr txBox="1"/>
          <p:nvPr/>
        </p:nvSpPr>
        <p:spPr>
          <a:xfrm>
            <a:off x="2376040" y="3975416"/>
            <a:ext cx="59401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If </a:t>
            </a:r>
            <a:r>
              <a:rPr lang="en-US" sz="3200" dirty="0"/>
              <a:t>we change the format </a:t>
            </a:r>
            <a:r>
              <a:rPr lang="en-US" sz="3200" dirty="0" smtClean="0"/>
              <a:t>– not content –  can </a:t>
            </a:r>
            <a:r>
              <a:rPr lang="en-US" sz="3200" dirty="0"/>
              <a:t>your patron read the book? 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						If “yes”: eligible.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0111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0798"/>
            <a:ext cx="7772400" cy="1201599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5"/>
                </a:solidFill>
                <a:latin typeface="Clear Sans"/>
                <a:cs typeface="Clear Sans"/>
              </a:rPr>
              <a:t>More Free, Quality, Content</a:t>
            </a:r>
            <a:endParaRPr lang="en-US" sz="4800" dirty="0">
              <a:latin typeface="Clear Sans"/>
              <a:cs typeface="Clear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526" y="2398865"/>
            <a:ext cx="71266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Librivox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Project Gutenberg</a:t>
            </a:r>
          </a:p>
          <a:p>
            <a:endParaRPr lang="en-US" sz="3200" dirty="0"/>
          </a:p>
          <a:p>
            <a:r>
              <a:rPr lang="en-US" sz="3200" dirty="0" smtClean="0"/>
              <a:t>Podcasts</a:t>
            </a:r>
          </a:p>
          <a:p>
            <a:endParaRPr lang="en-US" sz="3200" dirty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47359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0798"/>
            <a:ext cx="7772400" cy="1201599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5"/>
                </a:solidFill>
                <a:latin typeface="Clear Sans"/>
                <a:cs typeface="Clear Sans"/>
              </a:rPr>
              <a:t>Best Advice</a:t>
            </a:r>
            <a:endParaRPr lang="en-US" dirty="0">
              <a:latin typeface="Clear Sans"/>
              <a:cs typeface="Clear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612862"/>
            <a:ext cx="78796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“Relax! We </a:t>
            </a:r>
            <a:r>
              <a:rPr lang="en-US" sz="3200" dirty="0"/>
              <a:t>know about blindness; </a:t>
            </a:r>
            <a:r>
              <a:rPr lang="en-US" sz="3200" dirty="0" smtClean="0"/>
              <a:t>you </a:t>
            </a:r>
            <a:r>
              <a:rPr lang="en-US" sz="3200" dirty="0"/>
              <a:t>know about libraries. </a:t>
            </a:r>
            <a:r>
              <a:rPr lang="en-US" sz="3200" dirty="0" smtClean="0"/>
              <a:t>Let's </a:t>
            </a:r>
            <a:r>
              <a:rPr lang="en-US" sz="3200" dirty="0"/>
              <a:t>both enjoy learning something new</a:t>
            </a:r>
            <a:r>
              <a:rPr lang="en-US" sz="3200" dirty="0" smtClean="0"/>
              <a:t>.”</a:t>
            </a:r>
          </a:p>
          <a:p>
            <a:endParaRPr lang="en-US" sz="3200" dirty="0" smtClean="0"/>
          </a:p>
          <a:p>
            <a:r>
              <a:rPr lang="en-US" sz="3200" dirty="0"/>
              <a:t>	</a:t>
            </a:r>
            <a:r>
              <a:rPr lang="en-US" sz="3200" dirty="0" smtClean="0"/>
              <a:t>	- Mary Ellen </a:t>
            </a:r>
            <a:r>
              <a:rPr lang="en-US" sz="3200" dirty="0" err="1" smtClean="0"/>
              <a:t>Gabias</a:t>
            </a:r>
            <a:endParaRPr lang="en-US" sz="3200" dirty="0" smtClean="0"/>
          </a:p>
          <a:p>
            <a:r>
              <a:rPr lang="en-US" sz="3200" dirty="0"/>
              <a:t>	</a:t>
            </a:r>
            <a:r>
              <a:rPr lang="en-US" sz="3200" dirty="0" smtClean="0"/>
              <a:t>President, </a:t>
            </a:r>
            <a:r>
              <a:rPr lang="en-US" sz="3200" dirty="0" smtClean="0"/>
              <a:t>Canadian Federation of the Blind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266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2222" y="285581"/>
            <a:ext cx="872066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“A library in the middle of a community is a cross between an emergency exit, a life-raft and a festival. They are cathedrals of the mind; hospitals of the soul; theme parks of the imagination. On a cold rainy island, they are the only sheltered public spaces where you are not a consumer, but a citizen </a:t>
            </a:r>
            <a:r>
              <a:rPr lang="en-US" sz="4000" dirty="0" smtClean="0"/>
              <a:t>instead.” </a:t>
            </a:r>
            <a:endParaRPr lang="en-US" sz="4000" dirty="0"/>
          </a:p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										- Caitlin Moran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4104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2222" y="1908359"/>
            <a:ext cx="87206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“In </a:t>
            </a:r>
            <a:r>
              <a:rPr lang="en-US" sz="4000" dirty="0"/>
              <a:t>all honesty, I did not know that reading could be so much fun. Thank you for lighting my </a:t>
            </a:r>
            <a:r>
              <a:rPr lang="en-US" sz="4000" dirty="0" smtClean="0"/>
              <a:t>fire.”</a:t>
            </a:r>
          </a:p>
          <a:p>
            <a:endParaRPr lang="en-US" sz="4000" dirty="0"/>
          </a:p>
          <a:p>
            <a:r>
              <a:rPr lang="en-US" sz="4000" dirty="0" smtClean="0"/>
              <a:t>				- Anonymous Returning Reader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51784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288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Happy reading!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950847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/>
          <p:nvPr/>
        </p:nvSpPr>
        <p:spPr>
          <a:xfrm>
            <a:off x="1147960" y="4686169"/>
            <a:ext cx="6848080" cy="1108075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2800" dirty="0" smtClean="0">
                <a:effectLst/>
                <a:latin typeface="Calibri"/>
                <a:ea typeface="ＭＳ 明朝"/>
                <a:cs typeface="Times New Roman"/>
              </a:rPr>
              <a:t>This </a:t>
            </a:r>
            <a:r>
              <a:rPr lang="en-US" sz="2800" dirty="0">
                <a:effectLst/>
                <a:latin typeface="Calibri"/>
                <a:ea typeface="ＭＳ 明朝"/>
                <a:cs typeface="Times New Roman"/>
              </a:rPr>
              <a:t>project is funded </a:t>
            </a:r>
            <a:r>
              <a:rPr lang="en-US" sz="2800" dirty="0" smtClean="0">
                <a:effectLst/>
                <a:latin typeface="Calibri"/>
                <a:ea typeface="ＭＳ 明朝"/>
                <a:cs typeface="Times New Roman"/>
              </a:rPr>
              <a:t>by </a:t>
            </a:r>
            <a:r>
              <a:rPr lang="en-US" sz="2800" dirty="0">
                <a:effectLst/>
                <a:latin typeface="Calibri"/>
                <a:ea typeface="ＭＳ 明朝"/>
                <a:cs typeface="Times New Roman"/>
              </a:rPr>
              <a:t>the </a:t>
            </a:r>
            <a:r>
              <a:rPr lang="en-US" sz="2800" dirty="0" smtClean="0">
                <a:effectLst/>
                <a:latin typeface="Calibri"/>
                <a:ea typeface="ＭＳ 明朝"/>
                <a:cs typeface="Times New Roman"/>
              </a:rPr>
              <a:t>Government </a:t>
            </a:r>
            <a:r>
              <a:rPr lang="en-US" sz="2800" dirty="0">
                <a:effectLst/>
                <a:latin typeface="Calibri"/>
                <a:ea typeface="ＭＳ 明朝"/>
                <a:cs typeface="Times New Roman"/>
              </a:rPr>
              <a:t>of Canada’s </a:t>
            </a:r>
            <a:r>
              <a:rPr lang="en-US" sz="2800" dirty="0" smtClean="0">
                <a:effectLst/>
                <a:latin typeface="Calibri"/>
                <a:ea typeface="ＭＳ 明朝"/>
                <a:cs typeface="Times New Roman"/>
              </a:rPr>
              <a:t>New </a:t>
            </a:r>
            <a:r>
              <a:rPr lang="en-US" sz="2800" dirty="0">
                <a:effectLst/>
                <a:latin typeface="Calibri"/>
                <a:ea typeface="ＭＳ 明朝"/>
                <a:cs typeface="Times New Roman"/>
              </a:rPr>
              <a:t>Horizons for Seniors Program.</a:t>
            </a:r>
            <a:endParaRPr lang="en-CA" sz="2800" dirty="0">
              <a:effectLst/>
              <a:ea typeface="ＭＳ 明朝"/>
              <a:cs typeface="Times New Roman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308" y="5654674"/>
            <a:ext cx="2943385" cy="790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9874" y="705961"/>
            <a:ext cx="8556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Snell Roundhand"/>
                <a:cs typeface="Snell Roundhand"/>
              </a:rPr>
              <a:t>Fun </a:t>
            </a:r>
            <a:r>
              <a:rPr lang="en-US" sz="4800" b="1" dirty="0">
                <a:latin typeface="Snell Roundhand"/>
                <a:cs typeface="Snell Roundhand"/>
              </a:rPr>
              <a:t>with Tech (and Reading)</a:t>
            </a:r>
            <a:endParaRPr lang="en-CA" sz="4800" dirty="0">
              <a:latin typeface="Snell Roundhand"/>
              <a:cs typeface="Snell Round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470" y="2116598"/>
            <a:ext cx="82194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Brought to you by :</a:t>
            </a:r>
          </a:p>
          <a:p>
            <a:r>
              <a:rPr lang="en-US" sz="2400" dirty="0" smtClean="0"/>
              <a:t>	BC Libraries Cooperative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Columbia Basin Alliance for Literacy</a:t>
            </a:r>
          </a:p>
          <a:p>
            <a:r>
              <a:rPr lang="en-US" sz="2400" dirty="0" smtClean="0"/>
              <a:t>	Kootenay Library Federation</a:t>
            </a:r>
          </a:p>
          <a:p>
            <a:endParaRPr lang="en-US" dirty="0"/>
          </a:p>
          <a:p>
            <a:r>
              <a:rPr lang="en-US" dirty="0" smtClean="0"/>
              <a:t>Slides created by Sabina </a:t>
            </a:r>
            <a:r>
              <a:rPr lang="en-US" dirty="0" err="1" smtClean="0"/>
              <a:t>Iseli</a:t>
            </a:r>
            <a:r>
              <a:rPr lang="en-US" dirty="0" smtClean="0"/>
              <a:t>-Otto (</a:t>
            </a:r>
            <a:r>
              <a:rPr lang="en-US" dirty="0" err="1" smtClean="0"/>
              <a:t>support@nnels.ca</a:t>
            </a:r>
            <a:r>
              <a:rPr lang="en-US" dirty="0" smtClean="0"/>
              <a:t>), October 2015. No copyright on these contents, so please feel welcome to modify and share as you wish.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88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5444" y="2622725"/>
            <a:ext cx="75127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Q: What about low literacy or ESL learners?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368777" y="3653959"/>
            <a:ext cx="66181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A: Only if they have print disabilities.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45444" y="4878802"/>
            <a:ext cx="7718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(Many people with low literacy also have print disabilities.)</a:t>
            </a:r>
            <a:endParaRPr lang="en-US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655420"/>
            <a:ext cx="7772400" cy="1201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C00005"/>
                </a:solidFill>
                <a:latin typeface="Clear Sans"/>
                <a:cs typeface="Clear Sans"/>
              </a:rPr>
              <a:t>The Copyright Act</a:t>
            </a:r>
            <a:endParaRPr lang="en-US" dirty="0">
              <a:latin typeface="Clear Sans"/>
              <a:cs typeface="Clear Sans"/>
            </a:endParaRPr>
          </a:p>
        </p:txBody>
      </p:sp>
    </p:spTree>
    <p:extLst>
      <p:ext uri="{BB962C8B-B14F-4D97-AF65-F5344CB8AC3E}">
        <p14:creationId xmlns:p14="http://schemas.microsoft.com/office/powerpoint/2010/main" val="2242043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55420"/>
            <a:ext cx="7772400" cy="1201599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5"/>
                </a:solidFill>
                <a:latin typeface="Clear Sans"/>
                <a:cs typeface="Clear Sans"/>
              </a:rPr>
              <a:t>The Copyright Act</a:t>
            </a:r>
            <a:endParaRPr lang="en-US" dirty="0">
              <a:latin typeface="Clear Sans"/>
              <a:cs typeface="Clear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0388" y="2622725"/>
            <a:ext cx="4465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librarytoolshed.ca</a:t>
            </a:r>
            <a:endParaRPr lang="en-US" sz="4000" dirty="0" smtClean="0"/>
          </a:p>
          <a:p>
            <a:r>
              <a:rPr lang="en-US" sz="4000" dirty="0" smtClean="0"/>
              <a:t>(search “NNELS”)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1" y="4612349"/>
            <a:ext cx="8161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Using forms? </a:t>
            </a:r>
          </a:p>
          <a:p>
            <a:r>
              <a:rPr lang="en-US" sz="4000" dirty="0" smtClean="0"/>
              <a:t>    Remember: patron privacy is #1.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914839"/>
            <a:ext cx="7879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Sample forms available at: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97045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55420"/>
            <a:ext cx="7772400" cy="1201599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5"/>
                </a:solidFill>
                <a:latin typeface="Clear Sans"/>
                <a:cs typeface="Clear Sans"/>
              </a:rPr>
              <a:t>The Copyright Act</a:t>
            </a:r>
            <a:endParaRPr lang="en-US" dirty="0">
              <a:latin typeface="Clear Sans"/>
              <a:cs typeface="Clear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453" y="1885001"/>
            <a:ext cx="864387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Reproduction in alternate format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32.</a:t>
            </a:r>
            <a:r>
              <a:rPr lang="en-US" sz="1600" dirty="0" smtClean="0"/>
              <a:t> (1) It is not an infringement of copyright for a person with a perceptual disability, for a person acting at the request of such a person or for a non-profit organization acting for the benefit of such a person to</a:t>
            </a:r>
          </a:p>
          <a:p>
            <a:pPr lvl="1"/>
            <a:r>
              <a:rPr lang="en-US" sz="1600" dirty="0" smtClean="0"/>
              <a:t>(</a:t>
            </a:r>
            <a:r>
              <a:rPr lang="en-US" sz="1600" i="1" dirty="0" smtClean="0"/>
              <a:t>a</a:t>
            </a:r>
            <a:r>
              <a:rPr lang="en-US" sz="1600" dirty="0" smtClean="0"/>
              <a:t>) make a copy or sound recording of a literary, musical, artistic or dramatic work, other than a cinematographic work, in a format specially designed for persons with a perceptual disability;</a:t>
            </a:r>
          </a:p>
          <a:p>
            <a:pPr lvl="1"/>
            <a:r>
              <a:rPr lang="en-US" sz="1600" dirty="0" smtClean="0"/>
              <a:t>(</a:t>
            </a:r>
            <a:r>
              <a:rPr lang="en-US" sz="1600" i="1" dirty="0" smtClean="0"/>
              <a:t>b</a:t>
            </a:r>
            <a:r>
              <a:rPr lang="en-US" sz="1600" dirty="0" smtClean="0"/>
              <a:t>) translate, adapt or reproduce in sign language a literary or dramatic work, other than a cinematographic work, in a format specially designed for persons with a perceptual disability; or</a:t>
            </a:r>
          </a:p>
          <a:p>
            <a:pPr lvl="1"/>
            <a:r>
              <a:rPr lang="en-US" sz="1600" dirty="0" smtClean="0"/>
              <a:t>(</a:t>
            </a:r>
            <a:r>
              <a:rPr lang="en-US" sz="1600" i="1" dirty="0" smtClean="0"/>
              <a:t>c</a:t>
            </a:r>
            <a:r>
              <a:rPr lang="en-US" sz="1600" dirty="0" smtClean="0"/>
              <a:t>) perform in public a literary or dramatic work, other than a cinematographic work, in sign language, either live or in a format specially designed for persons with a perceptual disability.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Limitation</a:t>
            </a:r>
            <a:endParaRPr lang="en-US" sz="1600" dirty="0" smtClean="0"/>
          </a:p>
          <a:p>
            <a:r>
              <a:rPr lang="en-US" sz="1600" dirty="0" smtClean="0"/>
              <a:t>(2) Subsection (1) does not authorize the making of a large print book.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Limitation</a:t>
            </a:r>
          </a:p>
          <a:p>
            <a:r>
              <a:rPr lang="en-US" sz="1600" dirty="0" smtClean="0"/>
              <a:t>(3) Subsection (1) does not apply where the work or sound recording is commercially available in a format specially designed to meet the needs of any person referred to in that subsection, within the meaning of paragraph (</a:t>
            </a:r>
            <a:r>
              <a:rPr lang="en-US" sz="1600" i="1" dirty="0" smtClean="0"/>
              <a:t>a</a:t>
            </a:r>
            <a:r>
              <a:rPr lang="en-US" sz="1600" dirty="0" smtClean="0"/>
              <a:t>) of the definition “commercially available”.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4097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419" y="368674"/>
            <a:ext cx="8616560" cy="3167855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5"/>
                </a:solidFill>
                <a:latin typeface="Clear Sans"/>
                <a:cs typeface="Clear Sans"/>
              </a:rPr>
              <a:t>NNELS is ONLY for People with Print Disabilities</a:t>
            </a:r>
            <a:endParaRPr lang="en-US" dirty="0">
              <a:latin typeface="Clear Sans"/>
              <a:cs typeface="Clear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635" y="3564889"/>
            <a:ext cx="8070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No digital rights management (DRM)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2094" y="4285327"/>
            <a:ext cx="6016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=  content is very accessible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5959" y="4980661"/>
            <a:ext cx="585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=  it helps to be careful</a:t>
            </a:r>
          </a:p>
        </p:txBody>
      </p:sp>
    </p:spTree>
    <p:extLst>
      <p:ext uri="{BB962C8B-B14F-4D97-AF65-F5344CB8AC3E}">
        <p14:creationId xmlns:p14="http://schemas.microsoft.com/office/powerpoint/2010/main" val="1512168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55420"/>
            <a:ext cx="7772400" cy="1201599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5"/>
                </a:solidFill>
                <a:latin typeface="Clear Sans"/>
                <a:cs typeface="Clear Sans"/>
              </a:rPr>
              <a:t>Requesting Books</a:t>
            </a:r>
            <a:endParaRPr lang="en-US" dirty="0">
              <a:latin typeface="Clear Sans"/>
              <a:cs typeface="Clear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6847" y="2133797"/>
            <a:ext cx="71370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Request form available to logged-in users. </a:t>
            </a:r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76847" y="3029497"/>
            <a:ext cx="7481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People in communities can record books for NNELS using:</a:t>
            </a: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336723" y="3907247"/>
            <a:ext cx="51214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/>
              <a:t>a microphone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36723" y="4492342"/>
            <a:ext cx="51214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/>
              <a:t>headphones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0678" y="5087940"/>
            <a:ext cx="51214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/>
              <a:t>a computer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36723" y="5672716"/>
            <a:ext cx="51214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/>
              <a:t>free, open-source software</a:t>
            </a:r>
          </a:p>
        </p:txBody>
      </p:sp>
    </p:spTree>
    <p:extLst>
      <p:ext uri="{BB962C8B-B14F-4D97-AF65-F5344CB8AC3E}">
        <p14:creationId xmlns:p14="http://schemas.microsoft.com/office/powerpoint/2010/main" val="3119648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3903</TotalTime>
  <Words>739</Words>
  <Application>Microsoft Macintosh PowerPoint</Application>
  <PresentationFormat>On-screen Show (4:3)</PresentationFormat>
  <Paragraphs>133</Paragraphs>
  <Slides>45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Books in accessible formats for people with print disabilities. </vt:lpstr>
      <vt:lpstr>The Copyright Act</vt:lpstr>
      <vt:lpstr>The Copyright Act</vt:lpstr>
      <vt:lpstr>PowerPoint Presentation</vt:lpstr>
      <vt:lpstr>The Copyright Act</vt:lpstr>
      <vt:lpstr>The Copyright Act</vt:lpstr>
      <vt:lpstr>NNELS is ONLY for People with Print Disabilities</vt:lpstr>
      <vt:lpstr>Requesting Books</vt:lpstr>
      <vt:lpstr>NNELS Formats</vt:lpstr>
      <vt:lpstr>NNELS for iOS &amp; Android Devices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NNELS Website Tips</vt:lpstr>
      <vt:lpstr>Being a Library Accessibility Advocate</vt:lpstr>
      <vt:lpstr>Being a Library Accessibility Advocate</vt:lpstr>
      <vt:lpstr>Being a Library Accessibility Advocate</vt:lpstr>
      <vt:lpstr>Being a Library Accessibility Advocate</vt:lpstr>
      <vt:lpstr>Worlds to Explore</vt:lpstr>
      <vt:lpstr>Worlds to Explore</vt:lpstr>
      <vt:lpstr>Worlds to Explore</vt:lpstr>
      <vt:lpstr>Worlds to Explore</vt:lpstr>
      <vt:lpstr>Worlds to Explore</vt:lpstr>
      <vt:lpstr>More Free, Quality, Content</vt:lpstr>
      <vt:lpstr>Best Advice</vt:lpstr>
      <vt:lpstr>PowerPoint Presentation</vt:lpstr>
      <vt:lpstr>PowerPoint Presentation</vt:lpstr>
      <vt:lpstr>Happy reading!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sabbie</dc:creator>
  <cp:lastModifiedBy>sabbie</cp:lastModifiedBy>
  <cp:revision>72</cp:revision>
  <cp:lastPrinted>2015-11-04T23:04:09Z</cp:lastPrinted>
  <dcterms:created xsi:type="dcterms:W3CDTF">2015-10-19T02:41:48Z</dcterms:created>
  <dcterms:modified xsi:type="dcterms:W3CDTF">2015-11-12T17:33:36Z</dcterms:modified>
</cp:coreProperties>
</file>