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69" r:id="rId3"/>
    <p:sldId id="256" r:id="rId4"/>
    <p:sldId id="261" r:id="rId5"/>
    <p:sldId id="257" r:id="rId6"/>
    <p:sldId id="263" r:id="rId7"/>
    <p:sldId id="265" r:id="rId8"/>
    <p:sldId id="266" r:id="rId9"/>
    <p:sldId id="264" r:id="rId10"/>
    <p:sldId id="270" r:id="rId11"/>
    <p:sldId id="271" r:id="rId12"/>
    <p:sldId id="272" r:id="rId13"/>
    <p:sldId id="267" r:id="rId14"/>
    <p:sldId id="268" r:id="rId15"/>
    <p:sldId id="25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E7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39" autoAdjust="0"/>
  </p:normalViewPr>
  <p:slideViewPr>
    <p:cSldViewPr>
      <p:cViewPr varScale="1">
        <p:scale>
          <a:sx n="106" d="100"/>
          <a:sy n="106" d="100"/>
        </p:scale>
        <p:origin x="72"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BB3D200-B89B-4248-AA28-281BE58BA315}" type="datetimeFigureOut">
              <a:rPr lang="en-CA" smtClean="0"/>
              <a:t>02/05/2013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08D6BD9-F6E9-429D-9C50-2E9AE269FE68}" type="slidenum">
              <a:rPr lang="en-CA" smtClean="0"/>
              <a:t>‹#›</a:t>
            </a:fld>
            <a:endParaRPr lang="en-CA" dirty="0"/>
          </a:p>
        </p:txBody>
      </p:sp>
    </p:spTree>
    <p:extLst>
      <p:ext uri="{BB962C8B-B14F-4D97-AF65-F5344CB8AC3E}">
        <p14:creationId xmlns:p14="http://schemas.microsoft.com/office/powerpoint/2010/main" val="2437110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BB3D200-B89B-4248-AA28-281BE58BA315}" type="datetimeFigureOut">
              <a:rPr lang="en-CA" smtClean="0"/>
              <a:t>02/05/2013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08D6BD9-F6E9-429D-9C50-2E9AE269FE68}" type="slidenum">
              <a:rPr lang="en-CA" smtClean="0"/>
              <a:t>‹#›</a:t>
            </a:fld>
            <a:endParaRPr lang="en-CA" dirty="0"/>
          </a:p>
        </p:txBody>
      </p:sp>
    </p:spTree>
    <p:extLst>
      <p:ext uri="{BB962C8B-B14F-4D97-AF65-F5344CB8AC3E}">
        <p14:creationId xmlns:p14="http://schemas.microsoft.com/office/powerpoint/2010/main" val="2287680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BB3D200-B89B-4248-AA28-281BE58BA315}" type="datetimeFigureOut">
              <a:rPr lang="en-CA" smtClean="0"/>
              <a:t>02/05/2013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08D6BD9-F6E9-429D-9C50-2E9AE269FE68}" type="slidenum">
              <a:rPr lang="en-CA" smtClean="0"/>
              <a:t>‹#›</a:t>
            </a:fld>
            <a:endParaRPr lang="en-CA" dirty="0"/>
          </a:p>
        </p:txBody>
      </p:sp>
    </p:spTree>
    <p:extLst>
      <p:ext uri="{BB962C8B-B14F-4D97-AF65-F5344CB8AC3E}">
        <p14:creationId xmlns:p14="http://schemas.microsoft.com/office/powerpoint/2010/main" val="321191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BB3D200-B89B-4248-AA28-281BE58BA315}" type="datetimeFigureOut">
              <a:rPr lang="en-CA" smtClean="0"/>
              <a:t>02/05/2013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08D6BD9-F6E9-429D-9C50-2E9AE269FE68}" type="slidenum">
              <a:rPr lang="en-CA" smtClean="0"/>
              <a:t>‹#›</a:t>
            </a:fld>
            <a:endParaRPr lang="en-CA" dirty="0"/>
          </a:p>
        </p:txBody>
      </p:sp>
    </p:spTree>
    <p:extLst>
      <p:ext uri="{BB962C8B-B14F-4D97-AF65-F5344CB8AC3E}">
        <p14:creationId xmlns:p14="http://schemas.microsoft.com/office/powerpoint/2010/main" val="214844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B3D200-B89B-4248-AA28-281BE58BA315}" type="datetimeFigureOut">
              <a:rPr lang="en-CA" smtClean="0"/>
              <a:t>02/05/2013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08D6BD9-F6E9-429D-9C50-2E9AE269FE68}" type="slidenum">
              <a:rPr lang="en-CA" smtClean="0"/>
              <a:t>‹#›</a:t>
            </a:fld>
            <a:endParaRPr lang="en-CA" dirty="0"/>
          </a:p>
        </p:txBody>
      </p:sp>
    </p:spTree>
    <p:extLst>
      <p:ext uri="{BB962C8B-B14F-4D97-AF65-F5344CB8AC3E}">
        <p14:creationId xmlns:p14="http://schemas.microsoft.com/office/powerpoint/2010/main" val="755659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BB3D200-B89B-4248-AA28-281BE58BA315}" type="datetimeFigureOut">
              <a:rPr lang="en-CA" smtClean="0"/>
              <a:t>02/05/2013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C08D6BD9-F6E9-429D-9C50-2E9AE269FE68}" type="slidenum">
              <a:rPr lang="en-CA" smtClean="0"/>
              <a:t>‹#›</a:t>
            </a:fld>
            <a:endParaRPr lang="en-CA" dirty="0"/>
          </a:p>
        </p:txBody>
      </p:sp>
    </p:spTree>
    <p:extLst>
      <p:ext uri="{BB962C8B-B14F-4D97-AF65-F5344CB8AC3E}">
        <p14:creationId xmlns:p14="http://schemas.microsoft.com/office/powerpoint/2010/main" val="49519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BB3D200-B89B-4248-AA28-281BE58BA315}" type="datetimeFigureOut">
              <a:rPr lang="en-CA" smtClean="0"/>
              <a:t>02/05/2013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C08D6BD9-F6E9-429D-9C50-2E9AE269FE68}" type="slidenum">
              <a:rPr lang="en-CA" smtClean="0"/>
              <a:t>‹#›</a:t>
            </a:fld>
            <a:endParaRPr lang="en-CA" dirty="0"/>
          </a:p>
        </p:txBody>
      </p:sp>
    </p:spTree>
    <p:extLst>
      <p:ext uri="{BB962C8B-B14F-4D97-AF65-F5344CB8AC3E}">
        <p14:creationId xmlns:p14="http://schemas.microsoft.com/office/powerpoint/2010/main" val="55632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BB3D200-B89B-4248-AA28-281BE58BA315}" type="datetimeFigureOut">
              <a:rPr lang="en-CA" smtClean="0"/>
              <a:t>02/05/2013</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C08D6BD9-F6E9-429D-9C50-2E9AE269FE68}" type="slidenum">
              <a:rPr lang="en-CA" smtClean="0"/>
              <a:t>‹#›</a:t>
            </a:fld>
            <a:endParaRPr lang="en-CA" dirty="0"/>
          </a:p>
        </p:txBody>
      </p:sp>
    </p:spTree>
    <p:extLst>
      <p:ext uri="{BB962C8B-B14F-4D97-AF65-F5344CB8AC3E}">
        <p14:creationId xmlns:p14="http://schemas.microsoft.com/office/powerpoint/2010/main" val="3693756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3D200-B89B-4248-AA28-281BE58BA315}" type="datetimeFigureOut">
              <a:rPr lang="en-CA" smtClean="0"/>
              <a:t>02/05/2013</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C08D6BD9-F6E9-429D-9C50-2E9AE269FE68}" type="slidenum">
              <a:rPr lang="en-CA" smtClean="0"/>
              <a:t>‹#›</a:t>
            </a:fld>
            <a:endParaRPr lang="en-CA" dirty="0"/>
          </a:p>
        </p:txBody>
      </p:sp>
    </p:spTree>
    <p:extLst>
      <p:ext uri="{BB962C8B-B14F-4D97-AF65-F5344CB8AC3E}">
        <p14:creationId xmlns:p14="http://schemas.microsoft.com/office/powerpoint/2010/main" val="407165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B3D200-B89B-4248-AA28-281BE58BA315}" type="datetimeFigureOut">
              <a:rPr lang="en-CA" smtClean="0"/>
              <a:t>02/05/2013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C08D6BD9-F6E9-429D-9C50-2E9AE269FE68}" type="slidenum">
              <a:rPr lang="en-CA" smtClean="0"/>
              <a:t>‹#›</a:t>
            </a:fld>
            <a:endParaRPr lang="en-CA" dirty="0"/>
          </a:p>
        </p:txBody>
      </p:sp>
    </p:spTree>
    <p:extLst>
      <p:ext uri="{BB962C8B-B14F-4D97-AF65-F5344CB8AC3E}">
        <p14:creationId xmlns:p14="http://schemas.microsoft.com/office/powerpoint/2010/main" val="321997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B3D200-B89B-4248-AA28-281BE58BA315}" type="datetimeFigureOut">
              <a:rPr lang="en-CA" smtClean="0"/>
              <a:t>02/05/2013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C08D6BD9-F6E9-429D-9C50-2E9AE269FE68}" type="slidenum">
              <a:rPr lang="en-CA" smtClean="0"/>
              <a:t>‹#›</a:t>
            </a:fld>
            <a:endParaRPr lang="en-CA" dirty="0"/>
          </a:p>
        </p:txBody>
      </p:sp>
    </p:spTree>
    <p:extLst>
      <p:ext uri="{BB962C8B-B14F-4D97-AF65-F5344CB8AC3E}">
        <p14:creationId xmlns:p14="http://schemas.microsoft.com/office/powerpoint/2010/main" val="2625588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3D200-B89B-4248-AA28-281BE58BA315}" type="datetimeFigureOut">
              <a:rPr lang="en-CA" smtClean="0"/>
              <a:t>02/05/2013</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D6BD9-F6E9-429D-9C50-2E9AE269FE68}" type="slidenum">
              <a:rPr lang="en-CA" smtClean="0"/>
              <a:t>‹#›</a:t>
            </a:fld>
            <a:endParaRPr lang="en-CA" dirty="0"/>
          </a:p>
        </p:txBody>
      </p:sp>
    </p:spTree>
    <p:extLst>
      <p:ext uri="{BB962C8B-B14F-4D97-AF65-F5344CB8AC3E}">
        <p14:creationId xmlns:p14="http://schemas.microsoft.com/office/powerpoint/2010/main" val="1886911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training.librarian@thealbertalibrary.ab.ca"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1" y="-99392"/>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25840" y="296077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ounded Rectangle 5"/>
          <p:cNvSpPr/>
          <p:nvPr/>
        </p:nvSpPr>
        <p:spPr>
          <a:xfrm>
            <a:off x="125840" y="3917606"/>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ounded Rectangle 6"/>
          <p:cNvSpPr/>
          <p:nvPr/>
        </p:nvSpPr>
        <p:spPr>
          <a:xfrm>
            <a:off x="125840" y="485371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ounded Rectangle 7"/>
          <p:cNvSpPr/>
          <p:nvPr/>
        </p:nvSpPr>
        <p:spPr>
          <a:xfrm>
            <a:off x="125840" y="201376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ounded Rectangle 8"/>
          <p:cNvSpPr/>
          <p:nvPr/>
        </p:nvSpPr>
        <p:spPr>
          <a:xfrm>
            <a:off x="1763688" y="1901382"/>
            <a:ext cx="7661942" cy="4032448"/>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p:cNvSpPr txBox="1"/>
          <p:nvPr/>
        </p:nvSpPr>
        <p:spPr>
          <a:xfrm>
            <a:off x="30269" y="-99392"/>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smtClean="0">
                <a:solidFill>
                  <a:schemeClr val="tx1">
                    <a:lumMod val="75000"/>
                    <a:lumOff val="25000"/>
                  </a:schemeClr>
                </a:solidFill>
                <a:latin typeface="Copperplate Gothic Bold" pitchFamily="34" charset="0"/>
              </a:rPr>
              <a:t>MinecraftEdu Program: </a:t>
            </a:r>
          </a:p>
          <a:p>
            <a:r>
              <a:rPr lang="en-CA" sz="4800" dirty="0" smtClean="0">
                <a:solidFill>
                  <a:schemeClr val="tx1">
                    <a:lumMod val="75000"/>
                    <a:lumOff val="25000"/>
                  </a:schemeClr>
                </a:solidFill>
                <a:latin typeface="Copperplate Gothic Bold" pitchFamily="34" charset="0"/>
              </a:rPr>
              <a:t>Train </a:t>
            </a:r>
            <a:r>
              <a:rPr lang="en-CA" sz="4800" dirty="0" smtClean="0">
                <a:solidFill>
                  <a:schemeClr val="tx1">
                    <a:lumMod val="75000"/>
                    <a:lumOff val="25000"/>
                  </a:schemeClr>
                </a:solidFill>
                <a:latin typeface="Copperplate Gothic Bold" pitchFamily="34" charset="0"/>
              </a:rPr>
              <a:t>Stations</a:t>
            </a:r>
            <a:endParaRPr lang="en-CA" sz="3200" dirty="0">
              <a:solidFill>
                <a:schemeClr val="tx1">
                  <a:lumMod val="75000"/>
                  <a:lumOff val="25000"/>
                </a:schemeClr>
              </a:solidFill>
              <a:latin typeface="Copperplate Gothic Bold" pitchFamily="34" charset="0"/>
            </a:endParaRPr>
          </a:p>
        </p:txBody>
      </p:sp>
      <p:sp>
        <p:nvSpPr>
          <p:cNvPr id="11" name="TextBox 10"/>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14" name="TextBox 13"/>
          <p:cNvSpPr txBox="1"/>
          <p:nvPr/>
        </p:nvSpPr>
        <p:spPr>
          <a:xfrm>
            <a:off x="268926" y="5002533"/>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sp>
        <p:nvSpPr>
          <p:cNvPr id="15" name="TextBox 14"/>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Explore Your World</a:t>
            </a:r>
            <a:endParaRPr lang="en-CA" sz="1400" dirty="0">
              <a:solidFill>
                <a:schemeClr val="tx1">
                  <a:lumMod val="75000"/>
                  <a:lumOff val="25000"/>
                </a:schemeClr>
              </a:solidFill>
              <a:latin typeface="Copperplate Gothic Bold" pitchFamily="34" charset="0"/>
            </a:endParaRPr>
          </a:p>
        </p:txBody>
      </p:sp>
      <p:sp>
        <p:nvSpPr>
          <p:cNvPr id="16" name="TextBox 15"/>
          <p:cNvSpPr txBox="1"/>
          <p:nvPr/>
        </p:nvSpPr>
        <p:spPr>
          <a:xfrm>
            <a:off x="222834" y="4017258"/>
            <a:ext cx="1439230" cy="830997"/>
          </a:xfrm>
          <a:prstGeom prst="rect">
            <a:avLst/>
          </a:prstGeom>
          <a:noFill/>
        </p:spPr>
        <p:txBody>
          <a:bodyPr wrap="square" rtlCol="0">
            <a:spAutoFit/>
          </a:bodyPr>
          <a:lstStyle/>
          <a:p>
            <a:r>
              <a:rPr lang="en-CA" sz="1600" dirty="0" smtClean="0">
                <a:solidFill>
                  <a:schemeClr val="tx1">
                    <a:lumMod val="75000"/>
                    <a:lumOff val="25000"/>
                  </a:schemeClr>
                </a:solidFill>
                <a:latin typeface="Copperplate Gothic Bold" pitchFamily="34" charset="0"/>
              </a:rPr>
              <a:t>Building Train Tracks</a:t>
            </a:r>
            <a:endParaRPr lang="en-CA" sz="1600" dirty="0">
              <a:solidFill>
                <a:schemeClr val="tx1">
                  <a:lumMod val="75000"/>
                  <a:lumOff val="25000"/>
                </a:schemeClr>
              </a:solidFill>
              <a:latin typeface="Copperplate Gothic Bol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964" t="11028" r="603" b="2362"/>
          <a:stretch/>
        </p:blipFill>
        <p:spPr bwMode="auto">
          <a:xfrm>
            <a:off x="2187454" y="2110497"/>
            <a:ext cx="6338046" cy="361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0038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12370" y="-178"/>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25840" y="296077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ounded Rectangle 6"/>
          <p:cNvSpPr/>
          <p:nvPr/>
        </p:nvSpPr>
        <p:spPr>
          <a:xfrm>
            <a:off x="125840" y="3917606"/>
            <a:ext cx="172819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8" name="Rounded Rectangle 7"/>
          <p:cNvSpPr/>
          <p:nvPr/>
        </p:nvSpPr>
        <p:spPr>
          <a:xfrm>
            <a:off x="125840" y="485371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ounded Rectangle 8"/>
          <p:cNvSpPr/>
          <p:nvPr/>
        </p:nvSpPr>
        <p:spPr>
          <a:xfrm>
            <a:off x="125840" y="201376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ounded Rectangle 9"/>
          <p:cNvSpPr/>
          <p:nvPr/>
        </p:nvSpPr>
        <p:spPr>
          <a:xfrm>
            <a:off x="1763688" y="1901382"/>
            <a:ext cx="7661942" cy="4032448"/>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15" name="TextBox 14"/>
          <p:cNvSpPr txBox="1"/>
          <p:nvPr/>
        </p:nvSpPr>
        <p:spPr>
          <a:xfrm>
            <a:off x="1854032" y="2184775"/>
            <a:ext cx="4518168" cy="3693319"/>
          </a:xfrm>
          <a:prstGeom prst="rect">
            <a:avLst/>
          </a:prstGeom>
          <a:noFill/>
        </p:spPr>
        <p:txBody>
          <a:bodyPr wrap="square" rtlCol="0">
            <a:spAutoFit/>
          </a:bodyPr>
          <a:lstStyle/>
          <a:p>
            <a:pPr marL="342900" indent="-342900">
              <a:buFont typeface="+mj-lt"/>
              <a:buAutoNum type="arabicPeriod" startAt="16"/>
            </a:pPr>
            <a:r>
              <a:rPr lang="en-CA" b="1" dirty="0" smtClean="0"/>
              <a:t>When laying tracks down, remember that in order to power your “powered rails” you will need to place redstone torches next to them. </a:t>
            </a:r>
          </a:p>
          <a:p>
            <a:pPr marL="342900" indent="-342900">
              <a:buFont typeface="+mj-lt"/>
              <a:buAutoNum type="arabicPeriod" startAt="16"/>
            </a:pPr>
            <a:endParaRPr lang="en-CA" b="1" dirty="0"/>
          </a:p>
          <a:p>
            <a:pPr marL="342900" indent="-342900">
              <a:buFont typeface="+mj-lt"/>
              <a:buAutoNum type="arabicPeriod" startAt="16"/>
            </a:pPr>
            <a:r>
              <a:rPr lang="en-CA" b="1" dirty="0" smtClean="0"/>
              <a:t>Also, remember that powered are not able to bend, whereas normal rails can bend. </a:t>
            </a:r>
          </a:p>
          <a:p>
            <a:pPr marL="342900" indent="-342900">
              <a:buFont typeface="+mj-lt"/>
              <a:buAutoNum type="arabicPeriod" startAt="16"/>
            </a:pPr>
            <a:endParaRPr lang="en-CA" b="1" dirty="0" smtClean="0"/>
          </a:p>
          <a:p>
            <a:pPr marL="342900" indent="-342900">
              <a:buFont typeface="+mj-lt"/>
              <a:buAutoNum type="arabicPeriod" startAt="16"/>
            </a:pPr>
            <a:r>
              <a:rPr lang="en-CA" b="1" dirty="0" smtClean="0"/>
              <a:t>For more information using rails in Minecraft check out the MinecraftWiki (www.minecraftwiki.net)</a:t>
            </a:r>
            <a:endParaRPr lang="en-CA" b="1" dirty="0"/>
          </a:p>
          <a:p>
            <a:pPr marL="342900" indent="-342900">
              <a:buFont typeface="+mj-lt"/>
              <a:buAutoNum type="arabicPeriod" startAt="16"/>
            </a:pPr>
            <a:endParaRPr lang="en-CA" b="1" dirty="0" smtClean="0"/>
          </a:p>
        </p:txBody>
      </p:sp>
      <p:sp>
        <p:nvSpPr>
          <p:cNvPr id="16" name="TextBox 15"/>
          <p:cNvSpPr txBox="1"/>
          <p:nvPr/>
        </p:nvSpPr>
        <p:spPr>
          <a:xfrm>
            <a:off x="3062211" y="1110186"/>
            <a:ext cx="6048672" cy="523220"/>
          </a:xfrm>
          <a:prstGeom prst="rect">
            <a:avLst/>
          </a:prstGeom>
          <a:noFill/>
        </p:spPr>
        <p:txBody>
          <a:bodyPr wrap="square" rtlCol="0">
            <a:spAutoFit/>
          </a:bodyPr>
          <a:lstStyle/>
          <a:p>
            <a:pPr algn="r"/>
            <a:r>
              <a:rPr lang="en-CA" sz="2800" b="1" dirty="0" smtClean="0">
                <a:solidFill>
                  <a:schemeClr val="bg1"/>
                </a:solidFill>
                <a:latin typeface="Bell MT" pitchFamily="18" charset="0"/>
              </a:rPr>
              <a:t>Laying your Train Tracks</a:t>
            </a:r>
            <a:endParaRPr lang="en-CA" sz="2800" b="1" dirty="0">
              <a:solidFill>
                <a:schemeClr val="bg1"/>
              </a:solidFill>
              <a:latin typeface="Bell MT" pitchFamily="18" charset="0"/>
            </a:endParaRPr>
          </a:p>
        </p:txBody>
      </p:sp>
      <p:sp>
        <p:nvSpPr>
          <p:cNvPr id="17" name="TextBox 16"/>
          <p:cNvSpPr txBox="1"/>
          <p:nvPr/>
        </p:nvSpPr>
        <p:spPr>
          <a:xfrm>
            <a:off x="251520" y="4941168"/>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819" t="21317" r="30755" b="2152"/>
          <a:stretch/>
        </p:blipFill>
        <p:spPr bwMode="auto">
          <a:xfrm>
            <a:off x="6372200" y="2344274"/>
            <a:ext cx="2553147" cy="295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467545" y="12411"/>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smtClean="0">
                <a:solidFill>
                  <a:schemeClr val="tx1">
                    <a:lumMod val="75000"/>
                    <a:lumOff val="25000"/>
                  </a:schemeClr>
                </a:solidFill>
                <a:latin typeface="Copperplate Gothic Bold" pitchFamily="34" charset="0"/>
              </a:rPr>
              <a:t>MinecraftEdu Program: </a:t>
            </a:r>
          </a:p>
          <a:p>
            <a:r>
              <a:rPr lang="en-CA" sz="4800" dirty="0" smtClean="0">
                <a:solidFill>
                  <a:schemeClr val="tx1">
                    <a:lumMod val="75000"/>
                    <a:lumOff val="25000"/>
                  </a:schemeClr>
                </a:solidFill>
                <a:latin typeface="Copperplate Gothic Bold" pitchFamily="34" charset="0"/>
              </a:rPr>
              <a:t>Train Stations</a:t>
            </a:r>
            <a:endParaRPr lang="en-CA" sz="3200" dirty="0">
              <a:solidFill>
                <a:schemeClr val="tx1">
                  <a:lumMod val="75000"/>
                  <a:lumOff val="25000"/>
                </a:schemeClr>
              </a:solidFill>
              <a:latin typeface="Copperplate Gothic Bold" pitchFamily="34" charset="0"/>
            </a:endParaRPr>
          </a:p>
        </p:txBody>
      </p:sp>
      <p:sp>
        <p:nvSpPr>
          <p:cNvPr id="21" name="TextBox 20"/>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Explore Your World</a:t>
            </a:r>
            <a:endParaRPr lang="en-CA" sz="1400" dirty="0">
              <a:solidFill>
                <a:schemeClr val="tx1">
                  <a:lumMod val="75000"/>
                  <a:lumOff val="25000"/>
                </a:schemeClr>
              </a:solidFill>
              <a:latin typeface="Copperplate Gothic Bold" pitchFamily="34" charset="0"/>
            </a:endParaRPr>
          </a:p>
        </p:txBody>
      </p:sp>
      <p:sp>
        <p:nvSpPr>
          <p:cNvPr id="22" name="TextBox 21"/>
          <p:cNvSpPr txBox="1"/>
          <p:nvPr/>
        </p:nvSpPr>
        <p:spPr>
          <a:xfrm>
            <a:off x="222834" y="4017258"/>
            <a:ext cx="1439230" cy="830997"/>
          </a:xfrm>
          <a:prstGeom prst="rect">
            <a:avLst/>
          </a:prstGeom>
          <a:noFill/>
        </p:spPr>
        <p:txBody>
          <a:bodyPr wrap="square" rtlCol="0">
            <a:spAutoFit/>
          </a:bodyPr>
          <a:lstStyle/>
          <a:p>
            <a:r>
              <a:rPr lang="en-CA" sz="1600" dirty="0" smtClean="0">
                <a:solidFill>
                  <a:schemeClr val="tx1">
                    <a:lumMod val="75000"/>
                    <a:lumOff val="25000"/>
                  </a:schemeClr>
                </a:solidFill>
                <a:latin typeface="Copperplate Gothic Bold" pitchFamily="34" charset="0"/>
              </a:rPr>
              <a:t>Building Train Tracks</a:t>
            </a:r>
            <a:endParaRPr lang="en-CA" sz="1600" dirty="0">
              <a:solidFill>
                <a:schemeClr val="tx1">
                  <a:lumMod val="75000"/>
                  <a:lumOff val="25000"/>
                </a:schemeClr>
              </a:solidFill>
              <a:latin typeface="Copperplate Gothic Bold" pitchFamily="34" charset="0"/>
            </a:endParaRPr>
          </a:p>
        </p:txBody>
      </p:sp>
    </p:spTree>
    <p:extLst>
      <p:ext uri="{BB962C8B-B14F-4D97-AF65-F5344CB8AC3E}">
        <p14:creationId xmlns:p14="http://schemas.microsoft.com/office/powerpoint/2010/main" val="3343682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12370" y="-178"/>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125840" y="296077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ounded Rectangle 8"/>
          <p:cNvSpPr/>
          <p:nvPr/>
        </p:nvSpPr>
        <p:spPr>
          <a:xfrm>
            <a:off x="125840" y="3917606"/>
            <a:ext cx="172819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10" name="Rounded Rectangle 9"/>
          <p:cNvSpPr/>
          <p:nvPr/>
        </p:nvSpPr>
        <p:spPr>
          <a:xfrm>
            <a:off x="125840" y="485371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le 10"/>
          <p:cNvSpPr/>
          <p:nvPr/>
        </p:nvSpPr>
        <p:spPr>
          <a:xfrm>
            <a:off x="125840" y="201376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ounded Rectangle 11"/>
          <p:cNvSpPr/>
          <p:nvPr/>
        </p:nvSpPr>
        <p:spPr>
          <a:xfrm>
            <a:off x="1763688" y="1901382"/>
            <a:ext cx="7661942" cy="4032448"/>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TextBox 15"/>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17" name="TextBox 16"/>
          <p:cNvSpPr txBox="1"/>
          <p:nvPr/>
        </p:nvSpPr>
        <p:spPr>
          <a:xfrm>
            <a:off x="1887149" y="2039982"/>
            <a:ext cx="7256851" cy="1754326"/>
          </a:xfrm>
          <a:prstGeom prst="rect">
            <a:avLst/>
          </a:prstGeom>
          <a:noFill/>
        </p:spPr>
        <p:txBody>
          <a:bodyPr wrap="square" rtlCol="0">
            <a:spAutoFit/>
          </a:bodyPr>
          <a:lstStyle/>
          <a:p>
            <a:pPr marL="342900" indent="-342900">
              <a:buFont typeface="+mj-lt"/>
              <a:buAutoNum type="arabicPeriod" startAt="19"/>
            </a:pPr>
            <a:r>
              <a:rPr lang="en-CA" b="1" dirty="0" smtClean="0"/>
              <a:t>You use carts to travel on your tracks. After you place a cart on the tracks, you enter it by right clicking. </a:t>
            </a:r>
          </a:p>
          <a:p>
            <a:pPr marL="342900" indent="-342900">
              <a:buFont typeface="+mj-lt"/>
              <a:buAutoNum type="arabicPeriod" startAt="19"/>
            </a:pPr>
            <a:endParaRPr lang="en-CA" b="1" dirty="0"/>
          </a:p>
          <a:p>
            <a:endParaRPr lang="en-CA" b="1" dirty="0" smtClean="0"/>
          </a:p>
          <a:p>
            <a:pPr marL="342900" indent="-342900">
              <a:buFont typeface="+mj-lt"/>
              <a:buAutoNum type="arabicPeriod" startAt="13"/>
            </a:pPr>
            <a:endParaRPr lang="en-CA" b="1" dirty="0"/>
          </a:p>
          <a:p>
            <a:pPr marL="342900" indent="-342900">
              <a:buFont typeface="+mj-lt"/>
              <a:buAutoNum type="arabicPeriod" startAt="13"/>
            </a:pPr>
            <a:endParaRPr lang="en-CA" b="1" dirty="0" smtClean="0"/>
          </a:p>
        </p:txBody>
      </p:sp>
      <p:sp>
        <p:nvSpPr>
          <p:cNvPr id="18" name="TextBox 17"/>
          <p:cNvSpPr txBox="1"/>
          <p:nvPr/>
        </p:nvSpPr>
        <p:spPr>
          <a:xfrm>
            <a:off x="3062211" y="1110186"/>
            <a:ext cx="6048672" cy="523220"/>
          </a:xfrm>
          <a:prstGeom prst="rect">
            <a:avLst/>
          </a:prstGeom>
          <a:noFill/>
        </p:spPr>
        <p:txBody>
          <a:bodyPr wrap="square" rtlCol="0">
            <a:spAutoFit/>
          </a:bodyPr>
          <a:lstStyle/>
          <a:p>
            <a:pPr algn="r"/>
            <a:r>
              <a:rPr lang="en-CA" sz="2800" b="1" dirty="0" smtClean="0">
                <a:solidFill>
                  <a:schemeClr val="bg1"/>
                </a:solidFill>
                <a:latin typeface="Bell MT" pitchFamily="18" charset="0"/>
              </a:rPr>
              <a:t>How to get your Cart to Move</a:t>
            </a:r>
            <a:endParaRPr lang="en-CA" sz="2800" b="1" dirty="0">
              <a:solidFill>
                <a:schemeClr val="bg1"/>
              </a:solidFill>
              <a:latin typeface="Bell MT" pitchFamily="18" charset="0"/>
            </a:endParaRPr>
          </a:p>
        </p:txBody>
      </p:sp>
      <p:sp>
        <p:nvSpPr>
          <p:cNvPr id="19" name="TextBox 18"/>
          <p:cNvSpPr txBox="1"/>
          <p:nvPr/>
        </p:nvSpPr>
        <p:spPr>
          <a:xfrm>
            <a:off x="251520" y="4941168"/>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363" y="3218493"/>
            <a:ext cx="4575423" cy="272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467545" y="12411"/>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smtClean="0">
                <a:solidFill>
                  <a:schemeClr val="tx1">
                    <a:lumMod val="75000"/>
                    <a:lumOff val="25000"/>
                  </a:schemeClr>
                </a:solidFill>
                <a:latin typeface="Copperplate Gothic Bold" pitchFamily="34" charset="0"/>
              </a:rPr>
              <a:t>MinecraftEdu Program: </a:t>
            </a:r>
          </a:p>
          <a:p>
            <a:r>
              <a:rPr lang="en-CA" sz="4800" dirty="0" smtClean="0">
                <a:solidFill>
                  <a:schemeClr val="tx1">
                    <a:lumMod val="75000"/>
                    <a:lumOff val="25000"/>
                  </a:schemeClr>
                </a:solidFill>
                <a:latin typeface="Copperplate Gothic Bold" pitchFamily="34" charset="0"/>
              </a:rPr>
              <a:t>Train Stations</a:t>
            </a:r>
            <a:endParaRPr lang="en-CA" sz="3200" dirty="0">
              <a:solidFill>
                <a:schemeClr val="tx1">
                  <a:lumMod val="75000"/>
                  <a:lumOff val="25000"/>
                </a:schemeClr>
              </a:solidFill>
              <a:latin typeface="Copperplate Gothic Bold" pitchFamily="34" charset="0"/>
            </a:endParaRPr>
          </a:p>
        </p:txBody>
      </p:sp>
      <p:sp>
        <p:nvSpPr>
          <p:cNvPr id="23" name="TextBox 22"/>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Explore Your World</a:t>
            </a:r>
            <a:endParaRPr lang="en-CA" sz="1400" dirty="0">
              <a:solidFill>
                <a:schemeClr val="tx1">
                  <a:lumMod val="75000"/>
                  <a:lumOff val="25000"/>
                </a:schemeClr>
              </a:solidFill>
              <a:latin typeface="Copperplate Gothic Bold" pitchFamily="34" charset="0"/>
            </a:endParaRPr>
          </a:p>
        </p:txBody>
      </p:sp>
      <p:sp>
        <p:nvSpPr>
          <p:cNvPr id="24" name="TextBox 23"/>
          <p:cNvSpPr txBox="1"/>
          <p:nvPr/>
        </p:nvSpPr>
        <p:spPr>
          <a:xfrm>
            <a:off x="222834" y="4017258"/>
            <a:ext cx="1439230" cy="830997"/>
          </a:xfrm>
          <a:prstGeom prst="rect">
            <a:avLst/>
          </a:prstGeom>
          <a:noFill/>
        </p:spPr>
        <p:txBody>
          <a:bodyPr wrap="square" rtlCol="0">
            <a:spAutoFit/>
          </a:bodyPr>
          <a:lstStyle/>
          <a:p>
            <a:r>
              <a:rPr lang="en-CA" sz="1600" dirty="0" smtClean="0">
                <a:solidFill>
                  <a:schemeClr val="tx1">
                    <a:lumMod val="75000"/>
                    <a:lumOff val="25000"/>
                  </a:schemeClr>
                </a:solidFill>
                <a:latin typeface="Copperplate Gothic Bold" pitchFamily="34" charset="0"/>
              </a:rPr>
              <a:t>Building Train Tracks</a:t>
            </a:r>
            <a:endParaRPr lang="en-CA" sz="1600" dirty="0">
              <a:solidFill>
                <a:schemeClr val="tx1">
                  <a:lumMod val="75000"/>
                  <a:lumOff val="25000"/>
                </a:schemeClr>
              </a:solidFill>
              <a:latin typeface="Copperplate Gothic Bold" pitchFamily="34" charset="0"/>
            </a:endParaRPr>
          </a:p>
        </p:txBody>
      </p:sp>
    </p:spTree>
    <p:extLst>
      <p:ext uri="{BB962C8B-B14F-4D97-AF65-F5344CB8AC3E}">
        <p14:creationId xmlns:p14="http://schemas.microsoft.com/office/powerpoint/2010/main" val="3545596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12370" y="-178"/>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25840" y="296077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ounded Rectangle 5"/>
          <p:cNvSpPr/>
          <p:nvPr/>
        </p:nvSpPr>
        <p:spPr>
          <a:xfrm>
            <a:off x="125840" y="3917606"/>
            <a:ext cx="172819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7" name="Rounded Rectangle 6"/>
          <p:cNvSpPr/>
          <p:nvPr/>
        </p:nvSpPr>
        <p:spPr>
          <a:xfrm>
            <a:off x="125840" y="485371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ounded Rectangle 7"/>
          <p:cNvSpPr/>
          <p:nvPr/>
        </p:nvSpPr>
        <p:spPr>
          <a:xfrm>
            <a:off x="125840" y="201376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ounded Rectangle 8"/>
          <p:cNvSpPr/>
          <p:nvPr/>
        </p:nvSpPr>
        <p:spPr>
          <a:xfrm>
            <a:off x="1763688" y="1901382"/>
            <a:ext cx="7661942" cy="4032448"/>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14" name="TextBox 13"/>
          <p:cNvSpPr txBox="1"/>
          <p:nvPr/>
        </p:nvSpPr>
        <p:spPr>
          <a:xfrm>
            <a:off x="1887149" y="2134679"/>
            <a:ext cx="3476939" cy="3693319"/>
          </a:xfrm>
          <a:prstGeom prst="rect">
            <a:avLst/>
          </a:prstGeom>
          <a:noFill/>
        </p:spPr>
        <p:txBody>
          <a:bodyPr wrap="square" rtlCol="0">
            <a:spAutoFit/>
          </a:bodyPr>
          <a:lstStyle/>
          <a:p>
            <a:pPr marL="342900" indent="-342900">
              <a:buFont typeface="+mj-lt"/>
              <a:buAutoNum type="arabicPeriod" startAt="20"/>
            </a:pPr>
            <a:r>
              <a:rPr lang="en-CA" b="1" dirty="0" smtClean="0"/>
              <a:t>One way to get a cart to move forward is to place a powered rail and then place a block nearby with a button and a torch on it. When you press the button, the torch will temporarily turn on the rail and then send your cart accelerating. </a:t>
            </a:r>
          </a:p>
          <a:p>
            <a:pPr marL="342900" indent="-342900">
              <a:buFont typeface="+mj-lt"/>
              <a:buAutoNum type="arabicPeriod" startAt="20"/>
            </a:pPr>
            <a:endParaRPr lang="en-CA" b="1" dirty="0"/>
          </a:p>
          <a:p>
            <a:endParaRPr lang="en-CA" b="1" dirty="0" smtClean="0"/>
          </a:p>
          <a:p>
            <a:pPr marL="342900" indent="-342900">
              <a:buFont typeface="+mj-lt"/>
              <a:buAutoNum type="arabicPeriod" startAt="13"/>
            </a:pPr>
            <a:endParaRPr lang="en-CA" b="1" dirty="0"/>
          </a:p>
          <a:p>
            <a:pPr marL="342900" indent="-342900">
              <a:buFont typeface="+mj-lt"/>
              <a:buAutoNum type="arabicPeriod" startAt="13"/>
            </a:pPr>
            <a:endParaRPr lang="en-CA" b="1" dirty="0" smtClean="0"/>
          </a:p>
        </p:txBody>
      </p:sp>
      <p:sp>
        <p:nvSpPr>
          <p:cNvPr id="15" name="TextBox 14"/>
          <p:cNvSpPr txBox="1"/>
          <p:nvPr/>
        </p:nvSpPr>
        <p:spPr>
          <a:xfrm>
            <a:off x="3062211" y="1110186"/>
            <a:ext cx="6048672" cy="523220"/>
          </a:xfrm>
          <a:prstGeom prst="rect">
            <a:avLst/>
          </a:prstGeom>
          <a:noFill/>
        </p:spPr>
        <p:txBody>
          <a:bodyPr wrap="square" rtlCol="0">
            <a:spAutoFit/>
          </a:bodyPr>
          <a:lstStyle/>
          <a:p>
            <a:pPr algn="r"/>
            <a:r>
              <a:rPr lang="en-CA" sz="2800" b="1" dirty="0" smtClean="0">
                <a:solidFill>
                  <a:schemeClr val="bg1"/>
                </a:solidFill>
                <a:latin typeface="Bell MT" pitchFamily="18" charset="0"/>
              </a:rPr>
              <a:t>Getting Your Cart Rolling</a:t>
            </a:r>
            <a:endParaRPr lang="en-CA" sz="2800" b="1" dirty="0">
              <a:solidFill>
                <a:schemeClr val="bg1"/>
              </a:solidFill>
              <a:latin typeface="Bell MT" pitchFamily="18" charset="0"/>
            </a:endParaRPr>
          </a:p>
        </p:txBody>
      </p:sp>
      <p:sp>
        <p:nvSpPr>
          <p:cNvPr id="16" name="TextBox 15"/>
          <p:cNvSpPr txBox="1"/>
          <p:nvPr/>
        </p:nvSpPr>
        <p:spPr>
          <a:xfrm>
            <a:off x="251520" y="4941168"/>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866" t="13607" r="20728"/>
          <a:stretch/>
        </p:blipFill>
        <p:spPr bwMode="auto">
          <a:xfrm>
            <a:off x="5292080" y="2184662"/>
            <a:ext cx="3621999" cy="3424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467545" y="12411"/>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smtClean="0">
                <a:solidFill>
                  <a:schemeClr val="tx1">
                    <a:lumMod val="75000"/>
                    <a:lumOff val="25000"/>
                  </a:schemeClr>
                </a:solidFill>
                <a:latin typeface="Copperplate Gothic Bold" pitchFamily="34" charset="0"/>
              </a:rPr>
              <a:t>MinecraftEdu Program: </a:t>
            </a:r>
          </a:p>
          <a:p>
            <a:r>
              <a:rPr lang="en-CA" sz="4800" dirty="0" smtClean="0">
                <a:solidFill>
                  <a:schemeClr val="tx1">
                    <a:lumMod val="75000"/>
                    <a:lumOff val="25000"/>
                  </a:schemeClr>
                </a:solidFill>
                <a:latin typeface="Copperplate Gothic Bold" pitchFamily="34" charset="0"/>
              </a:rPr>
              <a:t>Train Stations</a:t>
            </a:r>
            <a:endParaRPr lang="en-CA" sz="3200" dirty="0">
              <a:solidFill>
                <a:schemeClr val="tx1">
                  <a:lumMod val="75000"/>
                  <a:lumOff val="25000"/>
                </a:schemeClr>
              </a:solidFill>
              <a:latin typeface="Copperplate Gothic Bold" pitchFamily="34" charset="0"/>
            </a:endParaRPr>
          </a:p>
        </p:txBody>
      </p:sp>
      <p:sp>
        <p:nvSpPr>
          <p:cNvPr id="20" name="TextBox 19"/>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Explore Your World</a:t>
            </a:r>
            <a:endParaRPr lang="en-CA" sz="1400" dirty="0">
              <a:solidFill>
                <a:schemeClr val="tx1">
                  <a:lumMod val="75000"/>
                  <a:lumOff val="25000"/>
                </a:schemeClr>
              </a:solidFill>
              <a:latin typeface="Copperplate Gothic Bold" pitchFamily="34" charset="0"/>
            </a:endParaRPr>
          </a:p>
        </p:txBody>
      </p:sp>
      <p:sp>
        <p:nvSpPr>
          <p:cNvPr id="21" name="TextBox 20"/>
          <p:cNvSpPr txBox="1"/>
          <p:nvPr/>
        </p:nvSpPr>
        <p:spPr>
          <a:xfrm>
            <a:off x="222834" y="4017258"/>
            <a:ext cx="1439230" cy="830997"/>
          </a:xfrm>
          <a:prstGeom prst="rect">
            <a:avLst/>
          </a:prstGeom>
          <a:noFill/>
        </p:spPr>
        <p:txBody>
          <a:bodyPr wrap="square" rtlCol="0">
            <a:spAutoFit/>
          </a:bodyPr>
          <a:lstStyle/>
          <a:p>
            <a:r>
              <a:rPr lang="en-CA" sz="1600" dirty="0" smtClean="0">
                <a:solidFill>
                  <a:schemeClr val="tx1">
                    <a:lumMod val="75000"/>
                    <a:lumOff val="25000"/>
                  </a:schemeClr>
                </a:solidFill>
                <a:latin typeface="Copperplate Gothic Bold" pitchFamily="34" charset="0"/>
              </a:rPr>
              <a:t>Building Train Tracks</a:t>
            </a:r>
            <a:endParaRPr lang="en-CA" sz="1600" dirty="0">
              <a:solidFill>
                <a:schemeClr val="tx1">
                  <a:lumMod val="75000"/>
                  <a:lumOff val="25000"/>
                </a:schemeClr>
              </a:solidFill>
              <a:latin typeface="Copperplate Gothic Bold" pitchFamily="34" charset="0"/>
            </a:endParaRPr>
          </a:p>
        </p:txBody>
      </p:sp>
    </p:spTree>
    <p:extLst>
      <p:ext uri="{BB962C8B-B14F-4D97-AF65-F5344CB8AC3E}">
        <p14:creationId xmlns:p14="http://schemas.microsoft.com/office/powerpoint/2010/main" val="2377030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t>
            </a:r>
            <a:endParaRPr lang="en-CA" dirty="0"/>
          </a:p>
        </p:txBody>
      </p:sp>
      <p:sp>
        <p:nvSpPr>
          <p:cNvPr id="3" name="Content Placeholder 2"/>
          <p:cNvSpPr>
            <a:spLocks noGrp="1"/>
          </p:cNvSpPr>
          <p:nvPr>
            <p:ph idx="1"/>
          </p:nvPr>
        </p:nvSpPr>
        <p:spPr/>
        <p:txBody>
          <a:bodyPr/>
          <a:lstStyle/>
          <a:p>
            <a:endParaRPr lang="en-CA"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12370" y="-19182"/>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25840" y="296077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ounded Rectangle 6"/>
          <p:cNvSpPr/>
          <p:nvPr/>
        </p:nvSpPr>
        <p:spPr>
          <a:xfrm>
            <a:off x="125840" y="3917606"/>
            <a:ext cx="172819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8" name="Rounded Rectangle 7"/>
          <p:cNvSpPr/>
          <p:nvPr/>
        </p:nvSpPr>
        <p:spPr>
          <a:xfrm>
            <a:off x="125840" y="485371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ounded Rectangle 8"/>
          <p:cNvSpPr/>
          <p:nvPr/>
        </p:nvSpPr>
        <p:spPr>
          <a:xfrm>
            <a:off x="125840" y="201376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ounded Rectangle 9"/>
          <p:cNvSpPr/>
          <p:nvPr/>
        </p:nvSpPr>
        <p:spPr>
          <a:xfrm>
            <a:off x="1733636" y="1747875"/>
            <a:ext cx="7661942" cy="4032448"/>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15" name="TextBox 14"/>
          <p:cNvSpPr txBox="1"/>
          <p:nvPr/>
        </p:nvSpPr>
        <p:spPr>
          <a:xfrm>
            <a:off x="1979712" y="1989272"/>
            <a:ext cx="6984776" cy="1200329"/>
          </a:xfrm>
          <a:prstGeom prst="rect">
            <a:avLst/>
          </a:prstGeom>
          <a:noFill/>
        </p:spPr>
        <p:txBody>
          <a:bodyPr wrap="square" rtlCol="0">
            <a:spAutoFit/>
          </a:bodyPr>
          <a:lstStyle/>
          <a:p>
            <a:pPr marL="342900" indent="-342900">
              <a:buFont typeface="+mj-lt"/>
              <a:buAutoNum type="arabicPeriod" startAt="21"/>
            </a:pPr>
            <a:r>
              <a:rPr lang="en-CA" b="1" dirty="0" smtClean="0"/>
              <a:t>Don’t forget, you can send your participants “Assignment” by using the MinecraftEdu Teacher Menu</a:t>
            </a:r>
          </a:p>
          <a:p>
            <a:pPr marL="342900" indent="-342900">
              <a:buFont typeface="+mj-lt"/>
              <a:buAutoNum type="arabicPeriod" startAt="21"/>
            </a:pPr>
            <a:endParaRPr lang="en-CA" b="1" dirty="0"/>
          </a:p>
          <a:p>
            <a:pPr marL="342900" indent="-342900">
              <a:buFont typeface="+mj-lt"/>
              <a:buAutoNum type="arabicPeriod" startAt="21"/>
            </a:pPr>
            <a:endParaRPr lang="en-CA" b="1" dirty="0" smtClean="0"/>
          </a:p>
        </p:txBody>
      </p:sp>
      <p:sp>
        <p:nvSpPr>
          <p:cNvPr id="16" name="TextBox 15"/>
          <p:cNvSpPr txBox="1"/>
          <p:nvPr/>
        </p:nvSpPr>
        <p:spPr>
          <a:xfrm>
            <a:off x="3062211" y="1110186"/>
            <a:ext cx="6048672" cy="523220"/>
          </a:xfrm>
          <a:prstGeom prst="rect">
            <a:avLst/>
          </a:prstGeom>
          <a:noFill/>
        </p:spPr>
        <p:txBody>
          <a:bodyPr wrap="square" rtlCol="0">
            <a:spAutoFit/>
          </a:bodyPr>
          <a:lstStyle/>
          <a:p>
            <a:pPr algn="r"/>
            <a:r>
              <a:rPr lang="en-CA" sz="2800" b="1" dirty="0" smtClean="0">
                <a:solidFill>
                  <a:schemeClr val="bg1"/>
                </a:solidFill>
                <a:latin typeface="Bell MT" pitchFamily="18" charset="0"/>
              </a:rPr>
              <a:t>Creating Assignments</a:t>
            </a:r>
            <a:endParaRPr lang="en-CA" sz="2800" b="1" dirty="0">
              <a:solidFill>
                <a:schemeClr val="bg1"/>
              </a:solidFill>
              <a:latin typeface="Bell MT" pitchFamily="18" charset="0"/>
            </a:endParaRPr>
          </a:p>
        </p:txBody>
      </p:sp>
      <p:sp>
        <p:nvSpPr>
          <p:cNvPr id="23" name="TextBox 22"/>
          <p:cNvSpPr txBox="1"/>
          <p:nvPr/>
        </p:nvSpPr>
        <p:spPr>
          <a:xfrm>
            <a:off x="268926" y="5002533"/>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234" t="20820" r="10460" b="18108"/>
          <a:stretch/>
        </p:blipFill>
        <p:spPr bwMode="auto">
          <a:xfrm>
            <a:off x="2987824" y="2837615"/>
            <a:ext cx="5655006" cy="256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467545" y="12411"/>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smtClean="0">
                <a:solidFill>
                  <a:schemeClr val="tx1">
                    <a:lumMod val="75000"/>
                    <a:lumOff val="25000"/>
                  </a:schemeClr>
                </a:solidFill>
                <a:latin typeface="Copperplate Gothic Bold" pitchFamily="34" charset="0"/>
              </a:rPr>
              <a:t>MinecraftEdu Program: </a:t>
            </a:r>
          </a:p>
          <a:p>
            <a:r>
              <a:rPr lang="en-CA" sz="4800" dirty="0" smtClean="0">
                <a:solidFill>
                  <a:schemeClr val="tx1">
                    <a:lumMod val="75000"/>
                    <a:lumOff val="25000"/>
                  </a:schemeClr>
                </a:solidFill>
                <a:latin typeface="Copperplate Gothic Bold" pitchFamily="34" charset="0"/>
              </a:rPr>
              <a:t>Train Stations</a:t>
            </a:r>
            <a:endParaRPr lang="en-CA" sz="3200" dirty="0">
              <a:solidFill>
                <a:schemeClr val="tx1">
                  <a:lumMod val="75000"/>
                  <a:lumOff val="25000"/>
                </a:schemeClr>
              </a:solidFill>
              <a:latin typeface="Copperplate Gothic Bold" pitchFamily="34" charset="0"/>
            </a:endParaRPr>
          </a:p>
        </p:txBody>
      </p:sp>
      <p:sp>
        <p:nvSpPr>
          <p:cNvPr id="21" name="TextBox 20"/>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Explore Your World</a:t>
            </a:r>
            <a:endParaRPr lang="en-CA" sz="1400" dirty="0">
              <a:solidFill>
                <a:schemeClr val="tx1">
                  <a:lumMod val="75000"/>
                  <a:lumOff val="25000"/>
                </a:schemeClr>
              </a:solidFill>
              <a:latin typeface="Copperplate Gothic Bold" pitchFamily="34" charset="0"/>
            </a:endParaRPr>
          </a:p>
        </p:txBody>
      </p:sp>
      <p:sp>
        <p:nvSpPr>
          <p:cNvPr id="22" name="TextBox 21"/>
          <p:cNvSpPr txBox="1"/>
          <p:nvPr/>
        </p:nvSpPr>
        <p:spPr>
          <a:xfrm>
            <a:off x="222834" y="4017258"/>
            <a:ext cx="1439230" cy="830997"/>
          </a:xfrm>
          <a:prstGeom prst="rect">
            <a:avLst/>
          </a:prstGeom>
          <a:noFill/>
        </p:spPr>
        <p:txBody>
          <a:bodyPr wrap="square" rtlCol="0">
            <a:spAutoFit/>
          </a:bodyPr>
          <a:lstStyle/>
          <a:p>
            <a:r>
              <a:rPr lang="en-CA" sz="1600" dirty="0" smtClean="0">
                <a:solidFill>
                  <a:schemeClr val="tx1">
                    <a:lumMod val="75000"/>
                    <a:lumOff val="25000"/>
                  </a:schemeClr>
                </a:solidFill>
                <a:latin typeface="Copperplate Gothic Bold" pitchFamily="34" charset="0"/>
              </a:rPr>
              <a:t>Building Train Tracks</a:t>
            </a:r>
            <a:endParaRPr lang="en-CA" sz="1600" dirty="0">
              <a:solidFill>
                <a:schemeClr val="tx1">
                  <a:lumMod val="75000"/>
                  <a:lumOff val="25000"/>
                </a:schemeClr>
              </a:solidFill>
              <a:latin typeface="Copperplate Gothic Bold" pitchFamily="34" charset="0"/>
            </a:endParaRPr>
          </a:p>
        </p:txBody>
      </p:sp>
    </p:spTree>
    <p:extLst>
      <p:ext uri="{BB962C8B-B14F-4D97-AF65-F5344CB8AC3E}">
        <p14:creationId xmlns:p14="http://schemas.microsoft.com/office/powerpoint/2010/main" val="3192863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t>
            </a:r>
            <a:endParaRPr lang="en-CA" dirty="0"/>
          </a:p>
        </p:txBody>
      </p:sp>
      <p:sp>
        <p:nvSpPr>
          <p:cNvPr id="3" name="Content Placeholder 2"/>
          <p:cNvSpPr>
            <a:spLocks noGrp="1"/>
          </p:cNvSpPr>
          <p:nvPr>
            <p:ph idx="1"/>
          </p:nvPr>
        </p:nvSpPr>
        <p:spPr/>
        <p:txBody>
          <a:bodyPr/>
          <a:lstStyle/>
          <a:p>
            <a:endParaRPr lang="en-CA"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0" y="0"/>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25840" y="2970700"/>
            <a:ext cx="1728192" cy="9261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ounded Rectangle 6"/>
          <p:cNvSpPr/>
          <p:nvPr/>
        </p:nvSpPr>
        <p:spPr>
          <a:xfrm>
            <a:off x="125840" y="3927536"/>
            <a:ext cx="1728192" cy="9261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9" name="Rounded Rectangle 8"/>
          <p:cNvSpPr/>
          <p:nvPr/>
        </p:nvSpPr>
        <p:spPr>
          <a:xfrm>
            <a:off x="125840" y="2023690"/>
            <a:ext cx="1728192" cy="9261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ounded Rectangle 19"/>
          <p:cNvSpPr/>
          <p:nvPr/>
        </p:nvSpPr>
        <p:spPr>
          <a:xfrm>
            <a:off x="97123" y="4853709"/>
            <a:ext cx="1728192" cy="9261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ounded Rectangle 9"/>
          <p:cNvSpPr/>
          <p:nvPr/>
        </p:nvSpPr>
        <p:spPr>
          <a:xfrm>
            <a:off x="1733636" y="1790653"/>
            <a:ext cx="7661942" cy="3989670"/>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15" name="TextBox 14"/>
          <p:cNvSpPr txBox="1"/>
          <p:nvPr/>
        </p:nvSpPr>
        <p:spPr>
          <a:xfrm>
            <a:off x="1979712" y="1989272"/>
            <a:ext cx="6984776" cy="2031325"/>
          </a:xfrm>
          <a:prstGeom prst="rect">
            <a:avLst/>
          </a:prstGeom>
          <a:noFill/>
        </p:spPr>
        <p:txBody>
          <a:bodyPr wrap="square" rtlCol="0">
            <a:spAutoFit/>
          </a:bodyPr>
          <a:lstStyle/>
          <a:p>
            <a:pPr marL="342900" indent="-342900">
              <a:buFont typeface="+mj-lt"/>
              <a:buAutoNum type="arabicPeriod" startAt="22"/>
            </a:pPr>
            <a:r>
              <a:rPr lang="en-CA" b="1" dirty="0" smtClean="0"/>
              <a:t>Remember the object of this program is for participants to collaborate and build a train system together. You could try sending participants to opposite parts of the world and try and connect their track together. </a:t>
            </a:r>
          </a:p>
          <a:p>
            <a:pPr marL="342900" indent="-342900">
              <a:buFont typeface="+mj-lt"/>
              <a:buAutoNum type="arabicPeriod" startAt="22"/>
            </a:pPr>
            <a:endParaRPr lang="en-CA" b="1" dirty="0"/>
          </a:p>
          <a:p>
            <a:pPr marL="342900" indent="-342900">
              <a:buFont typeface="+mj-lt"/>
              <a:buAutoNum type="arabicPeriod" startAt="22"/>
            </a:pPr>
            <a:r>
              <a:rPr lang="en-CA" b="1" dirty="0" smtClean="0"/>
              <a:t>Try building tunnels for your tracks to go through!</a:t>
            </a:r>
          </a:p>
          <a:p>
            <a:pPr marL="342900" indent="-342900">
              <a:buFont typeface="+mj-lt"/>
              <a:buAutoNum type="arabicPeriod" startAt="22"/>
            </a:pPr>
            <a:endParaRPr lang="en-CA" b="1" dirty="0" smtClean="0"/>
          </a:p>
        </p:txBody>
      </p:sp>
      <p:sp>
        <p:nvSpPr>
          <p:cNvPr id="16" name="TextBox 15"/>
          <p:cNvSpPr txBox="1"/>
          <p:nvPr/>
        </p:nvSpPr>
        <p:spPr>
          <a:xfrm>
            <a:off x="3106057" y="1110186"/>
            <a:ext cx="6048672" cy="954107"/>
          </a:xfrm>
          <a:prstGeom prst="rect">
            <a:avLst/>
          </a:prstGeom>
          <a:noFill/>
        </p:spPr>
        <p:txBody>
          <a:bodyPr wrap="square" rtlCol="0">
            <a:spAutoFit/>
          </a:bodyPr>
          <a:lstStyle/>
          <a:p>
            <a:pPr algn="r"/>
            <a:r>
              <a:rPr lang="en-CA" sz="2800" b="1" dirty="0" smtClean="0">
                <a:solidFill>
                  <a:schemeClr val="bg1"/>
                </a:solidFill>
                <a:latin typeface="Bell MT" pitchFamily="18" charset="0"/>
              </a:rPr>
              <a:t>Conclusion</a:t>
            </a:r>
          </a:p>
          <a:p>
            <a:pPr algn="r"/>
            <a:endParaRPr lang="en-CA" sz="2800" b="1" dirty="0">
              <a:solidFill>
                <a:schemeClr val="bg1"/>
              </a:solidFill>
              <a:latin typeface="Bell MT" pitchFamily="18" charset="0"/>
            </a:endParaRPr>
          </a:p>
        </p:txBody>
      </p:sp>
      <p:sp>
        <p:nvSpPr>
          <p:cNvPr id="21" name="TextBox 20"/>
          <p:cNvSpPr txBox="1"/>
          <p:nvPr/>
        </p:nvSpPr>
        <p:spPr>
          <a:xfrm>
            <a:off x="268926" y="5002533"/>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sp>
        <p:nvSpPr>
          <p:cNvPr id="18" name="TextBox 17"/>
          <p:cNvSpPr txBox="1"/>
          <p:nvPr/>
        </p:nvSpPr>
        <p:spPr>
          <a:xfrm>
            <a:off x="467545" y="12411"/>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smtClean="0">
                <a:solidFill>
                  <a:schemeClr val="tx1">
                    <a:lumMod val="75000"/>
                    <a:lumOff val="25000"/>
                  </a:schemeClr>
                </a:solidFill>
                <a:latin typeface="Copperplate Gothic Bold" pitchFamily="34" charset="0"/>
              </a:rPr>
              <a:t>MinecraftEdu Program: </a:t>
            </a:r>
          </a:p>
          <a:p>
            <a:r>
              <a:rPr lang="en-CA" sz="4800" dirty="0" smtClean="0">
                <a:solidFill>
                  <a:schemeClr val="tx1">
                    <a:lumMod val="75000"/>
                    <a:lumOff val="25000"/>
                  </a:schemeClr>
                </a:solidFill>
                <a:latin typeface="Copperplate Gothic Bold" pitchFamily="34" charset="0"/>
              </a:rPr>
              <a:t>Train Stations</a:t>
            </a:r>
            <a:endParaRPr lang="en-CA" sz="3200" dirty="0">
              <a:solidFill>
                <a:schemeClr val="tx1">
                  <a:lumMod val="75000"/>
                  <a:lumOff val="25000"/>
                </a:schemeClr>
              </a:solidFill>
              <a:latin typeface="Copperplate Gothic Bold" pitchFamily="34" charset="0"/>
            </a:endParaRPr>
          </a:p>
        </p:txBody>
      </p:sp>
      <p:sp>
        <p:nvSpPr>
          <p:cNvPr id="19" name="TextBox 18"/>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Explore Your World</a:t>
            </a:r>
            <a:endParaRPr lang="en-CA" sz="1400" dirty="0">
              <a:solidFill>
                <a:schemeClr val="tx1">
                  <a:lumMod val="75000"/>
                  <a:lumOff val="25000"/>
                </a:schemeClr>
              </a:solidFill>
              <a:latin typeface="Copperplate Gothic Bold" pitchFamily="34" charset="0"/>
            </a:endParaRPr>
          </a:p>
        </p:txBody>
      </p:sp>
      <p:sp>
        <p:nvSpPr>
          <p:cNvPr id="22" name="TextBox 21"/>
          <p:cNvSpPr txBox="1"/>
          <p:nvPr/>
        </p:nvSpPr>
        <p:spPr>
          <a:xfrm>
            <a:off x="222834" y="4017258"/>
            <a:ext cx="1439230" cy="830997"/>
          </a:xfrm>
          <a:prstGeom prst="rect">
            <a:avLst/>
          </a:prstGeom>
          <a:noFill/>
        </p:spPr>
        <p:txBody>
          <a:bodyPr wrap="square" rtlCol="0">
            <a:spAutoFit/>
          </a:bodyPr>
          <a:lstStyle/>
          <a:p>
            <a:r>
              <a:rPr lang="en-CA" sz="1600" dirty="0" smtClean="0">
                <a:solidFill>
                  <a:schemeClr val="tx1">
                    <a:lumMod val="75000"/>
                    <a:lumOff val="25000"/>
                  </a:schemeClr>
                </a:solidFill>
                <a:latin typeface="Copperplate Gothic Bold" pitchFamily="34" charset="0"/>
              </a:rPr>
              <a:t>Building Train Tracks</a:t>
            </a:r>
            <a:endParaRPr lang="en-CA" sz="1600" dirty="0">
              <a:solidFill>
                <a:schemeClr val="tx1">
                  <a:lumMod val="75000"/>
                  <a:lumOff val="25000"/>
                </a:schemeClr>
              </a:solidFill>
              <a:latin typeface="Copperplate Gothic Bold" pitchFamily="34" charset="0"/>
            </a:endParaRPr>
          </a:p>
        </p:txBody>
      </p:sp>
    </p:spTree>
    <p:extLst>
      <p:ext uri="{BB962C8B-B14F-4D97-AF65-F5344CB8AC3E}">
        <p14:creationId xmlns:p14="http://schemas.microsoft.com/office/powerpoint/2010/main" val="1000463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457200" y="274638"/>
            <a:ext cx="8229600" cy="1143000"/>
          </a:xfrm>
        </p:spPr>
        <p:txBody>
          <a:bodyPr/>
          <a:lstStyle/>
          <a:p>
            <a:endParaRPr lang="en-CA" dirty="0"/>
          </a:p>
        </p:txBody>
      </p:sp>
      <p:sp>
        <p:nvSpPr>
          <p:cNvPr id="18" name="Content Placeholder 2"/>
          <p:cNvSpPr>
            <a:spLocks noGrp="1"/>
          </p:cNvSpPr>
          <p:nvPr>
            <p:ph idx="1"/>
          </p:nvPr>
        </p:nvSpPr>
        <p:spPr>
          <a:xfrm>
            <a:off x="457200" y="1600200"/>
            <a:ext cx="8229600" cy="4525963"/>
          </a:xfrm>
        </p:spPr>
        <p:txBody>
          <a:bodyPr/>
          <a:lstStyle/>
          <a:p>
            <a:endParaRPr lang="en-CA" dirty="0"/>
          </a:p>
        </p:txBody>
      </p:sp>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0" y="0"/>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ounded Rectangle 19"/>
          <p:cNvSpPr/>
          <p:nvPr/>
        </p:nvSpPr>
        <p:spPr>
          <a:xfrm>
            <a:off x="125840" y="2970700"/>
            <a:ext cx="1728192" cy="9261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ounded Rectangle 20"/>
          <p:cNvSpPr/>
          <p:nvPr/>
        </p:nvSpPr>
        <p:spPr>
          <a:xfrm>
            <a:off x="125840" y="3927536"/>
            <a:ext cx="1728192" cy="9261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ounded Rectangle 21"/>
          <p:cNvSpPr/>
          <p:nvPr/>
        </p:nvSpPr>
        <p:spPr>
          <a:xfrm>
            <a:off x="125840" y="2023690"/>
            <a:ext cx="1728192" cy="9261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ounded Rectangle 22"/>
          <p:cNvSpPr/>
          <p:nvPr/>
        </p:nvSpPr>
        <p:spPr>
          <a:xfrm>
            <a:off x="97123" y="4853709"/>
            <a:ext cx="1728192" cy="9261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24" name="Rounded Rectangle 23"/>
          <p:cNvSpPr/>
          <p:nvPr/>
        </p:nvSpPr>
        <p:spPr>
          <a:xfrm>
            <a:off x="1733636" y="1790653"/>
            <a:ext cx="7661942" cy="3989670"/>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TextBox 24"/>
          <p:cNvSpPr txBox="1"/>
          <p:nvPr/>
        </p:nvSpPr>
        <p:spPr>
          <a:xfrm>
            <a:off x="467545" y="12411"/>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smtClean="0">
                <a:solidFill>
                  <a:schemeClr val="tx1">
                    <a:lumMod val="75000"/>
                    <a:lumOff val="25000"/>
                  </a:schemeClr>
                </a:solidFill>
                <a:latin typeface="Copperplate Gothic Bold" pitchFamily="34" charset="0"/>
              </a:rPr>
              <a:t>MinecraftEdu Program: </a:t>
            </a:r>
          </a:p>
          <a:p>
            <a:r>
              <a:rPr lang="en-CA" sz="4800" dirty="0" smtClean="0">
                <a:solidFill>
                  <a:schemeClr val="tx1">
                    <a:lumMod val="75000"/>
                    <a:lumOff val="25000"/>
                  </a:schemeClr>
                </a:solidFill>
                <a:latin typeface="Copperplate Gothic Bold" pitchFamily="34" charset="0"/>
              </a:rPr>
              <a:t>Train Stations!</a:t>
            </a:r>
            <a:endParaRPr lang="en-CA" sz="3200" dirty="0">
              <a:solidFill>
                <a:schemeClr val="tx1">
                  <a:lumMod val="75000"/>
                  <a:lumOff val="25000"/>
                </a:schemeClr>
              </a:solidFill>
              <a:latin typeface="Copperplate Gothic Bold" pitchFamily="34" charset="0"/>
            </a:endParaRPr>
          </a:p>
        </p:txBody>
      </p:sp>
      <p:sp>
        <p:nvSpPr>
          <p:cNvPr id="28" name="TextBox 27"/>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29" name="TextBox 28"/>
          <p:cNvSpPr txBox="1"/>
          <p:nvPr/>
        </p:nvSpPr>
        <p:spPr>
          <a:xfrm>
            <a:off x="1979712" y="2446133"/>
            <a:ext cx="6984776" cy="2862322"/>
          </a:xfrm>
          <a:prstGeom prst="rect">
            <a:avLst/>
          </a:prstGeom>
          <a:noFill/>
        </p:spPr>
        <p:txBody>
          <a:bodyPr wrap="square" rtlCol="0">
            <a:spAutoFit/>
          </a:bodyPr>
          <a:lstStyle/>
          <a:p>
            <a:r>
              <a:rPr lang="en-CA" b="1" dirty="0" smtClean="0"/>
              <a:t>The Alberta Public Library Electronic Network (APLEN) supports Alberta public libraries in their services to the public. </a:t>
            </a:r>
          </a:p>
          <a:p>
            <a:endParaRPr lang="en-CA" b="1" dirty="0"/>
          </a:p>
          <a:p>
            <a:r>
              <a:rPr lang="en-CA" b="1" dirty="0" smtClean="0"/>
              <a:t>Alberta Public Libraries are able borrow Mobile laptop labs that come loaded with MinecraftEdu and are able to run their own MinecraftEdu programs. </a:t>
            </a:r>
          </a:p>
          <a:p>
            <a:endParaRPr lang="en-CA" b="1" dirty="0"/>
          </a:p>
          <a:p>
            <a:r>
              <a:rPr lang="en-CA" b="1" dirty="0" smtClean="0"/>
              <a:t>For more information about MinecraftEdu and APLEN Mobile laptop labs please contact the APLEN Training librarian at </a:t>
            </a:r>
            <a:r>
              <a:rPr lang="en-CA" b="1" dirty="0" smtClean="0">
                <a:hlinkClick r:id="rId3"/>
              </a:rPr>
              <a:t>training.librarian@thealbertalibrary.ab.ca</a:t>
            </a:r>
            <a:r>
              <a:rPr lang="en-CA" b="1" dirty="0" smtClean="0"/>
              <a:t> or at 780-414-0805 x. 230. </a:t>
            </a:r>
          </a:p>
        </p:txBody>
      </p:sp>
      <p:sp>
        <p:nvSpPr>
          <p:cNvPr id="30" name="TextBox 29"/>
          <p:cNvSpPr txBox="1"/>
          <p:nvPr/>
        </p:nvSpPr>
        <p:spPr>
          <a:xfrm>
            <a:off x="3106057" y="1110186"/>
            <a:ext cx="6048672" cy="954107"/>
          </a:xfrm>
          <a:prstGeom prst="rect">
            <a:avLst/>
          </a:prstGeom>
          <a:noFill/>
        </p:spPr>
        <p:txBody>
          <a:bodyPr wrap="square" rtlCol="0">
            <a:spAutoFit/>
          </a:bodyPr>
          <a:lstStyle/>
          <a:p>
            <a:pPr algn="r"/>
            <a:r>
              <a:rPr lang="en-CA" sz="2800" b="1" dirty="0" smtClean="0">
                <a:solidFill>
                  <a:schemeClr val="bg1"/>
                </a:solidFill>
                <a:latin typeface="Bell MT" pitchFamily="18" charset="0"/>
              </a:rPr>
              <a:t>Starting Player vs. Player Combat</a:t>
            </a:r>
          </a:p>
          <a:p>
            <a:pPr algn="r"/>
            <a:endParaRPr lang="en-CA" sz="2800" b="1" dirty="0">
              <a:solidFill>
                <a:schemeClr val="bg1"/>
              </a:solidFill>
              <a:latin typeface="Bell MT" pitchFamily="18" charset="0"/>
            </a:endParaRPr>
          </a:p>
        </p:txBody>
      </p:sp>
      <p:sp>
        <p:nvSpPr>
          <p:cNvPr id="32" name="TextBox 31"/>
          <p:cNvSpPr txBox="1"/>
          <p:nvPr/>
        </p:nvSpPr>
        <p:spPr>
          <a:xfrm>
            <a:off x="268926" y="5002533"/>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sp>
        <p:nvSpPr>
          <p:cNvPr id="31" name="TextBox 30"/>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Explore Your World</a:t>
            </a:r>
            <a:endParaRPr lang="en-CA" sz="1400" dirty="0">
              <a:solidFill>
                <a:schemeClr val="tx1">
                  <a:lumMod val="75000"/>
                  <a:lumOff val="25000"/>
                </a:schemeClr>
              </a:solidFill>
              <a:latin typeface="Copperplate Gothic Bold" pitchFamily="34" charset="0"/>
            </a:endParaRPr>
          </a:p>
        </p:txBody>
      </p:sp>
      <p:sp>
        <p:nvSpPr>
          <p:cNvPr id="33" name="TextBox 32"/>
          <p:cNvSpPr txBox="1"/>
          <p:nvPr/>
        </p:nvSpPr>
        <p:spPr>
          <a:xfrm>
            <a:off x="222834" y="4017258"/>
            <a:ext cx="1439230" cy="830997"/>
          </a:xfrm>
          <a:prstGeom prst="rect">
            <a:avLst/>
          </a:prstGeom>
          <a:noFill/>
        </p:spPr>
        <p:txBody>
          <a:bodyPr wrap="square" rtlCol="0">
            <a:spAutoFit/>
          </a:bodyPr>
          <a:lstStyle/>
          <a:p>
            <a:r>
              <a:rPr lang="en-CA" sz="1600" dirty="0" smtClean="0">
                <a:solidFill>
                  <a:schemeClr val="tx1">
                    <a:lumMod val="75000"/>
                    <a:lumOff val="25000"/>
                  </a:schemeClr>
                </a:solidFill>
                <a:latin typeface="Copperplate Gothic Bold" pitchFamily="34" charset="0"/>
              </a:rPr>
              <a:t>Building Train Tracks</a:t>
            </a:r>
            <a:endParaRPr lang="en-CA" sz="1600" dirty="0">
              <a:solidFill>
                <a:schemeClr val="tx1">
                  <a:lumMod val="75000"/>
                  <a:lumOff val="25000"/>
                </a:schemeClr>
              </a:solidFill>
              <a:latin typeface="Copperplate Gothic Bold" pitchFamily="34" charset="0"/>
            </a:endParaRPr>
          </a:p>
        </p:txBody>
      </p:sp>
    </p:spTree>
    <p:extLst>
      <p:ext uri="{BB962C8B-B14F-4D97-AF65-F5344CB8AC3E}">
        <p14:creationId xmlns:p14="http://schemas.microsoft.com/office/powerpoint/2010/main" val="3440699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1" y="-99392"/>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25840" y="296077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ounded Rectangle 5"/>
          <p:cNvSpPr/>
          <p:nvPr/>
        </p:nvSpPr>
        <p:spPr>
          <a:xfrm>
            <a:off x="125840" y="3917606"/>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ounded Rectangle 6"/>
          <p:cNvSpPr/>
          <p:nvPr/>
        </p:nvSpPr>
        <p:spPr>
          <a:xfrm>
            <a:off x="125840" y="485371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ounded Rectangle 7"/>
          <p:cNvSpPr/>
          <p:nvPr/>
        </p:nvSpPr>
        <p:spPr>
          <a:xfrm>
            <a:off x="125840" y="201376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ounded Rectangle 8"/>
          <p:cNvSpPr/>
          <p:nvPr/>
        </p:nvSpPr>
        <p:spPr>
          <a:xfrm>
            <a:off x="1763688" y="1901382"/>
            <a:ext cx="7661942" cy="4032448"/>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p:cNvSpPr txBox="1"/>
          <p:nvPr/>
        </p:nvSpPr>
        <p:spPr>
          <a:xfrm>
            <a:off x="30269" y="-99392"/>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smtClean="0">
                <a:solidFill>
                  <a:schemeClr val="tx1">
                    <a:lumMod val="75000"/>
                    <a:lumOff val="25000"/>
                  </a:schemeClr>
                </a:solidFill>
                <a:latin typeface="Copperplate Gothic Bold" pitchFamily="34" charset="0"/>
              </a:rPr>
              <a:t>MinecraftEdu Program: </a:t>
            </a:r>
          </a:p>
          <a:p>
            <a:r>
              <a:rPr lang="en-CA" sz="4800" dirty="0" smtClean="0">
                <a:solidFill>
                  <a:schemeClr val="tx1">
                    <a:lumMod val="75000"/>
                    <a:lumOff val="25000"/>
                  </a:schemeClr>
                </a:solidFill>
                <a:latin typeface="Copperplate Gothic Bold" pitchFamily="34" charset="0"/>
              </a:rPr>
              <a:t>Train </a:t>
            </a:r>
            <a:r>
              <a:rPr lang="en-CA" sz="4800" dirty="0" smtClean="0">
                <a:solidFill>
                  <a:schemeClr val="tx1">
                    <a:lumMod val="75000"/>
                    <a:lumOff val="25000"/>
                  </a:schemeClr>
                </a:solidFill>
                <a:latin typeface="Copperplate Gothic Bold" pitchFamily="34" charset="0"/>
              </a:rPr>
              <a:t>Stations</a:t>
            </a:r>
            <a:endParaRPr lang="en-CA" sz="3200" dirty="0">
              <a:solidFill>
                <a:schemeClr val="tx1">
                  <a:lumMod val="75000"/>
                  <a:lumOff val="25000"/>
                </a:schemeClr>
              </a:solidFill>
              <a:latin typeface="Copperplate Gothic Bold" pitchFamily="34" charset="0"/>
            </a:endParaRPr>
          </a:p>
        </p:txBody>
      </p:sp>
      <p:sp>
        <p:nvSpPr>
          <p:cNvPr id="11" name="TextBox 10"/>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14" name="TextBox 13"/>
          <p:cNvSpPr txBox="1"/>
          <p:nvPr/>
        </p:nvSpPr>
        <p:spPr>
          <a:xfrm>
            <a:off x="1979711" y="1989271"/>
            <a:ext cx="7131171" cy="3416320"/>
          </a:xfrm>
          <a:prstGeom prst="rect">
            <a:avLst/>
          </a:prstGeom>
          <a:noFill/>
        </p:spPr>
        <p:txBody>
          <a:bodyPr wrap="square" rtlCol="0">
            <a:spAutoFit/>
          </a:bodyPr>
          <a:lstStyle/>
          <a:p>
            <a:r>
              <a:rPr lang="en-CA" b="1" dirty="0" smtClean="0"/>
              <a:t>Minecraft is a popular world building video game that enables its user to build, collaborate and innovate using virtual building blocks. </a:t>
            </a:r>
          </a:p>
          <a:p>
            <a:endParaRPr lang="en-CA" b="1" dirty="0"/>
          </a:p>
          <a:p>
            <a:r>
              <a:rPr lang="en-CA" b="1" dirty="0" smtClean="0"/>
              <a:t>MinecraftEdu is a version of Minecraft that allows educators and library staff to easily set up local Minecraft games for their patrons.  </a:t>
            </a:r>
          </a:p>
          <a:p>
            <a:endParaRPr lang="en-CA" b="1" dirty="0"/>
          </a:p>
          <a:p>
            <a:r>
              <a:rPr lang="en-CA" b="1" dirty="0" smtClean="0"/>
              <a:t>In Castle Fun! Libraries are able to set up a program where participants collaborate to build castles and then defend them against each other. </a:t>
            </a:r>
          </a:p>
          <a:p>
            <a:endParaRPr lang="en-CA" b="1" dirty="0"/>
          </a:p>
          <a:p>
            <a:r>
              <a:rPr lang="en-CA" b="1" dirty="0" smtClean="0"/>
              <a:t>Using MinecraftEdu and APLEN Mobile Laptop labs, and staff can easily set up a fun dynamic program for library patrons that involves collaboration, content creation and a lot of fun!</a:t>
            </a:r>
          </a:p>
        </p:txBody>
      </p:sp>
      <p:sp>
        <p:nvSpPr>
          <p:cNvPr id="17" name="TextBox 16"/>
          <p:cNvSpPr txBox="1"/>
          <p:nvPr/>
        </p:nvSpPr>
        <p:spPr>
          <a:xfrm>
            <a:off x="3062211" y="1110186"/>
            <a:ext cx="6048672" cy="523220"/>
          </a:xfrm>
          <a:prstGeom prst="rect">
            <a:avLst/>
          </a:prstGeom>
          <a:noFill/>
        </p:spPr>
        <p:txBody>
          <a:bodyPr wrap="square" rtlCol="0">
            <a:spAutoFit/>
          </a:bodyPr>
          <a:lstStyle/>
          <a:p>
            <a:pPr algn="r"/>
            <a:r>
              <a:rPr lang="en-CA" sz="2800" b="1" dirty="0" smtClean="0">
                <a:solidFill>
                  <a:schemeClr val="bg1"/>
                </a:solidFill>
                <a:latin typeface="Bell MT" pitchFamily="18" charset="0"/>
              </a:rPr>
              <a:t>Introduction</a:t>
            </a:r>
            <a:endParaRPr lang="en-CA" sz="2800" b="1" dirty="0">
              <a:solidFill>
                <a:schemeClr val="bg1"/>
              </a:solidFill>
              <a:latin typeface="Bell MT" pitchFamily="18" charset="0"/>
            </a:endParaRPr>
          </a:p>
        </p:txBody>
      </p:sp>
      <p:sp>
        <p:nvSpPr>
          <p:cNvPr id="18" name="TextBox 17"/>
          <p:cNvSpPr txBox="1"/>
          <p:nvPr/>
        </p:nvSpPr>
        <p:spPr>
          <a:xfrm>
            <a:off x="268926" y="5002533"/>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sp>
        <p:nvSpPr>
          <p:cNvPr id="19" name="TextBox 18"/>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Explore Your World</a:t>
            </a:r>
            <a:endParaRPr lang="en-CA" sz="1400" dirty="0">
              <a:solidFill>
                <a:schemeClr val="tx1">
                  <a:lumMod val="75000"/>
                  <a:lumOff val="25000"/>
                </a:schemeClr>
              </a:solidFill>
              <a:latin typeface="Copperplate Gothic Bold" pitchFamily="34" charset="0"/>
            </a:endParaRPr>
          </a:p>
        </p:txBody>
      </p:sp>
      <p:sp>
        <p:nvSpPr>
          <p:cNvPr id="20" name="TextBox 19"/>
          <p:cNvSpPr txBox="1"/>
          <p:nvPr/>
        </p:nvSpPr>
        <p:spPr>
          <a:xfrm>
            <a:off x="222834" y="4017258"/>
            <a:ext cx="1439230" cy="830997"/>
          </a:xfrm>
          <a:prstGeom prst="rect">
            <a:avLst/>
          </a:prstGeom>
          <a:noFill/>
        </p:spPr>
        <p:txBody>
          <a:bodyPr wrap="square" rtlCol="0">
            <a:spAutoFit/>
          </a:bodyPr>
          <a:lstStyle/>
          <a:p>
            <a:r>
              <a:rPr lang="en-CA" sz="1600" dirty="0" smtClean="0">
                <a:solidFill>
                  <a:schemeClr val="tx1">
                    <a:lumMod val="75000"/>
                    <a:lumOff val="25000"/>
                  </a:schemeClr>
                </a:solidFill>
                <a:latin typeface="Copperplate Gothic Bold" pitchFamily="34" charset="0"/>
              </a:rPr>
              <a:t>Building Train Tracks</a:t>
            </a:r>
            <a:endParaRPr lang="en-CA" sz="1600" dirty="0">
              <a:solidFill>
                <a:schemeClr val="tx1">
                  <a:lumMod val="75000"/>
                  <a:lumOff val="25000"/>
                </a:schemeClr>
              </a:solidFill>
              <a:latin typeface="Copperplate Gothic Bold" pitchFamily="34" charset="0"/>
            </a:endParaRPr>
          </a:p>
        </p:txBody>
      </p:sp>
    </p:spTree>
    <p:extLst>
      <p:ext uri="{BB962C8B-B14F-4D97-AF65-F5344CB8AC3E}">
        <p14:creationId xmlns:p14="http://schemas.microsoft.com/office/powerpoint/2010/main" val="567866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1" y="-99392"/>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125840" y="296077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ounded Rectangle 12"/>
          <p:cNvSpPr/>
          <p:nvPr/>
        </p:nvSpPr>
        <p:spPr>
          <a:xfrm>
            <a:off x="125840" y="3917606"/>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ounded Rectangle 13"/>
          <p:cNvSpPr/>
          <p:nvPr/>
        </p:nvSpPr>
        <p:spPr>
          <a:xfrm>
            <a:off x="125840" y="485371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ounded Rectangle 15"/>
          <p:cNvSpPr/>
          <p:nvPr/>
        </p:nvSpPr>
        <p:spPr>
          <a:xfrm>
            <a:off x="125840" y="2013760"/>
            <a:ext cx="172819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7" name="Rounded Rectangle 6"/>
          <p:cNvSpPr/>
          <p:nvPr/>
        </p:nvSpPr>
        <p:spPr>
          <a:xfrm>
            <a:off x="1763688" y="1901382"/>
            <a:ext cx="7661942" cy="4032448"/>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30269" y="-99392"/>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smtClean="0">
                <a:solidFill>
                  <a:schemeClr val="tx1">
                    <a:lumMod val="75000"/>
                    <a:lumOff val="25000"/>
                  </a:schemeClr>
                </a:solidFill>
                <a:latin typeface="Copperplate Gothic Bold" pitchFamily="34" charset="0"/>
              </a:rPr>
              <a:t>MinecraftEdu Program: </a:t>
            </a:r>
          </a:p>
          <a:p>
            <a:r>
              <a:rPr lang="en-CA" sz="4800" dirty="0" smtClean="0">
                <a:solidFill>
                  <a:schemeClr val="tx1">
                    <a:lumMod val="75000"/>
                    <a:lumOff val="25000"/>
                  </a:schemeClr>
                </a:solidFill>
                <a:latin typeface="Copperplate Gothic Bold" pitchFamily="34" charset="0"/>
              </a:rPr>
              <a:t>Train Stations</a:t>
            </a:r>
            <a:endParaRPr lang="en-CA" sz="3200" dirty="0">
              <a:solidFill>
                <a:schemeClr val="tx1">
                  <a:lumMod val="75000"/>
                  <a:lumOff val="25000"/>
                </a:schemeClr>
              </a:solidFill>
              <a:latin typeface="Copperplate Gothic Bold" pitchFamily="34" charset="0"/>
            </a:endParaRPr>
          </a:p>
        </p:txBody>
      </p:sp>
      <p:sp>
        <p:nvSpPr>
          <p:cNvPr id="11" name="TextBox 10"/>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20" name="TextBox 19"/>
          <p:cNvSpPr txBox="1"/>
          <p:nvPr/>
        </p:nvSpPr>
        <p:spPr>
          <a:xfrm>
            <a:off x="1979712" y="1989271"/>
            <a:ext cx="3816425" cy="3139321"/>
          </a:xfrm>
          <a:prstGeom prst="rect">
            <a:avLst/>
          </a:prstGeom>
          <a:noFill/>
        </p:spPr>
        <p:txBody>
          <a:bodyPr wrap="square" rtlCol="0">
            <a:spAutoFit/>
          </a:bodyPr>
          <a:lstStyle/>
          <a:p>
            <a:pPr marL="342900" indent="-342900">
              <a:buAutoNum type="arabicPeriod"/>
            </a:pPr>
            <a:r>
              <a:rPr lang="en-CA" b="1" dirty="0" smtClean="0"/>
              <a:t>If you have not already done so, set up a network. Connect all of the computers you are planning on using for MinecraftEdu to the network. (If you are unsure of how to do this, please check the APLEN Training Centre at tc.aplen.ca for resources on how to set up a network). </a:t>
            </a:r>
          </a:p>
          <a:p>
            <a:pPr marL="342900" indent="-342900">
              <a:buAutoNum type="arabicPeriod"/>
            </a:pPr>
            <a:r>
              <a:rPr lang="en-CA" b="1" dirty="0" smtClean="0"/>
              <a:t>Run the MinecraftEdu Launcher and Start a new server.</a:t>
            </a: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859" y="2523288"/>
            <a:ext cx="2696393" cy="3266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ight Arrow 20"/>
          <p:cNvSpPr/>
          <p:nvPr/>
        </p:nvSpPr>
        <p:spPr>
          <a:xfrm>
            <a:off x="4860032" y="5196868"/>
            <a:ext cx="2160240" cy="507541"/>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Click Here</a:t>
            </a:r>
            <a:endParaRPr lang="en-CA" dirty="0">
              <a:solidFill>
                <a:schemeClr val="tx1"/>
              </a:solidFill>
            </a:endParaRPr>
          </a:p>
        </p:txBody>
      </p:sp>
      <p:sp>
        <p:nvSpPr>
          <p:cNvPr id="22" name="TextBox 21"/>
          <p:cNvSpPr txBox="1"/>
          <p:nvPr/>
        </p:nvSpPr>
        <p:spPr>
          <a:xfrm>
            <a:off x="3062211" y="1110186"/>
            <a:ext cx="6048672" cy="523220"/>
          </a:xfrm>
          <a:prstGeom prst="rect">
            <a:avLst/>
          </a:prstGeom>
          <a:noFill/>
        </p:spPr>
        <p:txBody>
          <a:bodyPr wrap="square" rtlCol="0">
            <a:spAutoFit/>
          </a:bodyPr>
          <a:lstStyle/>
          <a:p>
            <a:pPr algn="r"/>
            <a:r>
              <a:rPr lang="en-CA" sz="2800" b="1" dirty="0" smtClean="0">
                <a:solidFill>
                  <a:schemeClr val="bg1"/>
                </a:solidFill>
                <a:latin typeface="Bell MT" pitchFamily="18" charset="0"/>
              </a:rPr>
              <a:t>Setting up the MinecraftEdu Server</a:t>
            </a:r>
            <a:endParaRPr lang="en-CA" sz="2800" b="1" dirty="0">
              <a:solidFill>
                <a:schemeClr val="bg1"/>
              </a:solidFill>
              <a:latin typeface="Bell MT" pitchFamily="18" charset="0"/>
            </a:endParaRPr>
          </a:p>
        </p:txBody>
      </p:sp>
      <p:sp>
        <p:nvSpPr>
          <p:cNvPr id="29" name="TextBox 28"/>
          <p:cNvSpPr txBox="1"/>
          <p:nvPr/>
        </p:nvSpPr>
        <p:spPr>
          <a:xfrm>
            <a:off x="268926" y="5002533"/>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sp>
        <p:nvSpPr>
          <p:cNvPr id="23" name="TextBox 22"/>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Explore Your World</a:t>
            </a:r>
            <a:endParaRPr lang="en-CA" sz="1400" dirty="0">
              <a:solidFill>
                <a:schemeClr val="tx1">
                  <a:lumMod val="75000"/>
                  <a:lumOff val="25000"/>
                </a:schemeClr>
              </a:solidFill>
              <a:latin typeface="Copperplate Gothic Bold" pitchFamily="34" charset="0"/>
            </a:endParaRPr>
          </a:p>
        </p:txBody>
      </p:sp>
      <p:sp>
        <p:nvSpPr>
          <p:cNvPr id="24" name="TextBox 23"/>
          <p:cNvSpPr txBox="1"/>
          <p:nvPr/>
        </p:nvSpPr>
        <p:spPr>
          <a:xfrm>
            <a:off x="222834" y="4017258"/>
            <a:ext cx="1439230" cy="830997"/>
          </a:xfrm>
          <a:prstGeom prst="rect">
            <a:avLst/>
          </a:prstGeom>
          <a:noFill/>
        </p:spPr>
        <p:txBody>
          <a:bodyPr wrap="square" rtlCol="0">
            <a:spAutoFit/>
          </a:bodyPr>
          <a:lstStyle/>
          <a:p>
            <a:r>
              <a:rPr lang="en-CA" sz="1600" dirty="0" smtClean="0">
                <a:solidFill>
                  <a:schemeClr val="tx1">
                    <a:lumMod val="75000"/>
                    <a:lumOff val="25000"/>
                  </a:schemeClr>
                </a:solidFill>
                <a:latin typeface="Copperplate Gothic Bold" pitchFamily="34" charset="0"/>
              </a:rPr>
              <a:t>Building Train Tracks</a:t>
            </a:r>
            <a:endParaRPr lang="en-CA" sz="1600" dirty="0">
              <a:solidFill>
                <a:schemeClr val="tx1">
                  <a:lumMod val="75000"/>
                  <a:lumOff val="25000"/>
                </a:schemeClr>
              </a:solidFill>
              <a:latin typeface="Copperplate Gothic Bold" pitchFamily="34" charset="0"/>
            </a:endParaRPr>
          </a:p>
        </p:txBody>
      </p:sp>
    </p:spTree>
    <p:extLst>
      <p:ext uri="{BB962C8B-B14F-4D97-AF65-F5344CB8AC3E}">
        <p14:creationId xmlns:p14="http://schemas.microsoft.com/office/powerpoint/2010/main" val="4285029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0" y="0"/>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25840" y="296077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ounded Rectangle 5"/>
          <p:cNvSpPr/>
          <p:nvPr/>
        </p:nvSpPr>
        <p:spPr>
          <a:xfrm>
            <a:off x="125840" y="3917606"/>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ounded Rectangle 6"/>
          <p:cNvSpPr/>
          <p:nvPr/>
        </p:nvSpPr>
        <p:spPr>
          <a:xfrm>
            <a:off x="125840" y="485371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ounded Rectangle 7"/>
          <p:cNvSpPr/>
          <p:nvPr/>
        </p:nvSpPr>
        <p:spPr>
          <a:xfrm>
            <a:off x="125840" y="2013760"/>
            <a:ext cx="172819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9" name="Rounded Rectangle 8"/>
          <p:cNvSpPr/>
          <p:nvPr/>
        </p:nvSpPr>
        <p:spPr>
          <a:xfrm>
            <a:off x="1763688" y="1901382"/>
            <a:ext cx="7661942" cy="4032448"/>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p:cNvSpPr txBox="1"/>
          <p:nvPr/>
        </p:nvSpPr>
        <p:spPr>
          <a:xfrm>
            <a:off x="467545" y="12411"/>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smtClean="0">
                <a:solidFill>
                  <a:schemeClr val="tx1">
                    <a:lumMod val="75000"/>
                    <a:lumOff val="25000"/>
                  </a:schemeClr>
                </a:solidFill>
                <a:latin typeface="Copperplate Gothic Bold" pitchFamily="34" charset="0"/>
              </a:rPr>
              <a:t>MinecraftEdu Program: </a:t>
            </a:r>
          </a:p>
          <a:p>
            <a:r>
              <a:rPr lang="en-CA" sz="4800" dirty="0" smtClean="0">
                <a:solidFill>
                  <a:schemeClr val="tx1">
                    <a:lumMod val="75000"/>
                    <a:lumOff val="25000"/>
                  </a:schemeClr>
                </a:solidFill>
                <a:latin typeface="Copperplate Gothic Bold" pitchFamily="34" charset="0"/>
              </a:rPr>
              <a:t>Train Stations</a:t>
            </a:r>
            <a:endParaRPr lang="en-CA" sz="3200" dirty="0">
              <a:solidFill>
                <a:schemeClr val="tx1">
                  <a:lumMod val="75000"/>
                  <a:lumOff val="25000"/>
                </a:schemeClr>
              </a:solidFill>
              <a:latin typeface="Copperplate Gothic Bold" pitchFamily="34" charset="0"/>
            </a:endParaRPr>
          </a:p>
        </p:txBody>
      </p:sp>
      <p:sp>
        <p:nvSpPr>
          <p:cNvPr id="13" name="TextBox 12"/>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15" name="TextBox 14"/>
          <p:cNvSpPr txBox="1"/>
          <p:nvPr/>
        </p:nvSpPr>
        <p:spPr>
          <a:xfrm>
            <a:off x="1979712" y="1989271"/>
            <a:ext cx="3816425" cy="2862322"/>
          </a:xfrm>
          <a:prstGeom prst="rect">
            <a:avLst/>
          </a:prstGeom>
          <a:noFill/>
        </p:spPr>
        <p:txBody>
          <a:bodyPr wrap="square" rtlCol="0">
            <a:spAutoFit/>
          </a:bodyPr>
          <a:lstStyle/>
          <a:p>
            <a:pPr marL="342900" indent="-342900">
              <a:buFont typeface="+mj-lt"/>
              <a:buAutoNum type="arabicPeriod" startAt="3"/>
            </a:pPr>
            <a:r>
              <a:rPr lang="en-CA" b="1" dirty="0" smtClean="0"/>
              <a:t>Click “Create New World”</a:t>
            </a:r>
          </a:p>
          <a:p>
            <a:pPr marL="342900" indent="-342900">
              <a:buFont typeface="+mj-lt"/>
              <a:buAutoNum type="arabicPeriod" startAt="3"/>
            </a:pPr>
            <a:endParaRPr lang="en-CA" b="1" dirty="0"/>
          </a:p>
          <a:p>
            <a:pPr marL="342900" indent="-342900">
              <a:buFont typeface="+mj-lt"/>
              <a:buAutoNum type="arabicPeriod" startAt="3"/>
            </a:pPr>
            <a:endParaRPr lang="en-CA" b="1" dirty="0" smtClean="0"/>
          </a:p>
          <a:p>
            <a:pPr marL="342900" indent="-342900">
              <a:buFont typeface="+mj-lt"/>
              <a:buAutoNum type="arabicPeriod" startAt="3"/>
            </a:pPr>
            <a:endParaRPr lang="en-CA" b="1" dirty="0"/>
          </a:p>
          <a:p>
            <a:pPr marL="342900" indent="-342900">
              <a:buFont typeface="+mj-lt"/>
              <a:buAutoNum type="arabicPeriod" startAt="3"/>
            </a:pPr>
            <a:endParaRPr lang="en-CA" b="1" dirty="0" smtClean="0"/>
          </a:p>
          <a:p>
            <a:pPr marL="342900" indent="-342900">
              <a:buFont typeface="+mj-lt"/>
              <a:buAutoNum type="arabicPeriod" startAt="3"/>
            </a:pPr>
            <a:endParaRPr lang="en-CA" b="1" dirty="0"/>
          </a:p>
          <a:p>
            <a:pPr marL="342900" indent="-342900">
              <a:buFont typeface="+mj-lt"/>
              <a:buAutoNum type="arabicPeriod" startAt="3"/>
            </a:pPr>
            <a:endParaRPr lang="en-CA" b="1" dirty="0" smtClean="0"/>
          </a:p>
          <a:p>
            <a:pPr marL="342900" indent="-342900">
              <a:buAutoNum type="arabicPeriod" startAt="3"/>
            </a:pPr>
            <a:r>
              <a:rPr lang="en-CA" b="1" dirty="0" smtClean="0"/>
              <a:t>Leave “Generate a Random World” and then click “Start Server with New World”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7" y="1937673"/>
            <a:ext cx="2649749" cy="128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3062211" y="1110186"/>
            <a:ext cx="6048672" cy="523220"/>
          </a:xfrm>
          <a:prstGeom prst="rect">
            <a:avLst/>
          </a:prstGeom>
          <a:noFill/>
        </p:spPr>
        <p:txBody>
          <a:bodyPr wrap="square" rtlCol="0">
            <a:spAutoFit/>
          </a:bodyPr>
          <a:lstStyle/>
          <a:p>
            <a:pPr algn="r"/>
            <a:r>
              <a:rPr lang="en-CA" sz="2800" b="1" dirty="0" smtClean="0">
                <a:solidFill>
                  <a:schemeClr val="bg1"/>
                </a:solidFill>
                <a:latin typeface="Bell MT" pitchFamily="18" charset="0"/>
              </a:rPr>
              <a:t>Setting up the MinecraftEdu Server</a:t>
            </a:r>
            <a:endParaRPr lang="en-CA" sz="2800" b="1" dirty="0">
              <a:solidFill>
                <a:schemeClr val="bg1"/>
              </a:solidFill>
              <a:latin typeface="Bell MT" pitchFamily="18" charset="0"/>
            </a:endParaRPr>
          </a:p>
        </p:txBody>
      </p:sp>
      <p:sp>
        <p:nvSpPr>
          <p:cNvPr id="19" name="TextBox 18"/>
          <p:cNvSpPr txBox="1"/>
          <p:nvPr/>
        </p:nvSpPr>
        <p:spPr>
          <a:xfrm>
            <a:off x="268926" y="5002533"/>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190" y="3704683"/>
            <a:ext cx="3288810" cy="1570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Explore Your World</a:t>
            </a:r>
            <a:endParaRPr lang="en-CA" sz="1400" dirty="0">
              <a:solidFill>
                <a:schemeClr val="tx1">
                  <a:lumMod val="75000"/>
                  <a:lumOff val="25000"/>
                </a:schemeClr>
              </a:solidFill>
              <a:latin typeface="Copperplate Gothic Bold" pitchFamily="34" charset="0"/>
            </a:endParaRPr>
          </a:p>
        </p:txBody>
      </p:sp>
      <p:sp>
        <p:nvSpPr>
          <p:cNvPr id="22" name="TextBox 21"/>
          <p:cNvSpPr txBox="1"/>
          <p:nvPr/>
        </p:nvSpPr>
        <p:spPr>
          <a:xfrm>
            <a:off x="222834" y="4017258"/>
            <a:ext cx="1439230" cy="830997"/>
          </a:xfrm>
          <a:prstGeom prst="rect">
            <a:avLst/>
          </a:prstGeom>
          <a:noFill/>
        </p:spPr>
        <p:txBody>
          <a:bodyPr wrap="square" rtlCol="0">
            <a:spAutoFit/>
          </a:bodyPr>
          <a:lstStyle/>
          <a:p>
            <a:r>
              <a:rPr lang="en-CA" sz="1600" dirty="0" smtClean="0">
                <a:solidFill>
                  <a:schemeClr val="tx1">
                    <a:lumMod val="75000"/>
                    <a:lumOff val="25000"/>
                  </a:schemeClr>
                </a:solidFill>
                <a:latin typeface="Copperplate Gothic Bold" pitchFamily="34" charset="0"/>
              </a:rPr>
              <a:t>Building Train Tracks</a:t>
            </a:r>
            <a:endParaRPr lang="en-CA" sz="1600" dirty="0">
              <a:solidFill>
                <a:schemeClr val="tx1">
                  <a:lumMod val="75000"/>
                  <a:lumOff val="25000"/>
                </a:schemeClr>
              </a:solidFill>
              <a:latin typeface="Copperplate Gothic Bold" pitchFamily="34" charset="0"/>
            </a:endParaRPr>
          </a:p>
        </p:txBody>
      </p:sp>
    </p:spTree>
    <p:extLst>
      <p:ext uri="{BB962C8B-B14F-4D97-AF65-F5344CB8AC3E}">
        <p14:creationId xmlns:p14="http://schemas.microsoft.com/office/powerpoint/2010/main" val="635187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0" y="0"/>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25840" y="296077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ounded Rectangle 6"/>
          <p:cNvSpPr/>
          <p:nvPr/>
        </p:nvSpPr>
        <p:spPr>
          <a:xfrm>
            <a:off x="125840" y="3917606"/>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ounded Rectangle 7"/>
          <p:cNvSpPr/>
          <p:nvPr/>
        </p:nvSpPr>
        <p:spPr>
          <a:xfrm>
            <a:off x="125840" y="485371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ounded Rectangle 8"/>
          <p:cNvSpPr/>
          <p:nvPr/>
        </p:nvSpPr>
        <p:spPr>
          <a:xfrm>
            <a:off x="125840" y="2013760"/>
            <a:ext cx="172819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10" name="Rounded Rectangle 9"/>
          <p:cNvSpPr/>
          <p:nvPr/>
        </p:nvSpPr>
        <p:spPr>
          <a:xfrm>
            <a:off x="1763688" y="1901382"/>
            <a:ext cx="7661942" cy="4032448"/>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15" name="TextBox 14"/>
          <p:cNvSpPr txBox="1"/>
          <p:nvPr/>
        </p:nvSpPr>
        <p:spPr>
          <a:xfrm>
            <a:off x="1979712" y="1989271"/>
            <a:ext cx="3816425" cy="3693319"/>
          </a:xfrm>
          <a:prstGeom prst="rect">
            <a:avLst/>
          </a:prstGeom>
          <a:noFill/>
        </p:spPr>
        <p:txBody>
          <a:bodyPr wrap="square" rtlCol="0">
            <a:spAutoFit/>
          </a:bodyPr>
          <a:lstStyle/>
          <a:p>
            <a:pPr marL="342900" indent="-342900">
              <a:buFont typeface="+mj-lt"/>
              <a:buAutoNum type="arabicPeriod" startAt="5"/>
            </a:pPr>
            <a:r>
              <a:rPr lang="en-CA" b="1" dirty="0" smtClean="0"/>
              <a:t>Under commands, click “General”</a:t>
            </a:r>
          </a:p>
          <a:p>
            <a:pPr marL="342900" indent="-342900">
              <a:buFont typeface="+mj-lt"/>
              <a:buAutoNum type="arabicPeriod" startAt="5"/>
            </a:pPr>
            <a:endParaRPr lang="en-CA" b="1" dirty="0"/>
          </a:p>
          <a:p>
            <a:pPr marL="342900" indent="-342900">
              <a:buAutoNum type="arabicPeriod" startAt="5"/>
            </a:pPr>
            <a:r>
              <a:rPr lang="en-CA" b="1" dirty="0" smtClean="0"/>
              <a:t>Select “Creative Mode” and “Allow Student Respawning” (For some reason the creative button doesn’t get a check box when clicked, but don’t worry it works).</a:t>
            </a:r>
          </a:p>
          <a:p>
            <a:pPr marL="342900" indent="-342900">
              <a:buAutoNum type="arabicPeriod" startAt="5"/>
            </a:pPr>
            <a:endParaRPr lang="en-CA" b="1" dirty="0"/>
          </a:p>
          <a:p>
            <a:pPr marL="342900" indent="-342900">
              <a:buAutoNum type="arabicPeriod" startAt="5"/>
            </a:pPr>
            <a:r>
              <a:rPr lang="en-CA" b="1" dirty="0" smtClean="0"/>
              <a:t>Click on World and uncheck “Night” and “Weather effects” (Make sure to keep this window handy, you can use it to change the settings for the game).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2563" y="1984209"/>
            <a:ext cx="2122641" cy="1298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7" y="3483180"/>
            <a:ext cx="295275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3062211" y="1110186"/>
            <a:ext cx="6048672" cy="523220"/>
          </a:xfrm>
          <a:prstGeom prst="rect">
            <a:avLst/>
          </a:prstGeom>
          <a:noFill/>
        </p:spPr>
        <p:txBody>
          <a:bodyPr wrap="square" rtlCol="0">
            <a:spAutoFit/>
          </a:bodyPr>
          <a:lstStyle/>
          <a:p>
            <a:pPr algn="r"/>
            <a:r>
              <a:rPr lang="en-CA" sz="2800" b="1" dirty="0" smtClean="0">
                <a:solidFill>
                  <a:schemeClr val="bg1"/>
                </a:solidFill>
                <a:latin typeface="Bell MT" pitchFamily="18" charset="0"/>
              </a:rPr>
              <a:t>Setting up the MinecraftEdu Server</a:t>
            </a:r>
            <a:endParaRPr lang="en-CA" sz="2800" b="1" dirty="0">
              <a:solidFill>
                <a:schemeClr val="bg1"/>
              </a:solidFill>
              <a:latin typeface="Bell MT" pitchFamily="18" charset="0"/>
            </a:endParaRPr>
          </a:p>
        </p:txBody>
      </p:sp>
      <p:sp>
        <p:nvSpPr>
          <p:cNvPr id="21" name="TextBox 20"/>
          <p:cNvSpPr txBox="1"/>
          <p:nvPr/>
        </p:nvSpPr>
        <p:spPr>
          <a:xfrm>
            <a:off x="268926" y="5002533"/>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sp>
        <p:nvSpPr>
          <p:cNvPr id="19" name="TextBox 18"/>
          <p:cNvSpPr txBox="1"/>
          <p:nvPr/>
        </p:nvSpPr>
        <p:spPr>
          <a:xfrm>
            <a:off x="467545" y="12411"/>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smtClean="0">
                <a:solidFill>
                  <a:schemeClr val="tx1">
                    <a:lumMod val="75000"/>
                    <a:lumOff val="25000"/>
                  </a:schemeClr>
                </a:solidFill>
                <a:latin typeface="Copperplate Gothic Bold" pitchFamily="34" charset="0"/>
              </a:rPr>
              <a:t>MinecraftEdu Program: </a:t>
            </a:r>
          </a:p>
          <a:p>
            <a:r>
              <a:rPr lang="en-CA" sz="4800" dirty="0" smtClean="0">
                <a:solidFill>
                  <a:schemeClr val="tx1">
                    <a:lumMod val="75000"/>
                    <a:lumOff val="25000"/>
                  </a:schemeClr>
                </a:solidFill>
                <a:latin typeface="Copperplate Gothic Bold" pitchFamily="34" charset="0"/>
              </a:rPr>
              <a:t>Train Stations</a:t>
            </a:r>
            <a:endParaRPr lang="en-CA" sz="3200" dirty="0">
              <a:solidFill>
                <a:schemeClr val="tx1">
                  <a:lumMod val="75000"/>
                  <a:lumOff val="25000"/>
                </a:schemeClr>
              </a:solidFill>
              <a:latin typeface="Copperplate Gothic Bold" pitchFamily="34" charset="0"/>
            </a:endParaRPr>
          </a:p>
        </p:txBody>
      </p:sp>
      <p:sp>
        <p:nvSpPr>
          <p:cNvPr id="22" name="TextBox 21"/>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Explore Your World</a:t>
            </a:r>
            <a:endParaRPr lang="en-CA" sz="1400" dirty="0">
              <a:solidFill>
                <a:schemeClr val="tx1">
                  <a:lumMod val="75000"/>
                  <a:lumOff val="25000"/>
                </a:schemeClr>
              </a:solidFill>
              <a:latin typeface="Copperplate Gothic Bold" pitchFamily="34" charset="0"/>
            </a:endParaRPr>
          </a:p>
        </p:txBody>
      </p:sp>
      <p:sp>
        <p:nvSpPr>
          <p:cNvPr id="23" name="TextBox 22"/>
          <p:cNvSpPr txBox="1"/>
          <p:nvPr/>
        </p:nvSpPr>
        <p:spPr>
          <a:xfrm>
            <a:off x="222834" y="4017258"/>
            <a:ext cx="1439230" cy="830997"/>
          </a:xfrm>
          <a:prstGeom prst="rect">
            <a:avLst/>
          </a:prstGeom>
          <a:noFill/>
        </p:spPr>
        <p:txBody>
          <a:bodyPr wrap="square" rtlCol="0">
            <a:spAutoFit/>
          </a:bodyPr>
          <a:lstStyle/>
          <a:p>
            <a:r>
              <a:rPr lang="en-CA" sz="1600" dirty="0" smtClean="0">
                <a:solidFill>
                  <a:schemeClr val="tx1">
                    <a:lumMod val="75000"/>
                    <a:lumOff val="25000"/>
                  </a:schemeClr>
                </a:solidFill>
                <a:latin typeface="Copperplate Gothic Bold" pitchFamily="34" charset="0"/>
              </a:rPr>
              <a:t>Building Train Tracks</a:t>
            </a:r>
            <a:endParaRPr lang="en-CA" sz="1600" dirty="0">
              <a:solidFill>
                <a:schemeClr val="tx1">
                  <a:lumMod val="75000"/>
                  <a:lumOff val="25000"/>
                </a:schemeClr>
              </a:solidFill>
              <a:latin typeface="Copperplate Gothic Bold" pitchFamily="34" charset="0"/>
            </a:endParaRPr>
          </a:p>
        </p:txBody>
      </p:sp>
    </p:spTree>
    <p:extLst>
      <p:ext uri="{BB962C8B-B14F-4D97-AF65-F5344CB8AC3E}">
        <p14:creationId xmlns:p14="http://schemas.microsoft.com/office/powerpoint/2010/main" val="717976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0" y="0"/>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25840" y="2960770"/>
            <a:ext cx="172819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6" name="Rounded Rectangle 5"/>
          <p:cNvSpPr/>
          <p:nvPr/>
        </p:nvSpPr>
        <p:spPr>
          <a:xfrm>
            <a:off x="125840" y="3917606"/>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ounded Rectangle 6"/>
          <p:cNvSpPr/>
          <p:nvPr/>
        </p:nvSpPr>
        <p:spPr>
          <a:xfrm>
            <a:off x="125840" y="485371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ounded Rectangle 7"/>
          <p:cNvSpPr/>
          <p:nvPr/>
        </p:nvSpPr>
        <p:spPr>
          <a:xfrm>
            <a:off x="125840" y="201376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ounded Rectangle 8"/>
          <p:cNvSpPr/>
          <p:nvPr/>
        </p:nvSpPr>
        <p:spPr>
          <a:xfrm>
            <a:off x="1763688" y="1901382"/>
            <a:ext cx="7661942" cy="4032448"/>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14" name="TextBox 13"/>
          <p:cNvSpPr txBox="1"/>
          <p:nvPr/>
        </p:nvSpPr>
        <p:spPr>
          <a:xfrm>
            <a:off x="1854033" y="2013760"/>
            <a:ext cx="3294032" cy="3416320"/>
          </a:xfrm>
          <a:prstGeom prst="rect">
            <a:avLst/>
          </a:prstGeom>
          <a:noFill/>
        </p:spPr>
        <p:txBody>
          <a:bodyPr wrap="square" rtlCol="0">
            <a:spAutoFit/>
          </a:bodyPr>
          <a:lstStyle/>
          <a:p>
            <a:pPr marL="342900" indent="-342900">
              <a:buFont typeface="+mj-lt"/>
              <a:buAutoNum type="arabicPeriod" startAt="8"/>
            </a:pPr>
            <a:r>
              <a:rPr lang="en-CA" b="1" dirty="0" smtClean="0"/>
              <a:t>Go back to the MinecraftEdu Launcher and connect to the MinecraftEdu Game you have just set up. (If you do not know how to do this, consult with the resources available on the APLEN Training Centre).</a:t>
            </a:r>
          </a:p>
          <a:p>
            <a:pPr marL="342900" indent="-342900">
              <a:buFont typeface="+mj-lt"/>
              <a:buAutoNum type="arabicPeriod" startAt="8"/>
            </a:pPr>
            <a:endParaRPr lang="en-CA" b="1" dirty="0" smtClean="0"/>
          </a:p>
          <a:p>
            <a:pPr marL="342900" indent="-342900">
              <a:buFont typeface="+mj-lt"/>
              <a:buAutoNum type="arabicPeriod" startAt="8"/>
            </a:pPr>
            <a:r>
              <a:rPr lang="en-CA" b="1" dirty="0" smtClean="0"/>
              <a:t>Make sure that when prompted you choose Teacher.</a:t>
            </a:r>
          </a:p>
        </p:txBody>
      </p:sp>
      <p:sp>
        <p:nvSpPr>
          <p:cNvPr id="17" name="TextBox 16"/>
          <p:cNvSpPr txBox="1"/>
          <p:nvPr/>
        </p:nvSpPr>
        <p:spPr>
          <a:xfrm>
            <a:off x="3062211" y="1110186"/>
            <a:ext cx="6048672" cy="523220"/>
          </a:xfrm>
          <a:prstGeom prst="rect">
            <a:avLst/>
          </a:prstGeom>
          <a:noFill/>
        </p:spPr>
        <p:txBody>
          <a:bodyPr wrap="square" rtlCol="0">
            <a:spAutoFit/>
          </a:bodyPr>
          <a:lstStyle/>
          <a:p>
            <a:pPr algn="r"/>
            <a:r>
              <a:rPr lang="en-CA" sz="2800" b="1" dirty="0" smtClean="0">
                <a:solidFill>
                  <a:schemeClr val="bg1"/>
                </a:solidFill>
                <a:latin typeface="Bell MT" pitchFamily="18" charset="0"/>
              </a:rPr>
              <a:t>Join the MinecraftEdu Server</a:t>
            </a:r>
            <a:endParaRPr lang="en-CA" sz="2800" b="1" dirty="0">
              <a:solidFill>
                <a:schemeClr val="bg1"/>
              </a:solidFill>
              <a:latin typeface="Bell MT" pitchFamily="18" charset="0"/>
            </a:endParaRP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767" t="21317" r="10785" b="15714"/>
          <a:stretch/>
        </p:blipFill>
        <p:spPr bwMode="auto">
          <a:xfrm>
            <a:off x="5298294" y="2786350"/>
            <a:ext cx="3970761" cy="1873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268926" y="5002533"/>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sp>
        <p:nvSpPr>
          <p:cNvPr id="18" name="TextBox 17"/>
          <p:cNvSpPr txBox="1"/>
          <p:nvPr/>
        </p:nvSpPr>
        <p:spPr>
          <a:xfrm>
            <a:off x="467545" y="12411"/>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smtClean="0">
                <a:solidFill>
                  <a:schemeClr val="tx1">
                    <a:lumMod val="75000"/>
                    <a:lumOff val="25000"/>
                  </a:schemeClr>
                </a:solidFill>
                <a:latin typeface="Copperplate Gothic Bold" pitchFamily="34" charset="0"/>
              </a:rPr>
              <a:t>MinecraftEdu Program: </a:t>
            </a:r>
          </a:p>
          <a:p>
            <a:r>
              <a:rPr lang="en-CA" sz="4800" dirty="0" smtClean="0">
                <a:solidFill>
                  <a:schemeClr val="tx1">
                    <a:lumMod val="75000"/>
                    <a:lumOff val="25000"/>
                  </a:schemeClr>
                </a:solidFill>
                <a:latin typeface="Copperplate Gothic Bold" pitchFamily="34" charset="0"/>
              </a:rPr>
              <a:t>Train Stations</a:t>
            </a:r>
            <a:endParaRPr lang="en-CA" sz="3200" dirty="0">
              <a:solidFill>
                <a:schemeClr val="tx1">
                  <a:lumMod val="75000"/>
                  <a:lumOff val="25000"/>
                </a:schemeClr>
              </a:solidFill>
              <a:latin typeface="Copperplate Gothic Bold" pitchFamily="34" charset="0"/>
            </a:endParaRPr>
          </a:p>
        </p:txBody>
      </p:sp>
      <p:sp>
        <p:nvSpPr>
          <p:cNvPr id="19" name="TextBox 18"/>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Explore Your World</a:t>
            </a:r>
            <a:endParaRPr lang="en-CA" sz="1400" dirty="0">
              <a:solidFill>
                <a:schemeClr val="tx1">
                  <a:lumMod val="75000"/>
                  <a:lumOff val="25000"/>
                </a:schemeClr>
              </a:solidFill>
              <a:latin typeface="Copperplate Gothic Bold" pitchFamily="34" charset="0"/>
            </a:endParaRPr>
          </a:p>
        </p:txBody>
      </p:sp>
      <p:sp>
        <p:nvSpPr>
          <p:cNvPr id="21" name="TextBox 20"/>
          <p:cNvSpPr txBox="1"/>
          <p:nvPr/>
        </p:nvSpPr>
        <p:spPr>
          <a:xfrm>
            <a:off x="222834" y="4017258"/>
            <a:ext cx="1439230" cy="830997"/>
          </a:xfrm>
          <a:prstGeom prst="rect">
            <a:avLst/>
          </a:prstGeom>
          <a:noFill/>
        </p:spPr>
        <p:txBody>
          <a:bodyPr wrap="square" rtlCol="0">
            <a:spAutoFit/>
          </a:bodyPr>
          <a:lstStyle/>
          <a:p>
            <a:r>
              <a:rPr lang="en-CA" sz="1600" dirty="0" smtClean="0">
                <a:solidFill>
                  <a:schemeClr val="tx1">
                    <a:lumMod val="75000"/>
                    <a:lumOff val="25000"/>
                  </a:schemeClr>
                </a:solidFill>
                <a:latin typeface="Copperplate Gothic Bold" pitchFamily="34" charset="0"/>
              </a:rPr>
              <a:t>Building Train Tracks</a:t>
            </a:r>
            <a:endParaRPr lang="en-CA" sz="1600" dirty="0">
              <a:solidFill>
                <a:schemeClr val="tx1">
                  <a:lumMod val="75000"/>
                  <a:lumOff val="25000"/>
                </a:schemeClr>
              </a:solidFill>
              <a:latin typeface="Copperplate Gothic Bold" pitchFamily="34" charset="0"/>
            </a:endParaRPr>
          </a:p>
        </p:txBody>
      </p:sp>
    </p:spTree>
    <p:extLst>
      <p:ext uri="{BB962C8B-B14F-4D97-AF65-F5344CB8AC3E}">
        <p14:creationId xmlns:p14="http://schemas.microsoft.com/office/powerpoint/2010/main" val="3484219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35496" y="0"/>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25840" y="2960770"/>
            <a:ext cx="172819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6" name="Rounded Rectangle 5"/>
          <p:cNvSpPr/>
          <p:nvPr/>
        </p:nvSpPr>
        <p:spPr>
          <a:xfrm>
            <a:off x="125840" y="3917606"/>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ounded Rectangle 6"/>
          <p:cNvSpPr/>
          <p:nvPr/>
        </p:nvSpPr>
        <p:spPr>
          <a:xfrm>
            <a:off x="125840" y="485371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ounded Rectangle 7"/>
          <p:cNvSpPr/>
          <p:nvPr/>
        </p:nvSpPr>
        <p:spPr>
          <a:xfrm>
            <a:off x="125840" y="201376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ounded Rectangle 8"/>
          <p:cNvSpPr/>
          <p:nvPr/>
        </p:nvSpPr>
        <p:spPr>
          <a:xfrm>
            <a:off x="1763688" y="1901382"/>
            <a:ext cx="7661942" cy="4032448"/>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Explore Your World</a:t>
            </a:r>
            <a:endParaRPr lang="en-CA" sz="1400" dirty="0">
              <a:solidFill>
                <a:schemeClr val="tx1">
                  <a:lumMod val="75000"/>
                  <a:lumOff val="25000"/>
                </a:schemeClr>
              </a:solidFill>
              <a:latin typeface="Copperplate Gothic Bold" pitchFamily="34" charset="0"/>
            </a:endParaRPr>
          </a:p>
        </p:txBody>
      </p:sp>
      <p:sp>
        <p:nvSpPr>
          <p:cNvPr id="13" name="TextBox 12"/>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14" name="TextBox 13"/>
          <p:cNvSpPr txBox="1"/>
          <p:nvPr/>
        </p:nvSpPr>
        <p:spPr>
          <a:xfrm>
            <a:off x="1979712" y="1990581"/>
            <a:ext cx="6984776" cy="2308324"/>
          </a:xfrm>
          <a:prstGeom prst="rect">
            <a:avLst/>
          </a:prstGeom>
          <a:noFill/>
        </p:spPr>
        <p:txBody>
          <a:bodyPr wrap="square" rtlCol="0">
            <a:spAutoFit/>
          </a:bodyPr>
          <a:lstStyle/>
          <a:p>
            <a:pPr marL="342900" indent="-342900">
              <a:buFont typeface="+mj-lt"/>
              <a:buAutoNum type="arabicPeriod" startAt="10"/>
            </a:pPr>
            <a:r>
              <a:rPr lang="en-CA" b="1" dirty="0" smtClean="0"/>
              <a:t>Congratulations, you have now created a new Minecraft world!</a:t>
            </a:r>
            <a:r>
              <a:rPr lang="en-CA" b="1" dirty="0"/>
              <a:t> </a:t>
            </a:r>
            <a:r>
              <a:rPr lang="en-CA" b="1" dirty="0" smtClean="0"/>
              <a:t> </a:t>
            </a:r>
          </a:p>
          <a:p>
            <a:pPr marL="342900" indent="-342900">
              <a:buFont typeface="+mj-lt"/>
              <a:buAutoNum type="arabicPeriod" startAt="10"/>
            </a:pPr>
            <a:endParaRPr lang="en-CA" b="1" dirty="0" smtClean="0"/>
          </a:p>
          <a:p>
            <a:pPr marL="342900" indent="-342900">
              <a:buFont typeface="+mj-lt"/>
              <a:buAutoNum type="arabicPeriod" startAt="10"/>
            </a:pPr>
            <a:r>
              <a:rPr lang="en-CA" b="1" dirty="0" smtClean="0"/>
              <a:t>Once you are, explore the world to find a good starting point for your train tracks. The best way to do this is by flying (For more information on the MinecraftEdu controls, check the APLEN Training Centre).</a:t>
            </a:r>
          </a:p>
          <a:p>
            <a:pPr lvl="1"/>
            <a:r>
              <a:rPr lang="en-CA" b="1" dirty="0" smtClean="0"/>
              <a:t>To start flying, double tap the “space bar”. To increase altitude press the “space bar”, to decrease press  the “shift” key.</a:t>
            </a:r>
          </a:p>
        </p:txBody>
      </p:sp>
      <p:sp>
        <p:nvSpPr>
          <p:cNvPr id="15" name="TextBox 14"/>
          <p:cNvSpPr txBox="1"/>
          <p:nvPr/>
        </p:nvSpPr>
        <p:spPr>
          <a:xfrm>
            <a:off x="3095328" y="1110186"/>
            <a:ext cx="6048672" cy="523220"/>
          </a:xfrm>
          <a:prstGeom prst="rect">
            <a:avLst/>
          </a:prstGeom>
          <a:noFill/>
        </p:spPr>
        <p:txBody>
          <a:bodyPr wrap="square" rtlCol="0">
            <a:spAutoFit/>
          </a:bodyPr>
          <a:lstStyle/>
          <a:p>
            <a:pPr algn="r"/>
            <a:r>
              <a:rPr lang="en-CA" sz="2800" b="1" dirty="0" smtClean="0">
                <a:solidFill>
                  <a:schemeClr val="bg1"/>
                </a:solidFill>
                <a:latin typeface="Bell MT" pitchFamily="18" charset="0"/>
              </a:rPr>
              <a:t>Explore Your World</a:t>
            </a:r>
            <a:endParaRPr lang="en-CA" sz="2800" b="1" dirty="0">
              <a:solidFill>
                <a:schemeClr val="bg1"/>
              </a:solidFill>
              <a:latin typeface="Bell MT" pitchFamily="18" charset="0"/>
            </a:endParaRPr>
          </a:p>
        </p:txBody>
      </p:sp>
      <p:sp>
        <p:nvSpPr>
          <p:cNvPr id="18" name="TextBox 17"/>
          <p:cNvSpPr txBox="1"/>
          <p:nvPr/>
        </p:nvSpPr>
        <p:spPr>
          <a:xfrm>
            <a:off x="268926" y="5002533"/>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890" y="4385658"/>
            <a:ext cx="3780419" cy="2250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467545" y="12411"/>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smtClean="0">
                <a:solidFill>
                  <a:schemeClr val="tx1">
                    <a:lumMod val="75000"/>
                    <a:lumOff val="25000"/>
                  </a:schemeClr>
                </a:solidFill>
                <a:latin typeface="Copperplate Gothic Bold" pitchFamily="34" charset="0"/>
              </a:rPr>
              <a:t>MinecraftEdu Program: </a:t>
            </a:r>
          </a:p>
          <a:p>
            <a:r>
              <a:rPr lang="en-CA" sz="4800" dirty="0" smtClean="0">
                <a:solidFill>
                  <a:schemeClr val="tx1">
                    <a:lumMod val="75000"/>
                    <a:lumOff val="25000"/>
                  </a:schemeClr>
                </a:solidFill>
                <a:latin typeface="Copperplate Gothic Bold" pitchFamily="34" charset="0"/>
              </a:rPr>
              <a:t>Train Stations</a:t>
            </a:r>
            <a:endParaRPr lang="en-CA" sz="3200" dirty="0">
              <a:solidFill>
                <a:schemeClr val="tx1">
                  <a:lumMod val="75000"/>
                  <a:lumOff val="25000"/>
                </a:schemeClr>
              </a:solidFill>
              <a:latin typeface="Copperplate Gothic Bold" pitchFamily="34" charset="0"/>
            </a:endParaRPr>
          </a:p>
        </p:txBody>
      </p:sp>
      <p:sp>
        <p:nvSpPr>
          <p:cNvPr id="21" name="TextBox 20"/>
          <p:cNvSpPr txBox="1"/>
          <p:nvPr/>
        </p:nvSpPr>
        <p:spPr>
          <a:xfrm>
            <a:off x="222834" y="4017258"/>
            <a:ext cx="1439230" cy="830997"/>
          </a:xfrm>
          <a:prstGeom prst="rect">
            <a:avLst/>
          </a:prstGeom>
          <a:noFill/>
        </p:spPr>
        <p:txBody>
          <a:bodyPr wrap="square" rtlCol="0">
            <a:spAutoFit/>
          </a:bodyPr>
          <a:lstStyle/>
          <a:p>
            <a:r>
              <a:rPr lang="en-CA" sz="1600" dirty="0" smtClean="0">
                <a:solidFill>
                  <a:schemeClr val="tx1">
                    <a:lumMod val="75000"/>
                    <a:lumOff val="25000"/>
                  </a:schemeClr>
                </a:solidFill>
                <a:latin typeface="Copperplate Gothic Bold" pitchFamily="34" charset="0"/>
              </a:rPr>
              <a:t>Building Train Tracks</a:t>
            </a:r>
            <a:endParaRPr lang="en-CA" sz="1600" dirty="0">
              <a:solidFill>
                <a:schemeClr val="tx1">
                  <a:lumMod val="75000"/>
                  <a:lumOff val="25000"/>
                </a:schemeClr>
              </a:solidFill>
              <a:latin typeface="Copperplate Gothic Bold" pitchFamily="34" charset="0"/>
            </a:endParaRPr>
          </a:p>
        </p:txBody>
      </p:sp>
    </p:spTree>
    <p:extLst>
      <p:ext uri="{BB962C8B-B14F-4D97-AF65-F5344CB8AC3E}">
        <p14:creationId xmlns:p14="http://schemas.microsoft.com/office/powerpoint/2010/main" val="2966978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0" y="0"/>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25840" y="2960770"/>
            <a:ext cx="172819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6" name="Rounded Rectangle 5"/>
          <p:cNvSpPr/>
          <p:nvPr/>
        </p:nvSpPr>
        <p:spPr>
          <a:xfrm>
            <a:off x="125840" y="3917606"/>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ounded Rectangle 6"/>
          <p:cNvSpPr/>
          <p:nvPr/>
        </p:nvSpPr>
        <p:spPr>
          <a:xfrm>
            <a:off x="125840" y="485371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ounded Rectangle 7"/>
          <p:cNvSpPr/>
          <p:nvPr/>
        </p:nvSpPr>
        <p:spPr>
          <a:xfrm>
            <a:off x="125840" y="201376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ounded Rectangle 8"/>
          <p:cNvSpPr/>
          <p:nvPr/>
        </p:nvSpPr>
        <p:spPr>
          <a:xfrm>
            <a:off x="1763688" y="1901382"/>
            <a:ext cx="7661942" cy="4032448"/>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Explore Your World</a:t>
            </a:r>
            <a:endParaRPr lang="en-CA" sz="1400" dirty="0">
              <a:solidFill>
                <a:schemeClr val="tx1">
                  <a:lumMod val="75000"/>
                  <a:lumOff val="25000"/>
                </a:schemeClr>
              </a:solidFill>
              <a:latin typeface="Copperplate Gothic Bold" pitchFamily="34" charset="0"/>
            </a:endParaRPr>
          </a:p>
        </p:txBody>
      </p:sp>
      <p:sp>
        <p:nvSpPr>
          <p:cNvPr id="13" name="TextBox 12"/>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14" name="TextBox 13"/>
          <p:cNvSpPr txBox="1"/>
          <p:nvPr/>
        </p:nvSpPr>
        <p:spPr>
          <a:xfrm>
            <a:off x="1979712" y="1989272"/>
            <a:ext cx="6984776" cy="2585323"/>
          </a:xfrm>
          <a:prstGeom prst="rect">
            <a:avLst/>
          </a:prstGeom>
          <a:noFill/>
        </p:spPr>
        <p:txBody>
          <a:bodyPr wrap="square" rtlCol="0">
            <a:spAutoFit/>
          </a:bodyPr>
          <a:lstStyle/>
          <a:p>
            <a:pPr marL="342900" indent="-342900">
              <a:buFont typeface="+mj-lt"/>
              <a:buAutoNum type="arabicPeriod" startAt="12"/>
            </a:pPr>
            <a:r>
              <a:rPr lang="en-CA" b="1" dirty="0" smtClean="0"/>
              <a:t>Once you have found a suitable location for beginning the train tracks, you can teleport all of the program participants to your location.  </a:t>
            </a:r>
          </a:p>
          <a:p>
            <a:pPr marL="342900" indent="-342900">
              <a:buFont typeface="+mj-lt"/>
              <a:buAutoNum type="arabicPeriod" startAt="12"/>
            </a:pPr>
            <a:endParaRPr lang="en-CA" b="1" dirty="0"/>
          </a:p>
          <a:p>
            <a:pPr marL="342900" indent="-342900">
              <a:buFont typeface="+mj-lt"/>
              <a:buAutoNum type="arabicPeriod" startAt="12"/>
            </a:pPr>
            <a:r>
              <a:rPr lang="en-CA" b="1" dirty="0" smtClean="0"/>
              <a:t>Press “P” to open the teacher menu and then click the “Teleport Students Here” Button. </a:t>
            </a:r>
            <a:r>
              <a:rPr lang="en-CA" b="1" dirty="0"/>
              <a:t> </a:t>
            </a:r>
            <a:r>
              <a:rPr lang="en-CA" b="1" dirty="0" smtClean="0"/>
              <a:t>All of the participants in the game will then be brought to your location. </a:t>
            </a:r>
          </a:p>
          <a:p>
            <a:pPr marL="342900" indent="-342900">
              <a:buFont typeface="+mj-lt"/>
              <a:buAutoNum type="arabicPeriod" startAt="12"/>
            </a:pPr>
            <a:endParaRPr lang="en-CA" b="1" dirty="0"/>
          </a:p>
          <a:p>
            <a:pPr marL="342900" indent="-342900">
              <a:buFont typeface="+mj-lt"/>
              <a:buAutoNum type="arabicPeriod" startAt="12"/>
            </a:pPr>
            <a:endParaRPr lang="en-CA" b="1" dirty="0" smtClean="0"/>
          </a:p>
        </p:txBody>
      </p:sp>
      <p:sp>
        <p:nvSpPr>
          <p:cNvPr id="22" name="TextBox 21"/>
          <p:cNvSpPr txBox="1"/>
          <p:nvPr/>
        </p:nvSpPr>
        <p:spPr>
          <a:xfrm>
            <a:off x="268926" y="5002533"/>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sp>
        <p:nvSpPr>
          <p:cNvPr id="24" name="TextBox 23"/>
          <p:cNvSpPr txBox="1"/>
          <p:nvPr/>
        </p:nvSpPr>
        <p:spPr>
          <a:xfrm>
            <a:off x="3095328" y="1110186"/>
            <a:ext cx="6048672" cy="523220"/>
          </a:xfrm>
          <a:prstGeom prst="rect">
            <a:avLst/>
          </a:prstGeom>
          <a:noFill/>
        </p:spPr>
        <p:txBody>
          <a:bodyPr wrap="square" rtlCol="0">
            <a:spAutoFit/>
          </a:bodyPr>
          <a:lstStyle/>
          <a:p>
            <a:pPr algn="r"/>
            <a:r>
              <a:rPr lang="en-CA" sz="2800" b="1" dirty="0" smtClean="0">
                <a:solidFill>
                  <a:schemeClr val="bg1"/>
                </a:solidFill>
                <a:latin typeface="Bell MT" pitchFamily="18" charset="0"/>
              </a:rPr>
              <a:t>Explore Your World</a:t>
            </a:r>
            <a:endParaRPr lang="en-CA" sz="2800" b="1" dirty="0">
              <a:solidFill>
                <a:schemeClr val="bg1"/>
              </a:solidFill>
              <a:latin typeface="Bell MT" pitchFamily="18" charset="0"/>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387" t="20820" r="11532" b="18108"/>
          <a:stretch/>
        </p:blipFill>
        <p:spPr bwMode="auto">
          <a:xfrm>
            <a:off x="2866286" y="4158283"/>
            <a:ext cx="5211628" cy="2396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ight Arrow 14"/>
          <p:cNvSpPr/>
          <p:nvPr/>
        </p:nvSpPr>
        <p:spPr>
          <a:xfrm>
            <a:off x="2195736" y="4562411"/>
            <a:ext cx="827584" cy="582597"/>
          </a:xfrm>
          <a:prstGeom prst="rightArrow">
            <a:avLst>
              <a:gd name="adj1" fmla="val 23841"/>
              <a:gd name="adj2" fmla="val 5000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TextBox 24"/>
          <p:cNvSpPr txBox="1"/>
          <p:nvPr/>
        </p:nvSpPr>
        <p:spPr>
          <a:xfrm>
            <a:off x="467545" y="12411"/>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smtClean="0">
                <a:solidFill>
                  <a:schemeClr val="tx1">
                    <a:lumMod val="75000"/>
                    <a:lumOff val="25000"/>
                  </a:schemeClr>
                </a:solidFill>
                <a:latin typeface="Copperplate Gothic Bold" pitchFamily="34" charset="0"/>
              </a:rPr>
              <a:t>MinecraftEdu Program: </a:t>
            </a:r>
          </a:p>
          <a:p>
            <a:r>
              <a:rPr lang="en-CA" sz="4800" dirty="0" smtClean="0">
                <a:solidFill>
                  <a:schemeClr val="tx1">
                    <a:lumMod val="75000"/>
                    <a:lumOff val="25000"/>
                  </a:schemeClr>
                </a:solidFill>
                <a:latin typeface="Copperplate Gothic Bold" pitchFamily="34" charset="0"/>
              </a:rPr>
              <a:t>Train Stations</a:t>
            </a:r>
            <a:endParaRPr lang="en-CA" sz="3200" dirty="0">
              <a:solidFill>
                <a:schemeClr val="tx1">
                  <a:lumMod val="75000"/>
                  <a:lumOff val="25000"/>
                </a:schemeClr>
              </a:solidFill>
              <a:latin typeface="Copperplate Gothic Bold" pitchFamily="34" charset="0"/>
            </a:endParaRPr>
          </a:p>
        </p:txBody>
      </p:sp>
      <p:sp>
        <p:nvSpPr>
          <p:cNvPr id="26" name="TextBox 25"/>
          <p:cNvSpPr txBox="1"/>
          <p:nvPr/>
        </p:nvSpPr>
        <p:spPr>
          <a:xfrm>
            <a:off x="222834" y="4017258"/>
            <a:ext cx="1439230" cy="830997"/>
          </a:xfrm>
          <a:prstGeom prst="rect">
            <a:avLst/>
          </a:prstGeom>
          <a:noFill/>
        </p:spPr>
        <p:txBody>
          <a:bodyPr wrap="square" rtlCol="0">
            <a:spAutoFit/>
          </a:bodyPr>
          <a:lstStyle/>
          <a:p>
            <a:r>
              <a:rPr lang="en-CA" sz="1600" dirty="0" smtClean="0">
                <a:solidFill>
                  <a:schemeClr val="tx1">
                    <a:lumMod val="75000"/>
                    <a:lumOff val="25000"/>
                  </a:schemeClr>
                </a:solidFill>
                <a:latin typeface="Copperplate Gothic Bold" pitchFamily="34" charset="0"/>
              </a:rPr>
              <a:t>Building Train Tracks</a:t>
            </a:r>
            <a:endParaRPr lang="en-CA" sz="1600" dirty="0">
              <a:solidFill>
                <a:schemeClr val="tx1">
                  <a:lumMod val="75000"/>
                  <a:lumOff val="25000"/>
                </a:schemeClr>
              </a:solidFill>
              <a:latin typeface="Copperplate Gothic Bold" pitchFamily="34" charset="0"/>
            </a:endParaRPr>
          </a:p>
        </p:txBody>
      </p:sp>
    </p:spTree>
    <p:extLst>
      <p:ext uri="{BB962C8B-B14F-4D97-AF65-F5344CB8AC3E}">
        <p14:creationId xmlns:p14="http://schemas.microsoft.com/office/powerpoint/2010/main" val="3877516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923"/>
          <a:stretch/>
        </p:blipFill>
        <p:spPr bwMode="auto">
          <a:xfrm>
            <a:off x="-12370" y="-178"/>
            <a:ext cx="9123253" cy="68580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25840" y="296077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ounded Rectangle 5"/>
          <p:cNvSpPr/>
          <p:nvPr/>
        </p:nvSpPr>
        <p:spPr>
          <a:xfrm>
            <a:off x="125840" y="3917606"/>
            <a:ext cx="172819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7" name="Rounded Rectangle 6"/>
          <p:cNvSpPr/>
          <p:nvPr/>
        </p:nvSpPr>
        <p:spPr>
          <a:xfrm>
            <a:off x="125840" y="485371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ounded Rectangle 7"/>
          <p:cNvSpPr/>
          <p:nvPr/>
        </p:nvSpPr>
        <p:spPr>
          <a:xfrm>
            <a:off x="125840" y="201376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ounded Rectangle 8"/>
          <p:cNvSpPr/>
          <p:nvPr/>
        </p:nvSpPr>
        <p:spPr>
          <a:xfrm>
            <a:off x="1763688" y="1901382"/>
            <a:ext cx="7661942" cy="4032448"/>
          </a:xfrm>
          <a:prstGeom prst="roundRect">
            <a:avLst>
              <a:gd name="adj" fmla="val 5155"/>
            </a:avLst>
          </a:prstGeom>
          <a:pattFill prst="narVert">
            <a:fgClr>
              <a:srgbClr val="C2E7F0"/>
            </a:fgClr>
            <a:bgClr>
              <a:schemeClr val="bg1"/>
            </a:bgClr>
          </a:patt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p:cNvSpPr txBox="1"/>
          <p:nvPr/>
        </p:nvSpPr>
        <p:spPr>
          <a:xfrm>
            <a:off x="341864" y="2281757"/>
            <a:ext cx="1296144" cy="400110"/>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Setup</a:t>
            </a:r>
            <a:endParaRPr lang="en-CA" sz="2000" dirty="0">
              <a:solidFill>
                <a:schemeClr val="tx1">
                  <a:lumMod val="75000"/>
                  <a:lumOff val="25000"/>
                </a:schemeClr>
              </a:solidFill>
              <a:latin typeface="Copperplate Gothic Bold" pitchFamily="34" charset="0"/>
            </a:endParaRPr>
          </a:p>
        </p:txBody>
      </p:sp>
      <p:sp>
        <p:nvSpPr>
          <p:cNvPr id="14" name="TextBox 13"/>
          <p:cNvSpPr txBox="1"/>
          <p:nvPr/>
        </p:nvSpPr>
        <p:spPr>
          <a:xfrm>
            <a:off x="1979711" y="2184775"/>
            <a:ext cx="3614947" cy="3693319"/>
          </a:xfrm>
          <a:prstGeom prst="rect">
            <a:avLst/>
          </a:prstGeom>
          <a:noFill/>
        </p:spPr>
        <p:txBody>
          <a:bodyPr wrap="square" rtlCol="0">
            <a:spAutoFit/>
          </a:bodyPr>
          <a:lstStyle/>
          <a:p>
            <a:pPr marL="342900" indent="-342900">
              <a:buFont typeface="+mj-lt"/>
              <a:buAutoNum type="arabicPeriod" startAt="14"/>
            </a:pPr>
            <a:r>
              <a:rPr lang="en-CA" b="1" dirty="0" smtClean="0"/>
              <a:t>While in creative mode, students are able use any resources they want by pressing the “e” button and then dragging them into their “active dock”</a:t>
            </a:r>
          </a:p>
          <a:p>
            <a:pPr marL="342900" indent="-342900">
              <a:buFont typeface="+mj-lt"/>
              <a:buAutoNum type="arabicPeriod" startAt="14"/>
            </a:pPr>
            <a:endParaRPr lang="en-CA" b="1" dirty="0"/>
          </a:p>
          <a:p>
            <a:pPr marL="342900" indent="-342900">
              <a:buFont typeface="+mj-lt"/>
              <a:buAutoNum type="arabicPeriod" startAt="14"/>
            </a:pPr>
            <a:r>
              <a:rPr lang="en-CA" b="1" dirty="0" smtClean="0"/>
              <a:t>For building train tracks they will need powered rail, rail, and redstone torch and button. </a:t>
            </a:r>
          </a:p>
          <a:p>
            <a:pPr marL="342900" indent="-342900">
              <a:buFont typeface="+mj-lt"/>
              <a:buAutoNum type="arabicPeriod" startAt="14"/>
            </a:pPr>
            <a:endParaRPr lang="en-CA" b="1" dirty="0" smtClean="0"/>
          </a:p>
          <a:p>
            <a:pPr marL="342900" indent="-342900">
              <a:buFont typeface="+mj-lt"/>
              <a:buAutoNum type="arabicPeriod" startAt="14"/>
            </a:pPr>
            <a:endParaRPr lang="en-CA" b="1" dirty="0"/>
          </a:p>
          <a:p>
            <a:pPr marL="342900" indent="-342900">
              <a:buFont typeface="+mj-lt"/>
              <a:buAutoNum type="arabicPeriod" startAt="14"/>
            </a:pPr>
            <a:endParaRPr lang="en-CA" b="1" dirty="0" smtClean="0"/>
          </a:p>
        </p:txBody>
      </p:sp>
      <p:sp>
        <p:nvSpPr>
          <p:cNvPr id="15" name="TextBox 14"/>
          <p:cNvSpPr txBox="1"/>
          <p:nvPr/>
        </p:nvSpPr>
        <p:spPr>
          <a:xfrm>
            <a:off x="3062211" y="1110186"/>
            <a:ext cx="6048672" cy="523220"/>
          </a:xfrm>
          <a:prstGeom prst="rect">
            <a:avLst/>
          </a:prstGeom>
          <a:noFill/>
        </p:spPr>
        <p:txBody>
          <a:bodyPr wrap="square" rtlCol="0">
            <a:spAutoFit/>
          </a:bodyPr>
          <a:lstStyle/>
          <a:p>
            <a:pPr algn="r"/>
            <a:r>
              <a:rPr lang="en-CA" sz="2800" b="1" dirty="0" smtClean="0">
                <a:solidFill>
                  <a:schemeClr val="bg1"/>
                </a:solidFill>
                <a:latin typeface="Bell MT" pitchFamily="18" charset="0"/>
              </a:rPr>
              <a:t>Getting Ready to Train Tracks</a:t>
            </a:r>
            <a:endParaRPr lang="en-CA" sz="2800" b="1" dirty="0">
              <a:solidFill>
                <a:schemeClr val="bg1"/>
              </a:solidFill>
              <a:latin typeface="Bell MT" pitchFamily="18" charset="0"/>
            </a:endParaRPr>
          </a:p>
        </p:txBody>
      </p:sp>
      <p:sp>
        <p:nvSpPr>
          <p:cNvPr id="49" name="TextBox 48"/>
          <p:cNvSpPr txBox="1"/>
          <p:nvPr/>
        </p:nvSpPr>
        <p:spPr>
          <a:xfrm>
            <a:off x="251520" y="4941168"/>
            <a:ext cx="1439230" cy="707886"/>
          </a:xfrm>
          <a:prstGeom prst="rect">
            <a:avLst/>
          </a:prstGeom>
          <a:noFill/>
        </p:spPr>
        <p:txBody>
          <a:bodyPr wrap="square" rtlCol="0">
            <a:spAutoFit/>
          </a:bodyPr>
          <a:lstStyle/>
          <a:p>
            <a:r>
              <a:rPr lang="en-CA" sz="2000" dirty="0" smtClean="0">
                <a:solidFill>
                  <a:schemeClr val="tx1">
                    <a:lumMod val="75000"/>
                    <a:lumOff val="25000"/>
                  </a:schemeClr>
                </a:solidFill>
                <a:latin typeface="Copperplate Gothic Bold" pitchFamily="34" charset="0"/>
              </a:rPr>
              <a:t>About APLEN</a:t>
            </a:r>
            <a:endParaRPr lang="en-CA" sz="2000" dirty="0">
              <a:solidFill>
                <a:schemeClr val="tx1">
                  <a:lumMod val="75000"/>
                  <a:lumOff val="25000"/>
                </a:schemeClr>
              </a:solidFill>
              <a:latin typeface="Copperplate Gothic Bold"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778" t="16280" r="27407" b="11638"/>
          <a:stretch/>
        </p:blipFill>
        <p:spPr bwMode="auto">
          <a:xfrm>
            <a:off x="5814974" y="2192029"/>
            <a:ext cx="3295909" cy="3156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467545" y="12411"/>
            <a:ext cx="5976664" cy="1323439"/>
          </a:xfrm>
          <a:prstGeom prst="rect">
            <a:avLst/>
          </a:prstGeom>
          <a:noFill/>
          <a:effectLst>
            <a:reflection blurRad="6350" stA="50000" endA="300" endPos="49000" dir="5400000" sy="-100000" algn="bl" rotWithShape="0"/>
          </a:effectLst>
        </p:spPr>
        <p:txBody>
          <a:bodyPr wrap="square" rtlCol="0">
            <a:spAutoFit/>
          </a:bodyPr>
          <a:lstStyle/>
          <a:p>
            <a:r>
              <a:rPr lang="en-CA" sz="3200" dirty="0" smtClean="0">
                <a:solidFill>
                  <a:schemeClr val="tx1">
                    <a:lumMod val="75000"/>
                    <a:lumOff val="25000"/>
                  </a:schemeClr>
                </a:solidFill>
                <a:latin typeface="Copperplate Gothic Bold" pitchFamily="34" charset="0"/>
              </a:rPr>
              <a:t>MinecraftEdu Program: </a:t>
            </a:r>
          </a:p>
          <a:p>
            <a:r>
              <a:rPr lang="en-CA" sz="4800" dirty="0" smtClean="0">
                <a:solidFill>
                  <a:schemeClr val="tx1">
                    <a:lumMod val="75000"/>
                    <a:lumOff val="25000"/>
                  </a:schemeClr>
                </a:solidFill>
                <a:latin typeface="Copperplate Gothic Bold" pitchFamily="34" charset="0"/>
              </a:rPr>
              <a:t>Train Stations</a:t>
            </a:r>
            <a:endParaRPr lang="en-CA" sz="3200" dirty="0">
              <a:solidFill>
                <a:schemeClr val="tx1">
                  <a:lumMod val="75000"/>
                  <a:lumOff val="25000"/>
                </a:schemeClr>
              </a:solidFill>
              <a:latin typeface="Copperplate Gothic Bold" pitchFamily="34" charset="0"/>
            </a:endParaRPr>
          </a:p>
        </p:txBody>
      </p:sp>
      <p:sp>
        <p:nvSpPr>
          <p:cNvPr id="22" name="TextBox 21"/>
          <p:cNvSpPr txBox="1"/>
          <p:nvPr/>
        </p:nvSpPr>
        <p:spPr>
          <a:xfrm>
            <a:off x="268926" y="3200044"/>
            <a:ext cx="1562908" cy="523220"/>
          </a:xfrm>
          <a:prstGeom prst="rect">
            <a:avLst/>
          </a:prstGeom>
          <a:noFill/>
        </p:spPr>
        <p:txBody>
          <a:bodyPr wrap="square" rtlCol="0">
            <a:spAutoFit/>
          </a:bodyPr>
          <a:lstStyle/>
          <a:p>
            <a:r>
              <a:rPr lang="en-CA" sz="1400" dirty="0" smtClean="0">
                <a:solidFill>
                  <a:schemeClr val="tx1">
                    <a:lumMod val="75000"/>
                    <a:lumOff val="25000"/>
                  </a:schemeClr>
                </a:solidFill>
                <a:latin typeface="Copperplate Gothic Bold" pitchFamily="34" charset="0"/>
              </a:rPr>
              <a:t>Explore Your World</a:t>
            </a:r>
            <a:endParaRPr lang="en-CA" sz="1400" dirty="0">
              <a:solidFill>
                <a:schemeClr val="tx1">
                  <a:lumMod val="75000"/>
                  <a:lumOff val="25000"/>
                </a:schemeClr>
              </a:solidFill>
              <a:latin typeface="Copperplate Gothic Bold" pitchFamily="34" charset="0"/>
            </a:endParaRPr>
          </a:p>
        </p:txBody>
      </p:sp>
      <p:sp>
        <p:nvSpPr>
          <p:cNvPr id="23" name="TextBox 22"/>
          <p:cNvSpPr txBox="1"/>
          <p:nvPr/>
        </p:nvSpPr>
        <p:spPr>
          <a:xfrm>
            <a:off x="222834" y="4017258"/>
            <a:ext cx="1439230" cy="830997"/>
          </a:xfrm>
          <a:prstGeom prst="rect">
            <a:avLst/>
          </a:prstGeom>
          <a:noFill/>
        </p:spPr>
        <p:txBody>
          <a:bodyPr wrap="square" rtlCol="0">
            <a:spAutoFit/>
          </a:bodyPr>
          <a:lstStyle/>
          <a:p>
            <a:r>
              <a:rPr lang="en-CA" sz="1600" dirty="0" smtClean="0">
                <a:solidFill>
                  <a:schemeClr val="tx1">
                    <a:lumMod val="75000"/>
                    <a:lumOff val="25000"/>
                  </a:schemeClr>
                </a:solidFill>
                <a:latin typeface="Copperplate Gothic Bold" pitchFamily="34" charset="0"/>
              </a:rPr>
              <a:t>Building Train Tracks</a:t>
            </a:r>
            <a:endParaRPr lang="en-CA" sz="1600" dirty="0">
              <a:solidFill>
                <a:schemeClr val="tx1">
                  <a:lumMod val="75000"/>
                  <a:lumOff val="25000"/>
                </a:schemeClr>
              </a:solidFill>
              <a:latin typeface="Copperplate Gothic Bold" pitchFamily="34" charset="0"/>
            </a:endParaRPr>
          </a:p>
        </p:txBody>
      </p:sp>
    </p:spTree>
    <p:extLst>
      <p:ext uri="{BB962C8B-B14F-4D97-AF65-F5344CB8AC3E}">
        <p14:creationId xmlns:p14="http://schemas.microsoft.com/office/powerpoint/2010/main" val="3857931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1045</Words>
  <Application>Microsoft Office PowerPoint</Application>
  <PresentationFormat>On-screen Show (4:3)</PresentationFormat>
  <Paragraphs>163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vt:lpstr>
      <vt:lpstr>v</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Lin</dc:creator>
  <cp:lastModifiedBy>Brian Lin</cp:lastModifiedBy>
  <cp:revision>23</cp:revision>
  <dcterms:created xsi:type="dcterms:W3CDTF">2013-04-19T19:43:17Z</dcterms:created>
  <dcterms:modified xsi:type="dcterms:W3CDTF">2013-05-02T20:17:14Z</dcterms:modified>
</cp:coreProperties>
</file>