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343" r:id="rId2"/>
    <p:sldId id="344" r:id="rId3"/>
    <p:sldId id="332" r:id="rId4"/>
    <p:sldId id="274" r:id="rId5"/>
    <p:sldId id="333" r:id="rId6"/>
    <p:sldId id="334" r:id="rId7"/>
    <p:sldId id="335" r:id="rId8"/>
    <p:sldId id="336" r:id="rId9"/>
    <p:sldId id="337" r:id="rId10"/>
    <p:sldId id="338" r:id="rId11"/>
    <p:sldId id="339" r:id="rId12"/>
    <p:sldId id="340" r:id="rId13"/>
    <p:sldId id="341" r:id="rId14"/>
    <p:sldId id="342" r:id="rId15"/>
    <p:sldId id="331" r:id="rId1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478" autoAdjust="0"/>
  </p:normalViewPr>
  <p:slideViewPr>
    <p:cSldViewPr>
      <p:cViewPr varScale="1">
        <p:scale>
          <a:sx n="108" d="100"/>
          <a:sy n="108" d="100"/>
        </p:scale>
        <p:origin x="170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02E2625C-CF09-4F3C-967B-D1C86A56CEF8}" type="datetimeFigureOut">
              <a:rPr lang="en-CA"/>
              <a:pPr>
                <a:defRPr/>
              </a:pPr>
              <a:t>2020-12-23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CA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CA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99A3471-A3B8-466E-A9C5-8EBC5091E31F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altLang="en-US" dirty="0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55650" indent="-2905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63638" indent="-23177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30363" indent="-23177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95500" indent="-23177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527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099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671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9243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152BD4F-CFCA-4A9C-BA26-354C4E159B60}" type="slidenum">
              <a:rPr lang="en-CA" altLang="en-US" smtClean="0"/>
              <a:pPr/>
              <a:t>15</a:t>
            </a:fld>
            <a:endParaRPr lang="en-CA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 Single Corner Rectangle 3"/>
          <p:cNvSpPr/>
          <p:nvPr/>
        </p:nvSpPr>
        <p:spPr>
          <a:xfrm flipV="1">
            <a:off x="0" y="0"/>
            <a:ext cx="8229600" cy="1143000"/>
          </a:xfrm>
          <a:prstGeom prst="round1Rect">
            <a:avLst/>
          </a:prstGeom>
          <a:solidFill>
            <a:srgbClr val="1146AF"/>
          </a:solidFill>
          <a:ln>
            <a:solidFill>
              <a:srgbClr val="1146A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pic>
        <p:nvPicPr>
          <p:cNvPr id="5" name="Picture 6" descr="I:\Library\Communications\Logos\WVML2012logos\Horizontal\White\wvml_h_white green leave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81000"/>
            <a:ext cx="2519363" cy="44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1412776"/>
            <a:ext cx="7772400" cy="784225"/>
          </a:xfrm>
        </p:spPr>
        <p:txBody>
          <a:bodyPr/>
          <a:lstStyle>
            <a:lvl1pPr algn="ctr">
              <a:defRPr sz="4400">
                <a:solidFill>
                  <a:schemeClr val="tx2"/>
                </a:solidFill>
                <a:latin typeface="Rockwell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2420888"/>
            <a:ext cx="6400800" cy="381000"/>
          </a:xfrm>
        </p:spPr>
        <p:txBody>
          <a:bodyPr/>
          <a:lstStyle>
            <a:lvl1pPr marL="0" indent="0" algn="l">
              <a:buNone/>
              <a:defRPr sz="2400" baseline="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712029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ac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1146AF"/>
          </a:solidFill>
          <a:ln>
            <a:solidFill>
              <a:srgbClr val="1146A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pic>
        <p:nvPicPr>
          <p:cNvPr id="5" name="Picture 6" descr="I:\Library\Communications\Logos\WVML2012logos\Horizontal\White\wvml_h_white green leave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638" y="396875"/>
            <a:ext cx="2519362" cy="44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ound Single Corner Rectangle 6"/>
          <p:cNvSpPr/>
          <p:nvPr/>
        </p:nvSpPr>
        <p:spPr>
          <a:xfrm flipV="1">
            <a:off x="0" y="5410200"/>
            <a:ext cx="8229600" cy="762000"/>
          </a:xfrm>
          <a:prstGeom prst="round1Rect">
            <a:avLst/>
          </a:prstGeom>
          <a:solidFill>
            <a:srgbClr val="1146AF"/>
          </a:solidFill>
          <a:ln>
            <a:solidFill>
              <a:srgbClr val="1146A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810000" y="2514600"/>
            <a:ext cx="3733800" cy="342900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0"/>
          </p:nvPr>
        </p:nvSpPr>
        <p:spPr>
          <a:xfrm>
            <a:off x="323528" y="1268760"/>
            <a:ext cx="3888432" cy="1800200"/>
          </a:xfrm>
        </p:spPr>
        <p:txBody>
          <a:bodyPr/>
          <a:lstStyle>
            <a:lvl1pPr algn="r"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300723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540933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9540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19200"/>
            <a:ext cx="5111750" cy="49069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438400"/>
            <a:ext cx="3008313" cy="36877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0A6EE7B-212E-4642-934F-017D871EA985}" type="datetimeFigureOut">
              <a:rPr lang="en-CA"/>
              <a:pPr>
                <a:defRPr/>
              </a:pPr>
              <a:t>2020-12-23</a:t>
            </a:fld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44F17C7A-5C4F-48DD-8132-C0662D04E73F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5847347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95600"/>
            <a:ext cx="8229600" cy="3733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57625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79063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00DB4463-8390-4943-975F-A40A10C288FF}" type="datetimeFigureOut">
              <a:rPr lang="en-CA"/>
              <a:pPr>
                <a:defRPr/>
              </a:pPr>
              <a:t>2020-12-23</a:t>
            </a:fld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7C00F654-10AF-4B28-AEAF-4CCFD49B4F34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214664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AEE28D9-9C33-4B81-BF3D-0A7848B1CDD8}" type="datetimeFigureOut">
              <a:rPr lang="en-CA"/>
              <a:pPr>
                <a:defRPr/>
              </a:pPr>
              <a:t>2020-12-23</a:t>
            </a:fld>
            <a:endParaRPr lang="en-CA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2C092DF4-1410-4CA5-AC02-09025BDD396B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600485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22803CE-5B5B-4AAE-B126-D60B4483CCCC}" type="datetimeFigureOut">
              <a:rPr lang="en-CA"/>
              <a:pPr>
                <a:defRPr/>
              </a:pPr>
              <a:t>2020-12-23</a:t>
            </a:fld>
            <a:endParaRPr lang="en-CA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3A69FAFC-EB29-440A-B9A1-BCE0E92E34AC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171286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8BEA6E88-2F86-48D3-9BE6-30DD57394FC4}" type="datetimeFigureOut">
              <a:rPr lang="en-CA"/>
              <a:pPr>
                <a:defRPr/>
              </a:pPr>
              <a:t>2020-12-23</a:t>
            </a:fld>
            <a:endParaRPr lang="en-CA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F647A39E-3E9F-4590-B228-44957772E2D0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508356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4114800" y="3200400"/>
            <a:ext cx="4267200" cy="2971800"/>
          </a:xfrm>
        </p:spPr>
        <p:txBody>
          <a:bodyPr anchor="t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14962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3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2438400" y="4343400"/>
            <a:ext cx="5791200" cy="1676400"/>
          </a:xfrm>
        </p:spPr>
        <p:txBody>
          <a:bodyPr anchor="t"/>
          <a:lstStyle>
            <a:lvl1pPr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15113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6764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CA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2895600"/>
            <a:ext cx="8229600" cy="323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CA" altLang="en-US" smtClean="0"/>
          </a:p>
        </p:txBody>
      </p:sp>
      <p:grpSp>
        <p:nvGrpSpPr>
          <p:cNvPr id="1028" name="Group 6"/>
          <p:cNvGrpSpPr>
            <a:grpSpLocks/>
          </p:cNvGrpSpPr>
          <p:nvPr/>
        </p:nvGrpSpPr>
        <p:grpSpPr bwMode="auto">
          <a:xfrm>
            <a:off x="0" y="0"/>
            <a:ext cx="8229600" cy="1143000"/>
            <a:chOff x="0" y="0"/>
            <a:chExt cx="8229600" cy="1143000"/>
          </a:xfrm>
        </p:grpSpPr>
        <p:sp>
          <p:nvSpPr>
            <p:cNvPr id="8" name="Round Single Corner Rectangle 7"/>
            <p:cNvSpPr/>
            <p:nvPr/>
          </p:nvSpPr>
          <p:spPr>
            <a:xfrm flipV="1">
              <a:off x="0" y="0"/>
              <a:ext cx="8229600" cy="1143000"/>
            </a:xfrm>
            <a:prstGeom prst="round1Rect">
              <a:avLst/>
            </a:prstGeom>
            <a:solidFill>
              <a:srgbClr val="1146AF"/>
            </a:solidFill>
            <a:ln>
              <a:solidFill>
                <a:srgbClr val="1146A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  <p:pic>
          <p:nvPicPr>
            <p:cNvPr id="1030" name="Picture 6" descr="I:\Library\Communications\Logos\WVML2012logos\Horizontal\White\wvml_h_white green leaves.png"/>
            <p:cNvPicPr>
              <a:picLocks noChangeAspect="1"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8638" y="381000"/>
              <a:ext cx="2519362" cy="441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81" r:id="rId1"/>
    <p:sldLayoutId id="2147484176" r:id="rId2"/>
    <p:sldLayoutId id="2147484177" r:id="rId3"/>
    <p:sldLayoutId id="2147484182" r:id="rId4"/>
    <p:sldLayoutId id="2147484183" r:id="rId5"/>
    <p:sldLayoutId id="2147484184" r:id="rId6"/>
    <p:sldLayoutId id="2147484185" r:id="rId7"/>
    <p:sldLayoutId id="2147484178" r:id="rId8"/>
    <p:sldLayoutId id="2147484179" r:id="rId9"/>
    <p:sldLayoutId id="2147484186" r:id="rId10"/>
    <p:sldLayoutId id="2147484180" r:id="rId11"/>
    <p:sldLayoutId id="2147484187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800" kern="1200">
          <a:solidFill>
            <a:srgbClr val="00349E"/>
          </a:solidFill>
          <a:latin typeface="Rockwell" pitchFamily="18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800">
          <a:solidFill>
            <a:srgbClr val="00349E"/>
          </a:solidFill>
          <a:latin typeface="Rockwell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800">
          <a:solidFill>
            <a:srgbClr val="00349E"/>
          </a:solidFill>
          <a:latin typeface="Rockwell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800">
          <a:solidFill>
            <a:srgbClr val="00349E"/>
          </a:solidFill>
          <a:latin typeface="Rockwell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800">
          <a:solidFill>
            <a:srgbClr val="00349E"/>
          </a:solidFill>
          <a:latin typeface="Rockwell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venir LT Std 55 Roman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venir LT Std 55 Roman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venir LT Std 55 Roman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venir LT Std 55 Roman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venir LT Std 55 Roman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ylawbc.com/paths/wills/" TargetMode="External"/><Relationship Id="rId2" Type="http://schemas.openxmlformats.org/officeDocument/2006/relationships/hyperlink" Target="https://www.self-counsel.com/complete-canadian-wills-kit-download.html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2.gov.bc.ca/gov/content/life-events/death/wills-estates/make-a-will-week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Welcome!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dirty="0"/>
              <a:t>Thank you everyone for joining </a:t>
            </a:r>
            <a:r>
              <a:rPr lang="en-US" altLang="en-US" dirty="0" smtClean="0"/>
              <a:t>Digital Wills</a:t>
            </a:r>
            <a:endParaRPr lang="en-US" altLang="en-US" dirty="0"/>
          </a:p>
          <a:p>
            <a:pPr marL="0" indent="0">
              <a:buNone/>
            </a:pPr>
            <a:endParaRPr lang="en-US" altLang="en-US" dirty="0"/>
          </a:p>
          <a:p>
            <a:pPr marL="0" indent="0">
              <a:buNone/>
            </a:pPr>
            <a:r>
              <a:rPr lang="en-US" altLang="en-US" dirty="0"/>
              <a:t>We’ll get started right at </a:t>
            </a:r>
            <a:r>
              <a:rPr lang="en-US" altLang="en-US" dirty="0" smtClean="0"/>
              <a:t>12 </a:t>
            </a:r>
            <a:r>
              <a:rPr lang="en-US" altLang="en-US" dirty="0"/>
              <a:t>p</a:t>
            </a:r>
            <a:r>
              <a:rPr lang="en-US" altLang="en-US" dirty="0" smtClean="0"/>
              <a:t>.m</a:t>
            </a:r>
            <a:r>
              <a:rPr lang="en-US" altLang="en-US" dirty="0"/>
              <a:t>.</a:t>
            </a:r>
            <a:endParaRPr lang="en-CA" altLang="en-US" dirty="0"/>
          </a:p>
          <a:p>
            <a:endParaRPr lang="en-CA" dirty="0"/>
          </a:p>
        </p:txBody>
      </p:sp>
      <p:pic>
        <p:nvPicPr>
          <p:cNvPr id="4" name="Picture 6" descr="Image result for legal wil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4749518"/>
            <a:ext cx="1880856" cy="1730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12" descr="Image result for gmai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4372654"/>
            <a:ext cx="2470741" cy="24707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Image result for instagram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4869159"/>
            <a:ext cx="1574966" cy="1577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4" descr="Image result for twitter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682" y="4628584"/>
            <a:ext cx="2033913" cy="2033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19466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ctrTitle"/>
          </p:nvPr>
        </p:nvSpPr>
        <p:spPr>
          <a:xfrm>
            <a:off x="468313" y="1412875"/>
            <a:ext cx="7772400" cy="1152525"/>
          </a:xfrm>
        </p:spPr>
        <p:txBody>
          <a:bodyPr/>
          <a:lstStyle/>
          <a:p>
            <a:pPr algn="l" eaLnBrk="1" hangingPunct="1"/>
            <a:r>
              <a:rPr lang="en-US" altLang="en-US" sz="3200" dirty="0" smtClean="0"/>
              <a:t>What happens if I don’t manage my digital estate?</a:t>
            </a:r>
            <a:endParaRPr lang="en-CA" altLang="en-US" sz="3200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8313" y="2852738"/>
            <a:ext cx="7848600" cy="3168650"/>
          </a:xfrm>
        </p:spPr>
        <p:txBody>
          <a:bodyPr lIns="108000"/>
          <a:lstStyle/>
          <a:p>
            <a:pPr eaLnBrk="1" hangingPunct="1">
              <a:spcAft>
                <a:spcPts val="1200"/>
              </a:spcAft>
              <a:defRPr/>
            </a:pPr>
            <a:r>
              <a:rPr lang="en-US" dirty="0" smtClean="0">
                <a:solidFill>
                  <a:schemeClr val="tx1"/>
                </a:solidFill>
                <a:latin typeface="+mn-lt"/>
              </a:rPr>
              <a:t>It can be nearly impossible for anyone to access your accounts/assets. </a:t>
            </a:r>
          </a:p>
          <a:p>
            <a:pPr eaLnBrk="1" hangingPunct="1">
              <a:spcAft>
                <a:spcPts val="1200"/>
              </a:spcAft>
              <a:defRPr/>
            </a:pPr>
            <a:r>
              <a:rPr lang="en-US" dirty="0" smtClean="0">
                <a:solidFill>
                  <a:schemeClr val="tx1"/>
                </a:solidFill>
                <a:latin typeface="+mn-lt"/>
              </a:rPr>
              <a:t>The account will most likely:</a:t>
            </a:r>
          </a:p>
          <a:p>
            <a:pPr marL="342900" indent="-342900" eaLnBrk="1" hangingPunct="1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solidFill>
                  <a:schemeClr val="tx1"/>
                </a:solidFill>
                <a:latin typeface="+mn-lt"/>
              </a:rPr>
              <a:t>Stay online</a:t>
            </a:r>
          </a:p>
          <a:p>
            <a:pPr marL="342900" indent="-342900" eaLnBrk="1" hangingPunct="1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solidFill>
                  <a:schemeClr val="tx1"/>
                </a:solidFill>
                <a:latin typeface="+mn-lt"/>
              </a:rPr>
              <a:t>Provide the ability for others to continue to interact </a:t>
            </a:r>
          </a:p>
          <a:p>
            <a:pPr marL="342900" indent="-342900" eaLnBrk="1" hangingPunct="1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solidFill>
                  <a:schemeClr val="tx1"/>
                </a:solidFill>
                <a:latin typeface="+mn-lt"/>
              </a:rPr>
              <a:t>Could potentially be at risk for identity theft </a:t>
            </a:r>
            <a:endParaRPr lang="en-US" b="1" dirty="0" smtClean="0">
              <a:solidFill>
                <a:srgbClr val="92D05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98338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ctrTitle"/>
          </p:nvPr>
        </p:nvSpPr>
        <p:spPr>
          <a:xfrm>
            <a:off x="468313" y="1412875"/>
            <a:ext cx="7772400" cy="1152525"/>
          </a:xfrm>
        </p:spPr>
        <p:txBody>
          <a:bodyPr/>
          <a:lstStyle/>
          <a:p>
            <a:pPr algn="l" eaLnBrk="1" hangingPunct="1"/>
            <a:r>
              <a:rPr lang="en-US" altLang="en-US" sz="3200" dirty="0" smtClean="0"/>
              <a:t>What to consider in managing my digital estate</a:t>
            </a:r>
            <a:endParaRPr lang="en-CA" altLang="en-US" sz="3200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8313" y="2852738"/>
            <a:ext cx="7848600" cy="3168650"/>
          </a:xfrm>
        </p:spPr>
        <p:txBody>
          <a:bodyPr lIns="108000"/>
          <a:lstStyle/>
          <a:p>
            <a:pPr eaLnBrk="1" hangingPunct="1">
              <a:spcAft>
                <a:spcPts val="1200"/>
              </a:spcAft>
              <a:defRPr/>
            </a:pPr>
            <a:r>
              <a:rPr lang="en-US" dirty="0" smtClean="0">
                <a:solidFill>
                  <a:schemeClr val="tx1"/>
                </a:solidFill>
                <a:latin typeface="+mn-lt"/>
              </a:rPr>
              <a:t>Do you want: </a:t>
            </a:r>
            <a:endParaRPr lang="en-US" dirty="0">
              <a:solidFill>
                <a:schemeClr val="tx1"/>
              </a:solidFill>
              <a:latin typeface="+mn-lt"/>
            </a:endParaRPr>
          </a:p>
          <a:p>
            <a:pPr marL="342900" indent="-342900" eaLnBrk="1" hangingPunct="1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solidFill>
                  <a:schemeClr val="tx1"/>
                </a:solidFill>
                <a:latin typeface="+mn-lt"/>
              </a:rPr>
              <a:t>Accounts shut down immediately </a:t>
            </a:r>
          </a:p>
          <a:p>
            <a:pPr marL="342900" indent="-342900" eaLnBrk="1" hangingPunct="1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solidFill>
                  <a:schemeClr val="tx1"/>
                </a:solidFill>
                <a:latin typeface="+mn-lt"/>
              </a:rPr>
              <a:t>Accounts up temporarily so that others can post condolences?</a:t>
            </a:r>
          </a:p>
          <a:p>
            <a:pPr marL="342900" indent="-342900" eaLnBrk="1" hangingPunct="1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solidFill>
                  <a:schemeClr val="tx1"/>
                </a:solidFill>
                <a:latin typeface="+mn-lt"/>
              </a:rPr>
              <a:t>Assets passed on to a friend or family member</a:t>
            </a:r>
            <a:endParaRPr lang="en-US" dirty="0" smtClean="0">
              <a:solidFill>
                <a:srgbClr val="92D05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99952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ctrTitle"/>
          </p:nvPr>
        </p:nvSpPr>
        <p:spPr>
          <a:xfrm>
            <a:off x="468313" y="1412875"/>
            <a:ext cx="7772400" cy="1152525"/>
          </a:xfrm>
        </p:spPr>
        <p:txBody>
          <a:bodyPr/>
          <a:lstStyle/>
          <a:p>
            <a:pPr algn="l" eaLnBrk="1" hangingPunct="1"/>
            <a:r>
              <a:rPr lang="en-US" altLang="en-US" sz="3200" dirty="0" smtClean="0"/>
              <a:t>How can I manage my digital estate?</a:t>
            </a:r>
            <a:endParaRPr lang="en-CA" altLang="en-US" sz="3200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8313" y="2852738"/>
            <a:ext cx="7848600" cy="3168650"/>
          </a:xfrm>
        </p:spPr>
        <p:txBody>
          <a:bodyPr lIns="108000"/>
          <a:lstStyle/>
          <a:p>
            <a:pPr marL="457200" indent="-457200" eaLnBrk="1" hangingPunct="1">
              <a:spcAft>
                <a:spcPts val="1200"/>
              </a:spcAft>
              <a:buAutoNum type="arabicParenR"/>
              <a:defRPr/>
            </a:pPr>
            <a:r>
              <a:rPr lang="en-US" dirty="0" smtClean="0">
                <a:solidFill>
                  <a:schemeClr val="tx1"/>
                </a:solidFill>
                <a:latin typeface="+mn-lt"/>
              </a:rPr>
              <a:t>Make a list of all digital assets and accounts</a:t>
            </a:r>
          </a:p>
          <a:p>
            <a:pPr marL="457200" indent="-457200" eaLnBrk="1" hangingPunct="1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solidFill>
                  <a:schemeClr val="tx1"/>
                </a:solidFill>
                <a:latin typeface="+mn-lt"/>
              </a:rPr>
              <a:t>Easiest to use a password manager </a:t>
            </a:r>
          </a:p>
          <a:p>
            <a:pPr eaLnBrk="1" hangingPunct="1">
              <a:spcAft>
                <a:spcPts val="1200"/>
              </a:spcAft>
              <a:defRPr/>
            </a:pPr>
            <a:r>
              <a:rPr lang="en-US" dirty="0" smtClean="0">
                <a:solidFill>
                  <a:schemeClr val="tx1"/>
                </a:solidFill>
                <a:latin typeface="+mn-lt"/>
              </a:rPr>
              <a:t>2) Create a digital estate plan</a:t>
            </a:r>
          </a:p>
          <a:p>
            <a:pPr eaLnBrk="1" hangingPunct="1">
              <a:spcAft>
                <a:spcPts val="1200"/>
              </a:spcAft>
              <a:defRPr/>
            </a:pPr>
            <a:r>
              <a:rPr lang="en-US" dirty="0" smtClean="0">
                <a:solidFill>
                  <a:schemeClr val="tx1"/>
                </a:solidFill>
                <a:latin typeface="+mn-lt"/>
              </a:rPr>
              <a:t>3) Designate a digital estate manager</a:t>
            </a:r>
          </a:p>
          <a:p>
            <a:pPr eaLnBrk="1" hangingPunct="1">
              <a:spcAft>
                <a:spcPts val="1200"/>
              </a:spcAft>
              <a:defRPr/>
            </a:pPr>
            <a:r>
              <a:rPr lang="en-US" dirty="0" smtClean="0">
                <a:solidFill>
                  <a:schemeClr val="tx1"/>
                </a:solidFill>
                <a:latin typeface="+mn-lt"/>
              </a:rPr>
              <a:t>4) Include the instructions in your will</a:t>
            </a:r>
          </a:p>
          <a:p>
            <a:pPr eaLnBrk="1" hangingPunct="1">
              <a:spcAft>
                <a:spcPts val="1200"/>
              </a:spcAft>
              <a:defRPr/>
            </a:pPr>
            <a:r>
              <a:rPr lang="en-US" dirty="0" smtClean="0">
                <a:solidFill>
                  <a:schemeClr val="tx1"/>
                </a:solidFill>
                <a:latin typeface="+mn-lt"/>
              </a:rPr>
              <a:t>5) Keep your will up to date (check it over once a year) </a:t>
            </a:r>
            <a:endParaRPr lang="en-US" b="1" dirty="0" smtClean="0">
              <a:solidFill>
                <a:srgbClr val="92D05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02510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ctrTitle"/>
          </p:nvPr>
        </p:nvSpPr>
        <p:spPr>
          <a:xfrm>
            <a:off x="468313" y="1412875"/>
            <a:ext cx="7772400" cy="1152525"/>
          </a:xfrm>
        </p:spPr>
        <p:txBody>
          <a:bodyPr/>
          <a:lstStyle/>
          <a:p>
            <a:pPr algn="l" eaLnBrk="1" hangingPunct="1"/>
            <a:r>
              <a:rPr lang="en-US" altLang="en-US" sz="3200" dirty="0" smtClean="0"/>
              <a:t>Other considerations</a:t>
            </a:r>
            <a:endParaRPr lang="en-CA" altLang="en-US" sz="3200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8313" y="2852738"/>
            <a:ext cx="7848600" cy="3168650"/>
          </a:xfrm>
        </p:spPr>
        <p:txBody>
          <a:bodyPr lIns="108000"/>
          <a:lstStyle/>
          <a:p>
            <a:pPr eaLnBrk="1" hangingPunct="1">
              <a:spcAft>
                <a:spcPts val="1200"/>
              </a:spcAft>
              <a:defRPr/>
            </a:pPr>
            <a:r>
              <a:rPr lang="en-US" dirty="0" smtClean="0">
                <a:solidFill>
                  <a:schemeClr val="tx1"/>
                </a:solidFill>
                <a:latin typeface="+mn-lt"/>
              </a:rPr>
              <a:t>Organize your digital assets now so that you can decide what you want to pass on:</a:t>
            </a:r>
          </a:p>
          <a:p>
            <a:pPr marL="342900" indent="-342900" eaLnBrk="1" hangingPunct="1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solidFill>
                  <a:schemeClr val="tx1"/>
                </a:solidFill>
                <a:latin typeface="+mn-lt"/>
              </a:rPr>
              <a:t>Do you really want to pass on every email? Or a selection of meaningful ones? </a:t>
            </a:r>
          </a:p>
          <a:p>
            <a:pPr eaLnBrk="1" hangingPunct="1">
              <a:spcAft>
                <a:spcPts val="1200"/>
              </a:spcAft>
              <a:defRPr/>
            </a:pPr>
            <a:r>
              <a:rPr lang="en-US" dirty="0" smtClean="0">
                <a:solidFill>
                  <a:schemeClr val="tx1"/>
                </a:solidFill>
                <a:latin typeface="+mn-lt"/>
              </a:rPr>
              <a:t>Do not put any passwords in your will itself.</a:t>
            </a:r>
          </a:p>
          <a:p>
            <a:pPr eaLnBrk="1" hangingPunct="1">
              <a:spcAft>
                <a:spcPts val="1200"/>
              </a:spcAft>
              <a:defRPr/>
            </a:pPr>
            <a:r>
              <a:rPr lang="en-US" dirty="0" smtClean="0">
                <a:solidFill>
                  <a:schemeClr val="tx1"/>
                </a:solidFill>
                <a:latin typeface="+mn-lt"/>
              </a:rPr>
              <a:t>Digital accounts of a business may be an asset of the corporation. Check with a legal professional.</a:t>
            </a:r>
            <a:endParaRPr lang="en-US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79757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ctrTitle"/>
          </p:nvPr>
        </p:nvSpPr>
        <p:spPr>
          <a:xfrm>
            <a:off x="468313" y="1412875"/>
            <a:ext cx="7772400" cy="1152525"/>
          </a:xfrm>
        </p:spPr>
        <p:txBody>
          <a:bodyPr/>
          <a:lstStyle/>
          <a:p>
            <a:pPr algn="l" eaLnBrk="1" hangingPunct="1"/>
            <a:r>
              <a:rPr lang="en-US" altLang="en-US" sz="3200" dirty="0" smtClean="0"/>
              <a:t>When to write a will</a:t>
            </a:r>
            <a:endParaRPr lang="en-CA" altLang="en-US" sz="3200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8313" y="2852738"/>
            <a:ext cx="7848600" cy="3168650"/>
          </a:xfrm>
        </p:spPr>
        <p:txBody>
          <a:bodyPr lIns="108000"/>
          <a:lstStyle/>
          <a:p>
            <a:pPr marL="342900" indent="-342900" eaLnBrk="1" hangingPunct="1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solidFill>
                  <a:schemeClr val="tx1"/>
                </a:solidFill>
                <a:latin typeface="+mn-lt"/>
              </a:rPr>
              <a:t>When you have children</a:t>
            </a:r>
          </a:p>
          <a:p>
            <a:pPr marL="342900" indent="-342900" eaLnBrk="1" hangingPunct="1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solidFill>
                  <a:schemeClr val="tx1"/>
                </a:solidFill>
                <a:latin typeface="+mn-lt"/>
              </a:rPr>
              <a:t>When you have valuable assets (property, a business, etc.)</a:t>
            </a:r>
          </a:p>
          <a:p>
            <a:pPr marL="342900" indent="-342900" eaLnBrk="1" hangingPunct="1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solidFill>
                  <a:schemeClr val="tx1"/>
                </a:solidFill>
                <a:latin typeface="+mn-lt"/>
              </a:rPr>
              <a:t>When you have online accounts/assets</a:t>
            </a:r>
            <a:endParaRPr lang="en-US" dirty="0" smtClean="0">
              <a:solidFill>
                <a:srgbClr val="92D05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96628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ontent Placeholder 2"/>
          <p:cNvSpPr>
            <a:spLocks noGrp="1"/>
          </p:cNvSpPr>
          <p:nvPr>
            <p:ph idx="10"/>
          </p:nvPr>
        </p:nvSpPr>
        <p:spPr>
          <a:xfrm>
            <a:off x="1691680" y="1628800"/>
            <a:ext cx="5690567" cy="647700"/>
          </a:xfrm>
        </p:spPr>
        <p:txBody>
          <a:bodyPr/>
          <a:lstStyle/>
          <a:p>
            <a:pPr marL="0" indent="0" algn="ctr" eaLnBrk="1" hangingPunct="1"/>
            <a:r>
              <a:rPr lang="en-US" altLang="en-US" sz="4000" dirty="0" smtClean="0">
                <a:latin typeface="Rockwell" panose="02060603020205020403" pitchFamily="18" charset="0"/>
              </a:rPr>
              <a:t>For more information:</a:t>
            </a:r>
            <a:endParaRPr lang="en-CA" altLang="en-US" sz="4000" dirty="0" smtClean="0">
              <a:latin typeface="Rockwell" panose="02060603020205020403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27584" y="2852936"/>
            <a:ext cx="777686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mtClean="0">
                <a:solidFill>
                  <a:schemeClr val="bg1"/>
                </a:solidFill>
              </a:rPr>
              <a:t>Courthouse Libraries BC - Wills </a:t>
            </a:r>
            <a:r>
              <a:rPr lang="en-US" dirty="0" smtClean="0">
                <a:solidFill>
                  <a:schemeClr val="bg1"/>
                </a:solidFill>
              </a:rPr>
              <a:t>and personal </a:t>
            </a:r>
            <a:r>
              <a:rPr lang="en-US">
                <a:solidFill>
                  <a:schemeClr val="bg1"/>
                </a:solidFill>
              </a:rPr>
              <a:t>planning resources https://www.courthouselibrary.ca/how-we-can-help/legislation-case-law/guides/acts/wills-personal-planning-resources</a:t>
            </a:r>
            <a:endParaRPr lang="en-US" dirty="0" smtClean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>
                <a:solidFill>
                  <a:schemeClr val="bg1"/>
                </a:solidFill>
              </a:rPr>
              <a:t>Clicklaw</a:t>
            </a:r>
            <a:r>
              <a:rPr lang="en-US" dirty="0" smtClean="0">
                <a:solidFill>
                  <a:schemeClr val="bg1"/>
                </a:solidFill>
              </a:rPr>
              <a:t> - Wills </a:t>
            </a:r>
            <a:r>
              <a:rPr lang="en-US" dirty="0">
                <a:solidFill>
                  <a:schemeClr val="bg1"/>
                </a:solidFill>
              </a:rPr>
              <a:t>&amp; Estates https://www.clicklaw.bc.ca/global/search?f=Wills+%</a:t>
            </a:r>
            <a:r>
              <a:rPr lang="en-US" dirty="0" smtClean="0">
                <a:solidFill>
                  <a:schemeClr val="bg1"/>
                </a:solidFill>
              </a:rPr>
              <a:t>26+estates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Contact the CCC at tech@westvanlibrary.ca or 604.925.7405 </a:t>
            </a:r>
            <a:endParaRPr lang="en-CA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Participate and Ask Questions</a:t>
            </a:r>
            <a:endParaRPr lang="en-CA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49288" y="4460757"/>
            <a:ext cx="4611440" cy="178704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43041" y="3304624"/>
            <a:ext cx="880120" cy="847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09890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07950" y="0"/>
            <a:ext cx="9251950" cy="8342313"/>
          </a:xfrm>
          <a:prstGeom prst="rect">
            <a:avLst/>
          </a:prstGeom>
          <a:solidFill>
            <a:srgbClr val="1146AF"/>
          </a:solidFill>
          <a:ln>
            <a:solidFill>
              <a:srgbClr val="1146A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1267" name="Title 1"/>
          <p:cNvSpPr>
            <a:spLocks noGrp="1"/>
          </p:cNvSpPr>
          <p:nvPr>
            <p:ph type="ctrTitle"/>
          </p:nvPr>
        </p:nvSpPr>
        <p:spPr>
          <a:xfrm>
            <a:off x="468313" y="1412875"/>
            <a:ext cx="7772400" cy="784225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bg1"/>
                </a:solidFill>
              </a:rPr>
              <a:t>Outline</a:t>
            </a:r>
            <a:endParaRPr lang="en-CA" altLang="en-US" dirty="0" smtClean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913" y="2420938"/>
            <a:ext cx="6400800" cy="3311525"/>
          </a:xfrm>
        </p:spPr>
        <p:txBody>
          <a:bodyPr/>
          <a:lstStyle/>
          <a:p>
            <a:pPr marL="269875" indent="-269875" eaLnBrk="1" hangingPunct="1">
              <a:buFont typeface="Arial" panose="020B0604020202020204" pitchFamily="34" charset="0"/>
              <a:buChar char="•"/>
              <a:defRPr/>
            </a:pPr>
            <a:r>
              <a:rPr lang="en-CA" dirty="0">
                <a:solidFill>
                  <a:schemeClr val="bg1"/>
                </a:solidFill>
                <a:latin typeface="+mn-lt"/>
              </a:rPr>
              <a:t>Why and when should I make a will</a:t>
            </a:r>
            <a:r>
              <a:rPr lang="en-CA" dirty="0" smtClean="0">
                <a:solidFill>
                  <a:schemeClr val="bg1"/>
                </a:solidFill>
                <a:latin typeface="+mn-lt"/>
              </a:rPr>
              <a:t>?</a:t>
            </a:r>
          </a:p>
          <a:p>
            <a:pPr marL="269875" indent="-269875" eaLnBrk="1" hangingPunct="1">
              <a:buFont typeface="Arial" panose="020B0604020202020204" pitchFamily="34" charset="0"/>
              <a:buChar char="•"/>
              <a:defRPr/>
            </a:pPr>
            <a:r>
              <a:rPr lang="en-CA" dirty="0" smtClean="0">
                <a:solidFill>
                  <a:schemeClr val="bg1"/>
                </a:solidFill>
                <a:latin typeface="+mn-lt"/>
              </a:rPr>
              <a:t>What is a digital will?</a:t>
            </a:r>
          </a:p>
          <a:p>
            <a:pPr marL="269875" indent="-269875" eaLnBrk="1" hangingPunct="1">
              <a:buFont typeface="Arial" panose="020B0604020202020204" pitchFamily="34" charset="0"/>
              <a:buChar char="•"/>
              <a:defRPr/>
            </a:pPr>
            <a:r>
              <a:rPr lang="en-CA" dirty="0" smtClean="0">
                <a:solidFill>
                  <a:schemeClr val="bg1"/>
                </a:solidFill>
                <a:latin typeface="+mn-lt"/>
              </a:rPr>
              <a:t>What are digital assets and digital accounts?</a:t>
            </a:r>
          </a:p>
          <a:p>
            <a:pPr marL="269875" indent="-269875" eaLnBrk="1" hangingPunct="1"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solidFill>
                  <a:schemeClr val="bg1"/>
                </a:solidFill>
                <a:latin typeface="+mn-lt"/>
              </a:rPr>
              <a:t>Why should I care about digital assets/accounts?</a:t>
            </a:r>
          </a:p>
          <a:p>
            <a:pPr marL="269875" indent="-269875" eaLnBrk="1" hangingPunct="1"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solidFill>
                  <a:schemeClr val="bg1"/>
                </a:solidFill>
                <a:latin typeface="+mn-lt"/>
              </a:rPr>
              <a:t>What are my options for dealing with digital assets/accounts?</a:t>
            </a:r>
            <a:endParaRPr lang="en-CA" dirty="0" smtClean="0">
              <a:solidFill>
                <a:schemeClr val="bg1"/>
              </a:solidFill>
              <a:latin typeface="+mn-lt"/>
            </a:endParaRPr>
          </a:p>
          <a:p>
            <a:pPr eaLnBrk="1" hangingPunct="1">
              <a:buFont typeface="Arial" charset="0"/>
              <a:buNone/>
              <a:defRPr/>
            </a:pPr>
            <a:endParaRPr lang="en-CA" dirty="0">
              <a:solidFill>
                <a:schemeClr val="bg1"/>
              </a:solidFill>
              <a:latin typeface="+mj-lt"/>
            </a:endParaRPr>
          </a:p>
        </p:txBody>
      </p:sp>
      <p:grpSp>
        <p:nvGrpSpPr>
          <p:cNvPr id="11269" name="Group 6"/>
          <p:cNvGrpSpPr>
            <a:grpSpLocks/>
          </p:cNvGrpSpPr>
          <p:nvPr/>
        </p:nvGrpSpPr>
        <p:grpSpPr bwMode="auto">
          <a:xfrm>
            <a:off x="-36513" y="0"/>
            <a:ext cx="8229601" cy="1143000"/>
            <a:chOff x="0" y="0"/>
            <a:chExt cx="8229600" cy="1143000"/>
          </a:xfrm>
        </p:grpSpPr>
        <p:sp>
          <p:nvSpPr>
            <p:cNvPr id="6" name="Round Single Corner Rectangle 5"/>
            <p:cNvSpPr/>
            <p:nvPr/>
          </p:nvSpPr>
          <p:spPr>
            <a:xfrm flipV="1">
              <a:off x="0" y="0"/>
              <a:ext cx="8229600" cy="1143000"/>
            </a:xfrm>
            <a:prstGeom prst="round1Rect">
              <a:avLst/>
            </a:prstGeom>
            <a:solidFill>
              <a:srgbClr val="1146AF"/>
            </a:solidFill>
            <a:ln>
              <a:solidFill>
                <a:srgbClr val="1146A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  <p:pic>
          <p:nvPicPr>
            <p:cNvPr id="11271" name="Picture 6" descr="I:\Library\Communications\Logos\WVML2012logos\Horizontal\White\wvml_h_white green leaves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8638" y="381000"/>
              <a:ext cx="2519362" cy="441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037870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ctrTitle"/>
          </p:nvPr>
        </p:nvSpPr>
        <p:spPr>
          <a:xfrm>
            <a:off x="468313" y="1412875"/>
            <a:ext cx="7772400" cy="1152525"/>
          </a:xfrm>
        </p:spPr>
        <p:txBody>
          <a:bodyPr/>
          <a:lstStyle/>
          <a:p>
            <a:pPr algn="l" eaLnBrk="1" hangingPunct="1"/>
            <a:r>
              <a:rPr lang="en-US" altLang="en-US" sz="3200" dirty="0" smtClean="0"/>
              <a:t>When and why you should write a will</a:t>
            </a:r>
            <a:endParaRPr lang="en-CA" altLang="en-US" sz="3200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8313" y="2852738"/>
            <a:ext cx="7848600" cy="3168650"/>
          </a:xfrm>
        </p:spPr>
        <p:txBody>
          <a:bodyPr lIns="108000"/>
          <a:lstStyle/>
          <a:p>
            <a:pPr eaLnBrk="1" hangingPunct="1">
              <a:spcAft>
                <a:spcPts val="1200"/>
              </a:spcAft>
              <a:defRPr/>
            </a:pPr>
            <a:r>
              <a:rPr lang="en-US" dirty="0" smtClean="0">
                <a:solidFill>
                  <a:schemeClr val="tx1"/>
                </a:solidFill>
                <a:latin typeface="+mn-lt"/>
              </a:rPr>
              <a:t>From Dial a Law:</a:t>
            </a:r>
          </a:p>
          <a:p>
            <a:pPr eaLnBrk="1" hangingPunct="1">
              <a:spcAft>
                <a:spcPts val="1200"/>
              </a:spcAft>
              <a:defRPr/>
            </a:pPr>
            <a:endParaRPr lang="en-CA" dirty="0">
              <a:solidFill>
                <a:schemeClr val="tx1"/>
              </a:solidFill>
              <a:latin typeface="+mn-lt"/>
            </a:endParaRPr>
          </a:p>
          <a:p>
            <a:pPr lvl="1" eaLnBrk="1" hangingPunct="1">
              <a:defRPr/>
            </a:pPr>
            <a:endParaRPr lang="en-US" b="1" dirty="0" smtClean="0">
              <a:solidFill>
                <a:srgbClr val="92D050"/>
              </a:solidFill>
              <a:latin typeface="+mn-lt"/>
            </a:endParaRPr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967297" y="3501008"/>
            <a:ext cx="7273416" cy="236308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ctrTitle"/>
          </p:nvPr>
        </p:nvSpPr>
        <p:spPr>
          <a:xfrm>
            <a:off x="468313" y="1412875"/>
            <a:ext cx="7772400" cy="1152525"/>
          </a:xfrm>
        </p:spPr>
        <p:txBody>
          <a:bodyPr/>
          <a:lstStyle/>
          <a:p>
            <a:pPr algn="l" eaLnBrk="1" hangingPunct="1"/>
            <a:r>
              <a:rPr lang="en-US" altLang="en-US" sz="3200" dirty="0" smtClean="0"/>
              <a:t>How to write a will</a:t>
            </a:r>
            <a:endParaRPr lang="en-CA" altLang="en-US" sz="3200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8313" y="2852738"/>
            <a:ext cx="7848600" cy="3168650"/>
          </a:xfrm>
        </p:spPr>
        <p:txBody>
          <a:bodyPr lIns="108000"/>
          <a:lstStyle/>
          <a:p>
            <a:pPr eaLnBrk="1" hangingPunct="1">
              <a:spcAft>
                <a:spcPts val="1200"/>
              </a:spcAft>
              <a:defRPr/>
            </a:pPr>
            <a:r>
              <a:rPr lang="en-US" dirty="0" smtClean="0">
                <a:solidFill>
                  <a:schemeClr val="tx1"/>
                </a:solidFill>
                <a:latin typeface="+mn-lt"/>
              </a:rPr>
              <a:t>You may be able to write your own will using: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CA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kit from </a:t>
            </a:r>
            <a:r>
              <a:rPr lang="en-CA" u="sng" dirty="0">
                <a:solidFill>
                  <a:srgbClr val="0000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Self-Counsel Press</a:t>
            </a:r>
            <a:endParaRPr lang="en-CA" dirty="0"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120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CA" u="sng" dirty="0">
                <a:solidFill>
                  <a:srgbClr val="0000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My Law BC</a:t>
            </a:r>
            <a:endParaRPr lang="en-CA" dirty="0"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Aft>
                <a:spcPts val="1200"/>
              </a:spcAft>
              <a:defRPr/>
            </a:pPr>
            <a:r>
              <a:rPr lang="en-US" dirty="0" smtClean="0">
                <a:solidFill>
                  <a:schemeClr val="tx1"/>
                </a:solidFill>
                <a:latin typeface="+mn-lt"/>
              </a:rPr>
              <a:t>But it is always a good idea to check with a legal professional:</a:t>
            </a:r>
          </a:p>
          <a:p>
            <a:pPr marL="342900" indent="-342900" eaLnBrk="1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solidFill>
                  <a:schemeClr val="tx1"/>
                </a:solidFill>
                <a:latin typeface="+mn-lt"/>
              </a:rPr>
              <a:t>Lawyer Referral Service</a:t>
            </a:r>
          </a:p>
          <a:p>
            <a:pPr marL="342900" indent="-342900" eaLnBrk="1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solidFill>
                  <a:schemeClr val="tx1"/>
                </a:solidFill>
                <a:latin typeface="+mn-lt"/>
              </a:rPr>
              <a:t>Legal Assistance options for low-income individuals</a:t>
            </a:r>
          </a:p>
          <a:p>
            <a:pPr marL="342900" indent="-342900" eaLnBrk="1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solidFill>
                  <a:schemeClr val="tx1"/>
                </a:solidFill>
                <a:latin typeface="+mn-lt"/>
              </a:rPr>
              <a:t>Ask friends, family, co-workers or others for a personal recommendation</a:t>
            </a:r>
          </a:p>
          <a:p>
            <a:pPr eaLnBrk="1" hangingPunct="1">
              <a:spcAft>
                <a:spcPts val="1200"/>
              </a:spcAft>
              <a:defRPr/>
            </a:pPr>
            <a:endParaRPr lang="en-CA" dirty="0">
              <a:solidFill>
                <a:schemeClr val="tx1"/>
              </a:solidFill>
              <a:latin typeface="+mn-lt"/>
            </a:endParaRPr>
          </a:p>
          <a:p>
            <a:pPr lvl="1" eaLnBrk="1" hangingPunct="1">
              <a:defRPr/>
            </a:pPr>
            <a:endParaRPr lang="en-US" b="1" dirty="0" smtClean="0">
              <a:solidFill>
                <a:srgbClr val="92D05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77427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ctrTitle"/>
          </p:nvPr>
        </p:nvSpPr>
        <p:spPr>
          <a:xfrm>
            <a:off x="468313" y="1412875"/>
            <a:ext cx="7772400" cy="1152525"/>
          </a:xfrm>
        </p:spPr>
        <p:txBody>
          <a:bodyPr/>
          <a:lstStyle/>
          <a:p>
            <a:pPr algn="l" eaLnBrk="1" hangingPunct="1"/>
            <a:r>
              <a:rPr lang="en-US" altLang="en-US" sz="3200" dirty="0" smtClean="0"/>
              <a:t>Making sure your will is up to date</a:t>
            </a:r>
            <a:endParaRPr lang="en-CA" altLang="en-US" sz="3200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8313" y="2852738"/>
            <a:ext cx="7848600" cy="3168650"/>
          </a:xfrm>
        </p:spPr>
        <p:txBody>
          <a:bodyPr lIns="108000"/>
          <a:lstStyle/>
          <a:p>
            <a:pPr marL="342900" indent="-342900" eaLnBrk="1" hangingPunct="1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solidFill>
                  <a:schemeClr val="tx1"/>
                </a:solidFill>
                <a:latin typeface="+mn-lt"/>
              </a:rPr>
              <a:t>The second week of April is </a:t>
            </a:r>
            <a:r>
              <a:rPr lang="en-US" dirty="0" smtClean="0">
                <a:solidFill>
                  <a:schemeClr val="tx1"/>
                </a:solidFill>
                <a:latin typeface="+mn-lt"/>
                <a:hlinkClick r:id="rId2"/>
              </a:rPr>
              <a:t>Make-a-Will Week 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in British Columbia</a:t>
            </a:r>
          </a:p>
          <a:p>
            <a:pPr marL="342900" indent="-342900" eaLnBrk="1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solidFill>
                  <a:schemeClr val="tx1"/>
                </a:solidFill>
                <a:latin typeface="+mn-lt"/>
              </a:rPr>
              <a:t>Mark your calendar this year to write a will if you haven’t already</a:t>
            </a:r>
          </a:p>
          <a:p>
            <a:pPr eaLnBrk="1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  <a:latin typeface="+mn-lt"/>
              </a:rPr>
              <a:t>Or</a:t>
            </a:r>
          </a:p>
          <a:p>
            <a:pPr marL="342900" indent="-342900" eaLnBrk="1" hangingPunct="1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solidFill>
                  <a:schemeClr val="tx1"/>
                </a:solidFill>
                <a:latin typeface="+mn-lt"/>
              </a:rPr>
              <a:t>Mark your calendar to update your will to incorporate a digital will!</a:t>
            </a:r>
          </a:p>
          <a:p>
            <a:pPr eaLnBrk="1" hangingPunct="1">
              <a:spcAft>
                <a:spcPts val="1200"/>
              </a:spcAft>
              <a:defRPr/>
            </a:pPr>
            <a:endParaRPr lang="en-CA" dirty="0">
              <a:solidFill>
                <a:schemeClr val="tx1"/>
              </a:solidFill>
              <a:latin typeface="+mn-lt"/>
            </a:endParaRPr>
          </a:p>
          <a:p>
            <a:pPr lvl="1" eaLnBrk="1" hangingPunct="1">
              <a:defRPr/>
            </a:pPr>
            <a:endParaRPr lang="en-US" b="1" dirty="0" smtClean="0">
              <a:solidFill>
                <a:srgbClr val="92D05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58534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ctrTitle"/>
          </p:nvPr>
        </p:nvSpPr>
        <p:spPr>
          <a:xfrm>
            <a:off x="468313" y="1412875"/>
            <a:ext cx="7772400" cy="1152525"/>
          </a:xfrm>
        </p:spPr>
        <p:txBody>
          <a:bodyPr/>
          <a:lstStyle/>
          <a:p>
            <a:pPr algn="l" eaLnBrk="1" hangingPunct="1"/>
            <a:r>
              <a:rPr lang="en-US" altLang="en-US" sz="3200" dirty="0" smtClean="0"/>
              <a:t>What is a digital will?</a:t>
            </a:r>
            <a:endParaRPr lang="en-CA" altLang="en-US" sz="3200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8313" y="2852738"/>
            <a:ext cx="7848600" cy="3168650"/>
          </a:xfrm>
        </p:spPr>
        <p:txBody>
          <a:bodyPr lIns="108000"/>
          <a:lstStyle/>
          <a:p>
            <a:pPr eaLnBrk="1" hangingPunct="1">
              <a:spcAft>
                <a:spcPts val="1200"/>
              </a:spcAft>
              <a:defRPr/>
            </a:pPr>
            <a:r>
              <a:rPr lang="en-US" dirty="0" smtClean="0">
                <a:solidFill>
                  <a:schemeClr val="tx1"/>
                </a:solidFill>
                <a:latin typeface="+mn-lt"/>
              </a:rPr>
              <a:t>A will that outlines what a person would like to happen to their digital estate after they die.</a:t>
            </a:r>
          </a:p>
          <a:p>
            <a:pPr eaLnBrk="1" hangingPunct="1">
              <a:spcAft>
                <a:spcPts val="1200"/>
              </a:spcAft>
              <a:defRPr/>
            </a:pPr>
            <a:r>
              <a:rPr lang="en-US" dirty="0" smtClean="0">
                <a:solidFill>
                  <a:schemeClr val="tx1"/>
                </a:solidFill>
                <a:latin typeface="+mn-lt"/>
              </a:rPr>
              <a:t>It can be a part of your overall will. </a:t>
            </a:r>
          </a:p>
          <a:p>
            <a:pPr eaLnBrk="1" hangingPunct="1">
              <a:spcAft>
                <a:spcPts val="1200"/>
              </a:spcAft>
              <a:defRPr/>
            </a:pPr>
            <a:r>
              <a:rPr lang="en-US" dirty="0" smtClean="0">
                <a:solidFill>
                  <a:schemeClr val="tx1"/>
                </a:solidFill>
                <a:latin typeface="+mn-lt"/>
              </a:rPr>
              <a:t>Digital estate = anything of yours that is stored online or in a digital format. </a:t>
            </a:r>
            <a:endParaRPr lang="en-CA" dirty="0">
              <a:solidFill>
                <a:schemeClr val="tx1"/>
              </a:solidFill>
              <a:latin typeface="+mn-lt"/>
            </a:endParaRPr>
          </a:p>
          <a:p>
            <a:pPr lvl="1" eaLnBrk="1" hangingPunct="1">
              <a:defRPr/>
            </a:pPr>
            <a:endParaRPr lang="en-US" b="1" dirty="0" smtClean="0">
              <a:solidFill>
                <a:srgbClr val="92D05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22395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ctrTitle"/>
          </p:nvPr>
        </p:nvSpPr>
        <p:spPr>
          <a:xfrm>
            <a:off x="468313" y="1412875"/>
            <a:ext cx="7772400" cy="1152525"/>
          </a:xfrm>
        </p:spPr>
        <p:txBody>
          <a:bodyPr/>
          <a:lstStyle/>
          <a:p>
            <a:pPr algn="l" eaLnBrk="1" hangingPunct="1"/>
            <a:r>
              <a:rPr lang="en-US" altLang="en-US" sz="3200" dirty="0" smtClean="0"/>
              <a:t>What is a digital estate?</a:t>
            </a:r>
            <a:endParaRPr lang="en-CA" altLang="en-US" sz="3200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8313" y="2852738"/>
            <a:ext cx="7848600" cy="3168650"/>
          </a:xfrm>
        </p:spPr>
        <p:txBody>
          <a:bodyPr lIns="108000"/>
          <a:lstStyle/>
          <a:p>
            <a:pPr eaLnBrk="1" hangingPunct="1">
              <a:spcAft>
                <a:spcPts val="1200"/>
              </a:spcAft>
              <a:defRPr/>
            </a:pPr>
            <a:r>
              <a:rPr lang="en-US" dirty="0" smtClean="0">
                <a:solidFill>
                  <a:schemeClr val="tx1"/>
                </a:solidFill>
                <a:latin typeface="+mn-lt"/>
              </a:rPr>
              <a:t>A digital estate is made up of digital assets and digital accounts. </a:t>
            </a:r>
          </a:p>
          <a:p>
            <a:pPr eaLnBrk="1" hangingPunct="1">
              <a:spcAft>
                <a:spcPts val="1200"/>
              </a:spcAft>
              <a:defRPr/>
            </a:pPr>
            <a:r>
              <a:rPr lang="en-US" dirty="0" smtClean="0">
                <a:solidFill>
                  <a:schemeClr val="tx1"/>
                </a:solidFill>
                <a:latin typeface="+mn-lt"/>
              </a:rPr>
              <a:t>Digital asset = an individual electronic file. This includes: a photograph taken with your smartphone, an email, a Word document.</a:t>
            </a:r>
          </a:p>
          <a:p>
            <a:pPr eaLnBrk="1" hangingPunct="1">
              <a:spcAft>
                <a:spcPts val="1200"/>
              </a:spcAft>
              <a:defRPr/>
            </a:pPr>
            <a:r>
              <a:rPr lang="en-US" dirty="0" smtClean="0">
                <a:solidFill>
                  <a:schemeClr val="tx1"/>
                </a:solidFill>
                <a:latin typeface="+mn-lt"/>
              </a:rPr>
              <a:t>Digital account = an online account such as an email account, Facebook account, online banking account, etc. </a:t>
            </a:r>
            <a:endParaRPr lang="en-CA" dirty="0">
              <a:solidFill>
                <a:schemeClr val="tx1"/>
              </a:solidFill>
              <a:latin typeface="+mn-lt"/>
            </a:endParaRPr>
          </a:p>
          <a:p>
            <a:pPr lvl="1" eaLnBrk="1" hangingPunct="1">
              <a:defRPr/>
            </a:pPr>
            <a:endParaRPr lang="en-US" b="1" dirty="0" smtClean="0">
              <a:solidFill>
                <a:srgbClr val="92D05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97351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ctrTitle"/>
          </p:nvPr>
        </p:nvSpPr>
        <p:spPr>
          <a:xfrm>
            <a:off x="468313" y="1412875"/>
            <a:ext cx="7772400" cy="1152525"/>
          </a:xfrm>
        </p:spPr>
        <p:txBody>
          <a:bodyPr/>
          <a:lstStyle/>
          <a:p>
            <a:pPr algn="l" eaLnBrk="1" hangingPunct="1"/>
            <a:r>
              <a:rPr lang="en-US" altLang="en-US" sz="3200" dirty="0" smtClean="0"/>
              <a:t>Why should I care about my digital estate?</a:t>
            </a:r>
            <a:endParaRPr lang="en-CA" altLang="en-US" sz="3200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8313" y="2852738"/>
            <a:ext cx="7848600" cy="3168650"/>
          </a:xfrm>
        </p:spPr>
        <p:txBody>
          <a:bodyPr lIns="108000"/>
          <a:lstStyle/>
          <a:p>
            <a:pPr marL="342900" indent="-342900" eaLnBrk="1" hangingPunct="1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solidFill>
                  <a:schemeClr val="tx1"/>
                </a:solidFill>
                <a:latin typeface="+mn-lt"/>
              </a:rPr>
              <a:t>Passing on sentimental digital items (photos, emails)</a:t>
            </a:r>
          </a:p>
          <a:p>
            <a:pPr marL="342900" indent="-342900" eaLnBrk="1" hangingPunct="1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solidFill>
                  <a:schemeClr val="tx1"/>
                </a:solidFill>
                <a:latin typeface="+mn-lt"/>
              </a:rPr>
              <a:t>Passing on digital items of monetary value (music accounts, PayPal, eBay)</a:t>
            </a:r>
          </a:p>
          <a:p>
            <a:pPr marL="342900" indent="-342900" eaLnBrk="1" hangingPunct="1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solidFill>
                  <a:schemeClr val="tx1"/>
                </a:solidFill>
                <a:latin typeface="+mn-lt"/>
              </a:rPr>
              <a:t>Subscriptions can continue to charge the estate</a:t>
            </a:r>
          </a:p>
          <a:p>
            <a:pPr marL="342900" indent="-342900" eaLnBrk="1" hangingPunct="1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solidFill>
                  <a:schemeClr val="tx1"/>
                </a:solidFill>
                <a:latin typeface="+mn-lt"/>
              </a:rPr>
              <a:t>Helping people manage your overall estate (access to online banking)</a:t>
            </a:r>
          </a:p>
          <a:p>
            <a:pPr marL="342900" indent="-342900" eaLnBrk="1" hangingPunct="1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solidFill>
                  <a:schemeClr val="tx1"/>
                </a:solidFill>
                <a:latin typeface="+mn-lt"/>
              </a:rPr>
              <a:t>Privacy!</a:t>
            </a:r>
          </a:p>
          <a:p>
            <a:pPr eaLnBrk="1" hangingPunct="1">
              <a:spcAft>
                <a:spcPts val="1200"/>
              </a:spcAft>
              <a:defRPr/>
            </a:pPr>
            <a:endParaRPr lang="en-CA" dirty="0" smtClean="0">
              <a:solidFill>
                <a:schemeClr val="tx1"/>
              </a:solidFill>
              <a:latin typeface="+mn-lt"/>
            </a:endParaRPr>
          </a:p>
          <a:p>
            <a:pPr lvl="1" eaLnBrk="1" hangingPunct="1">
              <a:defRPr/>
            </a:pPr>
            <a:endParaRPr lang="en-US" b="1" dirty="0" smtClean="0">
              <a:solidFill>
                <a:srgbClr val="92D05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8112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WV-#718785-v1-WVML_PP_TEMPLATE_2">
  <a:themeElements>
    <a:clrScheme name="Library Colours">
      <a:dk1>
        <a:sysClr val="windowText" lastClr="000000"/>
      </a:dk1>
      <a:lt1>
        <a:sysClr val="window" lastClr="FFFFFF"/>
      </a:lt1>
      <a:dk2>
        <a:srgbClr val="0039A6"/>
      </a:dk2>
      <a:lt2>
        <a:srgbClr val="EEECE1"/>
      </a:lt2>
      <a:accent1>
        <a:srgbClr val="0039A6"/>
      </a:accent1>
      <a:accent2>
        <a:srgbClr val="AA1948"/>
      </a:accent2>
      <a:accent3>
        <a:srgbClr val="BED600"/>
      </a:accent3>
      <a:accent4>
        <a:srgbClr val="77216F"/>
      </a:accent4>
      <a:accent5>
        <a:srgbClr val="E37222"/>
      </a:accent5>
      <a:accent6>
        <a:srgbClr val="23C8EF"/>
      </a:accent6>
      <a:hlink>
        <a:srgbClr val="0000FF"/>
      </a:hlink>
      <a:folHlink>
        <a:srgbClr val="800080"/>
      </a:folHlink>
    </a:clrScheme>
    <a:fontScheme name="library fonts">
      <a:majorFont>
        <a:latin typeface="Rockwell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DWV-#718785-v1-WVML_PP_TEMPLATE_2.PPT</Template>
  <TotalTime>3181</TotalTime>
  <Words>623</Words>
  <Application>Microsoft Office PowerPoint</Application>
  <PresentationFormat>On-screen Show (4:3)</PresentationFormat>
  <Paragraphs>74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</vt:lpstr>
      <vt:lpstr>Arial Narrow</vt:lpstr>
      <vt:lpstr>Avenir LT Std 55 Roman</vt:lpstr>
      <vt:lpstr>Calibri</vt:lpstr>
      <vt:lpstr>Rockwell</vt:lpstr>
      <vt:lpstr>Symbol</vt:lpstr>
      <vt:lpstr>Times New Roman</vt:lpstr>
      <vt:lpstr>DWV-#718785-v1-WVML_PP_TEMPLATE_2</vt:lpstr>
      <vt:lpstr>Welcome!</vt:lpstr>
      <vt:lpstr>How to Participate and Ask Questions</vt:lpstr>
      <vt:lpstr>Outline</vt:lpstr>
      <vt:lpstr>When and why you should write a will</vt:lpstr>
      <vt:lpstr>How to write a will</vt:lpstr>
      <vt:lpstr>Making sure your will is up to date</vt:lpstr>
      <vt:lpstr>What is a digital will?</vt:lpstr>
      <vt:lpstr>What is a digital estate?</vt:lpstr>
      <vt:lpstr>Why should I care about my digital estate?</vt:lpstr>
      <vt:lpstr>What happens if I don’t manage my digital estate?</vt:lpstr>
      <vt:lpstr>What to consider in managing my digital estate</vt:lpstr>
      <vt:lpstr>How can I manage my digital estate?</vt:lpstr>
      <vt:lpstr>Other considerations</vt:lpstr>
      <vt:lpstr>When to write a will</vt:lpstr>
      <vt:lpstr>PowerPoint Presentation</vt:lpstr>
    </vt:vector>
  </TitlesOfParts>
  <Company>District of West Vancouver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dcarson</dc:creator>
  <cp:lastModifiedBy>Rebecca Slaven</cp:lastModifiedBy>
  <cp:revision>183</cp:revision>
  <dcterms:created xsi:type="dcterms:W3CDTF">2014-04-22T22:28:17Z</dcterms:created>
  <dcterms:modified xsi:type="dcterms:W3CDTF">2020-12-23T19:46:13Z</dcterms:modified>
</cp:coreProperties>
</file>