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62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70" r:id="rId14"/>
    <p:sldId id="261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9" autoAdjust="0"/>
  </p:normalViewPr>
  <p:slideViewPr>
    <p:cSldViewPr>
      <p:cViewPr varScale="1">
        <p:scale>
          <a:sx n="88" d="100"/>
          <a:sy n="88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36E9F6-1A5B-4F91-8CB3-3AF19F936581}" type="datetimeFigureOut">
              <a:rPr lang="en-CA"/>
              <a:pPr>
                <a:defRPr/>
              </a:pPr>
              <a:t>14/04/2014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0326E6-0CFA-4E11-B9D1-46E395630D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Introduce program and self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-Basics of ebooks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-Ereaders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-Where to get ebooks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-Demo library ebooks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-look at other palces to get ebooks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-lots of time for questions</a:t>
            </a:r>
            <a:endParaRPr lang="en-C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A164F-E6C4-4A3A-AA25-AF6BDD6CECDC}" type="slidenum">
              <a:rPr lang="en-CA" smtClean="0"/>
              <a:pPr/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Demo website help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CCC Help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Digital Buddies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30B004-E31A-4B4C-9FB3-B91E66F89E4F}" type="slidenum">
              <a:rPr lang="en-CA" smtClean="0"/>
              <a:pPr/>
              <a:t>14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 regular ereader can hold around 500 books!</a:t>
            </a:r>
            <a:endParaRPr lang="en-C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BCD7AE-93B6-4424-BF29-D72A13422110}" type="slidenum">
              <a:rPr lang="en-CA" smtClean="0"/>
              <a:pPr/>
              <a:t>2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Also change text style, margins and more</a:t>
            </a:r>
            <a:endParaRPr lang="en-C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9D4A9B-3D9D-472C-AA7D-5E9308B9E2D0}" type="slidenum">
              <a:rPr lang="en-CA" smtClean="0"/>
              <a:pPr/>
              <a:t>3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Demo ereaders, different types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-turn on select book, turn pages</a:t>
            </a:r>
            <a:endParaRPr lang="en-C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BEDBC7-51A1-411B-BF1A-00105ACB6C63}" type="slidenum">
              <a:rPr lang="en-CA" smtClean="0"/>
              <a:pPr/>
              <a:t>4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Means the battery lasts a long time (10,000 page turns)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Can read outside in the sunshine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Used to mean couldn’t read in bed without a light, but now with Kobo Glo and other, you can!</a:t>
            </a:r>
            <a:endParaRPr lang="en-C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9A88EC-3414-456F-917C-67145C7AFBA9}" type="slidenum">
              <a:rPr lang="en-CA" smtClean="0"/>
              <a:pPr/>
              <a:t>5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Explain what is needed</a:t>
            </a:r>
            <a:endParaRPr lang="en-C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080B3A-7270-406B-BFDE-E42EBB3F7346}" type="slidenum">
              <a:rPr lang="en-CA" smtClean="0"/>
              <a:pPr/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Demo book checkout and download</a:t>
            </a:r>
            <a:endParaRPr lang="en-C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B573CA-9621-4A8E-AF11-EDE35A1BC863}" type="slidenum">
              <a:rPr lang="en-CA" smtClean="0"/>
              <a:pPr/>
              <a:t>9</a:t>
            </a:fld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Demo gutenberg</a:t>
            </a:r>
            <a:endParaRPr lang="en-C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A1E289-882E-4E47-A9EC-8411814A6A01}" type="slidenum">
              <a:rPr lang="en-CA" smtClean="0"/>
              <a:pPr/>
              <a:t>11</a:t>
            </a:fld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Demo some price comparisons</a:t>
            </a:r>
            <a:endParaRPr lang="en-C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8A725B-C456-442A-8B00-A51306C915F1}" type="slidenum">
              <a:rPr lang="en-CA" smtClean="0"/>
              <a:pPr/>
              <a:t>12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5193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1219200"/>
            <a:ext cx="8229600" cy="36576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5257800"/>
            <a:ext cx="7543800" cy="10668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D425-2FD7-400A-8DB5-A3ECAD2A9B06}" type="datetimeFigureOut">
              <a:rPr lang="en-CA"/>
              <a:pPr>
                <a:defRPr/>
              </a:pPr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025E-4512-40AE-8C96-8F70CC12F5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6C71-838C-4CC5-BB6E-4717A93921C0}" type="datetimeFigureOut">
              <a:rPr lang="en-CA"/>
              <a:pPr>
                <a:defRPr/>
              </a:pPr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C617-15F0-49E9-98E5-8DCD858BF1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6A5A4-1AA1-47E0-831F-090286117BA2}" type="datetimeFigureOut">
              <a:rPr lang="en-CA"/>
              <a:pPr>
                <a:defRPr/>
              </a:pPr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01747-55A3-4D3C-B7C6-DE1D0C0953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C4FD-BC70-4E9F-AD1B-9CF69A9D77BC}" type="datetimeFigureOut">
              <a:rPr lang="en-CA"/>
              <a:pPr>
                <a:defRPr/>
              </a:pPr>
              <a:t>14/04/2014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4279-F5B8-4522-B760-E71231CEC1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BB91-5177-4A8E-B907-7CC5BA11F757}" type="datetimeFigureOut">
              <a:rPr lang="en-CA"/>
              <a:pPr>
                <a:defRPr/>
              </a:pPr>
              <a:t>14/04/2014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8C227-0B69-4338-8143-09F0679048B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A3A2-7A63-426A-87E9-40F469859197}" type="datetimeFigureOut">
              <a:rPr lang="en-CA"/>
              <a:pPr>
                <a:defRPr/>
              </a:pPr>
              <a:t>14/04/2014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076DA-8CD4-4300-9C02-B3327DCE97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C51B-A3B8-4F43-95DE-5D10094CF1BC}" type="datetimeFigureOut">
              <a:rPr lang="en-CA"/>
              <a:pPr>
                <a:defRPr/>
              </a:pPr>
              <a:t>14/04/2014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A8C5-D6FF-44F6-8440-4CCD6E2487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1054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" name="Picture 7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502920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6400800" cy="31242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venir LT Std 55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E8E7-3CDB-4783-8826-5EDE32A8A500}" type="datetimeFigureOut">
              <a:rPr lang="en-CA"/>
              <a:pPr>
                <a:defRPr/>
              </a:pPr>
              <a:t>14/04/2014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2E8F0-0A2A-443C-B1F9-472A439F626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4102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22860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33600" y="2514600"/>
            <a:ext cx="5410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8200" y="2286000"/>
            <a:ext cx="723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000" baseline="30000" dirty="0">
                <a:solidFill>
                  <a:srgbClr val="1146AF"/>
                </a:solidFill>
                <a:latin typeface="Rockwell" pitchFamily="18" charset="0"/>
              </a:rPr>
              <a:t>Title</a:t>
            </a:r>
            <a:endParaRPr lang="en-CA" sz="6000" dirty="0">
              <a:latin typeface="Rockwell" pitchFamily="18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8229600" cy="1143000"/>
            <a:chOff x="0" y="0"/>
            <a:chExt cx="8229600" cy="1143000"/>
          </a:xfrm>
        </p:grpSpPr>
        <p:sp>
          <p:nvSpPr>
            <p:cNvPr id="5" name="Round Single Corner Rectangle 4"/>
            <p:cNvSpPr/>
            <p:nvPr userDrawn="1"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6" name="Picture 6" descr="I:\Library\Communications\Logos\WVML2012logos\Horizontal\White\wvml_h_white green leaves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3276600"/>
            <a:ext cx="7543800" cy="27432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7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362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baseline="30000" dirty="0">
                <a:solidFill>
                  <a:srgbClr val="1146AF"/>
                </a:solidFill>
                <a:latin typeface="Rockwell" pitchFamily="18" charset="0"/>
              </a:rPr>
              <a:t>Header</a:t>
            </a:r>
            <a:endParaRPr lang="en-CA" sz="4800" b="1" dirty="0">
              <a:latin typeface="Rockwell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7543800" cy="31242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slide with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1219200"/>
            <a:ext cx="3733800" cy="49530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14800" y="23622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baseline="30000" dirty="0">
                <a:solidFill>
                  <a:srgbClr val="1146AF"/>
                </a:solidFill>
                <a:latin typeface="Rockwell" pitchFamily="18" charset="0"/>
              </a:rPr>
              <a:t>Header</a:t>
            </a:r>
            <a:endParaRPr lang="en-CA" sz="4800" b="1" dirty="0">
              <a:latin typeface="Rockwell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14800" y="3200400"/>
            <a:ext cx="4267200" cy="29718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1247775"/>
            <a:ext cx="26670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2000" y="41910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baseline="30000" dirty="0">
                <a:solidFill>
                  <a:srgbClr val="1146AF"/>
                </a:solidFill>
                <a:latin typeface="Rockwell" pitchFamily="18" charset="0"/>
              </a:rPr>
              <a:t>Header</a:t>
            </a:r>
            <a:endParaRPr lang="en-CA" sz="4800" b="1" dirty="0">
              <a:latin typeface="Rockwell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 flipV="1">
            <a:off x="2743200" y="1247775"/>
            <a:ext cx="26670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Round Single Corner Rectangle 8"/>
          <p:cNvSpPr/>
          <p:nvPr/>
        </p:nvSpPr>
        <p:spPr>
          <a:xfrm flipV="1">
            <a:off x="5486400" y="1247775"/>
            <a:ext cx="27432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38400" y="4343400"/>
            <a:ext cx="5791200" cy="16764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3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felkar\Downloads\feature_technology_ink_zo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79248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370138"/>
            <a:ext cx="3886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baseline="30000" dirty="0">
                <a:solidFill>
                  <a:srgbClr val="1146AF"/>
                </a:solidFill>
                <a:latin typeface="Rockwell" pitchFamily="18" charset="0"/>
              </a:rPr>
              <a:t>Header</a:t>
            </a:r>
            <a:endParaRPr lang="en-CA" sz="4800" b="1" dirty="0">
              <a:latin typeface="Rockwell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4102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ingle Corner Rectangle 5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22860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86200" y="2514600"/>
            <a:ext cx="3657600" cy="3429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venir LT Std 55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4102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Round Single Corner Rectangle 5"/>
          <p:cNvSpPr/>
          <p:nvPr/>
        </p:nvSpPr>
        <p:spPr>
          <a:xfrm flipV="1">
            <a:off x="5334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44323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848600" cy="2514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venir LT Std 55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622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0"/>
            <a:ext cx="8229600" cy="1143000"/>
            <a:chOff x="0" y="0"/>
            <a:chExt cx="8229600" cy="1143000"/>
          </a:xfrm>
        </p:grpSpPr>
        <p:sp>
          <p:nvSpPr>
            <p:cNvPr id="8" name="Round Single Corner Rectangle 7"/>
            <p:cNvSpPr/>
            <p:nvPr userDrawn="1"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1030" name="Picture 6" descr="I:\Library\Communications\Logos\WVML2012logos\Horizontal\White\wvml_h_white green leaves.png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799" r:id="rId10"/>
    <p:sldLayoutId id="2147483811" r:id="rId11"/>
    <p:sldLayoutId id="2147483800" r:id="rId12"/>
    <p:sldLayoutId id="214748380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146AF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146AF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146AF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146AF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146AF"/>
          </a:solidFill>
          <a:latin typeface="Rockwell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venir LT Std 55 Roman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venir LT Std 55 Roman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venir LT Std 55 Roman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tenberg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bo.com/free-ebooks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vanlibrary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I:\Library\Communications\Photography Fall-Winter 2013\Nov 7 Select List\13-dwv-library-sjp_0107.jpg"/>
          <p:cNvPicPr>
            <a:picLocks noChangeAspect="1" noChangeArrowheads="1"/>
          </p:cNvPicPr>
          <p:nvPr/>
        </p:nvPicPr>
        <p:blipFill>
          <a:blip r:embed="rId3" cstate="print"/>
          <a:srcRect t="14474" b="18420"/>
          <a:stretch>
            <a:fillRect/>
          </a:stretch>
        </p:blipFill>
        <p:spPr bwMode="auto">
          <a:xfrm>
            <a:off x="0" y="1268413"/>
            <a:ext cx="82438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-323850" y="4652963"/>
            <a:ext cx="8637588" cy="2520950"/>
          </a:xfrm>
        </p:spPr>
        <p:txBody>
          <a:bodyPr/>
          <a:lstStyle/>
          <a:p>
            <a:pPr algn="r" eaLnBrk="1" hangingPunct="1"/>
            <a:r>
              <a:rPr lang="en-CA" sz="6000" smtClean="0"/>
              <a:t>Introduction to Ebooks and E-Readers</a:t>
            </a:r>
          </a:p>
        </p:txBody>
      </p:sp>
      <p:pic>
        <p:nvPicPr>
          <p:cNvPr id="20484" name="Picture 6" descr="C:\Users\sfelkar.DWV\Desktop\fram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82772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DRM?</a:t>
            </a:r>
            <a:endParaRPr lang="en-CA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venir LT Std 55 Roman" pitchFamily="34" charset="0"/>
              </a:rPr>
              <a:t>Might look like “Adobe EPUB eBook” or “Adobe DRM EPUB”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latin typeface="Avenir LT Std 55 Roman" pitchFamily="34" charset="0"/>
            </a:endParaRPr>
          </a:p>
          <a:p>
            <a:pPr eaLnBrk="1" hangingPunct="1"/>
            <a:r>
              <a:rPr lang="en-US" b="1" smtClean="0">
                <a:latin typeface="Avenir LT Std 55 Roman" pitchFamily="34" charset="0"/>
              </a:rPr>
              <a:t>D</a:t>
            </a:r>
            <a:r>
              <a:rPr lang="en-US" smtClean="0">
                <a:latin typeface="Avenir LT Std 55 Roman" pitchFamily="34" charset="0"/>
              </a:rPr>
              <a:t>igital</a:t>
            </a:r>
          </a:p>
          <a:p>
            <a:pPr eaLnBrk="1" hangingPunct="1"/>
            <a:r>
              <a:rPr lang="en-US" b="1" smtClean="0">
                <a:latin typeface="Avenir LT Std 55 Roman" pitchFamily="34" charset="0"/>
              </a:rPr>
              <a:t>R</a:t>
            </a:r>
            <a:r>
              <a:rPr lang="en-US" smtClean="0">
                <a:latin typeface="Avenir LT Std 55 Roman" pitchFamily="34" charset="0"/>
              </a:rPr>
              <a:t>ights</a:t>
            </a:r>
          </a:p>
          <a:p>
            <a:pPr eaLnBrk="1" hangingPunct="1"/>
            <a:r>
              <a:rPr lang="en-US" b="1" smtClean="0">
                <a:latin typeface="Avenir LT Std 55 Roman" pitchFamily="34" charset="0"/>
              </a:rPr>
              <a:t>M</a:t>
            </a:r>
            <a:r>
              <a:rPr lang="en-US" smtClean="0">
                <a:latin typeface="Avenir LT Std 55 Roman" pitchFamily="34" charset="0"/>
              </a:rPr>
              <a:t>anagement</a:t>
            </a:r>
          </a:p>
          <a:p>
            <a:pPr eaLnBrk="1" hangingPunct="1"/>
            <a:endParaRPr lang="en-US" sz="1600" smtClean="0">
              <a:latin typeface="Avenir LT Std 55 Roman" pitchFamily="34" charset="0"/>
            </a:endParaRPr>
          </a:p>
          <a:p>
            <a:pPr eaLnBrk="1" hangingPunct="1"/>
            <a:r>
              <a:rPr lang="en-US" smtClean="0">
                <a:latin typeface="Avenir LT Std 55 Roman" pitchFamily="34" charset="0"/>
              </a:rPr>
              <a:t>A digital lock on ebooks to prevent piracy</a:t>
            </a:r>
          </a:p>
          <a:p>
            <a:pPr eaLnBrk="1" hangingPunct="1"/>
            <a:endParaRPr lang="en-CA" smtClean="0">
              <a:latin typeface="Aveni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do I get Free Ebooks?</a:t>
            </a:r>
            <a:endParaRPr lang="en-CA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9750" y="2133600"/>
            <a:ext cx="8153400" cy="676275"/>
          </a:xfrm>
        </p:spPr>
        <p:txBody>
          <a:bodyPr/>
          <a:lstStyle/>
          <a:p>
            <a:pPr eaLnBrk="1" hangingPunct="1"/>
            <a:r>
              <a:rPr lang="en-US" smtClean="0">
                <a:latin typeface="Avenir LT Std 55 Roman" pitchFamily="34" charset="0"/>
              </a:rPr>
              <a:t>Project Gutenberg: </a:t>
            </a:r>
            <a:r>
              <a:rPr lang="en-US" smtClean="0">
                <a:latin typeface="Avenir LT Std 55 Roman" pitchFamily="34" charset="0"/>
                <a:hlinkClick r:id="rId3"/>
              </a:rPr>
              <a:t>http://www.gutenberg.org/</a:t>
            </a:r>
            <a:endParaRPr lang="en-US" smtClean="0">
              <a:latin typeface="Avenir LT Std 55 Roman" pitchFamily="34" charset="0"/>
            </a:endParaRPr>
          </a:p>
          <a:p>
            <a:pPr eaLnBrk="1" hangingPunct="1"/>
            <a:endParaRPr lang="en-CA" smtClean="0">
              <a:latin typeface="Avenir LT Std 55 Roman" pitchFamily="34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246438"/>
            <a:ext cx="59658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do I get other books?</a:t>
            </a:r>
            <a:endParaRPr lang="en-CA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venir LT Std 55 Roman" pitchFamily="34" charset="0"/>
              </a:rPr>
              <a:t>Kobo, Amazon, Sony, Smashwords &amp; publisher websites.</a:t>
            </a:r>
          </a:p>
          <a:p>
            <a:pPr eaLnBrk="1" hangingPunct="1"/>
            <a:endParaRPr lang="en-US" smtClean="0">
              <a:latin typeface="Avenir LT Std 55 Roman" pitchFamily="34" charset="0"/>
            </a:endParaRPr>
          </a:p>
          <a:p>
            <a:pPr eaLnBrk="1" hangingPunct="1"/>
            <a:endParaRPr lang="en-CA" smtClean="0">
              <a:latin typeface="Aveni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Free Kobo Books!</a:t>
            </a:r>
            <a:endParaRPr lang="en-CA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venir LT Std 55 Roman" pitchFamily="34" charset="0"/>
                <a:hlinkClick r:id="rId2"/>
              </a:rPr>
              <a:t>http://www.kobo.com/free-ebooks</a:t>
            </a:r>
            <a:r>
              <a:rPr lang="en-CA" dirty="0" smtClean="0">
                <a:latin typeface="Avenir LT Std 55 Roman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Where do I get Help?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282700"/>
          </a:xfrm>
        </p:spPr>
        <p:txBody>
          <a:bodyPr/>
          <a:lstStyle/>
          <a:p>
            <a:pPr eaLnBrk="1" hangingPunct="1"/>
            <a:r>
              <a:rPr lang="en-US" smtClean="0">
                <a:latin typeface="Avenir LT Std 55 Roman" pitchFamily="34" charset="0"/>
              </a:rPr>
              <a:t>Library Website: </a:t>
            </a:r>
            <a:r>
              <a:rPr lang="en-US" smtClean="0">
                <a:latin typeface="Avenir LT Std 55 Roman" pitchFamily="34" charset="0"/>
                <a:hlinkClick r:id="rId3"/>
              </a:rPr>
              <a:t>www.westvanlibrary.ca</a:t>
            </a:r>
            <a:r>
              <a:rPr lang="en-US" smtClean="0">
                <a:latin typeface="Avenir LT Std 55 Roman" pitchFamily="34" charset="0"/>
              </a:rPr>
              <a:t> </a:t>
            </a:r>
            <a:endParaRPr lang="en-CA" smtClean="0">
              <a:latin typeface="Avenir LT Std 55 Roman" pitchFamily="34" charset="0"/>
            </a:endParaRPr>
          </a:p>
          <a:p>
            <a:pPr eaLnBrk="1" hangingPunct="1"/>
            <a:r>
              <a:rPr lang="en-CA" smtClean="0">
                <a:latin typeface="Avenir LT Std 55 Roman" pitchFamily="34" charset="0"/>
              </a:rPr>
              <a:t>Community Computing Centre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573463"/>
            <a:ext cx="53054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Questions?</a:t>
            </a:r>
            <a:endParaRPr lang="en-CA" dirty="0" smtClean="0"/>
          </a:p>
        </p:txBody>
      </p:sp>
      <p:sp>
        <p:nvSpPr>
          <p:cNvPr id="22530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What is an Ebook?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venir LT Std 55 Roman" pitchFamily="34" charset="0"/>
              </a:rPr>
              <a:t>An electronic version of a book</a:t>
            </a:r>
          </a:p>
          <a:p>
            <a:pPr eaLnBrk="1" hangingPunct="1"/>
            <a:r>
              <a:rPr lang="en-CA" smtClean="0">
                <a:latin typeface="Avenir LT Std 55 Roman" pitchFamily="34" charset="0"/>
              </a:rPr>
              <a:t>They are smaller than a picture file!</a:t>
            </a:r>
          </a:p>
          <a:p>
            <a:pPr eaLnBrk="1" hangingPunct="1"/>
            <a:r>
              <a:rPr lang="en-US" smtClean="0">
                <a:latin typeface="Avenir LT Std 55 Roman" pitchFamily="34" charset="0"/>
              </a:rPr>
              <a:t>Special formats:</a:t>
            </a:r>
          </a:p>
          <a:p>
            <a:pPr lvl="1" eaLnBrk="1" hangingPunct="1"/>
            <a:r>
              <a:rPr lang="en-US" smtClean="0">
                <a:latin typeface="Avenir LT Std 55 Roman" pitchFamily="34" charset="0"/>
              </a:rPr>
              <a:t>EPUB</a:t>
            </a:r>
          </a:p>
          <a:p>
            <a:pPr lvl="1" eaLnBrk="1" hangingPunct="1"/>
            <a:r>
              <a:rPr lang="en-US" smtClean="0">
                <a:latin typeface="Avenir LT Std 55 Roman" pitchFamily="34" charset="0"/>
              </a:rPr>
              <a:t>PDF</a:t>
            </a:r>
          </a:p>
          <a:p>
            <a:pPr lvl="1" eaLnBrk="1" hangingPunct="1"/>
            <a:r>
              <a:rPr lang="en-US" smtClean="0">
                <a:latin typeface="Avenir LT Std 55 Roman" pitchFamily="34" charset="0"/>
              </a:rPr>
              <a:t>AWZ</a:t>
            </a:r>
            <a:endParaRPr lang="en-CA" smtClean="0">
              <a:latin typeface="Aveni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What is EPUB?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venir LT Std 55 Roman" pitchFamily="34" charset="0"/>
              </a:rPr>
              <a:t>A special ebook file type that allows you to:</a:t>
            </a:r>
          </a:p>
          <a:p>
            <a:pPr lvl="1" eaLnBrk="1" hangingPunct="1"/>
            <a:r>
              <a:rPr lang="en-US" smtClean="0">
                <a:latin typeface="Avenir LT Std 55 Roman" pitchFamily="34" charset="0"/>
              </a:rPr>
              <a:t>Change the font size of a book</a:t>
            </a:r>
          </a:p>
          <a:p>
            <a:pPr lvl="1" eaLnBrk="1" hangingPunct="1"/>
            <a:r>
              <a:rPr lang="en-US" smtClean="0">
                <a:latin typeface="Avenir LT Std 55 Roman" pitchFamily="34" charset="0"/>
              </a:rPr>
              <a:t>Read easily on any sized screen</a:t>
            </a:r>
          </a:p>
          <a:p>
            <a:pPr lvl="1" eaLnBrk="1" hangingPunct="1"/>
            <a:r>
              <a:rPr lang="en-US" smtClean="0">
                <a:latin typeface="Avenir LT Std 55 Roman" pitchFamily="34" charset="0"/>
              </a:rPr>
              <a:t>Read on many devices!</a:t>
            </a:r>
          </a:p>
          <a:p>
            <a:pPr lvl="1" eaLnBrk="1" hangingPunct="1"/>
            <a:endParaRPr lang="en-US" smtClean="0">
              <a:latin typeface="Aveni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How do I read an ebook?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152650"/>
            <a:ext cx="67691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How does an E-Reader Work?</a:t>
            </a:r>
          </a:p>
        </p:txBody>
      </p:sp>
      <p:pic>
        <p:nvPicPr>
          <p:cNvPr id="24579" name="Picture 2" descr="C:\Users\sfelkar\Downloads\feature_technology_ink_zo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62188"/>
            <a:ext cx="91440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What E-Readers are there?</a:t>
            </a:r>
          </a:p>
        </p:txBody>
      </p:sp>
      <p:pic>
        <p:nvPicPr>
          <p:cNvPr id="25603" name="Picture 4" descr="I:\Library\Communications\Photography Fall-Winter 2013\Nov 7 Select List\13-dwv-library-sjp_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05038"/>
            <a:ext cx="68056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Where can I get Ebooks?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venir LT Std 55 Roman" pitchFamily="34" charset="0"/>
              </a:rPr>
              <a:t>At the Library</a:t>
            </a:r>
          </a:p>
          <a:p>
            <a:pPr eaLnBrk="1" hangingPunct="1"/>
            <a:r>
              <a:rPr lang="en-CA" smtClean="0">
                <a:latin typeface="Avenir LT Std 55 Roman" pitchFamily="34" charset="0"/>
              </a:rPr>
              <a:t>From Free Online Websites</a:t>
            </a:r>
          </a:p>
          <a:p>
            <a:pPr eaLnBrk="1" hangingPunct="1"/>
            <a:r>
              <a:rPr lang="en-CA" smtClean="0">
                <a:latin typeface="Avenir LT Std 55 Roman" pitchFamily="34" charset="0"/>
              </a:rPr>
              <a:t>From Commercial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I need to read a library ebook?</a:t>
            </a:r>
            <a:endParaRPr lang="en-CA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venir LT Std 55 Roman" pitchFamily="34" charset="0"/>
              </a:rPr>
              <a:t>An email address</a:t>
            </a:r>
          </a:p>
          <a:p>
            <a:pPr eaLnBrk="1" hangingPunct="1"/>
            <a:r>
              <a:rPr lang="en-US" smtClean="0">
                <a:latin typeface="Avenir LT Std 55 Roman" pitchFamily="34" charset="0"/>
              </a:rPr>
              <a:t>An Adobe ID (more on this!)</a:t>
            </a:r>
          </a:p>
          <a:p>
            <a:pPr eaLnBrk="1" hangingPunct="1"/>
            <a:r>
              <a:rPr lang="en-US" smtClean="0">
                <a:latin typeface="Avenir LT Std 55 Roman" pitchFamily="34" charset="0"/>
              </a:rPr>
              <a:t>Access to a computer</a:t>
            </a:r>
            <a:r>
              <a:rPr lang="en-CA" smtClean="0">
                <a:latin typeface="Avenir LT Std 55 Roman" pitchFamily="34" charset="0"/>
              </a:rPr>
              <a:t> where you can download:</a:t>
            </a:r>
          </a:p>
          <a:p>
            <a:pPr lvl="1" eaLnBrk="1" hangingPunct="1"/>
            <a:r>
              <a:rPr lang="en-US" smtClean="0">
                <a:latin typeface="Avenir LT Std 55 Roman" pitchFamily="34" charset="0"/>
              </a:rPr>
              <a:t>Adobe Digital Editions 2.0</a:t>
            </a:r>
          </a:p>
          <a:p>
            <a:pPr lvl="1" eaLnBrk="1" hangingPunct="1"/>
            <a:endParaRPr lang="en-US" smtClean="0">
              <a:latin typeface="Aveni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do I get Library Books?</a:t>
            </a:r>
            <a:endParaRPr lang="en-CA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9750" y="2276475"/>
            <a:ext cx="8153400" cy="749300"/>
          </a:xfrm>
        </p:spPr>
        <p:txBody>
          <a:bodyPr/>
          <a:lstStyle/>
          <a:p>
            <a:pPr eaLnBrk="1" hangingPunct="1"/>
            <a:r>
              <a:rPr lang="en-US" smtClean="0">
                <a:latin typeface="Avenir LT Std 55 Roman" pitchFamily="34" charset="0"/>
              </a:rPr>
              <a:t>http://downloads.bclibrary.ca</a:t>
            </a:r>
            <a:endParaRPr lang="en-CA" smtClean="0">
              <a:latin typeface="Avenir LT Std 55 Roman" pitchFamily="34" charset="0"/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852738"/>
            <a:ext cx="44672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V-#659223-v1-WVML_POWERPOINT_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DWV-#659223-v1-WVML_POWERPOINT_TEMPLATE_2013</Template>
  <TotalTime>331</TotalTime>
  <Words>358</Words>
  <Application>Microsoft Office PowerPoint</Application>
  <PresentationFormat>On-screen Show (4:3)</PresentationFormat>
  <Paragraphs>78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Rockwell</vt:lpstr>
      <vt:lpstr>Avenir LT Std 55 Roman</vt:lpstr>
      <vt:lpstr>Calibri</vt:lpstr>
      <vt:lpstr>Wingdings</vt:lpstr>
      <vt:lpstr>DWV-#659223-v1-WVML_POWERPOINT_TEMPLATE_2013</vt:lpstr>
      <vt:lpstr>Introduction to Ebooks and E-Readers</vt:lpstr>
      <vt:lpstr>What is an Ebook?</vt:lpstr>
      <vt:lpstr>What is EPUB?</vt:lpstr>
      <vt:lpstr>How do I read an ebook?</vt:lpstr>
      <vt:lpstr>How does an E-Reader Work?</vt:lpstr>
      <vt:lpstr>What E-Readers are there?</vt:lpstr>
      <vt:lpstr>Where can I get Ebooks?</vt:lpstr>
      <vt:lpstr>What do I need to read a library ebook?</vt:lpstr>
      <vt:lpstr>Where do I get Library Books?</vt:lpstr>
      <vt:lpstr>What is DRM?</vt:lpstr>
      <vt:lpstr>Where do I get Free Ebooks?</vt:lpstr>
      <vt:lpstr>Where do I get other books?</vt:lpstr>
      <vt:lpstr>Free Kobo Books!</vt:lpstr>
      <vt:lpstr>Where do I get Help?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Ebooks and  E-Readers</dc:title>
  <dc:creator>sfelkar</dc:creator>
  <cp:lastModifiedBy>sfelkar</cp:lastModifiedBy>
  <cp:revision>30</cp:revision>
  <dcterms:created xsi:type="dcterms:W3CDTF">2013-05-22T22:11:45Z</dcterms:created>
  <dcterms:modified xsi:type="dcterms:W3CDTF">2014-04-14T22:48:22Z</dcterms:modified>
</cp:coreProperties>
</file>