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4" r:id="rId3"/>
    <p:sldMasterId id="2147483756" r:id="rId4"/>
  </p:sldMasterIdLst>
  <p:notesMasterIdLst>
    <p:notesMasterId r:id="rId48"/>
  </p:notesMasterIdLst>
  <p:handoutMasterIdLst>
    <p:handoutMasterId r:id="rId49"/>
  </p:handoutMasterIdLst>
  <p:sldIdLst>
    <p:sldId id="393" r:id="rId5"/>
    <p:sldId id="302" r:id="rId6"/>
    <p:sldId id="327" r:id="rId7"/>
    <p:sldId id="365" r:id="rId8"/>
    <p:sldId id="391" r:id="rId9"/>
    <p:sldId id="388" r:id="rId10"/>
    <p:sldId id="346" r:id="rId11"/>
    <p:sldId id="349" r:id="rId12"/>
    <p:sldId id="394" r:id="rId13"/>
    <p:sldId id="282" r:id="rId14"/>
    <p:sldId id="350" r:id="rId15"/>
    <p:sldId id="351" r:id="rId16"/>
    <p:sldId id="352" r:id="rId17"/>
    <p:sldId id="353" r:id="rId18"/>
    <p:sldId id="361" r:id="rId19"/>
    <p:sldId id="354" r:id="rId20"/>
    <p:sldId id="355" r:id="rId21"/>
    <p:sldId id="356" r:id="rId22"/>
    <p:sldId id="373" r:id="rId23"/>
    <p:sldId id="332" r:id="rId24"/>
    <p:sldId id="333" r:id="rId25"/>
    <p:sldId id="368" r:id="rId26"/>
    <p:sldId id="374" r:id="rId27"/>
    <p:sldId id="297" r:id="rId28"/>
    <p:sldId id="298" r:id="rId29"/>
    <p:sldId id="299" r:id="rId30"/>
    <p:sldId id="386" r:id="rId31"/>
    <p:sldId id="399" r:id="rId32"/>
    <p:sldId id="400" r:id="rId33"/>
    <p:sldId id="413" r:id="rId34"/>
    <p:sldId id="401" r:id="rId35"/>
    <p:sldId id="402" r:id="rId36"/>
    <p:sldId id="403" r:id="rId37"/>
    <p:sldId id="404" r:id="rId38"/>
    <p:sldId id="405" r:id="rId39"/>
    <p:sldId id="406" r:id="rId40"/>
    <p:sldId id="407" r:id="rId41"/>
    <p:sldId id="408" r:id="rId42"/>
    <p:sldId id="409" r:id="rId43"/>
    <p:sldId id="410" r:id="rId44"/>
    <p:sldId id="411" r:id="rId45"/>
    <p:sldId id="398" r:id="rId46"/>
    <p:sldId id="384" r:id="rId47"/>
  </p:sldIdLst>
  <p:sldSz cx="9144000" cy="6858000" type="screen4x3"/>
  <p:notesSz cx="7019925" cy="9305925"/>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32" autoAdjust="0"/>
  </p:normalViewPr>
  <p:slideViewPr>
    <p:cSldViewPr>
      <p:cViewPr>
        <p:scale>
          <a:sx n="66" d="100"/>
          <a:sy n="66" d="100"/>
        </p:scale>
        <p:origin x="-1277" y="-32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1F3F4E94-9C06-4390-B972-5C0FD9F0C1ED}" type="datetimeFigureOut">
              <a:rPr lang="en-US" smtClean="0"/>
              <a:pPr/>
              <a:t>7/16/2013</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988CE10A-061E-4EE8-8D6D-2365E0ED897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nSpc>
                <a:spcPct val="100000"/>
              </a:lnSpc>
              <a:spcBef>
                <a:spcPct val="0"/>
              </a:spcBef>
              <a:defRPr sz="1200" b="0">
                <a:solidFill>
                  <a:schemeClr val="tx1"/>
                </a:solidFill>
                <a:latin typeface="Arial" charset="0"/>
              </a:defRPr>
            </a:lvl1pPr>
          </a:lstStyle>
          <a:p>
            <a:pPr>
              <a:defRPr/>
            </a:pPr>
            <a:endParaRPr lang="en-US"/>
          </a:p>
        </p:txBody>
      </p:sp>
      <p:sp>
        <p:nvSpPr>
          <p:cNvPr id="44035"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lnSpc>
                <a:spcPct val="100000"/>
              </a:lnSpc>
              <a:spcBef>
                <a:spcPct val="0"/>
              </a:spcBef>
              <a:defRPr sz="1200" b="0">
                <a:solidFill>
                  <a:schemeClr val="tx1"/>
                </a:solidFill>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nSpc>
                <a:spcPct val="100000"/>
              </a:lnSpc>
              <a:spcBef>
                <a:spcPct val="0"/>
              </a:spcBef>
              <a:defRPr sz="1200" b="0">
                <a:solidFill>
                  <a:schemeClr val="tx1"/>
                </a:solidFill>
                <a:latin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lnSpc>
                <a:spcPct val="100000"/>
              </a:lnSpc>
              <a:spcBef>
                <a:spcPct val="0"/>
              </a:spcBef>
              <a:defRPr sz="1200" b="0">
                <a:solidFill>
                  <a:schemeClr val="tx1"/>
                </a:solidFill>
                <a:latin typeface="Arial" charset="0"/>
              </a:defRPr>
            </a:lvl1pPr>
          </a:lstStyle>
          <a:p>
            <a:pPr>
              <a:defRPr/>
            </a:pPr>
            <a:fld id="{DC695B5F-67FA-4AED-AAE3-48BBD7DA27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pPr eaLnBrk="1" hangingPunct="1"/>
            <a:r>
              <a:rPr lang="en-US" sz="800" dirty="0" smtClean="0">
                <a:cs typeface="Arial" charset="0"/>
              </a:rPr>
              <a:t>The basic agenda for today’s session includes: </a:t>
            </a:r>
            <a:r>
              <a:rPr lang="en-US" sz="800" i="1" dirty="0" smtClean="0">
                <a:cs typeface="Arial" charset="0"/>
              </a:rPr>
              <a:t>(click)</a:t>
            </a:r>
          </a:p>
          <a:p>
            <a:pPr eaLnBrk="1" hangingPunct="1">
              <a:buFontTx/>
              <a:buChar char="•"/>
            </a:pPr>
            <a:r>
              <a:rPr lang="en-US" sz="800" dirty="0" smtClean="0">
                <a:cs typeface="Arial" charset="0"/>
              </a:rPr>
              <a:t>A review of the different types of batch load projects typically done to ensure a successful WorldCat Local implementation . </a:t>
            </a:r>
            <a:r>
              <a:rPr lang="en-US" sz="800" i="1" dirty="0" smtClean="0">
                <a:cs typeface="Arial" charset="0"/>
              </a:rPr>
              <a:t>(click)</a:t>
            </a:r>
            <a:r>
              <a:rPr lang="en-US" sz="800" dirty="0" smtClean="0">
                <a:cs typeface="Arial" charset="0"/>
              </a:rPr>
              <a:t> </a:t>
            </a:r>
          </a:p>
          <a:p>
            <a:pPr eaLnBrk="1" hangingPunct="1">
              <a:buFontTx/>
              <a:buChar char="•"/>
            </a:pPr>
            <a:r>
              <a:rPr lang="en-US" sz="800" dirty="0" smtClean="0">
                <a:cs typeface="Arial" charset="0"/>
              </a:rPr>
              <a:t>An exploration of what is produced from a batch load project and what can or should be done with that output </a:t>
            </a:r>
            <a:r>
              <a:rPr lang="en-US" sz="800" i="1" dirty="0" smtClean="0">
                <a:cs typeface="Arial" charset="0"/>
              </a:rPr>
              <a:t>(click)</a:t>
            </a:r>
            <a:endParaRPr lang="en-US" sz="800" dirty="0" smtClean="0">
              <a:cs typeface="Arial" charset="0"/>
            </a:endParaRPr>
          </a:p>
          <a:p>
            <a:pPr eaLnBrk="1" hangingPunct="1">
              <a:buFontTx/>
              <a:buChar char="•"/>
            </a:pPr>
            <a:r>
              <a:rPr lang="en-US" sz="800" dirty="0" smtClean="0">
                <a:cs typeface="Arial" charset="0"/>
              </a:rPr>
              <a:t>An overview of the Batchload process and the roles OCLC and you play to ensure that your library’s project is completed on time and to your satisfaction </a:t>
            </a:r>
            <a:r>
              <a:rPr lang="en-US" sz="800" i="1" dirty="0" smtClean="0">
                <a:cs typeface="Arial" charset="0"/>
              </a:rPr>
              <a:t>(click)</a:t>
            </a:r>
            <a:endParaRPr lang="en-US" sz="800" dirty="0" smtClean="0">
              <a:cs typeface="Arial" charset="0"/>
            </a:endParaRPr>
          </a:p>
          <a:p>
            <a:pPr eaLnBrk="1" hangingPunct="1">
              <a:buFontTx/>
              <a:buChar char="•"/>
            </a:pPr>
            <a:r>
              <a:rPr lang="en-US" sz="800" dirty="0" smtClean="0">
                <a:cs typeface="Arial" charset="0"/>
              </a:rPr>
              <a:t>A dedicated question/answer period at the end to address your immediate questions or concerns about getting your holdings up to date in WorldCat and the OCLC number locally indexed in your library’s OPAC. </a:t>
            </a:r>
            <a:r>
              <a:rPr lang="en-US" sz="800" i="1" dirty="0" smtClean="0">
                <a:cs typeface="Arial" charset="0"/>
              </a:rPr>
              <a:t>(click)</a:t>
            </a:r>
            <a:r>
              <a:rPr lang="en-US" sz="800" dirty="0" smtClean="0">
                <a:cs typeface="Arial" charset="0"/>
              </a:rPr>
              <a:t>  </a:t>
            </a:r>
          </a:p>
          <a:p>
            <a:pPr eaLnBrk="1" hangingPunct="1"/>
            <a:endParaRPr lang="en-US" sz="800" dirty="0" smtClean="0">
              <a:cs typeface="Arial" charset="0"/>
            </a:endParaRPr>
          </a:p>
          <a:p>
            <a:pPr eaLnBrk="1" hangingPunct="1"/>
            <a:endParaRPr lang="en-US" sz="1800" dirty="0" smtClean="0"/>
          </a:p>
        </p:txBody>
      </p:sp>
      <p:sp>
        <p:nvSpPr>
          <p:cNvPr id="43011" name="Slide Number Placeholder 3"/>
          <p:cNvSpPr>
            <a:spLocks noGrp="1"/>
          </p:cNvSpPr>
          <p:nvPr>
            <p:ph type="sldNum" sz="quarter" idx="5"/>
          </p:nvPr>
        </p:nvSpPr>
        <p:spPr>
          <a:noFill/>
        </p:spPr>
        <p:txBody>
          <a:bodyPr/>
          <a:lstStyle/>
          <a:p>
            <a:fld id="{692C4FB9-0EE5-4CD8-9F09-D0A2E6820D06}" type="slidenum">
              <a:rPr lang="en-US" smtClean="0">
                <a:cs typeface="Arial" charset="0"/>
              </a:rPr>
              <a:pPr/>
              <a:t>3</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pPr eaLnBrk="1" hangingPunct="1"/>
            <a:r>
              <a:rPr lang="en-US" sz="1800" dirty="0" smtClean="0"/>
              <a:t> </a:t>
            </a:r>
            <a:r>
              <a:rPr lang="en-US" sz="800" dirty="0" smtClean="0">
                <a:cs typeface="Arial" charset="0"/>
              </a:rPr>
              <a:t>Let’s start our session today by looking at the different types of Batchload projects that you may wish to request from OCLC:</a:t>
            </a:r>
          </a:p>
          <a:p>
            <a:pPr eaLnBrk="1" hangingPunct="1"/>
            <a:endParaRPr lang="en-US" sz="800" dirty="0" smtClean="0">
              <a:cs typeface="Arial" charset="0"/>
            </a:endParaRPr>
          </a:p>
          <a:p>
            <a:pPr eaLnBrk="1" hangingPunct="1">
              <a:buFontTx/>
              <a:buChar char="•"/>
            </a:pPr>
            <a:r>
              <a:rPr lang="en-US" sz="800" dirty="0" smtClean="0">
                <a:cs typeface="Arial" charset="0"/>
              </a:rPr>
              <a:t>Reclamation – If your institution’s holdings have not been fully maintained in WorldCat, it may not be possible or easy to identify records for which you need to cancel or set holdings.  If this is your library’s situation, a reclamation project may be the best choice because its goal is to sync your WorldCat holdings with the holdings in your local OPAC. </a:t>
            </a:r>
          </a:p>
          <a:p>
            <a:pPr lvl="1" eaLnBrk="1" hangingPunct="1">
              <a:buFontTx/>
              <a:buChar char="•"/>
            </a:pPr>
            <a:r>
              <a:rPr lang="en-US" sz="800" dirty="0" smtClean="0">
                <a:cs typeface="Arial" charset="0"/>
              </a:rPr>
              <a:t>When holdings are updated in WorldCat, the date of that transaction is recorded along with the holding. As part of a reclamation project, a Scan/Delete of holdings with a date stamp earlier than the one attached to the batch-loaded transaction is preformed after processing is complete.  The date is typically the date on which you locally extracted the records that you sent to OCLC. This allows library’s to continue cataloging after extracting and submitting files to OCLC for batchload.  Holdings you set after that date will contain a  date stamp later than the stamp used in the scan/delete, therefore they will not be removed from WorldCat.  </a:t>
            </a:r>
          </a:p>
          <a:p>
            <a:pPr eaLnBrk="1" hangingPunct="1"/>
            <a:endParaRPr lang="en-US" sz="800" dirty="0" smtClean="0">
              <a:cs typeface="Arial" charset="0"/>
            </a:endParaRPr>
          </a:p>
          <a:p>
            <a:pPr eaLnBrk="1" hangingPunct="1">
              <a:buFontTx/>
              <a:buChar char="•"/>
            </a:pPr>
            <a:r>
              <a:rPr lang="en-US" sz="800" dirty="0" smtClean="0">
                <a:cs typeface="Arial" charset="0"/>
              </a:rPr>
              <a:t>A Retrospective project is a one-time load without a Scan/Delete.  This type of load might for a new OCLC member that has no holdings in WorldCat, for libraries that catalog online with OCLC but never added holdings for items acquired prior to joining OCLC , or if you need to simple fill gaps in your WorldCat holdings or gaps in OCLC numbers in your local system (e.g., special collections).  </a:t>
            </a:r>
          </a:p>
          <a:p>
            <a:pPr eaLnBrk="1" hangingPunct="1">
              <a:buFontTx/>
              <a:buChar char="•"/>
            </a:pPr>
            <a:endParaRPr lang="en-US" sz="800" dirty="0" smtClean="0">
              <a:cs typeface="Arial" charset="0"/>
            </a:endParaRPr>
          </a:p>
          <a:p>
            <a:pPr eaLnBrk="1" hangingPunct="1">
              <a:buFontTx/>
              <a:buChar char="•"/>
            </a:pPr>
            <a:r>
              <a:rPr lang="en-US" sz="800" dirty="0" smtClean="0">
                <a:cs typeface="Arial" charset="0"/>
              </a:rPr>
              <a:t>Symbol Flips – Sometimes, an institution’s holdings are represented in WorldCat by more than one OCLC Institution symbol.  If this is the case at your library and you now determine fewer symbols would better suite your needs, OCLC can perform a scan to flip all occurrences of an institution symbol to another one.  </a:t>
            </a:r>
          </a:p>
          <a:p>
            <a:pPr lvl="1" eaLnBrk="1" hangingPunct="1">
              <a:buFontTx/>
              <a:buChar char="•"/>
            </a:pPr>
            <a:r>
              <a:rPr lang="en-US" sz="800" dirty="0" smtClean="0">
                <a:cs typeface="Arial" charset="0"/>
              </a:rPr>
              <a:t> This type of project does not require a file containing the records to be submitted by your library to OCLC.  It is only necessary to send a written request to OCLC Batch Services.  It should be noted that OCLC can perform other types of symbol flips that may require a record submittal, for example flipping a subset of holdings… as the scan flip option flips all occurrences found. 		</a:t>
            </a:r>
          </a:p>
          <a:p>
            <a:pPr eaLnBrk="1" hangingPunct="1"/>
            <a:endParaRPr lang="en-US" sz="800" dirty="0" smtClean="0">
              <a:cs typeface="Arial" charset="0"/>
            </a:endParaRPr>
          </a:p>
        </p:txBody>
      </p:sp>
      <p:sp>
        <p:nvSpPr>
          <p:cNvPr id="47107" name="Slide Number Placeholder 3"/>
          <p:cNvSpPr>
            <a:spLocks noGrp="1"/>
          </p:cNvSpPr>
          <p:nvPr>
            <p:ph type="sldNum" sz="quarter" idx="5"/>
          </p:nvPr>
        </p:nvSpPr>
        <p:spPr>
          <a:noFill/>
        </p:spPr>
        <p:txBody>
          <a:bodyPr/>
          <a:lstStyle/>
          <a:p>
            <a:fld id="{D94F00CE-0EAD-422C-94F2-3775930097D2}" type="slidenum">
              <a:rPr lang="en-US" smtClean="0">
                <a:cs typeface="Arial" charset="0"/>
              </a:rPr>
              <a:pPr/>
              <a:t>5</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Billing Enhancements</a:t>
            </a:r>
          </a:p>
        </p:txBody>
      </p:sp>
      <p:sp>
        <p:nvSpPr>
          <p:cNvPr id="5" name="Rectangle 3"/>
          <p:cNvSpPr>
            <a:spLocks noGrp="1" noChangeArrowheads="1"/>
          </p:cNvSpPr>
          <p:nvPr>
            <p:ph type="dt" idx="1"/>
          </p:nvPr>
        </p:nvSpPr>
        <p:spPr>
          <a:ln/>
        </p:spPr>
        <p:txBody>
          <a:bodyPr/>
          <a:lstStyle/>
          <a:p>
            <a:r>
              <a:rPr lang="en-US"/>
              <a:t>July 2008</a:t>
            </a:r>
          </a:p>
        </p:txBody>
      </p:sp>
      <p:sp>
        <p:nvSpPr>
          <p:cNvPr id="6" name="Rectangle 6"/>
          <p:cNvSpPr>
            <a:spLocks noGrp="1" noChangeArrowheads="1"/>
          </p:cNvSpPr>
          <p:nvPr>
            <p:ph type="ftr" sz="quarter" idx="4"/>
          </p:nvPr>
        </p:nvSpPr>
        <p:spPr>
          <a:ln/>
        </p:spPr>
        <p:txBody>
          <a:bodyPr/>
          <a:lstStyle/>
          <a:p>
            <a:r>
              <a:rPr lang="en-US"/>
              <a:t>K. Kie, OCLC</a:t>
            </a:r>
          </a:p>
        </p:txBody>
      </p:sp>
      <p:sp>
        <p:nvSpPr>
          <p:cNvPr id="7" name="Rectangle 7"/>
          <p:cNvSpPr>
            <a:spLocks noGrp="1" noChangeArrowheads="1"/>
          </p:cNvSpPr>
          <p:nvPr>
            <p:ph type="sldNum" sz="quarter" idx="5"/>
          </p:nvPr>
        </p:nvSpPr>
        <p:spPr>
          <a:ln/>
        </p:spPr>
        <p:txBody>
          <a:bodyPr/>
          <a:lstStyle/>
          <a:p>
            <a:fld id="{379370F8-C4B3-4265-8929-E3ED6FB9E0FB}" type="slidenum">
              <a:rPr lang="en-US"/>
              <a:pPr/>
              <a:t>7</a:t>
            </a:fld>
            <a:endParaRPr lang="en-US"/>
          </a:p>
        </p:txBody>
      </p:sp>
      <p:sp>
        <p:nvSpPr>
          <p:cNvPr id="324610" name="Rectangle 2"/>
          <p:cNvSpPr>
            <a:spLocks noGrp="1" noRot="1" noChangeAspect="1" noChangeArrowheads="1" noTextEdit="1"/>
          </p:cNvSpPr>
          <p:nvPr>
            <p:ph type="sldImg"/>
          </p:nvPr>
        </p:nvSpPr>
        <p:spPr>
          <a:xfrm>
            <a:off x="1765300" y="733425"/>
            <a:ext cx="3486150" cy="2614613"/>
          </a:xfrm>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pPr eaLnBrk="1" hangingPunct="1"/>
            <a:endParaRPr lang="en-US" sz="1800" dirty="0" smtClean="0"/>
          </a:p>
        </p:txBody>
      </p:sp>
      <p:sp>
        <p:nvSpPr>
          <p:cNvPr id="51203" name="Slide Number Placeholder 3"/>
          <p:cNvSpPr>
            <a:spLocks noGrp="1"/>
          </p:cNvSpPr>
          <p:nvPr>
            <p:ph type="sldNum" sz="quarter" idx="5"/>
          </p:nvPr>
        </p:nvSpPr>
        <p:spPr>
          <a:noFill/>
        </p:spPr>
        <p:txBody>
          <a:bodyPr/>
          <a:lstStyle/>
          <a:p>
            <a:fld id="{80D1E579-53D8-41B1-A141-72A2944652D3}" type="slidenum">
              <a:rPr lang="en-US" smtClean="0">
                <a:cs typeface="Arial" charset="0"/>
              </a:rPr>
              <a:pPr/>
              <a:t>20</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pPr eaLnBrk="1" hangingPunct="1"/>
            <a:endParaRPr lang="en-US" sz="800" dirty="0" smtClean="0">
              <a:cs typeface="Arial" charset="0"/>
            </a:endParaRPr>
          </a:p>
        </p:txBody>
      </p:sp>
      <p:sp>
        <p:nvSpPr>
          <p:cNvPr id="53251" name="Slide Number Placeholder 3"/>
          <p:cNvSpPr>
            <a:spLocks noGrp="1"/>
          </p:cNvSpPr>
          <p:nvPr>
            <p:ph type="sldNum" sz="quarter" idx="5"/>
          </p:nvPr>
        </p:nvSpPr>
        <p:spPr>
          <a:noFill/>
        </p:spPr>
        <p:txBody>
          <a:bodyPr/>
          <a:lstStyle/>
          <a:p>
            <a:fld id="{BAB3CD69-32E1-42C5-BAE1-AD67D49E1036}" type="slidenum">
              <a:rPr lang="en-US" smtClean="0">
                <a:cs typeface="Arial" charset="0"/>
              </a:rPr>
              <a:pPr/>
              <a:t>21</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8" name="Picture 8"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9" name="Group 9"/>
          <p:cNvGrpSpPr>
            <a:grpSpLocks/>
          </p:cNvGrpSpPr>
          <p:nvPr/>
        </p:nvGrpSpPr>
        <p:grpSpPr bwMode="auto">
          <a:xfrm>
            <a:off x="0" y="0"/>
            <a:ext cx="9144000" cy="6858000"/>
            <a:chOff x="0" y="0"/>
            <a:chExt cx="5760" cy="4320"/>
          </a:xfrm>
        </p:grpSpPr>
        <p:pic>
          <p:nvPicPr>
            <p:cNvPr id="10" name="Picture 10"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1"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2"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13"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14" name="Oval 14"/>
          <p:cNvSpPr>
            <a:spLocks noChangeArrowheads="1"/>
          </p:cNvSpPr>
          <p:nvPr/>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lgn="ctr">
              <a:defRPr/>
            </a:pPr>
            <a:endParaRPr lang="en-US">
              <a:solidFill>
                <a:schemeClr val="accent1"/>
              </a:solidFill>
            </a:endParaRPr>
          </a:p>
        </p:txBody>
      </p:sp>
      <p:sp>
        <p:nvSpPr>
          <p:cNvPr id="23558" name="Rectangle 6"/>
          <p:cNvSpPr>
            <a:spLocks noGrp="1" noChangeArrowheads="1"/>
          </p:cNvSpPr>
          <p:nvPr>
            <p:ph type="ctrTitle"/>
          </p:nvPr>
        </p:nvSpPr>
        <p:spPr>
          <a:xfrm>
            <a:off x="3573463" y="862013"/>
            <a:ext cx="4808537" cy="1751012"/>
          </a:xfrm>
        </p:spPr>
        <p:txBody>
          <a:bodyPr lIns="0" rIns="0" anchor="b"/>
          <a:lstStyle>
            <a:lvl1pPr>
              <a:defRPr sz="4600"/>
            </a:lvl1pPr>
          </a:lstStyle>
          <a:p>
            <a:r>
              <a:rPr lang="en-US"/>
              <a:t>Click to edit Master title style</a:t>
            </a:r>
          </a:p>
        </p:txBody>
      </p:sp>
      <p:sp>
        <p:nvSpPr>
          <p:cNvPr id="23559"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sz="3400"/>
            </a:lvl1pPr>
          </a:lstStyle>
          <a:p>
            <a:r>
              <a:rPr lang="en-US"/>
              <a:t>Speaker’s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0725"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p:nvPicPr>
        <p:blipFill>
          <a:blip r:embed="rId2" cstate="print">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rge Head,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arge Head and Two Content">
    <p:spTree>
      <p:nvGrpSpPr>
        <p:cNvPr id="1" name=""/>
        <p:cNvGrpSpPr/>
        <p:nvPr/>
      </p:nvGrpSpPr>
      <p:grpSpPr>
        <a:xfrm>
          <a:off x="0" y="0"/>
          <a:ext cx="0" cy="0"/>
          <a:chOff x="0" y="0"/>
          <a:chExt cx="0" cy="0"/>
        </a:xfrm>
      </p:grpSpPr>
      <p:grpSp>
        <p:nvGrpSpPr>
          <p:cNvPr id="2" name="Group 7"/>
          <p:cNvGrpSpPr/>
          <p:nvPr/>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mall Head and Three People">
    <p:spTree>
      <p:nvGrpSpPr>
        <p:cNvPr id="1" name=""/>
        <p:cNvGrpSpPr/>
        <p:nvPr/>
      </p:nvGrpSpPr>
      <p:grpSpPr>
        <a:xfrm>
          <a:off x="0" y="0"/>
          <a:ext cx="0" cy="0"/>
          <a:chOff x="0" y="0"/>
          <a:chExt cx="0" cy="0"/>
        </a:xfrm>
      </p:grpSpPr>
      <p:grpSp>
        <p:nvGrpSpPr>
          <p:cNvPr id="2" name="Group 14"/>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hoto Grid-Up to 9 people">
    <p:spTree>
      <p:nvGrpSpPr>
        <p:cNvPr id="1" name=""/>
        <p:cNvGrpSpPr/>
        <p:nvPr/>
      </p:nvGrpSpPr>
      <p:grpSpPr>
        <a:xfrm>
          <a:off x="0" y="0"/>
          <a:ext cx="0" cy="0"/>
          <a:chOff x="0" y="0"/>
          <a:chExt cx="0" cy="0"/>
        </a:xfrm>
      </p:grpSpPr>
      <p:grpSp>
        <p:nvGrpSpPr>
          <p:cNvPr id="2" name="Group 14"/>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Picture Placeholder 6"/>
          <p:cNvSpPr>
            <a:spLocks noGrp="1" noChangeAspect="1"/>
          </p:cNvSpPr>
          <p:nvPr>
            <p:ph type="pic" sz="quarter" idx="10"/>
          </p:nvPr>
        </p:nvSpPr>
        <p:spPr>
          <a:xfrm>
            <a:off x="457200" y="990601"/>
            <a:ext cx="1166283" cy="14478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ormAutofit/>
          </a:bodyPr>
          <a:lstStyle>
            <a:lvl1pPr>
              <a:buNone/>
              <a:defRPr sz="1800"/>
            </a:lvl1pPr>
          </a:lstStyle>
          <a:p>
            <a:r>
              <a:rPr lang="en-US" smtClean="0"/>
              <a:t>Click icon to add picture</a:t>
            </a:r>
            <a:endParaRPr lang="en-US"/>
          </a:p>
        </p:txBody>
      </p:sp>
      <p:sp>
        <p:nvSpPr>
          <p:cNvPr id="32" name="Text Placeholder 31"/>
          <p:cNvSpPr>
            <a:spLocks noGrp="1"/>
          </p:cNvSpPr>
          <p:nvPr>
            <p:ph type="body" sz="quarter" idx="13"/>
          </p:nvPr>
        </p:nvSpPr>
        <p:spPr>
          <a:xfrm>
            <a:off x="1676400" y="990601"/>
            <a:ext cx="1371600" cy="609600"/>
          </a:xfrm>
        </p:spPr>
        <p:txBody>
          <a:bodyPr>
            <a:normAutofit/>
          </a:bodyPr>
          <a:lstStyle>
            <a:lvl1pPr>
              <a:buNone/>
              <a:defRPr/>
            </a:lvl1pPr>
            <a:lvl5pPr marL="0" indent="0">
              <a:buNone/>
              <a:defRPr sz="1600" baseline="0"/>
            </a:lvl5pPr>
          </a:lstStyle>
          <a:p>
            <a:pPr lvl="0"/>
            <a:r>
              <a:rPr lang="en-US" smtClean="0"/>
              <a:t>Click to edit Master text styles</a:t>
            </a:r>
          </a:p>
        </p:txBody>
      </p:sp>
      <p:sp>
        <p:nvSpPr>
          <p:cNvPr id="33" name="Text Placeholder 31"/>
          <p:cNvSpPr>
            <a:spLocks noGrp="1"/>
          </p:cNvSpPr>
          <p:nvPr>
            <p:ph type="body" sz="quarter" idx="14"/>
          </p:nvPr>
        </p:nvSpPr>
        <p:spPr>
          <a:xfrm>
            <a:off x="1676400" y="1676399"/>
            <a:ext cx="1371600" cy="762001"/>
          </a:xfrm>
        </p:spPr>
        <p:txBody>
          <a:bodyPr>
            <a:normAutofit/>
          </a:bodyPr>
          <a:lstStyle>
            <a:lvl1pPr>
              <a:buNone/>
              <a:defRPr/>
            </a:lvl1pPr>
            <a:lvl5pPr marL="0" indent="0">
              <a:buNone/>
              <a:defRPr sz="1400" i="1" baseline="0"/>
            </a:lvl5pPr>
          </a:lstStyle>
          <a:p>
            <a:pPr lvl="0"/>
            <a:r>
              <a:rPr lang="en-US" smtClean="0"/>
              <a:t>Click to edit Master text styles</a:t>
            </a:r>
          </a:p>
        </p:txBody>
      </p:sp>
      <p:sp>
        <p:nvSpPr>
          <p:cNvPr id="34" name="Picture Placeholder 6"/>
          <p:cNvSpPr>
            <a:spLocks noGrp="1" noChangeAspect="1"/>
          </p:cNvSpPr>
          <p:nvPr>
            <p:ph type="pic" sz="quarter" idx="15"/>
          </p:nvPr>
        </p:nvSpPr>
        <p:spPr>
          <a:xfrm>
            <a:off x="457200" y="2743200"/>
            <a:ext cx="1166283" cy="14478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ormAutofit/>
          </a:bodyPr>
          <a:lstStyle>
            <a:lvl1pPr>
              <a:buNone/>
              <a:defRPr sz="1800"/>
            </a:lvl1pPr>
          </a:lstStyle>
          <a:p>
            <a:r>
              <a:rPr lang="en-US" smtClean="0"/>
              <a:t>Click icon to add picture</a:t>
            </a:r>
            <a:endParaRPr lang="en-US"/>
          </a:p>
        </p:txBody>
      </p:sp>
      <p:sp>
        <p:nvSpPr>
          <p:cNvPr id="35" name="Text Placeholder 31"/>
          <p:cNvSpPr>
            <a:spLocks noGrp="1"/>
          </p:cNvSpPr>
          <p:nvPr>
            <p:ph type="body" sz="quarter" idx="16"/>
          </p:nvPr>
        </p:nvSpPr>
        <p:spPr>
          <a:xfrm>
            <a:off x="1676400" y="2743200"/>
            <a:ext cx="1371600" cy="609600"/>
          </a:xfrm>
        </p:spPr>
        <p:txBody>
          <a:bodyPr>
            <a:normAutofit/>
          </a:bodyPr>
          <a:lstStyle>
            <a:lvl1pPr>
              <a:buNone/>
              <a:defRPr/>
            </a:lvl1pPr>
            <a:lvl5pPr marL="0" indent="0">
              <a:buNone/>
              <a:defRPr sz="1600" baseline="0"/>
            </a:lvl5pPr>
          </a:lstStyle>
          <a:p>
            <a:pPr lvl="0"/>
            <a:r>
              <a:rPr lang="en-US" smtClean="0"/>
              <a:t>Click to edit Master text styles</a:t>
            </a:r>
          </a:p>
        </p:txBody>
      </p:sp>
      <p:sp>
        <p:nvSpPr>
          <p:cNvPr id="36" name="Text Placeholder 31"/>
          <p:cNvSpPr>
            <a:spLocks noGrp="1"/>
          </p:cNvSpPr>
          <p:nvPr>
            <p:ph type="body" sz="quarter" idx="17"/>
          </p:nvPr>
        </p:nvSpPr>
        <p:spPr>
          <a:xfrm>
            <a:off x="1676400" y="3428998"/>
            <a:ext cx="1371600" cy="762001"/>
          </a:xfrm>
        </p:spPr>
        <p:txBody>
          <a:bodyPr>
            <a:normAutofit/>
          </a:bodyPr>
          <a:lstStyle>
            <a:lvl1pPr>
              <a:buNone/>
              <a:defRPr/>
            </a:lvl1pPr>
            <a:lvl5pPr marL="0" indent="0">
              <a:buNone/>
              <a:defRPr sz="1400" i="1" baseline="0"/>
            </a:lvl5pPr>
          </a:lstStyle>
          <a:p>
            <a:pPr lvl="0"/>
            <a:r>
              <a:rPr lang="en-US" smtClean="0"/>
              <a:t>Click to edit Master text styles</a:t>
            </a:r>
          </a:p>
        </p:txBody>
      </p:sp>
      <p:sp>
        <p:nvSpPr>
          <p:cNvPr id="37" name="Picture Placeholder 6"/>
          <p:cNvSpPr>
            <a:spLocks noGrp="1" noChangeAspect="1"/>
          </p:cNvSpPr>
          <p:nvPr>
            <p:ph type="pic" sz="quarter" idx="18"/>
          </p:nvPr>
        </p:nvSpPr>
        <p:spPr>
          <a:xfrm>
            <a:off x="457200" y="4495800"/>
            <a:ext cx="1166283" cy="14478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ormAutofit/>
          </a:bodyPr>
          <a:lstStyle>
            <a:lvl1pPr>
              <a:buNone/>
              <a:defRPr sz="1800"/>
            </a:lvl1pPr>
          </a:lstStyle>
          <a:p>
            <a:r>
              <a:rPr lang="en-US" smtClean="0"/>
              <a:t>Click icon to add picture</a:t>
            </a:r>
            <a:endParaRPr lang="en-US"/>
          </a:p>
        </p:txBody>
      </p:sp>
      <p:sp>
        <p:nvSpPr>
          <p:cNvPr id="38" name="Text Placeholder 31"/>
          <p:cNvSpPr>
            <a:spLocks noGrp="1"/>
          </p:cNvSpPr>
          <p:nvPr>
            <p:ph type="body" sz="quarter" idx="19" hasCustomPrompt="1"/>
          </p:nvPr>
        </p:nvSpPr>
        <p:spPr>
          <a:xfrm>
            <a:off x="1676400" y="4495800"/>
            <a:ext cx="1371600" cy="609600"/>
          </a:xfrm>
        </p:spPr>
        <p:txBody>
          <a:bodyPr>
            <a:normAutofit/>
          </a:bodyPr>
          <a:lstStyle>
            <a:lvl1pPr>
              <a:buNone/>
              <a:defRPr/>
            </a:lvl1pPr>
            <a:lvl5pPr marL="0" indent="0">
              <a:buNone/>
              <a:defRPr sz="1600" baseline="0"/>
            </a:lvl5pPr>
          </a:lstStyle>
          <a:p>
            <a:pPr lvl="4"/>
            <a:r>
              <a:rPr lang="en-US" dirty="0" smtClean="0"/>
              <a:t>First name</a:t>
            </a:r>
            <a:br>
              <a:rPr lang="en-US" dirty="0" smtClean="0"/>
            </a:br>
            <a:r>
              <a:rPr lang="en-US" dirty="0" smtClean="0"/>
              <a:t>Last name</a:t>
            </a:r>
            <a:endParaRPr lang="en-US" dirty="0"/>
          </a:p>
        </p:txBody>
      </p:sp>
      <p:sp>
        <p:nvSpPr>
          <p:cNvPr id="39" name="Text Placeholder 31"/>
          <p:cNvSpPr>
            <a:spLocks noGrp="1"/>
          </p:cNvSpPr>
          <p:nvPr>
            <p:ph type="body" sz="quarter" idx="20" hasCustomPrompt="1"/>
          </p:nvPr>
        </p:nvSpPr>
        <p:spPr>
          <a:xfrm>
            <a:off x="1676400" y="5181598"/>
            <a:ext cx="1371600" cy="762001"/>
          </a:xfrm>
        </p:spPr>
        <p:txBody>
          <a:bodyPr>
            <a:normAutofit/>
          </a:bodyPr>
          <a:lstStyle>
            <a:lvl1pPr>
              <a:buNone/>
              <a:defRPr/>
            </a:lvl1pPr>
            <a:lvl5pPr marL="0" indent="0">
              <a:buNone/>
              <a:defRPr sz="1400" i="1" baseline="0"/>
            </a:lvl5pPr>
          </a:lstStyle>
          <a:p>
            <a:pPr lvl="4"/>
            <a:r>
              <a:rPr lang="en-US" dirty="0" smtClean="0"/>
              <a:t>Title or Institution</a:t>
            </a:r>
            <a:endParaRPr lang="en-US" dirty="0"/>
          </a:p>
        </p:txBody>
      </p:sp>
      <p:sp>
        <p:nvSpPr>
          <p:cNvPr id="76" name="Picture Placeholder 6"/>
          <p:cNvSpPr>
            <a:spLocks noGrp="1" noChangeAspect="1"/>
          </p:cNvSpPr>
          <p:nvPr>
            <p:ph type="pic" sz="quarter" idx="21"/>
          </p:nvPr>
        </p:nvSpPr>
        <p:spPr>
          <a:xfrm>
            <a:off x="3276600" y="990601"/>
            <a:ext cx="1166283" cy="14478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ormAutofit/>
          </a:bodyPr>
          <a:lstStyle>
            <a:lvl1pPr>
              <a:buNone/>
              <a:defRPr sz="1800"/>
            </a:lvl1pPr>
          </a:lstStyle>
          <a:p>
            <a:r>
              <a:rPr lang="en-US" smtClean="0"/>
              <a:t>Click icon to add picture</a:t>
            </a:r>
            <a:endParaRPr lang="en-US"/>
          </a:p>
        </p:txBody>
      </p:sp>
      <p:sp>
        <p:nvSpPr>
          <p:cNvPr id="77" name="Text Placeholder 31"/>
          <p:cNvSpPr>
            <a:spLocks noGrp="1"/>
          </p:cNvSpPr>
          <p:nvPr>
            <p:ph type="body" sz="quarter" idx="22" hasCustomPrompt="1"/>
          </p:nvPr>
        </p:nvSpPr>
        <p:spPr>
          <a:xfrm>
            <a:off x="4495800" y="990601"/>
            <a:ext cx="1371600" cy="609600"/>
          </a:xfrm>
        </p:spPr>
        <p:txBody>
          <a:bodyPr>
            <a:normAutofit/>
          </a:bodyPr>
          <a:lstStyle>
            <a:lvl1pPr>
              <a:buNone/>
              <a:defRPr/>
            </a:lvl1pPr>
            <a:lvl5pPr marL="0" indent="0">
              <a:buNone/>
              <a:defRPr sz="1600" baseline="0"/>
            </a:lvl5pPr>
          </a:lstStyle>
          <a:p>
            <a:pPr lvl="4"/>
            <a:r>
              <a:rPr lang="en-US" dirty="0" smtClean="0"/>
              <a:t>First name</a:t>
            </a:r>
            <a:br>
              <a:rPr lang="en-US" dirty="0" smtClean="0"/>
            </a:br>
            <a:r>
              <a:rPr lang="en-US" dirty="0" smtClean="0"/>
              <a:t>Last name</a:t>
            </a:r>
            <a:endParaRPr lang="en-US" dirty="0"/>
          </a:p>
        </p:txBody>
      </p:sp>
      <p:sp>
        <p:nvSpPr>
          <p:cNvPr id="78" name="Text Placeholder 31"/>
          <p:cNvSpPr>
            <a:spLocks noGrp="1"/>
          </p:cNvSpPr>
          <p:nvPr>
            <p:ph type="body" sz="quarter" idx="23" hasCustomPrompt="1"/>
          </p:nvPr>
        </p:nvSpPr>
        <p:spPr>
          <a:xfrm>
            <a:off x="4495800" y="1676399"/>
            <a:ext cx="1371600" cy="762001"/>
          </a:xfrm>
        </p:spPr>
        <p:txBody>
          <a:bodyPr>
            <a:normAutofit/>
          </a:bodyPr>
          <a:lstStyle>
            <a:lvl1pPr>
              <a:buNone/>
              <a:defRPr/>
            </a:lvl1pPr>
            <a:lvl5pPr marL="0" indent="0">
              <a:buNone/>
              <a:defRPr sz="1400" i="1" baseline="0"/>
            </a:lvl5pPr>
          </a:lstStyle>
          <a:p>
            <a:pPr lvl="4"/>
            <a:r>
              <a:rPr lang="en-US" dirty="0" smtClean="0"/>
              <a:t>Title or Institution</a:t>
            </a:r>
            <a:endParaRPr lang="en-US" dirty="0"/>
          </a:p>
        </p:txBody>
      </p:sp>
      <p:sp>
        <p:nvSpPr>
          <p:cNvPr id="79" name="Picture Placeholder 6"/>
          <p:cNvSpPr>
            <a:spLocks noGrp="1" noChangeAspect="1"/>
          </p:cNvSpPr>
          <p:nvPr>
            <p:ph type="pic" sz="quarter" idx="24"/>
          </p:nvPr>
        </p:nvSpPr>
        <p:spPr>
          <a:xfrm>
            <a:off x="3276600" y="2743200"/>
            <a:ext cx="1166283" cy="14478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ormAutofit/>
          </a:bodyPr>
          <a:lstStyle>
            <a:lvl1pPr>
              <a:buNone/>
              <a:defRPr sz="1800"/>
            </a:lvl1pPr>
          </a:lstStyle>
          <a:p>
            <a:r>
              <a:rPr lang="en-US" smtClean="0"/>
              <a:t>Click icon to add picture</a:t>
            </a:r>
            <a:endParaRPr lang="en-US"/>
          </a:p>
        </p:txBody>
      </p:sp>
      <p:sp>
        <p:nvSpPr>
          <p:cNvPr id="80" name="Text Placeholder 31"/>
          <p:cNvSpPr>
            <a:spLocks noGrp="1"/>
          </p:cNvSpPr>
          <p:nvPr>
            <p:ph type="body" sz="quarter" idx="25" hasCustomPrompt="1"/>
          </p:nvPr>
        </p:nvSpPr>
        <p:spPr>
          <a:xfrm>
            <a:off x="4495800" y="2743200"/>
            <a:ext cx="1371600" cy="609600"/>
          </a:xfrm>
        </p:spPr>
        <p:txBody>
          <a:bodyPr>
            <a:normAutofit/>
          </a:bodyPr>
          <a:lstStyle>
            <a:lvl1pPr>
              <a:buNone/>
              <a:defRPr/>
            </a:lvl1pPr>
            <a:lvl5pPr marL="0" indent="0">
              <a:buNone/>
              <a:defRPr sz="1600" baseline="0"/>
            </a:lvl5pPr>
          </a:lstStyle>
          <a:p>
            <a:pPr lvl="4"/>
            <a:r>
              <a:rPr lang="en-US" dirty="0" smtClean="0"/>
              <a:t>First name</a:t>
            </a:r>
            <a:br>
              <a:rPr lang="en-US" dirty="0" smtClean="0"/>
            </a:br>
            <a:r>
              <a:rPr lang="en-US" dirty="0" smtClean="0"/>
              <a:t>Last name</a:t>
            </a:r>
            <a:endParaRPr lang="en-US" dirty="0"/>
          </a:p>
        </p:txBody>
      </p:sp>
      <p:sp>
        <p:nvSpPr>
          <p:cNvPr id="81" name="Text Placeholder 31"/>
          <p:cNvSpPr>
            <a:spLocks noGrp="1"/>
          </p:cNvSpPr>
          <p:nvPr>
            <p:ph type="body" sz="quarter" idx="26" hasCustomPrompt="1"/>
          </p:nvPr>
        </p:nvSpPr>
        <p:spPr>
          <a:xfrm>
            <a:off x="4495800" y="3428998"/>
            <a:ext cx="1371600" cy="762001"/>
          </a:xfrm>
        </p:spPr>
        <p:txBody>
          <a:bodyPr>
            <a:normAutofit/>
          </a:bodyPr>
          <a:lstStyle>
            <a:lvl1pPr>
              <a:buNone/>
              <a:defRPr/>
            </a:lvl1pPr>
            <a:lvl5pPr marL="0" indent="0">
              <a:buNone/>
              <a:defRPr sz="1400" i="1" baseline="0"/>
            </a:lvl5pPr>
          </a:lstStyle>
          <a:p>
            <a:pPr lvl="4"/>
            <a:r>
              <a:rPr lang="en-US" dirty="0" smtClean="0"/>
              <a:t>Title or Institution</a:t>
            </a:r>
            <a:endParaRPr lang="en-US" dirty="0"/>
          </a:p>
        </p:txBody>
      </p:sp>
      <p:sp>
        <p:nvSpPr>
          <p:cNvPr id="82" name="Picture Placeholder 6"/>
          <p:cNvSpPr>
            <a:spLocks noGrp="1" noChangeAspect="1"/>
          </p:cNvSpPr>
          <p:nvPr>
            <p:ph type="pic" sz="quarter" idx="27"/>
          </p:nvPr>
        </p:nvSpPr>
        <p:spPr>
          <a:xfrm>
            <a:off x="3276600" y="4495800"/>
            <a:ext cx="1166283" cy="14478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ormAutofit/>
          </a:bodyPr>
          <a:lstStyle>
            <a:lvl1pPr>
              <a:buNone/>
              <a:defRPr sz="1800"/>
            </a:lvl1pPr>
          </a:lstStyle>
          <a:p>
            <a:r>
              <a:rPr lang="en-US" smtClean="0"/>
              <a:t>Click icon to add picture</a:t>
            </a:r>
            <a:endParaRPr lang="en-US"/>
          </a:p>
        </p:txBody>
      </p:sp>
      <p:sp>
        <p:nvSpPr>
          <p:cNvPr id="83" name="Text Placeholder 31"/>
          <p:cNvSpPr>
            <a:spLocks noGrp="1"/>
          </p:cNvSpPr>
          <p:nvPr>
            <p:ph type="body" sz="quarter" idx="28" hasCustomPrompt="1"/>
          </p:nvPr>
        </p:nvSpPr>
        <p:spPr>
          <a:xfrm>
            <a:off x="4495800" y="4495800"/>
            <a:ext cx="1371600" cy="609600"/>
          </a:xfrm>
        </p:spPr>
        <p:txBody>
          <a:bodyPr>
            <a:normAutofit/>
          </a:bodyPr>
          <a:lstStyle>
            <a:lvl1pPr>
              <a:buNone/>
              <a:defRPr/>
            </a:lvl1pPr>
            <a:lvl5pPr marL="0" indent="0">
              <a:buNone/>
              <a:defRPr sz="1600" baseline="0"/>
            </a:lvl5pPr>
          </a:lstStyle>
          <a:p>
            <a:pPr lvl="4"/>
            <a:r>
              <a:rPr lang="en-US" dirty="0" smtClean="0"/>
              <a:t>First name</a:t>
            </a:r>
            <a:br>
              <a:rPr lang="en-US" dirty="0" smtClean="0"/>
            </a:br>
            <a:r>
              <a:rPr lang="en-US" dirty="0" smtClean="0"/>
              <a:t>Last name</a:t>
            </a:r>
            <a:endParaRPr lang="en-US" dirty="0"/>
          </a:p>
        </p:txBody>
      </p:sp>
      <p:sp>
        <p:nvSpPr>
          <p:cNvPr id="84" name="Text Placeholder 31"/>
          <p:cNvSpPr>
            <a:spLocks noGrp="1"/>
          </p:cNvSpPr>
          <p:nvPr>
            <p:ph type="body" sz="quarter" idx="29" hasCustomPrompt="1"/>
          </p:nvPr>
        </p:nvSpPr>
        <p:spPr>
          <a:xfrm>
            <a:off x="4495800" y="5181598"/>
            <a:ext cx="1371600" cy="762001"/>
          </a:xfrm>
        </p:spPr>
        <p:txBody>
          <a:bodyPr>
            <a:normAutofit/>
          </a:bodyPr>
          <a:lstStyle>
            <a:lvl1pPr>
              <a:buNone/>
              <a:defRPr/>
            </a:lvl1pPr>
            <a:lvl5pPr marL="0" indent="0">
              <a:buNone/>
              <a:defRPr sz="1400" i="1" baseline="0"/>
            </a:lvl5pPr>
          </a:lstStyle>
          <a:p>
            <a:pPr lvl="4"/>
            <a:r>
              <a:rPr lang="en-US" dirty="0" smtClean="0"/>
              <a:t>Title or Institution</a:t>
            </a:r>
            <a:endParaRPr lang="en-US" dirty="0"/>
          </a:p>
        </p:txBody>
      </p:sp>
      <p:sp>
        <p:nvSpPr>
          <p:cNvPr id="85" name="Picture Placeholder 6"/>
          <p:cNvSpPr>
            <a:spLocks noGrp="1" noChangeAspect="1"/>
          </p:cNvSpPr>
          <p:nvPr>
            <p:ph type="pic" sz="quarter" idx="30"/>
          </p:nvPr>
        </p:nvSpPr>
        <p:spPr>
          <a:xfrm>
            <a:off x="6096000" y="990601"/>
            <a:ext cx="1166283" cy="14478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ormAutofit/>
          </a:bodyPr>
          <a:lstStyle>
            <a:lvl1pPr>
              <a:buNone/>
              <a:defRPr sz="1800"/>
            </a:lvl1pPr>
          </a:lstStyle>
          <a:p>
            <a:r>
              <a:rPr lang="en-US" smtClean="0"/>
              <a:t>Click icon to add picture</a:t>
            </a:r>
            <a:endParaRPr lang="en-US"/>
          </a:p>
        </p:txBody>
      </p:sp>
      <p:sp>
        <p:nvSpPr>
          <p:cNvPr id="86" name="Text Placeholder 31"/>
          <p:cNvSpPr>
            <a:spLocks noGrp="1"/>
          </p:cNvSpPr>
          <p:nvPr>
            <p:ph type="body" sz="quarter" idx="31" hasCustomPrompt="1"/>
          </p:nvPr>
        </p:nvSpPr>
        <p:spPr>
          <a:xfrm>
            <a:off x="7315200" y="990601"/>
            <a:ext cx="1371600" cy="609600"/>
          </a:xfrm>
        </p:spPr>
        <p:txBody>
          <a:bodyPr>
            <a:normAutofit/>
          </a:bodyPr>
          <a:lstStyle>
            <a:lvl1pPr>
              <a:buNone/>
              <a:defRPr/>
            </a:lvl1pPr>
            <a:lvl5pPr marL="0" indent="0">
              <a:buNone/>
              <a:defRPr sz="1600" baseline="0"/>
            </a:lvl5pPr>
          </a:lstStyle>
          <a:p>
            <a:pPr lvl="4"/>
            <a:r>
              <a:rPr lang="en-US" dirty="0" smtClean="0"/>
              <a:t>First name</a:t>
            </a:r>
            <a:br>
              <a:rPr lang="en-US" dirty="0" smtClean="0"/>
            </a:br>
            <a:r>
              <a:rPr lang="en-US" dirty="0" smtClean="0"/>
              <a:t>Last name</a:t>
            </a:r>
            <a:endParaRPr lang="en-US" dirty="0"/>
          </a:p>
        </p:txBody>
      </p:sp>
      <p:sp>
        <p:nvSpPr>
          <p:cNvPr id="87" name="Text Placeholder 31"/>
          <p:cNvSpPr>
            <a:spLocks noGrp="1"/>
          </p:cNvSpPr>
          <p:nvPr>
            <p:ph type="body" sz="quarter" idx="32" hasCustomPrompt="1"/>
          </p:nvPr>
        </p:nvSpPr>
        <p:spPr>
          <a:xfrm>
            <a:off x="7315200" y="1676399"/>
            <a:ext cx="1371600" cy="762001"/>
          </a:xfrm>
        </p:spPr>
        <p:txBody>
          <a:bodyPr>
            <a:normAutofit/>
          </a:bodyPr>
          <a:lstStyle>
            <a:lvl1pPr>
              <a:buNone/>
              <a:defRPr/>
            </a:lvl1pPr>
            <a:lvl5pPr marL="0" indent="0">
              <a:buNone/>
              <a:defRPr sz="1400" i="1" baseline="0"/>
            </a:lvl5pPr>
          </a:lstStyle>
          <a:p>
            <a:pPr lvl="4"/>
            <a:r>
              <a:rPr lang="en-US" dirty="0" smtClean="0"/>
              <a:t>Title or Institution</a:t>
            </a:r>
            <a:endParaRPr lang="en-US" dirty="0"/>
          </a:p>
        </p:txBody>
      </p:sp>
      <p:sp>
        <p:nvSpPr>
          <p:cNvPr id="88" name="Picture Placeholder 6"/>
          <p:cNvSpPr>
            <a:spLocks noGrp="1" noChangeAspect="1"/>
          </p:cNvSpPr>
          <p:nvPr>
            <p:ph type="pic" sz="quarter" idx="33"/>
          </p:nvPr>
        </p:nvSpPr>
        <p:spPr>
          <a:xfrm>
            <a:off x="6096000" y="2743200"/>
            <a:ext cx="1166283" cy="14478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ormAutofit/>
          </a:bodyPr>
          <a:lstStyle>
            <a:lvl1pPr>
              <a:buNone/>
              <a:defRPr sz="1800"/>
            </a:lvl1pPr>
          </a:lstStyle>
          <a:p>
            <a:r>
              <a:rPr lang="en-US" smtClean="0"/>
              <a:t>Click icon to add picture</a:t>
            </a:r>
            <a:endParaRPr lang="en-US"/>
          </a:p>
        </p:txBody>
      </p:sp>
      <p:sp>
        <p:nvSpPr>
          <p:cNvPr id="89" name="Text Placeholder 31"/>
          <p:cNvSpPr>
            <a:spLocks noGrp="1"/>
          </p:cNvSpPr>
          <p:nvPr>
            <p:ph type="body" sz="quarter" idx="34" hasCustomPrompt="1"/>
          </p:nvPr>
        </p:nvSpPr>
        <p:spPr>
          <a:xfrm>
            <a:off x="7315200" y="2743200"/>
            <a:ext cx="1371600" cy="609600"/>
          </a:xfrm>
        </p:spPr>
        <p:txBody>
          <a:bodyPr>
            <a:normAutofit/>
          </a:bodyPr>
          <a:lstStyle>
            <a:lvl1pPr>
              <a:buNone/>
              <a:defRPr/>
            </a:lvl1pPr>
            <a:lvl5pPr marL="0" indent="0">
              <a:buNone/>
              <a:defRPr sz="1600" baseline="0"/>
            </a:lvl5pPr>
          </a:lstStyle>
          <a:p>
            <a:pPr lvl="4"/>
            <a:r>
              <a:rPr lang="en-US" dirty="0" smtClean="0"/>
              <a:t>First name</a:t>
            </a:r>
            <a:br>
              <a:rPr lang="en-US" dirty="0" smtClean="0"/>
            </a:br>
            <a:r>
              <a:rPr lang="en-US" dirty="0" smtClean="0"/>
              <a:t>Last name</a:t>
            </a:r>
            <a:endParaRPr lang="en-US" dirty="0"/>
          </a:p>
        </p:txBody>
      </p:sp>
      <p:sp>
        <p:nvSpPr>
          <p:cNvPr id="90" name="Text Placeholder 31"/>
          <p:cNvSpPr>
            <a:spLocks noGrp="1"/>
          </p:cNvSpPr>
          <p:nvPr>
            <p:ph type="body" sz="quarter" idx="35" hasCustomPrompt="1"/>
          </p:nvPr>
        </p:nvSpPr>
        <p:spPr>
          <a:xfrm>
            <a:off x="7315200" y="3428998"/>
            <a:ext cx="1371600" cy="762001"/>
          </a:xfrm>
        </p:spPr>
        <p:txBody>
          <a:bodyPr>
            <a:normAutofit/>
          </a:bodyPr>
          <a:lstStyle>
            <a:lvl1pPr>
              <a:buNone/>
              <a:defRPr/>
            </a:lvl1pPr>
            <a:lvl5pPr marL="0" indent="0">
              <a:buNone/>
              <a:defRPr sz="1400" i="1" baseline="0"/>
            </a:lvl5pPr>
          </a:lstStyle>
          <a:p>
            <a:pPr lvl="4"/>
            <a:r>
              <a:rPr lang="en-US" dirty="0" smtClean="0"/>
              <a:t>Title or Institution</a:t>
            </a:r>
            <a:endParaRPr lang="en-US" dirty="0"/>
          </a:p>
        </p:txBody>
      </p:sp>
      <p:sp>
        <p:nvSpPr>
          <p:cNvPr id="91" name="Picture Placeholder 6"/>
          <p:cNvSpPr>
            <a:spLocks noGrp="1" noChangeAspect="1"/>
          </p:cNvSpPr>
          <p:nvPr>
            <p:ph type="pic" sz="quarter" idx="36"/>
          </p:nvPr>
        </p:nvSpPr>
        <p:spPr>
          <a:xfrm>
            <a:off x="6096000" y="4495800"/>
            <a:ext cx="1166283" cy="14478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ormAutofit/>
          </a:bodyPr>
          <a:lstStyle>
            <a:lvl1pPr>
              <a:buNone/>
              <a:defRPr sz="1800"/>
            </a:lvl1pPr>
          </a:lstStyle>
          <a:p>
            <a:r>
              <a:rPr lang="en-US" smtClean="0"/>
              <a:t>Click icon to add picture</a:t>
            </a:r>
            <a:endParaRPr lang="en-US"/>
          </a:p>
        </p:txBody>
      </p:sp>
      <p:sp>
        <p:nvSpPr>
          <p:cNvPr id="92" name="Text Placeholder 31"/>
          <p:cNvSpPr>
            <a:spLocks noGrp="1"/>
          </p:cNvSpPr>
          <p:nvPr>
            <p:ph type="body" sz="quarter" idx="37" hasCustomPrompt="1"/>
          </p:nvPr>
        </p:nvSpPr>
        <p:spPr>
          <a:xfrm>
            <a:off x="7315200" y="4495800"/>
            <a:ext cx="1371600" cy="609600"/>
          </a:xfrm>
        </p:spPr>
        <p:txBody>
          <a:bodyPr>
            <a:normAutofit/>
          </a:bodyPr>
          <a:lstStyle>
            <a:lvl1pPr>
              <a:buNone/>
              <a:defRPr/>
            </a:lvl1pPr>
            <a:lvl5pPr marL="0" indent="0">
              <a:buNone/>
              <a:defRPr sz="1600" baseline="0"/>
            </a:lvl5pPr>
          </a:lstStyle>
          <a:p>
            <a:pPr lvl="4"/>
            <a:r>
              <a:rPr lang="en-US" dirty="0" smtClean="0"/>
              <a:t>First name</a:t>
            </a:r>
            <a:br>
              <a:rPr lang="en-US" dirty="0" smtClean="0"/>
            </a:br>
            <a:r>
              <a:rPr lang="en-US" dirty="0" smtClean="0"/>
              <a:t>Last name</a:t>
            </a:r>
            <a:endParaRPr lang="en-US" dirty="0"/>
          </a:p>
        </p:txBody>
      </p:sp>
      <p:sp>
        <p:nvSpPr>
          <p:cNvPr id="93" name="Text Placeholder 31"/>
          <p:cNvSpPr>
            <a:spLocks noGrp="1"/>
          </p:cNvSpPr>
          <p:nvPr>
            <p:ph type="body" sz="quarter" idx="38" hasCustomPrompt="1"/>
          </p:nvPr>
        </p:nvSpPr>
        <p:spPr>
          <a:xfrm>
            <a:off x="7315200" y="5181598"/>
            <a:ext cx="1371600" cy="762001"/>
          </a:xfrm>
        </p:spPr>
        <p:txBody>
          <a:bodyPr>
            <a:normAutofit/>
          </a:bodyPr>
          <a:lstStyle>
            <a:lvl1pPr>
              <a:buNone/>
              <a:defRPr/>
            </a:lvl1pPr>
            <a:lvl5pPr marL="0" indent="0">
              <a:buNone/>
              <a:defRPr sz="1400" i="1" baseline="0"/>
            </a:lvl5pPr>
          </a:lstStyle>
          <a:p>
            <a:pPr lvl="4"/>
            <a:r>
              <a:rPr lang="en-US" dirty="0" smtClean="0"/>
              <a:t>Title or Institution</a:t>
            </a:r>
            <a:endParaRPr lang="en-US" dirty="0"/>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mall Head and Char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mall Head and Open Layou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mall Head and Big Tex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mall Head and Big Text-Blu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g Text-Blu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mall Head and Chart-Blu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6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5_Char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6_Char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mall Title Bar">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855663"/>
            <a:chOff x="0" y="0"/>
            <a:chExt cx="9144000" cy="855144"/>
          </a:xfrm>
        </p:grpSpPr>
        <p:sp>
          <p:nvSpPr>
            <p:cNvPr id="4" name="Rounded Rectangle 3"/>
            <p:cNvSpPr>
              <a:spLocks noChangeArrowheads="1"/>
            </p:cNvSpPr>
            <p:nvPr userDrawn="1"/>
          </p:nvSpPr>
          <p:spPr bwMode="auto">
            <a:xfrm>
              <a:off x="0" y="0"/>
              <a:ext cx="9144000" cy="609230"/>
            </a:xfrm>
            <a:prstGeom prst="roundRect">
              <a:avLst>
                <a:gd name="adj" fmla="val 0"/>
              </a:avLst>
            </a:prstGeom>
            <a:gradFill rotWithShape="1">
              <a:gsLst>
                <a:gs pos="0">
                  <a:srgbClr val="376092"/>
                </a:gs>
                <a:gs pos="100000">
                  <a:schemeClr val="accent1"/>
                </a:gs>
              </a:gsLst>
              <a:lin ang="16200000"/>
            </a:gradFill>
            <a:ln w="9525">
              <a:no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defTabSz="457200">
                <a:defRPr/>
              </a:pPr>
              <a:endParaRPr lang="en-US" sz="1800">
                <a:solidFill>
                  <a:schemeClr val="lt1"/>
                </a:solidFill>
                <a:latin typeface="+mn-lt"/>
                <a:ea typeface="+mn-ea"/>
                <a:cs typeface="+mn-cs"/>
              </a:endParaRPr>
            </a:p>
          </p:txBody>
        </p:sp>
        <p:sp>
          <p:nvSpPr>
            <p:cNvPr id="5" name="Isosceles Triangle 4"/>
            <p:cNvSpPr>
              <a:spLocks noChangeArrowheads="1"/>
            </p:cNvSpPr>
            <p:nvPr userDrawn="1"/>
          </p:nvSpPr>
          <p:spPr bwMode="auto">
            <a:xfrm rot="10800000">
              <a:off x="714375" y="599711"/>
              <a:ext cx="504825" cy="255433"/>
            </a:xfrm>
            <a:prstGeom prst="triangle">
              <a:avLst>
                <a:gd name="adj" fmla="val 50000"/>
              </a:avLst>
            </a:prstGeom>
            <a:solidFill>
              <a:srgbClr val="195A88"/>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defTabSz="457200">
                <a:defRPr/>
              </a:pPr>
              <a:endParaRPr lang="en-US" sz="180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a:prstGeom prst="rect">
            <a:avLst/>
          </a:prstGeo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6654800" y="6400800"/>
            <a:ext cx="1268413" cy="293688"/>
          </a:xfrm>
          <a:prstGeom prst="rect">
            <a:avLst/>
          </a:prstGeom>
        </p:spPr>
        <p:txBody>
          <a:bodyPr vert="horz" wrap="square" lIns="91440" tIns="45720" rIns="91440" bIns="45720" numCol="1" anchor="t" anchorCtr="0" compatLnSpc="1">
            <a:prstTxWarp prst="textNoShape">
              <a:avLst/>
            </a:prstTxWarp>
          </a:bodyPr>
          <a:lstStyle>
            <a:lvl1pPr>
              <a:defRPr/>
            </a:lvl1pPr>
          </a:lstStyle>
          <a:p>
            <a:fld id="{7E201041-A051-5D40-B7BB-EE4D9ADA5256}" type="datetimeFigureOut">
              <a:rPr lang="en-US"/>
              <a:pPr/>
              <a:t>7/16/2013</a:t>
            </a:fld>
            <a:endParaRPr lang="en-US"/>
          </a:p>
        </p:txBody>
      </p:sp>
      <p:sp>
        <p:nvSpPr>
          <p:cNvPr id="7" name="Footer Placeholder 4"/>
          <p:cNvSpPr>
            <a:spLocks noGrp="1"/>
          </p:cNvSpPr>
          <p:nvPr>
            <p:ph type="ftr" sz="quarter" idx="11"/>
          </p:nvPr>
        </p:nvSpPr>
        <p:spPr>
          <a:xfrm>
            <a:off x="4038600" y="6400800"/>
            <a:ext cx="2465388" cy="293688"/>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8" name="Slide Number Placeholder 5"/>
          <p:cNvSpPr>
            <a:spLocks noGrp="1"/>
          </p:cNvSpPr>
          <p:nvPr>
            <p:ph type="sldNum" sz="quarter" idx="12"/>
          </p:nvPr>
        </p:nvSpPr>
        <p:spPr>
          <a:xfrm>
            <a:off x="8115300" y="6400800"/>
            <a:ext cx="571500" cy="293688"/>
          </a:xfrm>
          <a:prstGeom prst="rect">
            <a:avLst/>
          </a:prstGeom>
        </p:spPr>
        <p:txBody>
          <a:bodyPr vert="horz" wrap="square" lIns="91440" tIns="45720" rIns="91440" bIns="45720" numCol="1" anchor="t" anchorCtr="0" compatLnSpc="1">
            <a:prstTxWarp prst="textNoShape">
              <a:avLst/>
            </a:prstTxWarp>
          </a:bodyPr>
          <a:lstStyle>
            <a:lvl1pPr>
              <a:defRPr/>
            </a:lvl1pPr>
          </a:lstStyle>
          <a:p>
            <a:fld id="{E1001733-93A8-524B-8A4C-3DA251704DCE}"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theme" Target="../theme/theme4.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22531"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descr="logo white small"/>
          <p:cNvPicPr>
            <a:picLocks noChangeAspect="1" noChangeArrowheads="1"/>
          </p:cNvPicPr>
          <p:nvPr/>
        </p:nvPicPr>
        <p:blipFill>
          <a:blip r:embed="rId14" cstate="print"/>
          <a:srcRect/>
          <a:stretch>
            <a:fillRect/>
          </a:stretch>
        </p:blipFill>
        <p:spPr bwMode="auto">
          <a:xfrm>
            <a:off x="7686675" y="628650"/>
            <a:ext cx="996950" cy="374650"/>
          </a:xfrm>
          <a:prstGeom prst="rect">
            <a:avLst/>
          </a:prstGeom>
          <a:noFill/>
          <a:ln w="9525">
            <a:noFill/>
            <a:miter lim="800000"/>
            <a:headEnd/>
            <a:tailEnd/>
          </a:ln>
        </p:spPr>
      </p:pic>
      <p:grpSp>
        <p:nvGrpSpPr>
          <p:cNvPr id="1030" name="Group 6"/>
          <p:cNvGrpSpPr>
            <a:grpSpLocks/>
          </p:cNvGrpSpPr>
          <p:nvPr/>
        </p:nvGrpSpPr>
        <p:grpSpPr bwMode="auto">
          <a:xfrm>
            <a:off x="0" y="0"/>
            <a:ext cx="9144000" cy="6858000"/>
            <a:chOff x="0" y="0"/>
            <a:chExt cx="5760" cy="4320"/>
          </a:xfrm>
        </p:grpSpPr>
        <p:pic>
          <p:nvPicPr>
            <p:cNvPr id="1031" name="Picture 7" descr="lite border top"/>
            <p:cNvPicPr>
              <a:picLocks noChangeAspect="1" noChangeArrowheads="1"/>
            </p:cNvPicPr>
            <p:nvPr userDrawn="1"/>
          </p:nvPicPr>
          <p:blipFill>
            <a:blip r:embed="rId15" cstate="print"/>
            <a:srcRect/>
            <a:stretch>
              <a:fillRect/>
            </a:stretch>
          </p:blipFill>
          <p:spPr bwMode="auto">
            <a:xfrm>
              <a:off x="0" y="0"/>
              <a:ext cx="5760" cy="90"/>
            </a:xfrm>
            <a:prstGeom prst="rect">
              <a:avLst/>
            </a:prstGeom>
            <a:noFill/>
            <a:ln w="9525">
              <a:noFill/>
              <a:miter lim="800000"/>
              <a:headEnd/>
              <a:tailEnd/>
            </a:ln>
          </p:spPr>
        </p:pic>
        <p:pic>
          <p:nvPicPr>
            <p:cNvPr id="1032" name="Picture 8" descr="lite border bottom"/>
            <p:cNvPicPr>
              <a:picLocks noChangeAspect="1" noChangeArrowheads="1"/>
            </p:cNvPicPr>
            <p:nvPr userDrawn="1"/>
          </p:nvPicPr>
          <p:blipFill>
            <a:blip r:embed="rId16" cstate="print"/>
            <a:srcRect/>
            <a:stretch>
              <a:fillRect/>
            </a:stretch>
          </p:blipFill>
          <p:spPr bwMode="auto">
            <a:xfrm>
              <a:off x="0" y="4230"/>
              <a:ext cx="5760" cy="90"/>
            </a:xfrm>
            <a:prstGeom prst="rect">
              <a:avLst/>
            </a:prstGeom>
            <a:noFill/>
            <a:ln w="9525">
              <a:noFill/>
              <a:miter lim="800000"/>
              <a:headEnd/>
              <a:tailEnd/>
            </a:ln>
          </p:spPr>
        </p:pic>
        <p:pic>
          <p:nvPicPr>
            <p:cNvPr id="1033" name="Picture 9" descr="lite border left"/>
            <p:cNvPicPr>
              <a:picLocks noChangeAspect="1" noChangeArrowheads="1"/>
            </p:cNvPicPr>
            <p:nvPr userDrawn="1"/>
          </p:nvPicPr>
          <p:blipFill>
            <a:blip r:embed="rId17" cstate="print"/>
            <a:srcRect/>
            <a:stretch>
              <a:fillRect/>
            </a:stretch>
          </p:blipFill>
          <p:spPr bwMode="auto">
            <a:xfrm>
              <a:off x="0" y="0"/>
              <a:ext cx="281" cy="4320"/>
            </a:xfrm>
            <a:prstGeom prst="rect">
              <a:avLst/>
            </a:prstGeom>
            <a:noFill/>
            <a:ln w="9525">
              <a:noFill/>
              <a:miter lim="800000"/>
              <a:headEnd/>
              <a:tailEnd/>
            </a:ln>
          </p:spPr>
        </p:pic>
        <p:pic>
          <p:nvPicPr>
            <p:cNvPr id="1034" name="Picture 10" descr="lite border right"/>
            <p:cNvPicPr>
              <a:picLocks noChangeAspect="1" noChangeArrowheads="1"/>
            </p:cNvPicPr>
            <p:nvPr userDrawn="1"/>
          </p:nvPicPr>
          <p:blipFill>
            <a:blip r:embed="rId18" cstate="print"/>
            <a:srcRect/>
            <a:stretch>
              <a:fillRect/>
            </a:stretch>
          </p:blipFill>
          <p:spPr bwMode="auto">
            <a:xfrm>
              <a:off x="5479" y="0"/>
              <a:ext cx="281" cy="43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54"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55" r:id="rId1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Trebuchet MS" pitchFamily="34" charset="0"/>
        </a:defRPr>
      </a:lvl2pPr>
      <a:lvl3pPr algn="l" rtl="0" eaLnBrk="0" fontAlgn="base" hangingPunct="0">
        <a:spcBef>
          <a:spcPct val="0"/>
        </a:spcBef>
        <a:spcAft>
          <a:spcPct val="0"/>
        </a:spcAft>
        <a:defRPr sz="3200" b="1">
          <a:solidFill>
            <a:schemeClr val="tx2"/>
          </a:solidFill>
          <a:latin typeface="Trebuchet MS" pitchFamily="34" charset="0"/>
        </a:defRPr>
      </a:lvl3pPr>
      <a:lvl4pPr algn="l" rtl="0" eaLnBrk="0" fontAlgn="base" hangingPunct="0">
        <a:spcBef>
          <a:spcPct val="0"/>
        </a:spcBef>
        <a:spcAft>
          <a:spcPct val="0"/>
        </a:spcAft>
        <a:defRPr sz="3200" b="1">
          <a:solidFill>
            <a:schemeClr val="tx2"/>
          </a:solidFill>
          <a:latin typeface="Trebuchet MS" pitchFamily="34" charset="0"/>
        </a:defRPr>
      </a:lvl4pPr>
      <a:lvl5pPr algn="l" rtl="0" eaLnBrk="0" fontAlgn="base" hangingPunct="0">
        <a:spcBef>
          <a:spcPct val="0"/>
        </a:spcBef>
        <a:spcAft>
          <a:spcPct val="0"/>
        </a:spcAft>
        <a:defRPr sz="3200" b="1">
          <a:solidFill>
            <a:schemeClr val="tx2"/>
          </a:solidFill>
          <a:latin typeface="Trebuchet MS" pitchFamily="34" charset="0"/>
        </a:defRPr>
      </a:lvl5pPr>
      <a:lvl6pPr marL="457200" algn="l" rtl="0" fontAlgn="base">
        <a:spcBef>
          <a:spcPct val="0"/>
        </a:spcBef>
        <a:spcAft>
          <a:spcPct val="0"/>
        </a:spcAft>
        <a:defRPr sz="3200" b="1">
          <a:solidFill>
            <a:schemeClr val="tx2"/>
          </a:solidFill>
          <a:latin typeface="Trebuchet MS" pitchFamily="34" charset="0"/>
        </a:defRPr>
      </a:lvl6pPr>
      <a:lvl7pPr marL="914400" algn="l" rtl="0" fontAlgn="base">
        <a:spcBef>
          <a:spcPct val="0"/>
        </a:spcBef>
        <a:spcAft>
          <a:spcPct val="0"/>
        </a:spcAft>
        <a:defRPr sz="3200" b="1">
          <a:solidFill>
            <a:schemeClr val="tx2"/>
          </a:solidFill>
          <a:latin typeface="Trebuchet MS" pitchFamily="34" charset="0"/>
        </a:defRPr>
      </a:lvl7pPr>
      <a:lvl8pPr marL="1371600" algn="l" rtl="0" fontAlgn="base">
        <a:spcBef>
          <a:spcPct val="0"/>
        </a:spcBef>
        <a:spcAft>
          <a:spcPct val="0"/>
        </a:spcAft>
        <a:defRPr sz="3200" b="1">
          <a:solidFill>
            <a:schemeClr val="tx2"/>
          </a:solidFill>
          <a:latin typeface="Trebuchet MS" pitchFamily="34" charset="0"/>
        </a:defRPr>
      </a:lvl8pPr>
      <a:lvl9pPr marL="1828800" algn="l" rtl="0" fontAlgn="base">
        <a:spcBef>
          <a:spcPct val="0"/>
        </a:spcBef>
        <a:spcAft>
          <a:spcPct val="0"/>
        </a:spcAft>
        <a:defRPr sz="32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8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24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20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6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6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6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6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24579"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24580"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24581"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2054" name="Picture 6"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055" name="Group 7"/>
          <p:cNvGrpSpPr>
            <a:grpSpLocks/>
          </p:cNvGrpSpPr>
          <p:nvPr/>
        </p:nvGrpSpPr>
        <p:grpSpPr bwMode="auto">
          <a:xfrm>
            <a:off x="0" y="0"/>
            <a:ext cx="9144000" cy="6858000"/>
            <a:chOff x="0" y="0"/>
            <a:chExt cx="5760" cy="4320"/>
          </a:xfrm>
        </p:grpSpPr>
        <p:pic>
          <p:nvPicPr>
            <p:cNvPr id="2061" name="Picture 8"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2062" name="Picture 9"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2063" name="Picture 10"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2064" name="Picture 11"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grpSp>
        <p:nvGrpSpPr>
          <p:cNvPr id="2056" name="Group 12"/>
          <p:cNvGrpSpPr>
            <a:grpSpLocks/>
          </p:cNvGrpSpPr>
          <p:nvPr/>
        </p:nvGrpSpPr>
        <p:grpSpPr bwMode="auto">
          <a:xfrm>
            <a:off x="0" y="0"/>
            <a:ext cx="3838575" cy="4833938"/>
            <a:chOff x="0" y="0"/>
            <a:chExt cx="2418" cy="3045"/>
          </a:xfrm>
        </p:grpSpPr>
        <p:pic>
          <p:nvPicPr>
            <p:cNvPr id="2059" name="Picture 13"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a:ln w="9525">
              <a:noFill/>
              <a:miter lim="800000"/>
              <a:headEnd/>
              <a:tailEnd/>
            </a:ln>
          </p:spPr>
        </p:pic>
        <p:sp>
          <p:nvSpPr>
            <p:cNvPr id="24590" name="Text Box 14"/>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lgn="ctr">
                <a:lnSpc>
                  <a:spcPct val="100000"/>
                </a:lnSpc>
                <a:spcBef>
                  <a:spcPct val="0"/>
                </a:spcBef>
                <a:defRPr/>
              </a:pPr>
              <a:r>
                <a:rPr lang="en-US" sz="1000">
                  <a:solidFill>
                    <a:srgbClr val="FFFFFF"/>
                  </a:solidFill>
                </a:rPr>
                <a:t>EVERY</a:t>
              </a:r>
            </a:p>
            <a:p>
              <a:pPr algn="ctr">
                <a:lnSpc>
                  <a:spcPct val="100000"/>
                </a:lnSpc>
                <a:spcBef>
                  <a:spcPct val="0"/>
                </a:spcBef>
                <a:defRPr/>
              </a:pPr>
              <a:r>
                <a:rPr lang="en-US" sz="1000">
                  <a:solidFill>
                    <a:srgbClr val="FFFFFF"/>
                  </a:solidFill>
                </a:rPr>
                <a:t>CONNECTION</a:t>
              </a:r>
            </a:p>
            <a:p>
              <a:pPr algn="ctr">
                <a:lnSpc>
                  <a:spcPct val="100000"/>
                </a:lnSpc>
                <a:spcBef>
                  <a:spcPct val="0"/>
                </a:spcBef>
                <a:defRPr/>
              </a:pPr>
              <a:r>
                <a:rPr lang="en-US" sz="900">
                  <a:solidFill>
                    <a:srgbClr val="FFFFFF"/>
                  </a:solidFill>
                </a:rPr>
                <a:t>has a </a:t>
              </a:r>
            </a:p>
            <a:p>
              <a:pPr algn="ctr">
                <a:lnSpc>
                  <a:spcPct val="100000"/>
                </a:lnSpc>
                <a:spcBef>
                  <a:spcPct val="0"/>
                </a:spcBef>
                <a:defRPr/>
              </a:pPr>
              <a:r>
                <a:rPr lang="en-US" sz="900">
                  <a:solidFill>
                    <a:srgbClr val="FFFFFF"/>
                  </a:solidFill>
                </a:rPr>
                <a:t>starting point.</a:t>
              </a:r>
            </a:p>
          </p:txBody>
        </p:sp>
      </p:grpSp>
      <p:sp>
        <p:nvSpPr>
          <p:cNvPr id="24591" name="Rectangle 15"/>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2058" name="Rectangle 16"/>
          <p:cNvSpPr>
            <a:spLocks noGrp="1" noChangeArrowheads="1"/>
          </p:cNvSpPr>
          <p:nvPr>
            <p:ph type="body" idx="1"/>
          </p:nvPr>
        </p:nvSpPr>
        <p:spPr bwMode="auto">
          <a:xfrm>
            <a:off x="3573463" y="3354388"/>
            <a:ext cx="4195762" cy="19288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Trebuchet MS" pitchFamily="34" charset="0"/>
        </a:defRPr>
      </a:lvl2pPr>
      <a:lvl3pPr algn="l" rtl="0" eaLnBrk="0" fontAlgn="base" hangingPunct="0">
        <a:spcBef>
          <a:spcPct val="0"/>
        </a:spcBef>
        <a:spcAft>
          <a:spcPct val="0"/>
        </a:spcAft>
        <a:defRPr sz="3000" b="1">
          <a:solidFill>
            <a:schemeClr val="tx2"/>
          </a:solidFill>
          <a:latin typeface="Trebuchet MS" pitchFamily="34" charset="0"/>
        </a:defRPr>
      </a:lvl3pPr>
      <a:lvl4pPr algn="l" rtl="0" eaLnBrk="0" fontAlgn="base" hangingPunct="0">
        <a:spcBef>
          <a:spcPct val="0"/>
        </a:spcBef>
        <a:spcAft>
          <a:spcPct val="0"/>
        </a:spcAft>
        <a:defRPr sz="3000" b="1">
          <a:solidFill>
            <a:schemeClr val="tx2"/>
          </a:solidFill>
          <a:latin typeface="Trebuchet MS" pitchFamily="34" charset="0"/>
        </a:defRPr>
      </a:lvl4pPr>
      <a:lvl5pPr algn="l" rtl="0" eaLnBrk="0" fontAlgn="base" hangingPunct="0">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eaLnBrk="0" fontAlgn="base" hangingPunct="0">
        <a:lnSpc>
          <a:spcPct val="120000"/>
        </a:lnSpc>
        <a:spcBef>
          <a:spcPct val="0"/>
        </a:spcBef>
        <a:spcAft>
          <a:spcPct val="0"/>
        </a:spcAft>
        <a:defRPr sz="2100" b="1">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25603"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25604"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25605"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3078" name="Picture 6"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3079" name="Group 7"/>
          <p:cNvGrpSpPr>
            <a:grpSpLocks/>
          </p:cNvGrpSpPr>
          <p:nvPr/>
        </p:nvGrpSpPr>
        <p:grpSpPr bwMode="auto">
          <a:xfrm>
            <a:off x="0" y="0"/>
            <a:ext cx="9144000" cy="6858000"/>
            <a:chOff x="0" y="0"/>
            <a:chExt cx="5760" cy="4320"/>
          </a:xfrm>
        </p:grpSpPr>
        <p:pic>
          <p:nvPicPr>
            <p:cNvPr id="3082" name="Picture 8"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3083" name="Picture 9"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3084" name="Picture 10"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3085" name="Picture 11"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sp>
        <p:nvSpPr>
          <p:cNvPr id="25612" name="Rectangle 12"/>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3081" name="Rectangle 13"/>
          <p:cNvSpPr>
            <a:spLocks noGrp="1" noChangeArrowheads="1"/>
          </p:cNvSpPr>
          <p:nvPr>
            <p:ph type="body" idx="1"/>
          </p:nvPr>
        </p:nvSpPr>
        <p:spPr bwMode="auto">
          <a:xfrm>
            <a:off x="574675" y="3354388"/>
            <a:ext cx="7989888" cy="19288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Trebuchet MS" pitchFamily="34" charset="0"/>
        </a:defRPr>
      </a:lvl2pPr>
      <a:lvl3pPr algn="ctr" rtl="0" eaLnBrk="0" fontAlgn="base" hangingPunct="0">
        <a:spcBef>
          <a:spcPct val="0"/>
        </a:spcBef>
        <a:spcAft>
          <a:spcPct val="0"/>
        </a:spcAft>
        <a:defRPr sz="3000" b="1">
          <a:solidFill>
            <a:schemeClr val="tx2"/>
          </a:solidFill>
          <a:latin typeface="Trebuchet MS" pitchFamily="34" charset="0"/>
        </a:defRPr>
      </a:lvl3pPr>
      <a:lvl4pPr algn="ctr" rtl="0" eaLnBrk="0" fontAlgn="base" hangingPunct="0">
        <a:spcBef>
          <a:spcPct val="0"/>
        </a:spcBef>
        <a:spcAft>
          <a:spcPct val="0"/>
        </a:spcAft>
        <a:defRPr sz="3000" b="1">
          <a:solidFill>
            <a:schemeClr val="tx2"/>
          </a:solidFill>
          <a:latin typeface="Trebuchet MS" pitchFamily="34" charset="0"/>
        </a:defRPr>
      </a:lvl4pPr>
      <a:lvl5pPr algn="ctr" rtl="0" eaLnBrk="0" fontAlgn="base" hangingPunct="0">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eaLnBrk="0" fontAlgn="base" hangingPunct="0">
        <a:lnSpc>
          <a:spcPct val="120000"/>
        </a:lnSpc>
        <a:spcBef>
          <a:spcPct val="0"/>
        </a:spcBef>
        <a:spcAft>
          <a:spcPct val="0"/>
        </a:spcAft>
        <a:defRPr sz="2100" b="1">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41" cstate="print"/>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7/16/2013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8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Lucida Grande"/>
        <a:buChar char="–"/>
        <a:defRPr sz="24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Lucida Grande"/>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hyperlink" Target="http://www.oclc.org/us/en/support/documentation/batchprocessing/using/checklistfororderingBib.pdf" TargetMode="External"/><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hyperlink" Target="http://psw.oclc.org/" TargetMode="Externa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hyperlink" Target="http://www.oclc.org/content/dam/support/batchload/documentation/using/PSWebinstructions.pdf" TargetMode="External"/><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hyperlink" Target="http://www.oclc.org/content/dam/support/batchload/documentation/using/PSWebinstructions.pdf" TargetMode="External"/><Relationship Id="rId2" Type="http://schemas.openxmlformats.org/officeDocument/2006/relationships/hyperlink" Target="http://psw.oclc.org/" TargetMode="Externa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hyperlink" Target="http://psw.oclc.org/" TargetMode="External"/><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hyperlink" Target="mailto:DBS.@DGW.MARCIN.D091706" TargetMode="Externa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hyperlink" Target="http://psw.oclc.org/" TargetMode="Externa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hyperlink" Target="mailto:support@oclc.org" TargetMode="Externa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hyperlink" Target="http://www.oclc.org/servicecenter"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hyperlink" Target="https://www.oclc.org/webapp/wcs/stores/servlet/OSCPortal?storeId=10051" TargetMode="External"/><Relationship Id="rId2" Type="http://schemas.openxmlformats.org/officeDocument/2006/relationships/image" Target="../media/image10.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696200" cy="2123124"/>
          </a:xfrm>
        </p:spPr>
        <p:txBody>
          <a:bodyPr>
            <a:normAutofit/>
          </a:bodyPr>
          <a:lstStyle/>
          <a:p>
            <a:r>
              <a:rPr lang="en-US" sz="4800" dirty="0" smtClean="0"/>
              <a:t>Batchload Process for Alberta Libraries</a:t>
            </a:r>
            <a:endParaRPr lang="en-US" sz="4800" dirty="0"/>
          </a:p>
        </p:txBody>
      </p:sp>
      <p:sp>
        <p:nvSpPr>
          <p:cNvPr id="3" name="Subtitle 2"/>
          <p:cNvSpPr>
            <a:spLocks noGrp="1"/>
          </p:cNvSpPr>
          <p:nvPr>
            <p:ph type="subTitle" idx="1"/>
          </p:nvPr>
        </p:nvSpPr>
        <p:spPr/>
        <p:txBody>
          <a:bodyPr>
            <a:normAutofit lnSpcReduction="10000"/>
          </a:bodyPr>
          <a:lstStyle/>
          <a:p>
            <a:endParaRPr lang="en-US" dirty="0"/>
          </a:p>
        </p:txBody>
      </p:sp>
      <p:sp>
        <p:nvSpPr>
          <p:cNvPr id="5" name="Text Placeholder 4"/>
          <p:cNvSpPr>
            <a:spLocks noGrp="1"/>
          </p:cNvSpPr>
          <p:nvPr>
            <p:ph type="body" sz="quarter" idx="13"/>
          </p:nvPr>
        </p:nvSpPr>
        <p:spPr/>
        <p:txBody>
          <a:bodyPr/>
          <a:lstStyle/>
          <a:p>
            <a:r>
              <a:rPr lang="en-US" dirty="0" smtClean="0"/>
              <a:t>Carol </a:t>
            </a:r>
            <a:r>
              <a:rPr lang="en-US" dirty="0" err="1" smtClean="0"/>
              <a:t>Ritzenthaler</a:t>
            </a:r>
            <a:endParaRPr lang="en-US" dirty="0"/>
          </a:p>
        </p:txBody>
      </p:sp>
      <p:sp>
        <p:nvSpPr>
          <p:cNvPr id="6" name="Text Placeholder 5"/>
          <p:cNvSpPr>
            <a:spLocks noGrp="1"/>
          </p:cNvSpPr>
          <p:nvPr>
            <p:ph type="body" sz="quarter" idx="15"/>
          </p:nvPr>
        </p:nvSpPr>
        <p:spPr/>
        <p:txBody>
          <a:bodyPr/>
          <a:lstStyle/>
          <a:p>
            <a:r>
              <a:rPr lang="en-US" dirty="0" smtClean="0"/>
              <a:t>Customer Support</a:t>
            </a:r>
          </a:p>
          <a:p>
            <a:r>
              <a:rPr lang="en-US" dirty="0" smtClean="0"/>
              <a:t>OCLC</a:t>
            </a:r>
          </a:p>
          <a:p>
            <a:r>
              <a:rPr lang="en-US" dirty="0" smtClean="0"/>
              <a:t>July 2013</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Order Checklist for Bibliographic Batchload</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1581151" y="1447800"/>
            <a:ext cx="7334250" cy="5029200"/>
          </a:xfrm>
          <a:prstGeom prst="rect">
            <a:avLst/>
          </a:prstGeom>
          <a:noFill/>
          <a:ln w="9525">
            <a:noFill/>
            <a:miter lim="800000"/>
            <a:headEnd/>
            <a:tailEnd/>
          </a:ln>
        </p:spPr>
      </p:pic>
      <p:sp>
        <p:nvSpPr>
          <p:cNvPr id="3" name="Content Placeholder 2"/>
          <p:cNvSpPr>
            <a:spLocks noGrp="1"/>
          </p:cNvSpPr>
          <p:nvPr>
            <p:ph idx="1"/>
          </p:nvPr>
        </p:nvSpPr>
        <p:spPr>
          <a:xfrm>
            <a:off x="381000" y="5867400"/>
            <a:ext cx="8382000" cy="728663"/>
          </a:xfrm>
          <a:solidFill>
            <a:schemeClr val="accent3">
              <a:lumMod val="40000"/>
              <a:lumOff val="60000"/>
            </a:schemeClr>
          </a:solidFill>
        </p:spPr>
        <p:txBody>
          <a:bodyPr>
            <a:noAutofit/>
          </a:bodyPr>
          <a:lstStyle/>
          <a:p>
            <a:pPr>
              <a:buNone/>
            </a:pPr>
            <a:r>
              <a:rPr lang="en-US" sz="2000" dirty="0" smtClean="0">
                <a:hlinkClick r:id="rId3"/>
              </a:rPr>
              <a:t>http://www.oclc.org/us/en/support/documentation/batchprocessing/using/checklistfororderingBib.pdf</a:t>
            </a:r>
            <a:r>
              <a:rPr lang="en-US" sz="2000" dirty="0" smtClean="0"/>
              <a:t> </a:t>
            </a:r>
            <a:endParaRPr lang="en-US" sz="20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a:stretch>
            <a:fillRect/>
          </a:stretch>
        </p:blipFill>
        <p:spPr bwMode="auto">
          <a:xfrm>
            <a:off x="152400" y="1524000"/>
            <a:ext cx="6930666" cy="4800600"/>
          </a:xfrm>
          <a:prstGeom prst="rect">
            <a:avLst/>
          </a:prstGeom>
          <a:noFill/>
          <a:ln w="9525" cap="flat" cmpd="sng" algn="ctr">
            <a:noFill/>
            <a:prstDash val="solid"/>
            <a:miter lim="800000"/>
            <a:headEnd/>
            <a:tailEnd/>
          </a:ln>
        </p:spPr>
      </p:pic>
      <p:sp>
        <p:nvSpPr>
          <p:cNvPr id="2" name="Title 1"/>
          <p:cNvSpPr>
            <a:spLocks noGrp="1"/>
          </p:cNvSpPr>
          <p:nvPr>
            <p:ph type="title"/>
          </p:nvPr>
        </p:nvSpPr>
        <p:spPr/>
        <p:txBody>
          <a:bodyPr/>
          <a:lstStyle/>
          <a:p>
            <a:r>
              <a:rPr lang="en-US" dirty="0" smtClean="0"/>
              <a:t>Order Checklist – Page 2</a:t>
            </a:r>
            <a:endParaRPr lang="en-US" dirty="0"/>
          </a:p>
        </p:txBody>
      </p:sp>
      <p:sp>
        <p:nvSpPr>
          <p:cNvPr id="6" name="TextBox 5"/>
          <p:cNvSpPr txBox="1"/>
          <p:nvPr/>
        </p:nvSpPr>
        <p:spPr>
          <a:xfrm>
            <a:off x="6629401" y="1752600"/>
            <a:ext cx="2286000" cy="1791260"/>
          </a:xfrm>
          <a:prstGeom prst="rect">
            <a:avLst/>
          </a:prstGeom>
          <a:noFill/>
        </p:spPr>
        <p:txBody>
          <a:bodyPr wrap="square" rtlCol="0">
            <a:spAutoFit/>
          </a:bodyPr>
          <a:lstStyle/>
          <a:p>
            <a:pPr algn="r"/>
            <a:r>
              <a:rPr lang="en-US" dirty="0" smtClean="0"/>
              <a:t>Select</a:t>
            </a:r>
          </a:p>
          <a:p>
            <a:pPr algn="r"/>
            <a:r>
              <a:rPr lang="en-US" dirty="0" smtClean="0"/>
              <a:t>Single </a:t>
            </a:r>
          </a:p>
          <a:p>
            <a:pPr algn="r"/>
            <a:r>
              <a:rPr lang="en-US" dirty="0" smtClean="0"/>
              <a:t>Institution</a:t>
            </a:r>
            <a:endParaRPr lang="en-US" dirty="0"/>
          </a:p>
        </p:txBody>
      </p:sp>
      <p:sp>
        <p:nvSpPr>
          <p:cNvPr id="7" name="Rectangle 6"/>
          <p:cNvSpPr/>
          <p:nvPr/>
        </p:nvSpPr>
        <p:spPr bwMode="auto">
          <a:xfrm>
            <a:off x="1143000" y="1752600"/>
            <a:ext cx="1600200" cy="5355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cstate="print"/>
          <a:srcRect/>
          <a:stretch>
            <a:fillRect/>
          </a:stretch>
        </p:blipFill>
        <p:spPr bwMode="auto">
          <a:xfrm>
            <a:off x="228600" y="1524000"/>
            <a:ext cx="6334060" cy="2832894"/>
          </a:xfrm>
          <a:prstGeom prst="rect">
            <a:avLst/>
          </a:prstGeom>
          <a:noFill/>
          <a:ln w="9525" cap="flat" cmpd="sng" algn="ctr">
            <a:noFill/>
            <a:prstDash val="solid"/>
            <a:miter lim="800000"/>
            <a:headEnd/>
            <a:tailEnd/>
          </a:ln>
        </p:spPr>
      </p:pic>
      <p:sp>
        <p:nvSpPr>
          <p:cNvPr id="2" name="Title 1"/>
          <p:cNvSpPr>
            <a:spLocks noGrp="1"/>
          </p:cNvSpPr>
          <p:nvPr>
            <p:ph type="title"/>
          </p:nvPr>
        </p:nvSpPr>
        <p:spPr/>
        <p:txBody>
          <a:bodyPr/>
          <a:lstStyle/>
          <a:p>
            <a:r>
              <a:rPr lang="en-US" dirty="0" smtClean="0"/>
              <a:t>Order Checklist – Page 2</a:t>
            </a:r>
            <a:endParaRPr lang="en-US" dirty="0"/>
          </a:p>
        </p:txBody>
      </p:sp>
      <p:sp>
        <p:nvSpPr>
          <p:cNvPr id="5" name="TextBox 4"/>
          <p:cNvSpPr txBox="1"/>
          <p:nvPr/>
        </p:nvSpPr>
        <p:spPr>
          <a:xfrm>
            <a:off x="3581400" y="2971800"/>
            <a:ext cx="3429000" cy="535531"/>
          </a:xfrm>
          <a:prstGeom prst="rect">
            <a:avLst/>
          </a:prstGeom>
          <a:noFill/>
        </p:spPr>
        <p:txBody>
          <a:bodyPr wrap="square" rtlCol="0">
            <a:spAutoFit/>
          </a:bodyPr>
          <a:lstStyle/>
          <a:p>
            <a:r>
              <a:rPr lang="en-US" sz="1400" dirty="0" smtClean="0"/>
              <a:t>Alberta Group Catalog</a:t>
            </a:r>
            <a:r>
              <a:rPr lang="en-US" dirty="0"/>
              <a:t>	</a:t>
            </a:r>
          </a:p>
        </p:txBody>
      </p:sp>
      <p:sp>
        <p:nvSpPr>
          <p:cNvPr id="6" name="TextBox 5"/>
          <p:cNvSpPr txBox="1"/>
          <p:nvPr/>
        </p:nvSpPr>
        <p:spPr>
          <a:xfrm>
            <a:off x="1143000" y="5181600"/>
            <a:ext cx="4694555" cy="535531"/>
          </a:xfrm>
          <a:prstGeom prst="rect">
            <a:avLst/>
          </a:prstGeom>
          <a:noFill/>
        </p:spPr>
        <p:txBody>
          <a:bodyPr wrap="none" rtlCol="0">
            <a:spAutoFit/>
          </a:bodyPr>
          <a:lstStyle/>
          <a:p>
            <a:r>
              <a:rPr lang="en-US" dirty="0" smtClean="0"/>
              <a:t>Select:  An OCLC Group Catalog</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cstate="print"/>
          <a:srcRect/>
          <a:stretch>
            <a:fillRect/>
          </a:stretch>
        </p:blipFill>
        <p:spPr bwMode="auto">
          <a:xfrm>
            <a:off x="228600" y="1447800"/>
            <a:ext cx="7673163" cy="2438400"/>
          </a:xfrm>
          <a:prstGeom prst="rect">
            <a:avLst/>
          </a:prstGeom>
          <a:noFill/>
          <a:ln w="9525" cap="flat" cmpd="sng" algn="ctr">
            <a:noFill/>
            <a:prstDash val="solid"/>
            <a:miter lim="800000"/>
            <a:headEnd/>
            <a:tailEnd/>
          </a:ln>
        </p:spPr>
      </p:pic>
      <p:sp>
        <p:nvSpPr>
          <p:cNvPr id="2" name="Title 1"/>
          <p:cNvSpPr>
            <a:spLocks noGrp="1"/>
          </p:cNvSpPr>
          <p:nvPr>
            <p:ph type="title"/>
          </p:nvPr>
        </p:nvSpPr>
        <p:spPr/>
        <p:txBody>
          <a:bodyPr/>
          <a:lstStyle/>
          <a:p>
            <a:r>
              <a:rPr lang="en-US" dirty="0" smtClean="0"/>
              <a:t>Order Checklist – Page 3</a:t>
            </a:r>
            <a:endParaRPr lang="en-US" dirty="0"/>
          </a:p>
        </p:txBody>
      </p:sp>
      <p:sp>
        <p:nvSpPr>
          <p:cNvPr id="5" name="TextBox 4"/>
          <p:cNvSpPr txBox="1"/>
          <p:nvPr/>
        </p:nvSpPr>
        <p:spPr>
          <a:xfrm>
            <a:off x="304800" y="4114800"/>
            <a:ext cx="4370107" cy="1163395"/>
          </a:xfrm>
          <a:prstGeom prst="rect">
            <a:avLst/>
          </a:prstGeom>
          <a:noFill/>
        </p:spPr>
        <p:txBody>
          <a:bodyPr wrap="none" rtlCol="0">
            <a:spAutoFit/>
          </a:bodyPr>
          <a:lstStyle/>
          <a:p>
            <a:r>
              <a:rPr lang="en-US" dirty="0" smtClean="0"/>
              <a:t>Select:  MARC21 (preferred)</a:t>
            </a:r>
          </a:p>
          <a:p>
            <a:r>
              <a:rPr lang="en-US" dirty="0" smtClean="0"/>
              <a:t>Character Encoding: MARC-8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2" cstate="print"/>
          <a:srcRect/>
          <a:stretch>
            <a:fillRect/>
          </a:stretch>
        </p:blipFill>
        <p:spPr bwMode="auto">
          <a:xfrm>
            <a:off x="457199" y="1524000"/>
            <a:ext cx="7394713" cy="2514600"/>
          </a:xfrm>
          <a:prstGeom prst="rect">
            <a:avLst/>
          </a:prstGeom>
          <a:noFill/>
          <a:ln w="9525" cap="flat" cmpd="sng" algn="ctr">
            <a:noFill/>
            <a:prstDash val="solid"/>
            <a:miter lim="800000"/>
            <a:headEnd/>
            <a:tailEnd/>
          </a:ln>
        </p:spPr>
      </p:pic>
      <p:sp>
        <p:nvSpPr>
          <p:cNvPr id="2" name="Title 1"/>
          <p:cNvSpPr>
            <a:spLocks noGrp="1"/>
          </p:cNvSpPr>
          <p:nvPr>
            <p:ph type="title"/>
          </p:nvPr>
        </p:nvSpPr>
        <p:spPr/>
        <p:txBody>
          <a:bodyPr/>
          <a:lstStyle/>
          <a:p>
            <a:r>
              <a:rPr lang="en-US" dirty="0" smtClean="0"/>
              <a:t>Order Checklist – Page 3</a:t>
            </a:r>
            <a:endParaRPr lang="en-US" dirty="0"/>
          </a:p>
        </p:txBody>
      </p:sp>
      <p:sp>
        <p:nvSpPr>
          <p:cNvPr id="5" name="TextBox 4"/>
          <p:cNvSpPr txBox="1"/>
          <p:nvPr/>
        </p:nvSpPr>
        <p:spPr>
          <a:xfrm>
            <a:off x="533400" y="4343400"/>
            <a:ext cx="7983276" cy="1123256"/>
          </a:xfrm>
          <a:prstGeom prst="rect">
            <a:avLst/>
          </a:prstGeom>
          <a:noFill/>
        </p:spPr>
        <p:txBody>
          <a:bodyPr wrap="none" rtlCol="0">
            <a:spAutoFit/>
          </a:bodyPr>
          <a:lstStyle/>
          <a:p>
            <a:r>
              <a:rPr lang="en-US" dirty="0" smtClean="0"/>
              <a:t>Local system number used for Cross reference report</a:t>
            </a:r>
          </a:p>
          <a:p>
            <a:r>
              <a:rPr lang="en-US" dirty="0" smtClean="0"/>
              <a:t>Match point for reloading records back to your system</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8077200" cy="4267200"/>
          </a:xfrm>
        </p:spPr>
        <p:txBody>
          <a:bodyPr/>
          <a:lstStyle/>
          <a:p>
            <a:pPr>
              <a:buFont typeface="Arial" pitchFamily="34" charset="0"/>
              <a:buChar char="•"/>
            </a:pPr>
            <a:r>
              <a:rPr lang="en-US" sz="2400" dirty="0" smtClean="0"/>
              <a:t>Essential match point when re-loading records</a:t>
            </a:r>
          </a:p>
          <a:p>
            <a:pPr>
              <a:buFont typeface="Arial" pitchFamily="34" charset="0"/>
              <a:buChar char="•"/>
            </a:pPr>
            <a:r>
              <a:rPr lang="en-US" sz="2400" dirty="0" smtClean="0"/>
              <a:t>Local system number aka</a:t>
            </a:r>
          </a:p>
          <a:p>
            <a:pPr lvl="1">
              <a:buFont typeface="Arial" pitchFamily="34" charset="0"/>
              <a:buChar char="•"/>
            </a:pPr>
            <a:r>
              <a:rPr lang="en-US" sz="2000" dirty="0" smtClean="0"/>
              <a:t>Title Control Key</a:t>
            </a:r>
          </a:p>
          <a:p>
            <a:pPr lvl="1">
              <a:buFont typeface="Arial" pitchFamily="34" charset="0"/>
              <a:buChar char="•"/>
            </a:pPr>
            <a:r>
              <a:rPr lang="en-US" sz="2000" dirty="0" err="1" smtClean="0"/>
              <a:t>Bibload</a:t>
            </a:r>
            <a:r>
              <a:rPr lang="en-US" sz="2000" dirty="0" smtClean="0"/>
              <a:t> Report  #</a:t>
            </a:r>
          </a:p>
          <a:p>
            <a:pPr lvl="1">
              <a:buFont typeface="Arial" pitchFamily="34" charset="0"/>
              <a:buChar char="•"/>
            </a:pPr>
            <a:r>
              <a:rPr lang="en-US" sz="2000" dirty="0" smtClean="0"/>
              <a:t>Import Source</a:t>
            </a:r>
          </a:p>
          <a:p>
            <a:pPr lvl="1">
              <a:buFont typeface="Arial" pitchFamily="34" charset="0"/>
              <a:buChar char="•"/>
            </a:pPr>
            <a:r>
              <a:rPr lang="en-US" sz="2000" dirty="0" smtClean="0"/>
              <a:t>Bib #</a:t>
            </a:r>
          </a:p>
          <a:p>
            <a:pPr>
              <a:buFont typeface="Arial" pitchFamily="34" charset="0"/>
              <a:buChar char="•"/>
            </a:pPr>
            <a:r>
              <a:rPr lang="en-US" sz="2400" dirty="0" smtClean="0"/>
              <a:t>Location (examples)</a:t>
            </a:r>
          </a:p>
          <a:p>
            <a:pPr lvl="1">
              <a:buFont typeface="Arial" pitchFamily="34" charset="0"/>
              <a:buChar char="•"/>
            </a:pPr>
            <a:r>
              <a:rPr lang="en-US" dirty="0" smtClean="0"/>
              <a:t>001  43328</a:t>
            </a:r>
          </a:p>
          <a:p>
            <a:pPr lvl="1">
              <a:buFont typeface="Arial" pitchFamily="34" charset="0"/>
              <a:buChar char="•"/>
            </a:pPr>
            <a:endParaRPr lang="en-US" sz="2000" dirty="0"/>
          </a:p>
        </p:txBody>
      </p:sp>
      <p:sp>
        <p:nvSpPr>
          <p:cNvPr id="2" name="Title 1"/>
          <p:cNvSpPr>
            <a:spLocks noGrp="1"/>
          </p:cNvSpPr>
          <p:nvPr>
            <p:ph type="title"/>
          </p:nvPr>
        </p:nvSpPr>
        <p:spPr/>
        <p:txBody>
          <a:bodyPr/>
          <a:lstStyle/>
          <a:p>
            <a:r>
              <a:rPr lang="en-US" dirty="0" smtClean="0"/>
              <a:t>Local System Numbers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srcRect/>
          <a:stretch>
            <a:fillRect/>
          </a:stretch>
        </p:blipFill>
        <p:spPr bwMode="auto">
          <a:xfrm>
            <a:off x="457200" y="1600200"/>
            <a:ext cx="6761189" cy="1905000"/>
          </a:xfrm>
          <a:prstGeom prst="rect">
            <a:avLst/>
          </a:prstGeom>
          <a:noFill/>
          <a:ln w="9525" cap="flat" cmpd="sng" algn="ctr">
            <a:noFill/>
            <a:prstDash val="solid"/>
            <a:miter lim="800000"/>
            <a:headEnd/>
            <a:tailEnd/>
          </a:ln>
        </p:spPr>
      </p:pic>
      <p:sp>
        <p:nvSpPr>
          <p:cNvPr id="2" name="Title 1"/>
          <p:cNvSpPr>
            <a:spLocks noGrp="1"/>
          </p:cNvSpPr>
          <p:nvPr>
            <p:ph type="title"/>
          </p:nvPr>
        </p:nvSpPr>
        <p:spPr/>
        <p:txBody>
          <a:bodyPr/>
          <a:lstStyle/>
          <a:p>
            <a:r>
              <a:rPr lang="en-US" dirty="0" smtClean="0"/>
              <a:t>Order Checklist – Page 3/4</a:t>
            </a:r>
            <a:endParaRPr lang="en-US" dirty="0"/>
          </a:p>
        </p:txBody>
      </p:sp>
      <p:sp>
        <p:nvSpPr>
          <p:cNvPr id="6" name="TextBox 5"/>
          <p:cNvSpPr txBox="1"/>
          <p:nvPr/>
        </p:nvSpPr>
        <p:spPr>
          <a:xfrm>
            <a:off x="3962400" y="2895600"/>
            <a:ext cx="4800600" cy="797591"/>
          </a:xfrm>
          <a:prstGeom prst="rect">
            <a:avLst/>
          </a:prstGeom>
          <a:noFill/>
        </p:spPr>
        <p:txBody>
          <a:bodyPr wrap="square" rtlCol="0">
            <a:spAutoFit/>
          </a:bodyPr>
          <a:lstStyle/>
          <a:p>
            <a:r>
              <a:rPr lang="en-US" sz="2000" dirty="0" smtClean="0">
                <a:solidFill>
                  <a:srgbClr val="FF0000"/>
                </a:solidFill>
              </a:rPr>
              <a:t>ONLY  If you have OCLC #s in records. If none have the OCLC #, select NONE.</a:t>
            </a:r>
            <a:endParaRPr lang="en-US" sz="2000" dirty="0">
              <a:solidFill>
                <a:srgbClr val="FF0000"/>
              </a:solidFill>
            </a:endParaRPr>
          </a:p>
        </p:txBody>
      </p:sp>
      <p:pic>
        <p:nvPicPr>
          <p:cNvPr id="37891" name="Picture 3"/>
          <p:cNvPicPr>
            <a:picLocks noChangeAspect="1" noChangeArrowheads="1"/>
          </p:cNvPicPr>
          <p:nvPr/>
        </p:nvPicPr>
        <p:blipFill>
          <a:blip r:embed="rId3" cstate="print"/>
          <a:srcRect/>
          <a:stretch>
            <a:fillRect/>
          </a:stretch>
        </p:blipFill>
        <p:spPr bwMode="auto">
          <a:xfrm>
            <a:off x="304800" y="3810000"/>
            <a:ext cx="6781800" cy="2057400"/>
          </a:xfrm>
          <a:prstGeom prst="rect">
            <a:avLst/>
          </a:prstGeom>
          <a:noFill/>
          <a:ln w="9525" cap="flat" cmpd="sng" algn="ctr">
            <a:noFill/>
            <a:prstDash val="solid"/>
            <a:miter lim="800000"/>
            <a:headEnd/>
            <a:tailEnd/>
          </a:ln>
        </p:spPr>
      </p:pic>
      <p:sp>
        <p:nvSpPr>
          <p:cNvPr id="8" name="TextBox 7"/>
          <p:cNvSpPr txBox="1"/>
          <p:nvPr/>
        </p:nvSpPr>
        <p:spPr>
          <a:xfrm>
            <a:off x="3962400" y="5943600"/>
            <a:ext cx="4132926" cy="394660"/>
          </a:xfrm>
          <a:prstGeom prst="rect">
            <a:avLst/>
          </a:prstGeom>
          <a:noFill/>
        </p:spPr>
        <p:txBody>
          <a:bodyPr wrap="none" rtlCol="0">
            <a:spAutoFit/>
          </a:bodyPr>
          <a:lstStyle/>
          <a:p>
            <a:r>
              <a:rPr lang="en-US" sz="1800" dirty="0" smtClean="0">
                <a:solidFill>
                  <a:srgbClr val="FF0000"/>
                </a:solidFill>
              </a:rPr>
              <a:t>Derived Title is the default qualifier.</a:t>
            </a:r>
            <a:endParaRPr lang="en-US" sz="18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a:stretch>
            <a:fillRect/>
          </a:stretch>
        </p:blipFill>
        <p:spPr bwMode="auto">
          <a:xfrm>
            <a:off x="228600" y="1447800"/>
            <a:ext cx="6248400" cy="3008489"/>
          </a:xfrm>
          <a:prstGeom prst="rect">
            <a:avLst/>
          </a:prstGeom>
          <a:noFill/>
          <a:ln w="9525" cap="flat" cmpd="sng" algn="ctr">
            <a:noFill/>
            <a:prstDash val="solid"/>
            <a:miter lim="800000"/>
            <a:headEnd/>
            <a:tailEnd/>
          </a:ln>
        </p:spPr>
      </p:pic>
      <p:sp>
        <p:nvSpPr>
          <p:cNvPr id="2" name="Title 1"/>
          <p:cNvSpPr>
            <a:spLocks noGrp="1"/>
          </p:cNvSpPr>
          <p:nvPr>
            <p:ph type="title"/>
          </p:nvPr>
        </p:nvSpPr>
        <p:spPr/>
        <p:txBody>
          <a:bodyPr/>
          <a:lstStyle/>
          <a:p>
            <a:r>
              <a:rPr lang="en-US" dirty="0" smtClean="0"/>
              <a:t>Order Checklist – Page 4</a:t>
            </a:r>
            <a:endParaRPr lang="en-US" dirty="0"/>
          </a:p>
        </p:txBody>
      </p:sp>
      <p:sp>
        <p:nvSpPr>
          <p:cNvPr id="5" name="TextBox 4"/>
          <p:cNvSpPr txBox="1"/>
          <p:nvPr/>
        </p:nvSpPr>
        <p:spPr>
          <a:xfrm>
            <a:off x="228600" y="4495800"/>
            <a:ext cx="8610600" cy="1508105"/>
          </a:xfrm>
          <a:prstGeom prst="rect">
            <a:avLst/>
          </a:prstGeom>
          <a:noFill/>
        </p:spPr>
        <p:txBody>
          <a:bodyPr wrap="square" rtlCol="0">
            <a:spAutoFit/>
          </a:bodyPr>
          <a:lstStyle/>
          <a:p>
            <a:r>
              <a:rPr lang="en-US" sz="2000" dirty="0" smtClean="0"/>
              <a:t>Select:  </a:t>
            </a:r>
            <a:r>
              <a:rPr lang="en-US" sz="2000" dirty="0" smtClean="0">
                <a:solidFill>
                  <a:srgbClr val="FF0000"/>
                </a:solidFill>
              </a:rPr>
              <a:t>One Time / Set for All </a:t>
            </a:r>
          </a:p>
          <a:p>
            <a:r>
              <a:rPr lang="en-US" sz="2000" dirty="0" smtClean="0">
                <a:solidFill>
                  <a:srgbClr val="FF0000"/>
                </a:solidFill>
              </a:rPr>
              <a:t>Reclamation: </a:t>
            </a:r>
            <a:r>
              <a:rPr lang="en-US" sz="2000" dirty="0" smtClean="0"/>
              <a:t>if you have holdings to match in WorldCat</a:t>
            </a:r>
          </a:p>
          <a:p>
            <a:r>
              <a:rPr lang="en-US" sz="2000" dirty="0" smtClean="0"/>
              <a:t>Or  </a:t>
            </a:r>
            <a:r>
              <a:rPr lang="en-US" sz="2000" dirty="0" smtClean="0">
                <a:solidFill>
                  <a:srgbClr val="FF0000"/>
                </a:solidFill>
              </a:rPr>
              <a:t>Retrospective: </a:t>
            </a:r>
            <a:r>
              <a:rPr lang="en-US" sz="2000" dirty="0" smtClean="0"/>
              <a:t>if you do not have holdings in WorldCat</a:t>
            </a:r>
            <a:endParaRPr lang="en-US" sz="20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a:stretch>
            <a:fillRect/>
          </a:stretch>
        </p:blipFill>
        <p:spPr bwMode="auto">
          <a:xfrm>
            <a:off x="381000" y="1600200"/>
            <a:ext cx="8345510" cy="1371600"/>
          </a:xfrm>
          <a:prstGeom prst="rect">
            <a:avLst/>
          </a:prstGeom>
          <a:noFill/>
          <a:ln w="9525" cap="flat" cmpd="sng" algn="ctr">
            <a:noFill/>
            <a:prstDash val="solid"/>
            <a:miter lim="800000"/>
            <a:headEnd/>
            <a:tailEnd/>
          </a:ln>
        </p:spPr>
      </p:pic>
      <p:sp>
        <p:nvSpPr>
          <p:cNvPr id="2" name="Title 1"/>
          <p:cNvSpPr>
            <a:spLocks noGrp="1"/>
          </p:cNvSpPr>
          <p:nvPr>
            <p:ph type="title"/>
          </p:nvPr>
        </p:nvSpPr>
        <p:spPr/>
        <p:txBody>
          <a:bodyPr/>
          <a:lstStyle/>
          <a:p>
            <a:r>
              <a:rPr lang="en-US" dirty="0" smtClean="0"/>
              <a:t>Order Checklist – Page 5</a:t>
            </a:r>
            <a:endParaRPr lang="en-US" dirty="0"/>
          </a:p>
        </p:txBody>
      </p:sp>
      <p:sp>
        <p:nvSpPr>
          <p:cNvPr id="5" name="TextBox 4"/>
          <p:cNvSpPr txBox="1"/>
          <p:nvPr/>
        </p:nvSpPr>
        <p:spPr>
          <a:xfrm>
            <a:off x="762000" y="3505200"/>
            <a:ext cx="7021474" cy="1163395"/>
          </a:xfrm>
          <a:prstGeom prst="rect">
            <a:avLst/>
          </a:prstGeom>
          <a:noFill/>
        </p:spPr>
        <p:txBody>
          <a:bodyPr wrap="none" rtlCol="0">
            <a:spAutoFit/>
          </a:bodyPr>
          <a:lstStyle/>
          <a:p>
            <a:r>
              <a:rPr lang="en-US" dirty="0" smtClean="0"/>
              <a:t>Select: </a:t>
            </a:r>
          </a:p>
          <a:p>
            <a:r>
              <a:rPr lang="en-US" dirty="0" smtClean="0"/>
              <a:t>  No – if you do </a:t>
            </a:r>
            <a:r>
              <a:rPr lang="en-US" u="sng" dirty="0" smtClean="0"/>
              <a:t>Not</a:t>
            </a:r>
            <a:r>
              <a:rPr lang="en-US" dirty="0" smtClean="0"/>
              <a:t> want original records added</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cstate="print"/>
          <a:srcRect/>
          <a:stretch>
            <a:fillRect/>
          </a:stretch>
        </p:blipFill>
        <p:spPr bwMode="auto">
          <a:xfrm>
            <a:off x="1295400" y="1752600"/>
            <a:ext cx="7315200" cy="3888774"/>
          </a:xfrm>
          <a:prstGeom prst="rect">
            <a:avLst/>
          </a:prstGeom>
          <a:noFill/>
          <a:ln w="9525" cap="flat" cmpd="sng" algn="ctr">
            <a:noFill/>
            <a:prstDash val="solid"/>
            <a:miter lim="800000"/>
            <a:headEnd/>
            <a:tailEnd/>
          </a:ln>
        </p:spPr>
      </p:pic>
      <p:sp>
        <p:nvSpPr>
          <p:cNvPr id="2" name="Title 1"/>
          <p:cNvSpPr>
            <a:spLocks noGrp="1"/>
          </p:cNvSpPr>
          <p:nvPr>
            <p:ph type="title"/>
          </p:nvPr>
        </p:nvSpPr>
        <p:spPr/>
        <p:txBody>
          <a:bodyPr>
            <a:normAutofit/>
          </a:bodyPr>
          <a:lstStyle/>
          <a:p>
            <a:r>
              <a:rPr lang="en-US" sz="4000" dirty="0" smtClean="0"/>
              <a:t>Order Checklist – Page 6 – Output </a:t>
            </a:r>
            <a:endParaRPr lang="en-US" sz="4000" dirty="0"/>
          </a:p>
        </p:txBody>
      </p:sp>
      <p:sp>
        <p:nvSpPr>
          <p:cNvPr id="5" name="TextBox 4"/>
          <p:cNvSpPr txBox="1"/>
          <p:nvPr/>
        </p:nvSpPr>
        <p:spPr>
          <a:xfrm>
            <a:off x="533400" y="5715000"/>
            <a:ext cx="7732181" cy="495392"/>
          </a:xfrm>
          <a:prstGeom prst="rect">
            <a:avLst/>
          </a:prstGeom>
          <a:noFill/>
        </p:spPr>
        <p:txBody>
          <a:bodyPr wrap="square" rtlCol="0">
            <a:spAutoFit/>
          </a:bodyPr>
          <a:lstStyle/>
          <a:p>
            <a:r>
              <a:rPr lang="en-US" dirty="0" smtClean="0">
                <a:solidFill>
                  <a:srgbClr val="FF0000"/>
                </a:solidFill>
              </a:rPr>
              <a:t>Option to Get Your Records with the OCLC # Added.</a:t>
            </a: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94675" cy="4462463"/>
          </a:xfrm>
        </p:spPr>
        <p:txBody>
          <a:bodyPr>
            <a:normAutofit/>
          </a:bodyPr>
          <a:lstStyle/>
          <a:p>
            <a:pPr algn="ctr">
              <a:buNone/>
            </a:pPr>
            <a:endParaRPr lang="en-US" sz="4000" dirty="0" smtClean="0"/>
          </a:p>
          <a:p>
            <a:pPr algn="ctr">
              <a:buNone/>
            </a:pPr>
            <a:r>
              <a:rPr lang="en-US" sz="4000" dirty="0" smtClean="0"/>
              <a:t>Welcome to OCLC and to the </a:t>
            </a:r>
          </a:p>
          <a:p>
            <a:pPr algn="ctr">
              <a:buNone/>
            </a:pPr>
            <a:r>
              <a:rPr lang="en-US" sz="4000" dirty="0" smtClean="0"/>
              <a:t>Alberta Group Catalog Project!</a:t>
            </a:r>
          </a:p>
          <a:p>
            <a:pPr algn="ctr">
              <a:buNone/>
            </a:pPr>
            <a:endParaRPr lang="en-US" dirty="0" smtClean="0"/>
          </a:p>
          <a:p>
            <a:pPr algn="ctr">
              <a:buNone/>
            </a:pPr>
            <a:r>
              <a:rPr lang="en-US" dirty="0" smtClean="0"/>
              <a:t>We Look Forward to Working with you! </a:t>
            </a:r>
          </a:p>
          <a:p>
            <a:endParaRPr lang="en-US" dirty="0" smtClean="0"/>
          </a:p>
          <a:p>
            <a:endParaRPr lang="en-US" dirty="0"/>
          </a:p>
        </p:txBody>
      </p:sp>
      <p:sp>
        <p:nvSpPr>
          <p:cNvPr id="2" name="Title 1"/>
          <p:cNvSpPr>
            <a:spLocks noGrp="1"/>
          </p:cNvSpPr>
          <p:nvPr>
            <p:ph type="title"/>
          </p:nvPr>
        </p:nvSpPr>
        <p:spPr/>
        <p:txBody>
          <a:bodyPr/>
          <a:lstStyle/>
          <a:p>
            <a:r>
              <a:rPr lang="en-US" dirty="0" smtClean="0"/>
              <a:t>Welcome</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t>Cross Reference Report</a:t>
            </a:r>
            <a:endParaRPr lang="en-US" dirty="0"/>
          </a:p>
        </p:txBody>
      </p:sp>
      <p:sp>
        <p:nvSpPr>
          <p:cNvPr id="6" name="Flowchart: Document 5"/>
          <p:cNvSpPr/>
          <p:nvPr/>
        </p:nvSpPr>
        <p:spPr>
          <a:xfrm>
            <a:off x="228601" y="1447800"/>
            <a:ext cx="7315200" cy="48101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spcBef>
                <a:spcPct val="50000"/>
              </a:spcBef>
              <a:buFont typeface="Arial" pitchFamily="34" charset="0"/>
              <a:buChar char="•"/>
              <a:defRPr/>
            </a:pPr>
            <a:endParaRPr lang="en-US" sz="1600" dirty="0">
              <a:solidFill>
                <a:srgbClr val="144A6F"/>
              </a:solidFill>
            </a:endParaRPr>
          </a:p>
        </p:txBody>
      </p:sp>
      <p:sp>
        <p:nvSpPr>
          <p:cNvPr id="7" name="TextBox 6"/>
          <p:cNvSpPr txBox="1"/>
          <p:nvPr/>
        </p:nvSpPr>
        <p:spPr>
          <a:xfrm>
            <a:off x="242204" y="1600200"/>
            <a:ext cx="6782626" cy="3705630"/>
          </a:xfrm>
          <a:prstGeom prst="rect">
            <a:avLst/>
          </a:prstGeom>
          <a:noFill/>
        </p:spPr>
        <p:txBody>
          <a:bodyPr wrap="none">
            <a:spAutoFit/>
          </a:bodyPr>
          <a:lstStyle/>
          <a:p>
            <a:pPr>
              <a:lnSpc>
                <a:spcPct val="120000"/>
              </a:lnSpc>
              <a:spcBef>
                <a:spcPct val="50000"/>
              </a:spcBef>
              <a:buFont typeface="Arial" pitchFamily="34" charset="0"/>
              <a:buChar char="•"/>
              <a:defRPr/>
            </a:pPr>
            <a:r>
              <a:rPr lang="en-US" sz="2000" dirty="0">
                <a:solidFill>
                  <a:srgbClr val="144A6F"/>
                </a:solidFill>
                <a:latin typeface="+mn-lt"/>
                <a:cs typeface="+mn-cs"/>
              </a:rPr>
              <a:t>Two-column text file</a:t>
            </a:r>
          </a:p>
          <a:p>
            <a:pPr>
              <a:lnSpc>
                <a:spcPct val="120000"/>
              </a:lnSpc>
              <a:spcBef>
                <a:spcPct val="50000"/>
              </a:spcBef>
              <a:buFont typeface="Arial" pitchFamily="34" charset="0"/>
              <a:buChar char="•"/>
              <a:defRPr/>
            </a:pPr>
            <a:r>
              <a:rPr lang="en-US" sz="2000" dirty="0">
                <a:solidFill>
                  <a:srgbClr val="144A6F"/>
                </a:solidFill>
                <a:latin typeface="+mn-lt"/>
                <a:cs typeface="+mn-cs"/>
              </a:rPr>
              <a:t>Matches OCLC numbers to </a:t>
            </a:r>
            <a:r>
              <a:rPr lang="en-US" sz="2000" dirty="0" smtClean="0">
                <a:solidFill>
                  <a:srgbClr val="144A6F"/>
                </a:solidFill>
                <a:latin typeface="+mn-lt"/>
                <a:cs typeface="+mn-cs"/>
              </a:rPr>
              <a:t>local system bib numbers</a:t>
            </a:r>
          </a:p>
          <a:p>
            <a:pPr lvl="1">
              <a:buFont typeface="Arial" pitchFamily="34" charset="0"/>
              <a:buChar char="•"/>
              <a:defRPr/>
            </a:pPr>
            <a:r>
              <a:rPr lang="en-US" sz="2000" dirty="0" smtClean="0">
                <a:solidFill>
                  <a:srgbClr val="144A6F"/>
                </a:solidFill>
                <a:latin typeface="+mn-lt"/>
                <a:cs typeface="+mn-cs"/>
              </a:rPr>
              <a:t> from </a:t>
            </a:r>
            <a:r>
              <a:rPr lang="en-US" sz="2000" dirty="0">
                <a:solidFill>
                  <a:srgbClr val="144A6F"/>
                </a:solidFill>
                <a:latin typeface="+mn-lt"/>
                <a:cs typeface="+mn-cs"/>
              </a:rPr>
              <a:t>incoming files</a:t>
            </a:r>
          </a:p>
          <a:p>
            <a:pPr>
              <a:lnSpc>
                <a:spcPct val="120000"/>
              </a:lnSpc>
              <a:spcBef>
                <a:spcPct val="50000"/>
              </a:spcBef>
              <a:buFont typeface="Arial" pitchFamily="34" charset="0"/>
              <a:buChar char="•"/>
              <a:defRPr/>
            </a:pPr>
            <a:r>
              <a:rPr lang="en-US" sz="2000" dirty="0">
                <a:solidFill>
                  <a:srgbClr val="144A6F"/>
                </a:solidFill>
                <a:latin typeface="+mn-lt"/>
                <a:cs typeface="+mn-cs"/>
              </a:rPr>
              <a:t>E-mailed as a .txt attachment</a:t>
            </a:r>
          </a:p>
          <a:p>
            <a:pPr>
              <a:lnSpc>
                <a:spcPct val="120000"/>
              </a:lnSpc>
              <a:spcBef>
                <a:spcPct val="50000"/>
              </a:spcBef>
              <a:defRPr/>
            </a:pPr>
            <a:r>
              <a:rPr lang="en-US" sz="2000" dirty="0">
                <a:solidFill>
                  <a:srgbClr val="144A6F"/>
                </a:solidFill>
                <a:latin typeface="+mn-lt"/>
                <a:cs typeface="+mn-cs"/>
              </a:rPr>
              <a:t>Format:</a:t>
            </a:r>
          </a:p>
          <a:p>
            <a:pPr>
              <a:lnSpc>
                <a:spcPct val="120000"/>
              </a:lnSpc>
              <a:spcBef>
                <a:spcPct val="50000"/>
              </a:spcBef>
              <a:buFont typeface="Arial" pitchFamily="34" charset="0"/>
              <a:buChar char="•"/>
              <a:defRPr/>
            </a:pPr>
            <a:endParaRPr lang="en-US" sz="2000" dirty="0">
              <a:solidFill>
                <a:srgbClr val="144A6F"/>
              </a:solidFill>
              <a:latin typeface="+mn-lt"/>
              <a:cs typeface="+mn-cs"/>
            </a:endParaRPr>
          </a:p>
          <a:p>
            <a:pPr>
              <a:lnSpc>
                <a:spcPct val="120000"/>
              </a:lnSpc>
              <a:spcBef>
                <a:spcPct val="50000"/>
              </a:spcBef>
              <a:defRPr/>
            </a:pPr>
            <a:endParaRPr lang="en-US" sz="2400" dirty="0">
              <a:cs typeface="+mn-cs"/>
            </a:endParaRPr>
          </a:p>
        </p:txBody>
      </p:sp>
      <p:graphicFrame>
        <p:nvGraphicFramePr>
          <p:cNvPr id="9" name="Table 8"/>
          <p:cNvGraphicFramePr>
            <a:graphicFrameLocks noGrp="1"/>
          </p:cNvGraphicFramePr>
          <p:nvPr/>
        </p:nvGraphicFramePr>
        <p:xfrm>
          <a:off x="381000" y="4267200"/>
          <a:ext cx="3886200" cy="1752600"/>
        </p:xfrm>
        <a:graphic>
          <a:graphicData uri="http://schemas.openxmlformats.org/drawingml/2006/table">
            <a:tbl>
              <a:tblPr firstRow="1" bandRow="1">
                <a:tableStyleId>{5C22544A-7EE6-4342-B048-85BDC9FD1C3A}</a:tableStyleId>
              </a:tblPr>
              <a:tblGrid>
                <a:gridCol w="2398341"/>
                <a:gridCol w="1487859"/>
              </a:tblGrid>
              <a:tr h="370840">
                <a:tc>
                  <a:txBody>
                    <a:bodyPr/>
                    <a:lstStyle/>
                    <a:p>
                      <a:r>
                        <a:rPr lang="en-US" dirty="0" smtClean="0">
                          <a:latin typeface="Courier New" pitchFamily="49" charset="0"/>
                          <a:cs typeface="Courier New" pitchFamily="49" charset="0"/>
                        </a:rPr>
                        <a:t>OCLC</a:t>
                      </a:r>
                      <a:r>
                        <a:rPr lang="en-US" baseline="0" dirty="0" smtClean="0">
                          <a:latin typeface="Courier New" pitchFamily="49" charset="0"/>
                          <a:cs typeface="Courier New" pitchFamily="49" charset="0"/>
                        </a:rPr>
                        <a:t> Control #</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Submitted 001 Field</a:t>
                      </a:r>
                      <a:endParaRPr lang="en-US" dirty="0">
                        <a:latin typeface="Courier New" pitchFamily="49" charset="0"/>
                        <a:cs typeface="Courier New" pitchFamily="49" charset="0"/>
                      </a:endParaRPr>
                    </a:p>
                  </a:txBody>
                  <a:tcPr/>
                </a:tc>
              </a:tr>
              <a:tr h="370840">
                <a:tc>
                  <a:txBody>
                    <a:bodyPr/>
                    <a:lstStyle/>
                    <a:p>
                      <a:r>
                        <a:rPr lang="en-US" dirty="0" smtClean="0"/>
                        <a:t> 48110766</a:t>
                      </a:r>
                      <a:endParaRPr lang="en-US" dirty="0"/>
                    </a:p>
                  </a:txBody>
                  <a:tcPr/>
                </a:tc>
                <a:tc>
                  <a:txBody>
                    <a:bodyPr/>
                    <a:lstStyle/>
                    <a:p>
                      <a:r>
                        <a:rPr lang="en-US" dirty="0" smtClean="0"/>
                        <a:t>.b21361198</a:t>
                      </a:r>
                      <a:endParaRPr lang="en-US" dirty="0"/>
                    </a:p>
                  </a:txBody>
                  <a:tcPr/>
                </a:tc>
              </a:tr>
              <a:tr h="370840">
                <a:tc>
                  <a:txBody>
                    <a:bodyPr/>
                    <a:lstStyle/>
                    <a:p>
                      <a:r>
                        <a:rPr lang="en-US" dirty="0" smtClean="0"/>
                        <a:t>179104583</a:t>
                      </a:r>
                      <a:endParaRPr lang="en-US" dirty="0"/>
                    </a:p>
                  </a:txBody>
                  <a:tcPr/>
                </a:tc>
                <a:tc>
                  <a:txBody>
                    <a:bodyPr/>
                    <a:lstStyle/>
                    <a:p>
                      <a:r>
                        <a:rPr lang="en-US" dirty="0" smtClean="0"/>
                        <a:t>.b21512760</a:t>
                      </a:r>
                    </a:p>
                  </a:txBody>
                  <a:tcPr/>
                </a:tc>
              </a:tr>
              <a:tr h="370840">
                <a:tc>
                  <a:txBody>
                    <a:bodyPr/>
                    <a:lstStyle/>
                    <a:p>
                      <a:r>
                        <a:rPr lang="en-US" dirty="0" smtClean="0"/>
                        <a:t>229024760</a:t>
                      </a:r>
                      <a:endParaRPr lang="en-US" dirty="0"/>
                    </a:p>
                  </a:txBody>
                  <a:tcPr/>
                </a:tc>
                <a:tc>
                  <a:txBody>
                    <a:bodyPr/>
                    <a:lstStyle/>
                    <a:p>
                      <a:r>
                        <a:rPr lang="en-US" dirty="0" smtClean="0"/>
                        <a:t>.b21512772</a:t>
                      </a:r>
                    </a:p>
                  </a:txBody>
                  <a:tcPr/>
                </a:tc>
              </a:tr>
            </a:tbl>
          </a:graphicData>
        </a:graphic>
      </p:graphicFrame>
      <p:sp>
        <p:nvSpPr>
          <p:cNvPr id="10" name="TextBox 9"/>
          <p:cNvSpPr txBox="1"/>
          <p:nvPr/>
        </p:nvSpPr>
        <p:spPr>
          <a:xfrm>
            <a:off x="5142062" y="2775583"/>
            <a:ext cx="3864634" cy="4665776"/>
          </a:xfrm>
          <a:prstGeom prst="rect">
            <a:avLst/>
          </a:prstGeom>
          <a:solidFill>
            <a:schemeClr val="accent6">
              <a:lumMod val="60000"/>
              <a:lumOff val="40000"/>
            </a:schemeClr>
          </a:solidFill>
          <a:ln w="28575">
            <a:solidFill>
              <a:schemeClr val="accent6">
                <a:lumMod val="75000"/>
              </a:schemeClr>
            </a:solidFill>
          </a:ln>
        </p:spPr>
        <p:txBody>
          <a:bodyPr wrap="square">
            <a:spAutoFit/>
          </a:bodyPr>
          <a:lstStyle/>
          <a:p>
            <a:pPr>
              <a:lnSpc>
                <a:spcPct val="120000"/>
              </a:lnSpc>
              <a:spcBef>
                <a:spcPct val="50000"/>
              </a:spcBef>
              <a:defRPr/>
            </a:pPr>
            <a:r>
              <a:rPr lang="en-US" sz="1800" dirty="0">
                <a:solidFill>
                  <a:schemeClr val="tx1"/>
                </a:solidFill>
                <a:cs typeface="+mn-cs"/>
              </a:rPr>
              <a:t>Use the Cross Reference Report to:</a:t>
            </a:r>
          </a:p>
          <a:p>
            <a:pPr marL="342900" indent="-342900">
              <a:lnSpc>
                <a:spcPct val="120000"/>
              </a:lnSpc>
              <a:spcBef>
                <a:spcPct val="50000"/>
              </a:spcBef>
              <a:buFont typeface="+mj-lt"/>
              <a:buAutoNum type="arabicPeriod"/>
              <a:defRPr/>
            </a:pPr>
            <a:r>
              <a:rPr lang="en-US" sz="1800" dirty="0">
                <a:solidFill>
                  <a:schemeClr val="tx1"/>
                </a:solidFill>
                <a:cs typeface="+mn-cs"/>
              </a:rPr>
              <a:t>Match OCLC numbers to your bibliographic records</a:t>
            </a:r>
          </a:p>
          <a:p>
            <a:pPr marL="342900" indent="-342900">
              <a:lnSpc>
                <a:spcPct val="120000"/>
              </a:lnSpc>
              <a:spcBef>
                <a:spcPct val="50000"/>
              </a:spcBef>
              <a:buFont typeface="+mj-lt"/>
              <a:buAutoNum type="arabicPeriod"/>
              <a:defRPr/>
            </a:pPr>
            <a:r>
              <a:rPr lang="en-US" sz="1800" dirty="0">
                <a:solidFill>
                  <a:schemeClr val="tx1"/>
                </a:solidFill>
                <a:cs typeface="+mn-cs"/>
              </a:rPr>
              <a:t>Merge OCLC numbers into bibliographic records in your OPAC.</a:t>
            </a:r>
          </a:p>
          <a:p>
            <a:pPr marL="342900" indent="-342900">
              <a:lnSpc>
                <a:spcPct val="120000"/>
              </a:lnSpc>
              <a:spcBef>
                <a:spcPct val="50000"/>
              </a:spcBef>
              <a:buFont typeface="+mj-lt"/>
              <a:buAutoNum type="arabicPeriod"/>
              <a:defRPr/>
            </a:pPr>
            <a:endParaRPr lang="en-US" sz="800" dirty="0">
              <a:solidFill>
                <a:schemeClr val="tx1"/>
              </a:solidFill>
              <a:cs typeface="+mn-cs"/>
            </a:endParaRPr>
          </a:p>
          <a:p>
            <a:pPr marL="511175" indent="-511175">
              <a:lnSpc>
                <a:spcPct val="120000"/>
              </a:lnSpc>
              <a:spcBef>
                <a:spcPct val="50000"/>
              </a:spcBef>
              <a:defRPr/>
            </a:pPr>
            <a:r>
              <a:rPr lang="en-US" sz="1400" dirty="0">
                <a:solidFill>
                  <a:srgbClr val="C00000"/>
                </a:solidFill>
                <a:cs typeface="+mn-cs"/>
              </a:rPr>
              <a:t>Note: To merge numbers, you may need to work with your ILS vendor.  OCLC does not provide this level of support.  </a:t>
            </a:r>
          </a:p>
          <a:p>
            <a:pPr>
              <a:lnSpc>
                <a:spcPct val="120000"/>
              </a:lnSpc>
              <a:spcBef>
                <a:spcPct val="50000"/>
              </a:spcBef>
              <a:defRPr/>
            </a:pPr>
            <a:endParaRPr lang="en-US" sz="1800" dirty="0">
              <a:solidFill>
                <a:schemeClr val="tx1"/>
              </a:solidFill>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t>Your Records w/ OCLC Numbers</a:t>
            </a:r>
            <a:endParaRPr lang="en-US" dirty="0"/>
          </a:p>
        </p:txBody>
      </p:sp>
      <p:sp>
        <p:nvSpPr>
          <p:cNvPr id="6" name="Flowchart: Document 5"/>
          <p:cNvSpPr/>
          <p:nvPr/>
        </p:nvSpPr>
        <p:spPr>
          <a:xfrm>
            <a:off x="857250" y="1571625"/>
            <a:ext cx="7572375" cy="50006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spcBef>
                <a:spcPct val="50000"/>
              </a:spcBef>
              <a:buFont typeface="Arial" pitchFamily="34" charset="0"/>
              <a:buChar char="•"/>
              <a:defRPr/>
            </a:pPr>
            <a:endParaRPr lang="en-US" sz="1600" dirty="0">
              <a:solidFill>
                <a:srgbClr val="144A6F"/>
              </a:solidFill>
            </a:endParaRPr>
          </a:p>
        </p:txBody>
      </p:sp>
      <p:sp>
        <p:nvSpPr>
          <p:cNvPr id="7" name="TextBox 6"/>
          <p:cNvSpPr txBox="1"/>
          <p:nvPr/>
        </p:nvSpPr>
        <p:spPr>
          <a:xfrm>
            <a:off x="857250" y="1857375"/>
            <a:ext cx="7429500" cy="2868613"/>
          </a:xfrm>
          <a:prstGeom prst="rect">
            <a:avLst/>
          </a:prstGeom>
          <a:noFill/>
        </p:spPr>
        <p:txBody>
          <a:bodyPr>
            <a:spAutoFit/>
          </a:bodyPr>
          <a:lstStyle/>
          <a:p>
            <a:pPr>
              <a:lnSpc>
                <a:spcPct val="120000"/>
              </a:lnSpc>
              <a:spcBef>
                <a:spcPct val="50000"/>
              </a:spcBef>
              <a:buFont typeface="Arial" pitchFamily="34" charset="0"/>
              <a:buChar char="•"/>
              <a:defRPr/>
            </a:pPr>
            <a:r>
              <a:rPr lang="en-US" sz="2000" dirty="0">
                <a:solidFill>
                  <a:srgbClr val="144A6F"/>
                </a:solidFill>
                <a:latin typeface="+mn-lt"/>
                <a:cs typeface="+mn-cs"/>
              </a:rPr>
              <a:t>Specify in </a:t>
            </a:r>
            <a:r>
              <a:rPr lang="en-US" sz="2000" dirty="0" smtClean="0">
                <a:solidFill>
                  <a:srgbClr val="144A6F"/>
                </a:solidFill>
                <a:latin typeface="+mn-lt"/>
                <a:cs typeface="+mn-cs"/>
              </a:rPr>
              <a:t>Output section of Order Form</a:t>
            </a:r>
            <a:endParaRPr lang="en-US" sz="2000" dirty="0">
              <a:solidFill>
                <a:srgbClr val="144A6F"/>
              </a:solidFill>
              <a:latin typeface="+mn-lt"/>
              <a:cs typeface="+mn-cs"/>
            </a:endParaRPr>
          </a:p>
          <a:p>
            <a:pPr>
              <a:lnSpc>
                <a:spcPct val="120000"/>
              </a:lnSpc>
              <a:spcBef>
                <a:spcPct val="50000"/>
              </a:spcBef>
              <a:buFont typeface="Arial" pitchFamily="34" charset="0"/>
              <a:buChar char="•"/>
              <a:defRPr/>
            </a:pPr>
            <a:r>
              <a:rPr lang="en-US" sz="2000" dirty="0">
                <a:solidFill>
                  <a:srgbClr val="144A6F"/>
                </a:solidFill>
                <a:latin typeface="+mn-lt"/>
                <a:cs typeface="+mn-cs"/>
              </a:rPr>
              <a:t>OCLC number merged into 035 $a with “(</a:t>
            </a:r>
            <a:r>
              <a:rPr lang="en-US" sz="2000" dirty="0" err="1">
                <a:solidFill>
                  <a:srgbClr val="144A6F"/>
                </a:solidFill>
                <a:latin typeface="+mn-lt"/>
                <a:cs typeface="+mn-cs"/>
              </a:rPr>
              <a:t>OCoLC</a:t>
            </a:r>
            <a:r>
              <a:rPr lang="en-US" sz="2000" dirty="0">
                <a:solidFill>
                  <a:srgbClr val="144A6F"/>
                </a:solidFill>
                <a:latin typeface="+mn-lt"/>
                <a:cs typeface="+mn-cs"/>
              </a:rPr>
              <a:t>)” prefix</a:t>
            </a:r>
            <a:r>
              <a:rPr lang="en-US" sz="2000" dirty="0">
                <a:solidFill>
                  <a:srgbClr val="C00000"/>
                </a:solidFill>
                <a:latin typeface="+mn-lt"/>
                <a:cs typeface="+mn-cs"/>
              </a:rPr>
              <a:t>*</a:t>
            </a:r>
            <a:endParaRPr lang="en-US" sz="2000" dirty="0">
              <a:solidFill>
                <a:srgbClr val="144A6F"/>
              </a:solidFill>
              <a:latin typeface="+mn-lt"/>
              <a:cs typeface="+mn-cs"/>
            </a:endParaRPr>
          </a:p>
          <a:p>
            <a:pPr>
              <a:lnSpc>
                <a:spcPct val="120000"/>
              </a:lnSpc>
              <a:spcBef>
                <a:spcPct val="50000"/>
              </a:spcBef>
              <a:defRPr/>
            </a:pPr>
            <a:r>
              <a:rPr lang="en-US" sz="2800" dirty="0">
                <a:solidFill>
                  <a:srgbClr val="144A6F"/>
                </a:solidFill>
                <a:latin typeface="+mn-lt"/>
                <a:cs typeface="+mn-cs"/>
              </a:rPr>
              <a:t>Example:</a:t>
            </a:r>
          </a:p>
          <a:p>
            <a:pPr>
              <a:lnSpc>
                <a:spcPct val="120000"/>
              </a:lnSpc>
              <a:spcBef>
                <a:spcPct val="50000"/>
              </a:spcBef>
              <a:buFont typeface="Arial" pitchFamily="34" charset="0"/>
              <a:buChar char="•"/>
              <a:defRPr/>
            </a:pPr>
            <a:endParaRPr lang="en-US" sz="2000" dirty="0">
              <a:solidFill>
                <a:srgbClr val="144A6F"/>
              </a:solidFill>
              <a:latin typeface="+mn-lt"/>
              <a:cs typeface="+mn-cs"/>
            </a:endParaRPr>
          </a:p>
          <a:p>
            <a:pPr>
              <a:lnSpc>
                <a:spcPct val="120000"/>
              </a:lnSpc>
              <a:spcBef>
                <a:spcPct val="50000"/>
              </a:spcBef>
              <a:defRPr/>
            </a:pPr>
            <a:endParaRPr lang="en-US" sz="2400" dirty="0">
              <a:cs typeface="+mn-cs"/>
            </a:endParaRPr>
          </a:p>
        </p:txBody>
      </p:sp>
      <p:graphicFrame>
        <p:nvGraphicFramePr>
          <p:cNvPr id="9" name="Table 8"/>
          <p:cNvGraphicFramePr>
            <a:graphicFrameLocks noGrp="1"/>
          </p:cNvGraphicFramePr>
          <p:nvPr/>
        </p:nvGraphicFramePr>
        <p:xfrm>
          <a:off x="1000125" y="3571875"/>
          <a:ext cx="4571999" cy="2021840"/>
        </p:xfrm>
        <a:graphic>
          <a:graphicData uri="http://schemas.openxmlformats.org/drawingml/2006/table">
            <a:tbl>
              <a:tblPr firstRow="1" bandRow="1">
                <a:tableStyleId>{5C22544A-7EE6-4342-B048-85BDC9FD1C3A}</a:tableStyleId>
              </a:tblPr>
              <a:tblGrid>
                <a:gridCol w="1582614"/>
                <a:gridCol w="2989385"/>
              </a:tblGrid>
              <a:tr h="370840">
                <a:tc>
                  <a:txBody>
                    <a:bodyPr/>
                    <a:lstStyle/>
                    <a:p>
                      <a:r>
                        <a:rPr lang="en-US" dirty="0" smtClean="0">
                          <a:latin typeface="Courier New" pitchFamily="49" charset="0"/>
                          <a:cs typeface="Courier New" pitchFamily="49" charset="0"/>
                        </a:rPr>
                        <a:t>OCLC</a:t>
                      </a:r>
                      <a:r>
                        <a:rPr lang="en-US" baseline="0" dirty="0" smtClean="0">
                          <a:latin typeface="Courier New" pitchFamily="49" charset="0"/>
                          <a:cs typeface="Courier New" pitchFamily="49" charset="0"/>
                        </a:rPr>
                        <a:t> #</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Default</a:t>
                      </a:r>
                      <a:r>
                        <a:rPr lang="en-US" baseline="0" dirty="0" smtClean="0">
                          <a:latin typeface="Courier New" pitchFamily="49" charset="0"/>
                          <a:cs typeface="Courier New" pitchFamily="49" charset="0"/>
                        </a:rPr>
                        <a:t> Merge</a:t>
                      </a:r>
                      <a:r>
                        <a:rPr lang="en-US" sz="1800" dirty="0" smtClean="0">
                          <a:solidFill>
                            <a:srgbClr val="C00000"/>
                          </a:solidFill>
                          <a:latin typeface="+mn-lt"/>
                        </a:rPr>
                        <a:t>*</a:t>
                      </a:r>
                      <a:endParaRPr lang="en-US" dirty="0">
                        <a:latin typeface="Courier New" pitchFamily="49" charset="0"/>
                        <a:cs typeface="Courier New" pitchFamily="49" charset="0"/>
                      </a:endParaRPr>
                    </a:p>
                  </a:txBody>
                  <a:tcPr/>
                </a:tc>
              </a:tr>
              <a:tr h="370840">
                <a:tc>
                  <a:txBody>
                    <a:bodyPr/>
                    <a:lstStyle/>
                    <a:p>
                      <a:r>
                        <a:rPr lang="en-US" dirty="0" smtClean="0"/>
                        <a:t> 48110766</a:t>
                      </a:r>
                      <a:endParaRPr lang="en-US" dirty="0"/>
                    </a:p>
                  </a:txBody>
                  <a:tcPr/>
                </a:tc>
                <a:tc>
                  <a:txBody>
                    <a:bodyPr/>
                    <a:lstStyle/>
                    <a:p>
                      <a:r>
                        <a:rPr lang="en-US" dirty="0" smtClean="0"/>
                        <a:t>035__|a (</a:t>
                      </a:r>
                      <a:r>
                        <a:rPr lang="en-US" dirty="0" err="1" smtClean="0"/>
                        <a:t>OCoLC</a:t>
                      </a:r>
                      <a:r>
                        <a:rPr lang="en-US" dirty="0" smtClean="0"/>
                        <a:t>)48110766</a:t>
                      </a:r>
                      <a:endParaRPr lang="en-US" dirty="0"/>
                    </a:p>
                  </a:txBody>
                  <a:tcPr/>
                </a:tc>
              </a:tr>
              <a:tr h="370840">
                <a:tc>
                  <a:txBody>
                    <a:bodyPr/>
                    <a:lstStyle/>
                    <a:p>
                      <a:r>
                        <a:rPr lang="en-US" dirty="0" smtClean="0"/>
                        <a:t>179104583</a:t>
                      </a:r>
                      <a:endParaRPr lang="en-US" dirty="0"/>
                    </a:p>
                  </a:txBody>
                  <a:tcPr/>
                </a:tc>
                <a:tc>
                  <a:txBody>
                    <a:bodyPr/>
                    <a:lstStyle/>
                    <a:p>
                      <a:r>
                        <a:rPr lang="en-US" dirty="0" smtClean="0"/>
                        <a:t>035__|a(</a:t>
                      </a:r>
                      <a:r>
                        <a:rPr lang="en-US" dirty="0" err="1" smtClean="0"/>
                        <a:t>OCoLC</a:t>
                      </a:r>
                      <a:r>
                        <a:rPr lang="en-US" dirty="0" smtClean="0"/>
                        <a:t>)179104583</a:t>
                      </a:r>
                    </a:p>
                  </a:txBody>
                  <a:tcPr/>
                </a:tc>
              </a:tr>
              <a:tr h="370840">
                <a:tc>
                  <a:txBody>
                    <a:bodyPr/>
                    <a:lstStyle/>
                    <a:p>
                      <a:r>
                        <a:rPr lang="en-US" dirty="0" smtClean="0"/>
                        <a:t>229024760</a:t>
                      </a:r>
                      <a:endParaRPr lang="en-US" dirty="0"/>
                    </a:p>
                  </a:txBody>
                  <a:tcPr/>
                </a:tc>
                <a:tc>
                  <a:txBody>
                    <a:bodyPr/>
                    <a:lstStyle/>
                    <a:p>
                      <a:r>
                        <a:rPr lang="en-US" dirty="0" smtClean="0"/>
                        <a:t>035__|a(</a:t>
                      </a:r>
                      <a:r>
                        <a:rPr lang="en-US" dirty="0" err="1" smtClean="0"/>
                        <a:t>OCoLC</a:t>
                      </a:r>
                      <a:r>
                        <a:rPr lang="en-US" dirty="0" smtClean="0"/>
                        <a:t>)229024760</a:t>
                      </a:r>
                    </a:p>
                  </a:txBody>
                  <a:tcPr/>
                </a:tc>
              </a:tr>
            </a:tbl>
          </a:graphicData>
        </a:graphic>
      </p:graphicFrame>
      <p:sp>
        <p:nvSpPr>
          <p:cNvPr id="10" name="TextBox 9"/>
          <p:cNvSpPr txBox="1"/>
          <p:nvPr/>
        </p:nvSpPr>
        <p:spPr>
          <a:xfrm>
            <a:off x="4857750" y="4000500"/>
            <a:ext cx="4000500" cy="2114425"/>
          </a:xfrm>
          <a:prstGeom prst="rect">
            <a:avLst/>
          </a:prstGeom>
          <a:solidFill>
            <a:schemeClr val="accent6">
              <a:lumMod val="60000"/>
              <a:lumOff val="40000"/>
            </a:schemeClr>
          </a:solidFill>
          <a:ln w="28575">
            <a:solidFill>
              <a:schemeClr val="accent6">
                <a:lumMod val="75000"/>
              </a:schemeClr>
            </a:solidFill>
          </a:ln>
        </p:spPr>
        <p:txBody>
          <a:bodyPr>
            <a:spAutoFit/>
          </a:bodyPr>
          <a:lstStyle/>
          <a:p>
            <a:pPr marL="120650" indent="-120650">
              <a:lnSpc>
                <a:spcPct val="120000"/>
              </a:lnSpc>
              <a:spcBef>
                <a:spcPct val="50000"/>
              </a:spcBef>
              <a:defRPr/>
            </a:pPr>
            <a:r>
              <a:rPr lang="en-US" sz="1400" dirty="0">
                <a:solidFill>
                  <a:srgbClr val="C00000"/>
                </a:solidFill>
                <a:cs typeface="+mn-cs"/>
              </a:rPr>
              <a:t>* By default, the OCLC number is merged into 035 $a.  If you prefer to use some other field, please </a:t>
            </a:r>
            <a:r>
              <a:rPr lang="en-US" sz="1400" dirty="0" smtClean="0">
                <a:solidFill>
                  <a:srgbClr val="C00000"/>
                </a:solidFill>
                <a:cs typeface="+mn-cs"/>
              </a:rPr>
              <a:t>specify that in Output in the Batch order form.  For </a:t>
            </a:r>
            <a:r>
              <a:rPr lang="en-US" sz="1400" dirty="0">
                <a:solidFill>
                  <a:srgbClr val="C00000"/>
                </a:solidFill>
                <a:cs typeface="+mn-cs"/>
              </a:rPr>
              <a:t>example, you may want the OCLC number in 001 with the </a:t>
            </a:r>
            <a:r>
              <a:rPr lang="en-US" sz="1400" i="1" dirty="0" err="1">
                <a:solidFill>
                  <a:srgbClr val="C00000"/>
                </a:solidFill>
                <a:cs typeface="+mn-cs"/>
              </a:rPr>
              <a:t>ocm</a:t>
            </a:r>
            <a:r>
              <a:rPr lang="en-US" sz="1400" dirty="0">
                <a:solidFill>
                  <a:srgbClr val="C00000"/>
                </a:solidFill>
                <a:cs typeface="+mn-cs"/>
              </a:rPr>
              <a:t> or </a:t>
            </a:r>
            <a:r>
              <a:rPr lang="en-US" sz="1400" i="1" dirty="0" err="1">
                <a:solidFill>
                  <a:srgbClr val="C00000"/>
                </a:solidFill>
                <a:cs typeface="+mn-cs"/>
              </a:rPr>
              <a:t>ocn</a:t>
            </a:r>
            <a:r>
              <a:rPr lang="en-US" sz="1400" dirty="0">
                <a:solidFill>
                  <a:srgbClr val="C00000"/>
                </a:solidFill>
                <a:cs typeface="+mn-cs"/>
              </a:rPr>
              <a:t> prefix.</a:t>
            </a:r>
          </a:p>
          <a:p>
            <a:pPr>
              <a:lnSpc>
                <a:spcPct val="120000"/>
              </a:lnSpc>
              <a:spcBef>
                <a:spcPct val="50000"/>
              </a:spcBef>
              <a:defRPr/>
            </a:pPr>
            <a:endParaRPr lang="en-US" sz="1800" dirty="0">
              <a:solidFill>
                <a:schemeClr val="tx1"/>
              </a:solidFill>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itchFamily="34" charset="0"/>
              <a:buChar char="•"/>
            </a:pPr>
            <a:r>
              <a:rPr lang="en-US" dirty="0" smtClean="0"/>
              <a:t>How to submit your files</a:t>
            </a:r>
          </a:p>
          <a:p>
            <a:pPr lvl="1">
              <a:buFont typeface="Arial" pitchFamily="34" charset="0"/>
              <a:buChar char="•"/>
            </a:pPr>
            <a:r>
              <a:rPr lang="en-US" dirty="0" smtClean="0"/>
              <a:t>Product Services Web  </a:t>
            </a:r>
            <a:r>
              <a:rPr lang="en-US" dirty="0" smtClean="0">
                <a:hlinkClick r:id="rId2"/>
              </a:rPr>
              <a:t>http://psw.oclc.org</a:t>
            </a:r>
            <a:endParaRPr lang="en-US" dirty="0" smtClean="0"/>
          </a:p>
          <a:p>
            <a:pPr lvl="2">
              <a:buFont typeface="Arial" pitchFamily="34" charset="0"/>
              <a:buChar char="•"/>
            </a:pPr>
            <a:r>
              <a:rPr lang="en-US" dirty="0" smtClean="0"/>
              <a:t>Request the </a:t>
            </a:r>
            <a:r>
              <a:rPr lang="en-US" dirty="0" err="1" smtClean="0"/>
              <a:t>PSWeb</a:t>
            </a:r>
            <a:r>
              <a:rPr lang="en-US" dirty="0" smtClean="0"/>
              <a:t> authorization</a:t>
            </a:r>
          </a:p>
          <a:p>
            <a:pPr lvl="1">
              <a:buFont typeface="Arial" pitchFamily="34" charset="0"/>
              <a:buChar char="•"/>
            </a:pPr>
            <a:r>
              <a:rPr lang="en-US" dirty="0" smtClean="0"/>
              <a:t>FTP via EDX</a:t>
            </a:r>
          </a:p>
          <a:p>
            <a:pPr lvl="2">
              <a:buFont typeface="Arial" pitchFamily="34" charset="0"/>
              <a:buChar char="•"/>
            </a:pPr>
            <a:r>
              <a:rPr lang="en-US" dirty="0" smtClean="0"/>
              <a:t>Required for libraries with Innovative III Local System.</a:t>
            </a:r>
          </a:p>
          <a:p>
            <a:pPr lvl="2">
              <a:buFont typeface="Arial" pitchFamily="34" charset="0"/>
              <a:buChar char="•"/>
            </a:pPr>
            <a:r>
              <a:rPr lang="en-US" dirty="0" smtClean="0"/>
              <a:t>Request the EDX account</a:t>
            </a:r>
          </a:p>
          <a:p>
            <a:pPr lvl="2">
              <a:buNone/>
            </a:pPr>
            <a:endParaRPr lang="en-US" dirty="0"/>
          </a:p>
        </p:txBody>
      </p:sp>
      <p:sp>
        <p:nvSpPr>
          <p:cNvPr id="2" name="Title 1"/>
          <p:cNvSpPr>
            <a:spLocks noGrp="1"/>
          </p:cNvSpPr>
          <p:nvPr>
            <p:ph type="title"/>
          </p:nvPr>
        </p:nvSpPr>
        <p:spPr/>
        <p:txBody>
          <a:bodyPr/>
          <a:lstStyle/>
          <a:p>
            <a:r>
              <a:rPr lang="en-US" dirty="0" smtClean="0"/>
              <a:t>Order Checklist – Page 7</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862012" y="3763169"/>
            <a:ext cx="7419975" cy="5048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Order Checklist – Page 7</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33400" y="2438400"/>
            <a:ext cx="7924801" cy="609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62000" y="3124200"/>
            <a:ext cx="7400925" cy="2181225"/>
          </a:xfrm>
          <a:prstGeom prst="rect">
            <a:avLst/>
          </a:prstGeom>
          <a:noFill/>
          <a:ln w="9525">
            <a:noFill/>
            <a:miter lim="800000"/>
            <a:headEnd/>
            <a:tailEnd/>
          </a:ln>
        </p:spPr>
      </p:pic>
      <p:sp>
        <p:nvSpPr>
          <p:cNvPr id="7" name="Rectangle 6"/>
          <p:cNvSpPr/>
          <p:nvPr/>
        </p:nvSpPr>
        <p:spPr>
          <a:xfrm>
            <a:off x="533400" y="1752600"/>
            <a:ext cx="7086600" cy="535531"/>
          </a:xfrm>
          <a:prstGeom prst="rect">
            <a:avLst/>
          </a:prstGeom>
        </p:spPr>
        <p:txBody>
          <a:bodyPr wrap="square">
            <a:spAutoFit/>
          </a:bodyPr>
          <a:lstStyle/>
          <a:p>
            <a:pPr>
              <a:buFont typeface="Arial" pitchFamily="34" charset="0"/>
              <a:buChar char="•"/>
            </a:pPr>
            <a:r>
              <a:rPr lang="en-US" dirty="0" smtClean="0"/>
              <a:t>How to submit your files</a:t>
            </a:r>
          </a:p>
        </p:txBody>
      </p:sp>
      <p:sp>
        <p:nvSpPr>
          <p:cNvPr id="8" name="TextBox 7"/>
          <p:cNvSpPr txBox="1"/>
          <p:nvPr/>
        </p:nvSpPr>
        <p:spPr>
          <a:xfrm>
            <a:off x="5181600" y="4343400"/>
            <a:ext cx="3308919" cy="1163395"/>
          </a:xfrm>
          <a:prstGeom prst="rect">
            <a:avLst/>
          </a:prstGeom>
          <a:noFill/>
        </p:spPr>
        <p:txBody>
          <a:bodyPr wrap="none" rtlCol="0">
            <a:spAutoFit/>
          </a:bodyPr>
          <a:lstStyle/>
          <a:p>
            <a:r>
              <a:rPr lang="en-US" dirty="0" smtClean="0"/>
              <a:t>YES – to get the</a:t>
            </a:r>
          </a:p>
          <a:p>
            <a:r>
              <a:rPr lang="en-US" dirty="0" smtClean="0"/>
              <a:t>Needed authorization</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Welcome Screen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447799"/>
            <a:ext cx="8610600" cy="5381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OCLC Services </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609600" y="1676400"/>
            <a:ext cx="8001000" cy="5000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Batch load Order Form</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1000" y="1524000"/>
            <a:ext cx="8534400" cy="5334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7924800" cy="4953000"/>
          </a:xfrm>
        </p:spPr>
        <p:txBody>
          <a:bodyPr/>
          <a:lstStyle/>
          <a:p>
            <a:pPr>
              <a:buFont typeface="Arial" pitchFamily="34" charset="0"/>
              <a:buChar char="•"/>
            </a:pPr>
            <a:r>
              <a:rPr lang="en-US" dirty="0" smtClean="0"/>
              <a:t>Once completed, </a:t>
            </a:r>
            <a:r>
              <a:rPr lang="en-US" dirty="0" smtClean="0">
                <a:solidFill>
                  <a:srgbClr val="FF0000"/>
                </a:solidFill>
              </a:rPr>
              <a:t>review</a:t>
            </a:r>
            <a:r>
              <a:rPr lang="en-US" dirty="0" smtClean="0"/>
              <a:t> the order form</a:t>
            </a:r>
          </a:p>
          <a:p>
            <a:pPr>
              <a:buFont typeface="Arial" pitchFamily="34" charset="0"/>
              <a:buChar char="•"/>
            </a:pPr>
            <a:r>
              <a:rPr lang="en-US" dirty="0" smtClean="0"/>
              <a:t>Click </a:t>
            </a:r>
            <a:r>
              <a:rPr lang="en-US" dirty="0" smtClean="0">
                <a:solidFill>
                  <a:srgbClr val="FF0000"/>
                </a:solidFill>
              </a:rPr>
              <a:t>Continue</a:t>
            </a:r>
            <a:r>
              <a:rPr lang="en-US" dirty="0" smtClean="0"/>
              <a:t> to see Terms &amp; Conditions </a:t>
            </a:r>
          </a:p>
          <a:p>
            <a:pPr>
              <a:buFont typeface="Arial" pitchFamily="34" charset="0"/>
              <a:buChar char="•"/>
            </a:pPr>
            <a:r>
              <a:rPr lang="en-US" dirty="0" smtClean="0"/>
              <a:t>Click </a:t>
            </a:r>
            <a:r>
              <a:rPr lang="en-US" dirty="0" smtClean="0">
                <a:solidFill>
                  <a:srgbClr val="FF0000"/>
                </a:solidFill>
              </a:rPr>
              <a:t>I Agree </a:t>
            </a:r>
            <a:r>
              <a:rPr lang="en-US" dirty="0" smtClean="0"/>
              <a:t>to go to next screen</a:t>
            </a:r>
          </a:p>
          <a:p>
            <a:pPr>
              <a:buFont typeface="Arial" pitchFamily="34" charset="0"/>
              <a:buChar char="•"/>
            </a:pPr>
            <a:r>
              <a:rPr lang="en-US" dirty="0" smtClean="0"/>
              <a:t>Click </a:t>
            </a:r>
            <a:r>
              <a:rPr lang="en-US" dirty="0" smtClean="0">
                <a:solidFill>
                  <a:srgbClr val="FF0000"/>
                </a:solidFill>
              </a:rPr>
              <a:t>Submit</a:t>
            </a:r>
            <a:r>
              <a:rPr lang="en-US" dirty="0" smtClean="0"/>
              <a:t> to submit the order</a:t>
            </a:r>
          </a:p>
          <a:p>
            <a:pPr lvl="1">
              <a:buFont typeface="Arial" pitchFamily="34" charset="0"/>
              <a:buChar char="•"/>
            </a:pPr>
            <a:r>
              <a:rPr lang="en-US" dirty="0" smtClean="0"/>
              <a:t>You will get a Web receipt / “What’s next”</a:t>
            </a:r>
          </a:p>
          <a:p>
            <a:pPr>
              <a:buFont typeface="Arial" pitchFamily="34" charset="0"/>
              <a:buChar char="•"/>
            </a:pPr>
            <a:r>
              <a:rPr lang="en-US" dirty="0" smtClean="0"/>
              <a:t>Email confirmation with Project ID</a:t>
            </a:r>
          </a:p>
          <a:p>
            <a:pPr lvl="1">
              <a:buFont typeface="Arial" pitchFamily="34" charset="0"/>
              <a:buChar char="•"/>
            </a:pPr>
            <a:r>
              <a:rPr lang="en-US" dirty="0" smtClean="0"/>
              <a:t>Copy of order form / What’s next</a:t>
            </a:r>
          </a:p>
          <a:p>
            <a:endParaRPr lang="en-US" dirty="0"/>
          </a:p>
        </p:txBody>
      </p:sp>
      <p:sp>
        <p:nvSpPr>
          <p:cNvPr id="2" name="Title 1"/>
          <p:cNvSpPr>
            <a:spLocks noGrp="1"/>
          </p:cNvSpPr>
          <p:nvPr>
            <p:ph type="title"/>
          </p:nvPr>
        </p:nvSpPr>
        <p:spPr/>
        <p:txBody>
          <a:bodyPr/>
          <a:lstStyle/>
          <a:p>
            <a:r>
              <a:rPr lang="en-US" dirty="0" smtClean="0"/>
              <a:t>Submit the Order Form</a:t>
            </a:r>
            <a:endParaRPr 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6750"/>
            <a:ext cx="8381999" cy="4202113"/>
          </a:xfrm>
        </p:spPr>
        <p:txBody>
          <a:bodyPr/>
          <a:lstStyle/>
          <a:p>
            <a:pPr marL="527050" indent="-514350">
              <a:buFont typeface="+mj-lt"/>
              <a:buAutoNum type="arabicPeriod"/>
            </a:pPr>
            <a:r>
              <a:rPr lang="en-US" sz="2400" dirty="0" smtClean="0"/>
              <a:t>Create </a:t>
            </a:r>
            <a:r>
              <a:rPr lang="en-US" sz="2400" dirty="0" smtClean="0"/>
              <a:t>Your Files </a:t>
            </a:r>
            <a:r>
              <a:rPr lang="en-US" sz="2400" dirty="0" smtClean="0"/>
              <a:t>and </a:t>
            </a:r>
            <a:r>
              <a:rPr lang="en-US" sz="2400" dirty="0" smtClean="0"/>
              <a:t>Send Them </a:t>
            </a:r>
            <a:r>
              <a:rPr lang="en-US" sz="2400" dirty="0" smtClean="0"/>
              <a:t>to OCLC</a:t>
            </a:r>
          </a:p>
          <a:p>
            <a:pPr marL="981075" lvl="1" indent="-514350"/>
            <a:r>
              <a:rPr lang="en-US" sz="2000" dirty="0" smtClean="0"/>
              <a:t>See file submittal instructions for file naming details. </a:t>
            </a:r>
          </a:p>
          <a:p>
            <a:pPr marL="981075" lvl="1" indent="-514350"/>
            <a:r>
              <a:rPr lang="en-US" sz="1800" dirty="0" smtClean="0"/>
              <a:t>Click the following link for detailed file submittal instructions: </a:t>
            </a:r>
            <a:r>
              <a:rPr lang="en-US" sz="2000" u="sng" dirty="0" smtClean="0"/>
              <a:t>http://www.oclc.org/content/dam/support/batchload/documentation/using/PSWebinstructions.pdf</a:t>
            </a:r>
            <a:endParaRPr lang="en-US" sz="2000" dirty="0" smtClean="0"/>
          </a:p>
          <a:p>
            <a:pPr marL="527050" indent="-514350">
              <a:buFont typeface="+mj-lt"/>
              <a:buAutoNum type="arabicPeriod"/>
            </a:pPr>
            <a:r>
              <a:rPr lang="en-US" sz="2000" dirty="0" smtClean="0"/>
              <a:t>You </a:t>
            </a:r>
            <a:r>
              <a:rPr lang="en-US" sz="2000" dirty="0" smtClean="0"/>
              <a:t>Will Receive Email When OCLC Receives Your Data</a:t>
            </a:r>
            <a:r>
              <a:rPr lang="en-US" sz="2000" dirty="0" smtClean="0"/>
              <a:t>.</a:t>
            </a:r>
          </a:p>
          <a:p>
            <a:pPr marL="527050" indent="-514350">
              <a:buFont typeface="+mj-lt"/>
              <a:buAutoNum type="arabicPeriod"/>
            </a:pPr>
            <a:r>
              <a:rPr lang="en-US" sz="2400" dirty="0" smtClean="0"/>
              <a:t>Your </a:t>
            </a:r>
            <a:r>
              <a:rPr lang="en-US" sz="2400" dirty="0" smtClean="0"/>
              <a:t>Project Will Enter </a:t>
            </a:r>
            <a:r>
              <a:rPr lang="en-US" sz="2400" dirty="0" smtClean="0"/>
              <a:t>the </a:t>
            </a:r>
            <a:r>
              <a:rPr lang="en-US" sz="2400" dirty="0" smtClean="0"/>
              <a:t>Queue </a:t>
            </a:r>
            <a:r>
              <a:rPr lang="en-US" sz="2400" dirty="0" smtClean="0"/>
              <a:t>for </a:t>
            </a:r>
            <a:r>
              <a:rPr lang="en-US" sz="2400" dirty="0" smtClean="0"/>
              <a:t>Processing</a:t>
            </a:r>
            <a:r>
              <a:rPr lang="en-US" sz="2400" dirty="0" smtClean="0"/>
              <a:t>.</a:t>
            </a:r>
          </a:p>
          <a:p>
            <a:pPr marL="527050" indent="-514350">
              <a:buFont typeface="+mj-lt"/>
              <a:buAutoNum type="arabicPeriod"/>
            </a:pPr>
            <a:r>
              <a:rPr lang="en-US" sz="2400" dirty="0" smtClean="0"/>
              <a:t>You </a:t>
            </a:r>
            <a:r>
              <a:rPr lang="en-US" sz="2400" dirty="0" smtClean="0"/>
              <a:t>Will Be Notified Again When Processing Begins</a:t>
            </a:r>
            <a:r>
              <a:rPr lang="en-US" sz="2400" dirty="0" smtClean="0"/>
              <a:t>.</a:t>
            </a:r>
            <a:endParaRPr lang="en-US" sz="2400" dirty="0"/>
          </a:p>
        </p:txBody>
      </p:sp>
      <p:sp>
        <p:nvSpPr>
          <p:cNvPr id="2" name="Title 1"/>
          <p:cNvSpPr>
            <a:spLocks noGrp="1"/>
          </p:cNvSpPr>
          <p:nvPr>
            <p:ph type="title"/>
          </p:nvPr>
        </p:nvSpPr>
        <p:spPr/>
        <p:txBody>
          <a:bodyPr/>
          <a:lstStyle/>
          <a:p>
            <a:r>
              <a:rPr lang="en-US" dirty="0" smtClean="0"/>
              <a:t>What’s Next … </a:t>
            </a:r>
            <a:r>
              <a:rPr lang="en-US" sz="2400" dirty="0" smtClean="0"/>
              <a:t>part of order confirmation</a:t>
            </a:r>
            <a:endParaRPr lang="en-US" sz="2400"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1636046" y="2636837"/>
            <a:ext cx="7507954" cy="4221163"/>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sz="4000" dirty="0" smtClean="0"/>
              <a:t>Send MARC records using </a:t>
            </a:r>
            <a:r>
              <a:rPr lang="en-US" sz="4000" dirty="0" err="1" smtClean="0"/>
              <a:t>PSWeb</a:t>
            </a:r>
            <a:endParaRPr lang="en-US" sz="4000" dirty="0"/>
          </a:p>
        </p:txBody>
      </p:sp>
      <p:sp>
        <p:nvSpPr>
          <p:cNvPr id="6" name="TextBox 5"/>
          <p:cNvSpPr txBox="1"/>
          <p:nvPr/>
        </p:nvSpPr>
        <p:spPr>
          <a:xfrm>
            <a:off x="1066800" y="1600200"/>
            <a:ext cx="7848600" cy="938590"/>
          </a:xfrm>
          <a:prstGeom prst="rect">
            <a:avLst/>
          </a:prstGeom>
          <a:noFill/>
        </p:spPr>
        <p:txBody>
          <a:bodyPr wrap="square" rtlCol="0">
            <a:spAutoFit/>
          </a:bodyPr>
          <a:lstStyle/>
          <a:p>
            <a:r>
              <a:rPr lang="en-US" dirty="0" smtClean="0">
                <a:solidFill>
                  <a:schemeClr val="accent2"/>
                </a:solidFill>
                <a:hlinkClick r:id="rId3"/>
              </a:rPr>
              <a:t>http://www.oclc.org/content/dam/support/batchload/documentation/using/PSWebinstructions.pdf</a:t>
            </a:r>
            <a:r>
              <a:rPr lang="en-US" dirty="0" smtClean="0">
                <a:solidFill>
                  <a:schemeClr val="accent2"/>
                </a:solidFill>
              </a:rPr>
              <a:t> </a:t>
            </a:r>
            <a:endParaRPr lang="en-US" dirty="0">
              <a:solidFill>
                <a:schemeClr val="accent2"/>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marL="107950" indent="-107950" eaLnBrk="1" hangingPunct="1">
              <a:defRPr/>
            </a:pPr>
            <a:r>
              <a:rPr lang="en-US" dirty="0" smtClean="0"/>
              <a:t>Welcome and Introductions   </a:t>
            </a:r>
          </a:p>
          <a:p>
            <a:pPr marL="107950" indent="-107950" eaLnBrk="1" hangingPunct="1">
              <a:defRPr/>
            </a:pPr>
            <a:r>
              <a:rPr lang="en-US" dirty="0" smtClean="0"/>
              <a:t>Review Batchload Project Types  </a:t>
            </a:r>
          </a:p>
          <a:p>
            <a:pPr marL="107950" indent="-107950" eaLnBrk="1" hangingPunct="1">
              <a:defRPr/>
            </a:pPr>
            <a:r>
              <a:rPr lang="en-US" dirty="0" smtClean="0"/>
              <a:t>Review the Ordering Process &amp; Options </a:t>
            </a:r>
          </a:p>
          <a:p>
            <a:pPr marL="107950" indent="-107950" eaLnBrk="1" hangingPunct="1">
              <a:defRPr/>
            </a:pPr>
            <a:r>
              <a:rPr lang="en-US" dirty="0" smtClean="0"/>
              <a:t>Review the Batchload Process &amp;Timeline </a:t>
            </a:r>
          </a:p>
          <a:p>
            <a:pPr marL="107950" indent="-107950" eaLnBrk="1" hangingPunct="1">
              <a:defRPr/>
            </a:pPr>
            <a:r>
              <a:rPr lang="en-US" dirty="0" smtClean="0"/>
              <a:t>Questions and Discussion  </a:t>
            </a:r>
          </a:p>
          <a:p>
            <a:pPr marL="0" indent="0" eaLnBrk="1" hangingPunct="1">
              <a:buFontTx/>
              <a:buNone/>
              <a:defRPr/>
            </a:pPr>
            <a:endParaRPr lang="en-US" b="0" i="1" dirty="0">
              <a:solidFill>
                <a:schemeClr val="folHlink"/>
              </a:solidFill>
            </a:endParaRPr>
          </a:p>
        </p:txBody>
      </p:sp>
      <p:sp>
        <p:nvSpPr>
          <p:cNvPr id="11266" name="Rectangle 2"/>
          <p:cNvSpPr>
            <a:spLocks noGrp="1" noChangeArrowheads="1"/>
          </p:cNvSpPr>
          <p:nvPr>
            <p:ph type="title"/>
          </p:nvPr>
        </p:nvSpPr>
        <p:spPr/>
        <p:txBody>
          <a:bodyPr/>
          <a:lstStyle/>
          <a:p>
            <a:pPr eaLnBrk="1" hangingPunct="1">
              <a:defRPr/>
            </a:pPr>
            <a:r>
              <a:rPr lang="en-US" dirty="0" smtClean="0"/>
              <a:t>Agenda</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25" y="1752600"/>
            <a:ext cx="7702550" cy="4386263"/>
          </a:xfrm>
        </p:spPr>
        <p:txBody>
          <a:bodyPr>
            <a:normAutofit/>
          </a:bodyPr>
          <a:lstStyle/>
          <a:p>
            <a:pPr>
              <a:buFont typeface="Arial" pitchFamily="34" charset="0"/>
              <a:buChar char="•"/>
            </a:pPr>
            <a:r>
              <a:rPr lang="en-US" dirty="0" smtClean="0"/>
              <a:t>OCLC Batch Services User Guide</a:t>
            </a:r>
          </a:p>
          <a:p>
            <a:pPr>
              <a:buFont typeface="Arial" pitchFamily="34" charset="0"/>
              <a:buChar char="•"/>
            </a:pPr>
            <a:r>
              <a:rPr lang="en-US" dirty="0" smtClean="0"/>
              <a:t>Batchload Solutions for Bibliographic Quick Reference</a:t>
            </a:r>
          </a:p>
          <a:p>
            <a:pPr>
              <a:buFont typeface="Arial" pitchFamily="34" charset="0"/>
              <a:buChar char="•"/>
            </a:pPr>
            <a:r>
              <a:rPr lang="en-US" dirty="0" smtClean="0"/>
              <a:t>Instructions for Sending Files</a:t>
            </a:r>
          </a:p>
          <a:p>
            <a:pPr>
              <a:buFont typeface="Arial" pitchFamily="34" charset="0"/>
              <a:buChar char="•"/>
            </a:pPr>
            <a:r>
              <a:rPr lang="en-US" dirty="0" smtClean="0"/>
              <a:t>Import….and Resolve Records in Connexion</a:t>
            </a:r>
          </a:p>
          <a:p>
            <a:pPr>
              <a:buFont typeface="Arial" pitchFamily="34" charset="0"/>
              <a:buChar char="•"/>
            </a:pPr>
            <a:r>
              <a:rPr lang="en-US" dirty="0" smtClean="0">
                <a:solidFill>
                  <a:srgbClr val="FF0000"/>
                </a:solidFill>
              </a:rPr>
              <a:t>http://www.oclc.org/support/services/batchload/documentation.en.html</a:t>
            </a:r>
          </a:p>
          <a:p>
            <a:pPr>
              <a:buNone/>
            </a:pPr>
            <a:endParaRPr lang="en-US" dirty="0"/>
          </a:p>
        </p:txBody>
      </p:sp>
      <p:sp>
        <p:nvSpPr>
          <p:cNvPr id="2" name="Title 1"/>
          <p:cNvSpPr>
            <a:spLocks noGrp="1"/>
          </p:cNvSpPr>
          <p:nvPr>
            <p:ph type="title"/>
          </p:nvPr>
        </p:nvSpPr>
        <p:spPr/>
        <p:txBody>
          <a:bodyPr>
            <a:normAutofit fontScale="90000"/>
          </a:bodyPr>
          <a:lstStyle/>
          <a:p>
            <a:r>
              <a:rPr lang="en-US" dirty="0" smtClean="0"/>
              <a:t>Batchload Documentation and </a:t>
            </a:r>
            <a:br>
              <a:rPr lang="en-US" dirty="0" smtClean="0"/>
            </a:br>
            <a:r>
              <a:rPr lang="en-US" dirty="0" smtClean="0"/>
              <a:t>Resources</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25" y="1752600"/>
            <a:ext cx="7702550" cy="4386263"/>
          </a:xfrm>
        </p:spPr>
        <p:txBody>
          <a:bodyPr/>
          <a:lstStyle/>
          <a:p>
            <a:pPr>
              <a:buFont typeface="Arial" pitchFamily="34" charset="0"/>
              <a:buChar char="•"/>
            </a:pPr>
            <a:r>
              <a:rPr lang="en-US" dirty="0" smtClean="0"/>
              <a:t>Name Your Files This Way: </a:t>
            </a:r>
          </a:p>
          <a:p>
            <a:pPr lvl="1">
              <a:buFont typeface="Arial" pitchFamily="34" charset="0"/>
              <a:buChar char="•"/>
            </a:pPr>
            <a:r>
              <a:rPr lang="en-US" dirty="0" smtClean="0"/>
              <a:t>DATA.Dyymmdd.FILE1, etc</a:t>
            </a:r>
          </a:p>
          <a:p>
            <a:pPr>
              <a:buFont typeface="Arial" pitchFamily="34" charset="0"/>
              <a:buChar char="•"/>
            </a:pPr>
            <a:r>
              <a:rPr lang="en-US" dirty="0" smtClean="0"/>
              <a:t>For example,</a:t>
            </a:r>
          </a:p>
          <a:p>
            <a:pPr lvl="1">
              <a:buFont typeface="Arial" pitchFamily="34" charset="0"/>
              <a:buChar char="•"/>
            </a:pPr>
            <a:r>
              <a:rPr lang="en-US" dirty="0" smtClean="0"/>
              <a:t>DATA.D130708.FILE1</a:t>
            </a:r>
          </a:p>
          <a:p>
            <a:pPr lvl="1">
              <a:buFont typeface="Arial" pitchFamily="34" charset="0"/>
              <a:buChar char="•"/>
            </a:pPr>
            <a:r>
              <a:rPr lang="en-US" dirty="0" smtClean="0"/>
              <a:t>DATA.D130708.FILE2</a:t>
            </a:r>
          </a:p>
          <a:p>
            <a:pPr lvl="1">
              <a:buFont typeface="Arial" pitchFamily="34" charset="0"/>
              <a:buChar char="•"/>
            </a:pPr>
            <a:r>
              <a:rPr lang="en-US" dirty="0" smtClean="0"/>
              <a:t>DATA.D130708.LAST </a:t>
            </a:r>
          </a:p>
          <a:p>
            <a:pPr lvl="2">
              <a:buFont typeface="Arial" pitchFamily="34" charset="0"/>
              <a:buChar char="•"/>
            </a:pPr>
            <a:r>
              <a:rPr lang="en-US" dirty="0" smtClean="0"/>
              <a:t>(for the last file or if only one file is sent) </a:t>
            </a:r>
          </a:p>
          <a:p>
            <a:pPr>
              <a:buNone/>
            </a:pPr>
            <a:endParaRPr lang="en-US" dirty="0"/>
          </a:p>
        </p:txBody>
      </p:sp>
      <p:sp>
        <p:nvSpPr>
          <p:cNvPr id="2" name="Title 1"/>
          <p:cNvSpPr>
            <a:spLocks noGrp="1"/>
          </p:cNvSpPr>
          <p:nvPr>
            <p:ph type="title"/>
          </p:nvPr>
        </p:nvSpPr>
        <p:spPr/>
        <p:txBody>
          <a:bodyPr/>
          <a:lstStyle/>
          <a:p>
            <a:r>
              <a:rPr lang="en-US" dirty="0" smtClean="0"/>
              <a:t>Example: Data Files</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25" y="1676400"/>
            <a:ext cx="7702550" cy="4462463"/>
          </a:xfrm>
        </p:spPr>
        <p:txBody>
          <a:bodyPr anchor="ctr"/>
          <a:lstStyle/>
          <a:p>
            <a:pPr>
              <a:buFont typeface="Arial" pitchFamily="34" charset="0"/>
              <a:buChar char="•"/>
            </a:pPr>
            <a:r>
              <a:rPr lang="en-US" sz="2400" b="1" dirty="0" smtClean="0"/>
              <a:t>Create a Label File for Each Data File</a:t>
            </a:r>
          </a:p>
          <a:p>
            <a:pPr>
              <a:buFont typeface="Arial" pitchFamily="34" charset="0"/>
              <a:buChar char="•"/>
            </a:pPr>
            <a:r>
              <a:rPr lang="en-US" sz="2400" dirty="0" smtClean="0"/>
              <a:t>Include the following lines: </a:t>
            </a:r>
            <a:r>
              <a:rPr lang="en-US" sz="2000" dirty="0" smtClean="0"/>
              <a:t>(do not </a:t>
            </a:r>
            <a:r>
              <a:rPr lang="en-US" sz="1800" dirty="0" smtClean="0"/>
              <a:t>double-space)</a:t>
            </a:r>
          </a:p>
          <a:p>
            <a:pPr lvl="1">
              <a:buNone/>
            </a:pPr>
            <a:r>
              <a:rPr lang="en-US" sz="2000" dirty="0" smtClean="0">
                <a:latin typeface="Courier New" pitchFamily="49" charset="0"/>
                <a:cs typeface="Courier New" pitchFamily="49" charset="0"/>
              </a:rPr>
              <a:t>DAT  20130708000000.0</a:t>
            </a:r>
          </a:p>
          <a:p>
            <a:pPr lvl="1">
              <a:buNone/>
            </a:pPr>
            <a:r>
              <a:rPr lang="en-US" sz="2000" dirty="0" smtClean="0">
                <a:latin typeface="Courier New" pitchFamily="49" charset="0"/>
                <a:cs typeface="Courier New" pitchFamily="49" charset="0"/>
              </a:rPr>
              <a:t>RBF  35356</a:t>
            </a:r>
          </a:p>
          <a:p>
            <a:pPr lvl="1">
              <a:buNone/>
            </a:pPr>
            <a:r>
              <a:rPr lang="en-US" sz="2000" dirty="0" smtClean="0">
                <a:latin typeface="Courier New" pitchFamily="49" charset="0"/>
                <a:cs typeface="Courier New" pitchFamily="49" charset="0"/>
              </a:rPr>
              <a:t>DSN  DATA.D130708.LAST</a:t>
            </a:r>
          </a:p>
          <a:p>
            <a:pPr lvl="1">
              <a:buNone/>
            </a:pPr>
            <a:r>
              <a:rPr lang="en-US" sz="2000" dirty="0" smtClean="0">
                <a:latin typeface="Courier New" pitchFamily="49" charset="0"/>
                <a:cs typeface="Courier New" pitchFamily="49" charset="0"/>
              </a:rPr>
              <a:t>ORS  </a:t>
            </a:r>
            <a:r>
              <a:rPr lang="en-US" sz="2000" dirty="0" err="1" smtClean="0">
                <a:latin typeface="Courier New" pitchFamily="49" charset="0"/>
                <a:cs typeface="Courier New" pitchFamily="49" charset="0"/>
              </a:rPr>
              <a:t>TXxxx</a:t>
            </a:r>
            <a:endParaRPr lang="en-US" sz="2000" dirty="0" smtClean="0">
              <a:latin typeface="Courier New" pitchFamily="49" charset="0"/>
              <a:cs typeface="Courier New" pitchFamily="49" charset="0"/>
            </a:endParaRPr>
          </a:p>
          <a:p>
            <a:pPr lvl="1">
              <a:buNone/>
            </a:pPr>
            <a:r>
              <a:rPr lang="en-US" sz="2000" dirty="0" smtClean="0">
                <a:latin typeface="Courier New" pitchFamily="49" charset="0"/>
                <a:cs typeface="Courier New" pitchFamily="49" charset="0"/>
              </a:rPr>
              <a:t>FDI  P01xxxx</a:t>
            </a:r>
            <a:endParaRPr lang="en-US" sz="2000" dirty="0">
              <a:latin typeface="Courier New" pitchFamily="49" charset="0"/>
              <a:cs typeface="Courier New" pitchFamily="49" charset="0"/>
            </a:endParaRPr>
          </a:p>
        </p:txBody>
      </p:sp>
      <p:sp>
        <p:nvSpPr>
          <p:cNvPr id="2" name="Title 1"/>
          <p:cNvSpPr>
            <a:spLocks noGrp="1"/>
          </p:cNvSpPr>
          <p:nvPr>
            <p:ph type="title"/>
          </p:nvPr>
        </p:nvSpPr>
        <p:spPr>
          <a:xfrm>
            <a:off x="533400" y="381000"/>
            <a:ext cx="8229600" cy="914400"/>
          </a:xfrm>
        </p:spPr>
        <p:txBody>
          <a:bodyPr/>
          <a:lstStyle/>
          <a:p>
            <a:r>
              <a:rPr lang="en-US" dirty="0" smtClean="0"/>
              <a:t>Example: Label files	</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itchFamily="34" charset="0"/>
              <a:buChar char="•"/>
            </a:pPr>
            <a:r>
              <a:rPr lang="en-US" dirty="0" smtClean="0"/>
              <a:t>Verify that each file does not have an extra file extension after the name</a:t>
            </a:r>
          </a:p>
          <a:p>
            <a:pPr lvl="1">
              <a:buFont typeface="Arial" pitchFamily="34" charset="0"/>
              <a:buChar char="•"/>
            </a:pPr>
            <a:r>
              <a:rPr lang="en-US" dirty="0" smtClean="0"/>
              <a:t>LABEL.D130708.LAST</a:t>
            </a:r>
            <a:r>
              <a:rPr lang="en-US" dirty="0" smtClean="0">
                <a:solidFill>
                  <a:schemeClr val="accent2"/>
                </a:solidFill>
              </a:rPr>
              <a:t>.txt</a:t>
            </a:r>
          </a:p>
          <a:p>
            <a:pPr>
              <a:buFont typeface="Arial" pitchFamily="34" charset="0"/>
              <a:buChar char="•"/>
            </a:pPr>
            <a:r>
              <a:rPr lang="en-US" dirty="0" smtClean="0"/>
              <a:t>If so, rename the file to remove this extension using Windows Explorer </a:t>
            </a:r>
          </a:p>
          <a:p>
            <a:pPr>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More about Naming Files</a:t>
            </a:r>
            <a:endParaRPr 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229600" cy="2011363"/>
          </a:xfrm>
        </p:spPr>
        <p:txBody>
          <a:bodyPr/>
          <a:lstStyle/>
          <a:p>
            <a:pPr>
              <a:buFont typeface="Arial" pitchFamily="34" charset="0"/>
              <a:buChar char="•"/>
            </a:pPr>
            <a:r>
              <a:rPr lang="en-US" dirty="0" smtClean="0"/>
              <a:t>To Product Services Web – </a:t>
            </a:r>
            <a:r>
              <a:rPr lang="en-US" dirty="0" smtClean="0">
                <a:hlinkClick r:id="rId2"/>
              </a:rPr>
              <a:t>http://psw.oclc.org</a:t>
            </a:r>
            <a:endParaRPr lang="en-US" dirty="0" smtClean="0"/>
          </a:p>
          <a:p>
            <a:pPr>
              <a:buFont typeface="Arial" pitchFamily="34" charset="0"/>
              <a:buChar char="•"/>
            </a:pPr>
            <a:r>
              <a:rPr lang="en-US" dirty="0" smtClean="0">
                <a:hlinkClick r:id="rId3"/>
              </a:rPr>
              <a:t>http://www.oclc.org/content/dam/support/batchload/documentation/using/PSWebinstructions.pdf</a:t>
            </a:r>
            <a:r>
              <a:rPr lang="en-US" dirty="0" smtClean="0"/>
              <a:t> </a:t>
            </a:r>
          </a:p>
          <a:p>
            <a:endParaRPr lang="en-US" dirty="0"/>
          </a:p>
        </p:txBody>
      </p:sp>
      <p:sp>
        <p:nvSpPr>
          <p:cNvPr id="3" name="Title 2"/>
          <p:cNvSpPr>
            <a:spLocks noGrp="1"/>
          </p:cNvSpPr>
          <p:nvPr>
            <p:ph type="title"/>
          </p:nvPr>
        </p:nvSpPr>
        <p:spPr/>
        <p:txBody>
          <a:bodyPr/>
          <a:lstStyle/>
          <a:p>
            <a:r>
              <a:rPr lang="en-US" dirty="0" smtClean="0"/>
              <a:t>File upload</a:t>
            </a:r>
            <a:endParaRPr lang="en-US" dirty="0"/>
          </a:p>
        </p:txBody>
      </p:sp>
      <p:sp>
        <p:nvSpPr>
          <p:cNvPr id="5" name="Rectangle 4"/>
          <p:cNvSpPr/>
          <p:nvPr/>
        </p:nvSpPr>
        <p:spPr>
          <a:xfrm>
            <a:off x="381000" y="3733800"/>
            <a:ext cx="3276600" cy="1421928"/>
          </a:xfrm>
          <a:prstGeom prst="rect">
            <a:avLst/>
          </a:prstGeom>
        </p:spPr>
        <p:txBody>
          <a:bodyPr wrap="square">
            <a:spAutoFit/>
          </a:bodyPr>
          <a:lstStyle/>
          <a:p>
            <a:r>
              <a:rPr lang="en-US" dirty="0" smtClean="0"/>
              <a:t>Email notification to confirm successful file pick ups</a:t>
            </a:r>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t>PSWeb</a:t>
            </a:r>
            <a:r>
              <a:rPr lang="en-US" dirty="0" smtClean="0"/>
              <a:t>: File Uploads</a:t>
            </a:r>
            <a:endParaRPr lang="en-US" dirty="0"/>
          </a:p>
        </p:txBody>
      </p:sp>
      <p:pic>
        <p:nvPicPr>
          <p:cNvPr id="4" name="Picture 2"/>
          <p:cNvPicPr>
            <a:picLocks noGrp="1" noChangeAspect="1" noChangeArrowheads="1"/>
          </p:cNvPicPr>
          <p:nvPr>
            <p:ph idx="1"/>
          </p:nvPr>
        </p:nvPicPr>
        <p:blipFill>
          <a:blip r:embed="rId2" cstate="print"/>
          <a:stretch>
            <a:fillRect/>
          </a:stretch>
        </p:blipFill>
        <p:spPr bwMode="auto">
          <a:xfrm>
            <a:off x="838200" y="1600200"/>
            <a:ext cx="7834387" cy="4876800"/>
          </a:xfrm>
          <a:prstGeom prst="rect">
            <a:avLst/>
          </a:prstGeom>
          <a:noFill/>
          <a:ln w="9525">
            <a:noFill/>
            <a:miter lim="800000"/>
            <a:headEnd/>
            <a:tailEnd/>
          </a:ln>
        </p:spPr>
      </p:pic>
      <p:sp>
        <p:nvSpPr>
          <p:cNvPr id="5" name="Rectangle 4"/>
          <p:cNvSpPr/>
          <p:nvPr/>
        </p:nvSpPr>
        <p:spPr>
          <a:xfrm>
            <a:off x="4724400" y="1524000"/>
            <a:ext cx="4267200" cy="8382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hlinkClick r:id="rId3"/>
            </a:endParaRPr>
          </a:p>
          <a:p>
            <a:pPr algn="ctr"/>
            <a:r>
              <a:rPr lang="en-US" dirty="0" smtClean="0">
                <a:hlinkClick r:id="rId3"/>
              </a:rPr>
              <a:t>http://psw.oclc.org</a:t>
            </a:r>
            <a:endParaRPr lang="en-US" dirty="0" smtClean="0"/>
          </a:p>
          <a:p>
            <a:pPr algn="ctr"/>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25" y="1752600"/>
            <a:ext cx="7702550" cy="4386263"/>
          </a:xfrm>
        </p:spPr>
        <p:txBody>
          <a:bodyPr/>
          <a:lstStyle/>
          <a:p>
            <a:r>
              <a:rPr lang="en-US" sz="1400" dirty="0" smtClean="0">
                <a:latin typeface="Arial" pitchFamily="34" charset="0"/>
                <a:cs typeface="Arial" pitchFamily="34" charset="0"/>
              </a:rPr>
              <a:t>Summary of EDX.EBSB scan for </a:t>
            </a:r>
            <a:r>
              <a:rPr lang="en-US" sz="1400" dirty="0" err="1" smtClean="0">
                <a:latin typeface="Arial" pitchFamily="34" charset="0"/>
                <a:cs typeface="Arial" pitchFamily="34" charset="0"/>
              </a:rPr>
              <a:t>TXxxx</a:t>
            </a:r>
            <a:r>
              <a:rPr lang="en-US" sz="1400" dirty="0" smtClean="0">
                <a:latin typeface="Arial" pitchFamily="34" charset="0"/>
                <a:cs typeface="Arial" pitchFamily="34" charset="0"/>
              </a:rPr>
              <a:t> completed on Friday, November 16, 2012 at 2:06 am.</a:t>
            </a:r>
          </a:p>
          <a:p>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Hdrcnt</a:t>
            </a:r>
            <a:r>
              <a:rPr lang="en-US" sz="1400" dirty="0" smtClean="0">
                <a:latin typeface="Arial" pitchFamily="34" charset="0"/>
                <a:cs typeface="Arial" pitchFamily="34" charset="0"/>
              </a:rPr>
              <a:t>" is the count recorded from the EDX header (default 0).  </a:t>
            </a:r>
          </a:p>
          <a:p>
            <a:r>
              <a:rPr lang="en-US" sz="1400" dirty="0" smtClean="0">
                <a:latin typeface="Arial" pitchFamily="34" charset="0"/>
                <a:cs typeface="Arial" pitchFamily="34" charset="0"/>
              </a:rPr>
              <a:t>     "Rejects" are strings of data ending in a record terminator which   may be badly formatted records.  These will normally be written to a separate PASS file (if the name is included below).</a:t>
            </a:r>
          </a:p>
          <a:p>
            <a:r>
              <a:rPr lang="en-US" sz="1400" dirty="0" smtClean="0">
                <a:latin typeface="Arial" pitchFamily="34" charset="0"/>
                <a:cs typeface="Arial" pitchFamily="34" charset="0"/>
              </a:rPr>
              <a:t>     "Copied" is the count of records accepted for further processing.</a:t>
            </a:r>
          </a:p>
          <a:p>
            <a:r>
              <a:rPr lang="en-US" sz="1400" dirty="0" smtClean="0">
                <a:latin typeface="Arial" pitchFamily="34" charset="0"/>
                <a:cs typeface="Arial" pitchFamily="34" charset="0"/>
              </a:rPr>
              <a:t>      Header data in error is automatically substituted and will  appear in parentheses below.</a:t>
            </a:r>
          </a:p>
          <a:p>
            <a:r>
              <a:rPr lang="en-US" sz="1050" dirty="0" smtClean="0">
                <a:latin typeface="Arial" pitchFamily="34" charset="0"/>
                <a:cs typeface="Arial" pitchFamily="34" charset="0"/>
              </a:rPr>
              <a:t> </a:t>
            </a:r>
          </a:p>
          <a:p>
            <a:pPr algn="ctr"/>
            <a:r>
              <a:rPr lang="en-US" sz="1200" dirty="0" smtClean="0">
                <a:latin typeface="Arial" pitchFamily="34" charset="0"/>
                <a:cs typeface="Arial" pitchFamily="34" charset="0"/>
              </a:rPr>
              <a:t>                 EDX.EBSB files read and copied:</a:t>
            </a:r>
          </a:p>
          <a:p>
            <a:pPr algn="ctr"/>
            <a:r>
              <a:rPr lang="en-US" sz="1200" dirty="0" smtClean="0">
                <a:latin typeface="Arial" pitchFamily="34" charset="0"/>
                <a:cs typeface="Arial" pitchFamily="34" charset="0"/>
              </a:rPr>
              <a:t> Inst       </a:t>
            </a:r>
            <a:r>
              <a:rPr lang="en-US" sz="1200" dirty="0" err="1" smtClean="0">
                <a:latin typeface="Arial" pitchFamily="34" charset="0"/>
                <a:cs typeface="Arial" pitchFamily="34" charset="0"/>
              </a:rPr>
              <a:t>HdrDate</a:t>
            </a:r>
            <a:r>
              <a:rPr lang="en-US" sz="1200" dirty="0" smtClean="0">
                <a:latin typeface="Arial" pitchFamily="34" charset="0"/>
                <a:cs typeface="Arial" pitchFamily="34" charset="0"/>
              </a:rPr>
              <a:t>    Run Option  </a:t>
            </a:r>
            <a:r>
              <a:rPr lang="en-US" sz="1200" dirty="0" err="1" smtClean="0">
                <a:latin typeface="Arial" pitchFamily="34" charset="0"/>
                <a:cs typeface="Arial" pitchFamily="34" charset="0"/>
              </a:rPr>
              <a:t>Hdrcnt</a:t>
            </a:r>
            <a:r>
              <a:rPr lang="en-US" sz="1200" dirty="0" smtClean="0">
                <a:latin typeface="Arial" pitchFamily="34" charset="0"/>
                <a:cs typeface="Arial" pitchFamily="34" charset="0"/>
              </a:rPr>
              <a:t>  Rejects   Copied</a:t>
            </a:r>
          </a:p>
          <a:p>
            <a:pPr algn="ctr"/>
            <a:r>
              <a:rPr lang="en-US" sz="1200" dirty="0" smtClean="0">
                <a:latin typeface="Arial" pitchFamily="34" charset="0"/>
                <a:cs typeface="Arial" pitchFamily="34" charset="0"/>
              </a:rPr>
              <a:t>  __________________________________________________</a:t>
            </a:r>
          </a:p>
          <a:p>
            <a:pPr algn="ctr"/>
            <a:r>
              <a:rPr lang="en-US" sz="1200" dirty="0" smtClean="0">
                <a:latin typeface="Arial" pitchFamily="34" charset="0"/>
                <a:cs typeface="Arial" pitchFamily="34" charset="0"/>
              </a:rPr>
              <a:t> DGW   20121116   P011526        148                  0      148 </a:t>
            </a:r>
          </a:p>
          <a:p>
            <a:pPr algn="ctr"/>
            <a:r>
              <a:rPr lang="en-US" sz="1200" dirty="0" smtClean="0">
                <a:latin typeface="Arial" pitchFamily="34" charset="0"/>
                <a:cs typeface="Arial" pitchFamily="34" charset="0"/>
              </a:rPr>
              <a:t>   New   </a:t>
            </a:r>
            <a:r>
              <a:rPr lang="en-US" sz="1200" u="sng" dirty="0" smtClean="0">
                <a:latin typeface="Arial" pitchFamily="34" charset="0"/>
                <a:cs typeface="Arial" pitchFamily="34" charset="0"/>
                <a:hlinkClick r:id="rId2"/>
              </a:rPr>
              <a:t>DBS.@DGW.MARCIN.D091706</a:t>
            </a:r>
            <a:r>
              <a:rPr lang="en-US" sz="1200" dirty="0" smtClean="0">
                <a:latin typeface="Arial" pitchFamily="34" charset="0"/>
                <a:cs typeface="Arial" pitchFamily="34" charset="0"/>
              </a:rPr>
              <a:t>                    148</a:t>
            </a:r>
          </a:p>
          <a:p>
            <a:endParaRPr lang="en-US" sz="9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Email </a:t>
            </a:r>
            <a:r>
              <a:rPr lang="en-US" dirty="0" smtClean="0"/>
              <a:t>Confirmation </a:t>
            </a:r>
            <a:r>
              <a:rPr lang="en-US" dirty="0" smtClean="0"/>
              <a:t>	</a:t>
            </a:r>
            <a:endParaRPr lang="en-U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itchFamily="34" charset="0"/>
              <a:buChar char="•"/>
            </a:pPr>
            <a:r>
              <a:rPr lang="en-US" dirty="0" smtClean="0"/>
              <a:t>Review Your Data and Label Filenames</a:t>
            </a:r>
          </a:p>
          <a:p>
            <a:pPr>
              <a:buFont typeface="Arial" pitchFamily="34" charset="0"/>
              <a:buChar char="•"/>
            </a:pPr>
            <a:r>
              <a:rPr lang="en-US" dirty="0" smtClean="0"/>
              <a:t>Check for File Extensions</a:t>
            </a:r>
          </a:p>
          <a:p>
            <a:pPr>
              <a:buFont typeface="Arial" pitchFamily="34" charset="0"/>
              <a:buChar char="•"/>
            </a:pPr>
            <a:r>
              <a:rPr lang="en-US" dirty="0" smtClean="0"/>
              <a:t>Re-post Files</a:t>
            </a:r>
          </a:p>
          <a:p>
            <a:pPr>
              <a:buFont typeface="Arial" pitchFamily="34" charset="0"/>
              <a:buChar char="•"/>
            </a:pPr>
            <a:r>
              <a:rPr lang="en-US" dirty="0" smtClean="0"/>
              <a:t>If Still Not Received,</a:t>
            </a:r>
          </a:p>
          <a:p>
            <a:pPr lvl="1">
              <a:buFont typeface="Arial" pitchFamily="34" charset="0"/>
              <a:buChar char="•"/>
            </a:pPr>
            <a:r>
              <a:rPr lang="en-US" dirty="0" smtClean="0"/>
              <a:t>Contact OCLC Support, 800-848-5800</a:t>
            </a:r>
            <a:endParaRPr lang="en-US" dirty="0"/>
          </a:p>
        </p:txBody>
      </p:sp>
      <p:sp>
        <p:nvSpPr>
          <p:cNvPr id="2" name="Title 1"/>
          <p:cNvSpPr>
            <a:spLocks noGrp="1"/>
          </p:cNvSpPr>
          <p:nvPr>
            <p:ph type="title"/>
          </p:nvPr>
        </p:nvSpPr>
        <p:spPr/>
        <p:txBody>
          <a:bodyPr/>
          <a:lstStyle/>
          <a:p>
            <a:r>
              <a:rPr lang="en-US" dirty="0" smtClean="0"/>
              <a:t>No Email Confirmation? 	</a:t>
            </a:r>
            <a:endParaRPr 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7889875" cy="4724400"/>
          </a:xfrm>
        </p:spPr>
        <p:txBody>
          <a:bodyPr/>
          <a:lstStyle/>
          <a:p>
            <a:pPr>
              <a:buFont typeface="Arial" pitchFamily="34" charset="0"/>
              <a:buChar char="•"/>
            </a:pPr>
            <a:endParaRPr lang="en-US" sz="2400" dirty="0" smtClean="0"/>
          </a:p>
          <a:p>
            <a:pPr>
              <a:buFont typeface="Arial" pitchFamily="34" charset="0"/>
              <a:buChar char="•"/>
            </a:pPr>
            <a:r>
              <a:rPr lang="en-US" sz="2400" dirty="0" smtClean="0"/>
              <a:t>Email Notification When Project is Completed</a:t>
            </a:r>
          </a:p>
          <a:p>
            <a:pPr>
              <a:buFont typeface="Arial" pitchFamily="34" charset="0"/>
              <a:buChar char="•"/>
            </a:pPr>
            <a:r>
              <a:rPr lang="en-US" sz="2400" dirty="0" smtClean="0"/>
              <a:t>Pick Up Files and Reports From Same Location Where Posted…    </a:t>
            </a:r>
          </a:p>
          <a:p>
            <a:pPr>
              <a:buFont typeface="Arial" pitchFamily="34" charset="0"/>
              <a:buChar char="•"/>
            </a:pPr>
            <a:r>
              <a:rPr lang="en-US" sz="2400" dirty="0" err="1" smtClean="0"/>
              <a:t>PSWeb</a:t>
            </a:r>
            <a:r>
              <a:rPr lang="en-US" sz="2400" dirty="0" smtClean="0"/>
              <a:t> at </a:t>
            </a:r>
            <a:r>
              <a:rPr lang="en-US" sz="2400" dirty="0" smtClean="0">
                <a:hlinkClick r:id="rId2"/>
              </a:rPr>
              <a:t>http://psw.oclc.org</a:t>
            </a:r>
            <a:r>
              <a:rPr lang="en-US" sz="2400" dirty="0" smtClean="0"/>
              <a:t>  </a:t>
            </a:r>
          </a:p>
          <a:p>
            <a:pPr lvl="1">
              <a:buFont typeface="Arial" pitchFamily="34" charset="0"/>
              <a:buChar char="•"/>
            </a:pPr>
            <a:r>
              <a:rPr lang="en-US" sz="2000" dirty="0" smtClean="0"/>
              <a:t>Records and Reports</a:t>
            </a:r>
          </a:p>
          <a:p>
            <a:pPr lvl="1">
              <a:buFont typeface="Arial" pitchFamily="34" charset="0"/>
              <a:buChar char="•"/>
            </a:pPr>
            <a:r>
              <a:rPr lang="en-US" sz="2000" dirty="0" smtClean="0"/>
              <a:t>OCLC Batch Services records and reports</a:t>
            </a:r>
          </a:p>
        </p:txBody>
      </p:sp>
      <p:sp>
        <p:nvSpPr>
          <p:cNvPr id="2" name="Title 1"/>
          <p:cNvSpPr>
            <a:spLocks noGrp="1"/>
          </p:cNvSpPr>
          <p:nvPr>
            <p:ph type="title"/>
          </p:nvPr>
        </p:nvSpPr>
        <p:spPr/>
        <p:txBody>
          <a:bodyPr/>
          <a:lstStyle/>
          <a:p>
            <a:r>
              <a:rPr lang="en-US" dirty="0" smtClean="0"/>
              <a:t>Files returned and re-indexed</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33400" y="1600200"/>
            <a:ext cx="4295775" cy="30575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 to </a:t>
            </a:r>
            <a:r>
              <a:rPr lang="en-US" dirty="0" err="1" smtClean="0"/>
              <a:t>PSWeb</a:t>
            </a:r>
            <a:r>
              <a:rPr lang="en-US" dirty="0" smtClean="0"/>
              <a:t> to pick up files</a:t>
            </a:r>
            <a:endParaRPr lang="en-US" dirty="0"/>
          </a:p>
        </p:txBody>
      </p:sp>
      <p:sp>
        <p:nvSpPr>
          <p:cNvPr id="5" name="TextBox 4"/>
          <p:cNvSpPr txBox="1"/>
          <p:nvPr/>
        </p:nvSpPr>
        <p:spPr>
          <a:xfrm>
            <a:off x="4648200" y="2057400"/>
            <a:ext cx="4277133" cy="495392"/>
          </a:xfrm>
          <a:prstGeom prst="rect">
            <a:avLst/>
          </a:prstGeom>
          <a:noFill/>
        </p:spPr>
        <p:txBody>
          <a:bodyPr wrap="none" rtlCol="0">
            <a:spAutoFit/>
          </a:bodyPr>
          <a:lstStyle/>
          <a:p>
            <a:r>
              <a:rPr lang="en-US" dirty="0" smtClean="0"/>
              <a:t>Files of records to download</a:t>
            </a:r>
            <a:endParaRPr lang="en-US" dirty="0"/>
          </a:p>
        </p:txBody>
      </p:sp>
      <p:cxnSp>
        <p:nvCxnSpPr>
          <p:cNvPr id="7" name="Straight Arrow Connector 6"/>
          <p:cNvCxnSpPr>
            <a:stCxn id="5" idx="1"/>
          </p:cNvCxnSpPr>
          <p:nvPr/>
        </p:nvCxnSpPr>
        <p:spPr bwMode="auto">
          <a:xfrm flipH="1">
            <a:off x="3352800" y="2305096"/>
            <a:ext cx="1295400" cy="438104"/>
          </a:xfrm>
          <a:prstGeom prst="straightConnector1">
            <a:avLst/>
          </a:prstGeom>
          <a:noFill/>
          <a:ln w="9525" cap="flat" cmpd="sng" algn="ctr">
            <a:noFill/>
            <a:prstDash val="solid"/>
            <a:round/>
            <a:headEnd type="none" w="med" len="med"/>
            <a:tailEnd type="arrow"/>
          </a:ln>
          <a:effectLst/>
        </p:spPr>
      </p:cxnSp>
      <p:cxnSp>
        <p:nvCxnSpPr>
          <p:cNvPr id="11" name="Straight Arrow Connector 10"/>
          <p:cNvCxnSpPr/>
          <p:nvPr/>
        </p:nvCxnSpPr>
        <p:spPr bwMode="auto">
          <a:xfrm flipH="1">
            <a:off x="3657600" y="2438400"/>
            <a:ext cx="76200" cy="152400"/>
          </a:xfrm>
          <a:prstGeom prst="straightConnector1">
            <a:avLst/>
          </a:prstGeom>
          <a:noFill/>
          <a:ln w="9525" cap="flat" cmpd="sng" algn="ctr">
            <a:noFill/>
            <a:prstDash val="solid"/>
            <a:round/>
            <a:headEnd type="none" w="med" len="med"/>
            <a:tailEnd type="arrow"/>
          </a:ln>
          <a:effectLst/>
        </p:spPr>
      </p:cxnSp>
      <p:sp>
        <p:nvSpPr>
          <p:cNvPr id="13" name="TextBox 12"/>
          <p:cNvSpPr txBox="1"/>
          <p:nvPr/>
        </p:nvSpPr>
        <p:spPr>
          <a:xfrm>
            <a:off x="4876800" y="4343400"/>
            <a:ext cx="2451312" cy="535531"/>
          </a:xfrm>
          <a:prstGeom prst="rect">
            <a:avLst/>
          </a:prstGeom>
          <a:noFill/>
        </p:spPr>
        <p:txBody>
          <a:bodyPr wrap="none" rtlCol="0">
            <a:spAutoFit/>
          </a:bodyPr>
          <a:lstStyle/>
          <a:p>
            <a:r>
              <a:rPr lang="en-US" dirty="0" smtClean="0"/>
              <a:t>Reports to view</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8042275" cy="4191000"/>
          </a:xfrm>
        </p:spPr>
        <p:txBody>
          <a:bodyPr/>
          <a:lstStyle/>
          <a:p>
            <a:pPr>
              <a:buFont typeface="Arial" pitchFamily="34" charset="0"/>
              <a:buChar char="•"/>
            </a:pPr>
            <a:r>
              <a:rPr lang="en-US" dirty="0" smtClean="0"/>
              <a:t>Add OCLC #s to Records in Your Library System</a:t>
            </a:r>
          </a:p>
          <a:p>
            <a:pPr>
              <a:buFont typeface="Arial" pitchFamily="34" charset="0"/>
              <a:buChar char="•"/>
            </a:pPr>
            <a:r>
              <a:rPr lang="en-US" dirty="0" smtClean="0"/>
              <a:t>Displays Your Library Information in WorldCat</a:t>
            </a:r>
          </a:p>
          <a:p>
            <a:pPr>
              <a:buFont typeface="Arial" pitchFamily="34" charset="0"/>
              <a:buChar char="•"/>
            </a:pPr>
            <a:r>
              <a:rPr lang="en-US" dirty="0" smtClean="0"/>
              <a:t>Makes Your Items Searchable in WorldCat and in the Group Catalog</a:t>
            </a:r>
          </a:p>
          <a:p>
            <a:endParaRPr lang="en-US" dirty="0"/>
          </a:p>
        </p:txBody>
      </p:sp>
      <p:sp>
        <p:nvSpPr>
          <p:cNvPr id="2" name="Title 1"/>
          <p:cNvSpPr>
            <a:spLocks noGrp="1"/>
          </p:cNvSpPr>
          <p:nvPr>
            <p:ph type="title"/>
          </p:nvPr>
        </p:nvSpPr>
        <p:spPr/>
        <p:txBody>
          <a:bodyPr/>
          <a:lstStyle/>
          <a:p>
            <a:r>
              <a:rPr lang="en-US" dirty="0" smtClean="0"/>
              <a:t>Why Batchload is Important</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153399" cy="4538663"/>
          </a:xfrm>
        </p:spPr>
        <p:txBody>
          <a:bodyPr/>
          <a:lstStyle/>
          <a:p>
            <a:pPr>
              <a:buFont typeface="Arial" pitchFamily="34" charset="0"/>
              <a:buChar char="•"/>
            </a:pPr>
            <a:r>
              <a:rPr lang="en-US" dirty="0" smtClean="0"/>
              <a:t>Successfully processed data (no file extension)</a:t>
            </a:r>
          </a:p>
          <a:p>
            <a:pPr lvl="1">
              <a:buFont typeface="Arial" pitchFamily="34" charset="0"/>
              <a:buChar char="•"/>
            </a:pPr>
            <a:r>
              <a:rPr lang="en-US" dirty="0" smtClean="0"/>
              <a:t>D121116.R417114</a:t>
            </a:r>
          </a:p>
          <a:p>
            <a:pPr>
              <a:buFont typeface="Arial" pitchFamily="34" charset="0"/>
              <a:buChar char="•"/>
            </a:pPr>
            <a:r>
              <a:rPr lang="en-US" dirty="0" smtClean="0"/>
              <a:t>.UNRES = Unresolved records</a:t>
            </a:r>
          </a:p>
          <a:p>
            <a:pPr lvl="1">
              <a:buFont typeface="Arial" pitchFamily="34" charset="0"/>
              <a:buChar char="•"/>
            </a:pPr>
            <a:r>
              <a:rPr lang="en-US" dirty="0" smtClean="0"/>
              <a:t>brief or original records did not match</a:t>
            </a:r>
          </a:p>
          <a:p>
            <a:pPr>
              <a:buFont typeface="Arial" pitchFamily="34" charset="0"/>
              <a:buChar char="•"/>
            </a:pPr>
            <a:r>
              <a:rPr lang="en-US" dirty="0" smtClean="0"/>
              <a:t>.DUP = Duplicate records</a:t>
            </a:r>
            <a:r>
              <a:rPr lang="en-US" dirty="0" smtClean="0">
                <a:solidFill>
                  <a:schemeClr val="accent2"/>
                </a:solidFill>
              </a:rPr>
              <a:t>**</a:t>
            </a:r>
          </a:p>
          <a:p>
            <a:pPr lvl="1">
              <a:buFont typeface="Arial" pitchFamily="34" charset="0"/>
              <a:buChar char="•"/>
            </a:pPr>
            <a:r>
              <a:rPr lang="en-US" dirty="0" smtClean="0"/>
              <a:t>Multiple records with same LBN</a:t>
            </a:r>
          </a:p>
          <a:p>
            <a:pPr lvl="1">
              <a:buFont typeface="Arial" pitchFamily="34" charset="0"/>
              <a:buChar char="•"/>
            </a:pPr>
            <a:r>
              <a:rPr lang="en-US" dirty="0" smtClean="0"/>
              <a:t>First record processed; others in file</a:t>
            </a:r>
          </a:p>
          <a:p>
            <a:pPr lvl="1">
              <a:buFont typeface="Arial" pitchFamily="34" charset="0"/>
              <a:buChar char="•"/>
            </a:pPr>
            <a:r>
              <a:rPr lang="en-US" dirty="0" smtClean="0">
                <a:solidFill>
                  <a:schemeClr val="accent2"/>
                </a:solidFill>
              </a:rPr>
              <a:t>** </a:t>
            </a:r>
            <a:r>
              <a:rPr lang="en-US" sz="2000" dirty="0" smtClean="0">
                <a:solidFill>
                  <a:schemeClr val="accent2"/>
                </a:solidFill>
              </a:rPr>
              <a:t>may be re-processed if not true duplicates</a:t>
            </a:r>
          </a:p>
          <a:p>
            <a:pPr lvl="1">
              <a:buFont typeface="Arial" pitchFamily="34" charset="0"/>
              <a:buChar char="•"/>
            </a:pPr>
            <a:endParaRPr lang="en-US" sz="2000" dirty="0"/>
          </a:p>
        </p:txBody>
      </p:sp>
      <p:sp>
        <p:nvSpPr>
          <p:cNvPr id="2" name="Title 1"/>
          <p:cNvSpPr>
            <a:spLocks noGrp="1"/>
          </p:cNvSpPr>
          <p:nvPr>
            <p:ph type="title"/>
          </p:nvPr>
        </p:nvSpPr>
        <p:spPr/>
        <p:txBody>
          <a:bodyPr/>
          <a:lstStyle/>
          <a:p>
            <a:r>
              <a:rPr lang="en-US" dirty="0" smtClean="0"/>
              <a:t>File extensions</a:t>
            </a:r>
            <a:endParaRPr lang="en-US"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28600" y="1524000"/>
            <a:ext cx="5458730" cy="345678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Cross Reference Report</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458200" cy="4449763"/>
          </a:xfrm>
        </p:spPr>
        <p:txBody>
          <a:bodyPr>
            <a:normAutofit/>
          </a:bodyPr>
          <a:lstStyle/>
          <a:p>
            <a:pPr algn="ctr">
              <a:buNone/>
            </a:pPr>
            <a:r>
              <a:rPr lang="en-US" sz="4100" b="1" dirty="0" smtClean="0"/>
              <a:t>OCLC Customer Support </a:t>
            </a:r>
          </a:p>
          <a:p>
            <a:pPr algn="ctr">
              <a:buNone/>
            </a:pPr>
            <a:r>
              <a:rPr lang="en-US" sz="4100" b="1" dirty="0" smtClean="0"/>
              <a:t>Phone: 800-848-5800  </a:t>
            </a:r>
          </a:p>
          <a:p>
            <a:pPr algn="ctr">
              <a:buNone/>
            </a:pPr>
            <a:r>
              <a:rPr lang="en-US" sz="4100" b="1" dirty="0" smtClean="0"/>
              <a:t>Email: </a:t>
            </a:r>
            <a:r>
              <a:rPr lang="en-US" sz="4100" b="1" dirty="0" smtClean="0">
                <a:solidFill>
                  <a:schemeClr val="accent6"/>
                </a:solidFill>
                <a:hlinkClick r:id="rId2"/>
              </a:rPr>
              <a:t>support@oclc.org</a:t>
            </a:r>
            <a:endParaRPr lang="en-US" sz="4100" b="1" dirty="0" smtClean="0">
              <a:solidFill>
                <a:schemeClr val="accent6"/>
              </a:solidFill>
            </a:endParaRPr>
          </a:p>
          <a:p>
            <a:pPr algn="ctr">
              <a:buNone/>
            </a:pPr>
            <a:r>
              <a:rPr lang="en-US" dirty="0" smtClean="0">
                <a:solidFill>
                  <a:schemeClr val="accent6"/>
                </a:solidFill>
              </a:rPr>
              <a:t>Subject Line: </a:t>
            </a:r>
            <a:r>
              <a:rPr lang="en-US" sz="3300" dirty="0" smtClean="0">
                <a:solidFill>
                  <a:schemeClr val="accent6"/>
                </a:solidFill>
              </a:rPr>
              <a:t>“Batchload – Alberta Project” </a:t>
            </a:r>
            <a:r>
              <a:rPr lang="en-US" sz="4400" dirty="0" smtClean="0"/>
              <a:t/>
            </a:r>
            <a:br>
              <a:rPr lang="en-US" sz="4400" dirty="0" smtClean="0"/>
            </a:br>
            <a:endParaRPr lang="en-US" dirty="0"/>
          </a:p>
        </p:txBody>
      </p:sp>
      <p:sp>
        <p:nvSpPr>
          <p:cNvPr id="3" name="Title 2"/>
          <p:cNvSpPr>
            <a:spLocks noGrp="1"/>
          </p:cNvSpPr>
          <p:nvPr>
            <p:ph type="title"/>
          </p:nvPr>
        </p:nvSpPr>
        <p:spPr/>
        <p:txBody>
          <a:bodyPr/>
          <a:lstStyle/>
          <a:p>
            <a:r>
              <a:rPr lang="en-US" dirty="0" smtClean="0"/>
              <a:t>For more information…</a:t>
            </a:r>
            <a:endParaRPr lang="en-US"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362200"/>
            <a:ext cx="7772400" cy="1500187"/>
          </a:xfrm>
        </p:spPr>
        <p:txBody>
          <a:bodyPr>
            <a:noAutofit/>
          </a:bodyPr>
          <a:lstStyle/>
          <a:p>
            <a:pPr algn="ctr"/>
            <a:r>
              <a:rPr lang="en-US" sz="9600" dirty="0" smtClean="0"/>
              <a:t>Thank you</a:t>
            </a:r>
            <a:endParaRPr lang="en-US" sz="96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5"/>
          <p:cNvGraphicFramePr>
            <a:graphicFrameLocks noGrp="1"/>
          </p:cNvGraphicFramePr>
          <p:nvPr>
            <p:ph idx="1"/>
          </p:nvPr>
        </p:nvGraphicFramePr>
        <p:xfrm>
          <a:off x="304800" y="1752600"/>
          <a:ext cx="8480425" cy="3973905"/>
        </p:xfrm>
        <a:graphic>
          <a:graphicData uri="http://schemas.openxmlformats.org/drawingml/2006/table">
            <a:tbl>
              <a:tblPr/>
              <a:tblGrid>
                <a:gridCol w="2895600"/>
                <a:gridCol w="5584825"/>
              </a:tblGrid>
              <a:tr h="699418">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2400" b="1" i="0" u="none" strike="noStrike" cap="none" normalizeH="0" baseline="0" dirty="0" smtClean="0">
                          <a:ln>
                            <a:noFill/>
                          </a:ln>
                          <a:solidFill>
                            <a:schemeClr val="bg1"/>
                          </a:solidFill>
                          <a:effectLst/>
                          <a:latin typeface="Trebuchet MS" pitchFamily="34"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2400" b="1" i="0" u="none" strike="noStrike" cap="none" normalizeH="0" baseline="0" dirty="0" smtClean="0">
                          <a:ln>
                            <a:noFill/>
                          </a:ln>
                          <a:solidFill>
                            <a:schemeClr val="bg1"/>
                          </a:solidFill>
                          <a:effectLst/>
                          <a:latin typeface="Trebuchet MS" pitchFamily="34" charset="0"/>
                        </a:rPr>
                        <a:t>When to use . .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738982">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dirty="0" smtClean="0">
                          <a:ln>
                            <a:noFill/>
                          </a:ln>
                          <a:solidFill>
                            <a:schemeClr val="tx1"/>
                          </a:solidFill>
                          <a:effectLst/>
                          <a:latin typeface="Trebuchet MS" pitchFamily="34" charset="0"/>
                        </a:rPr>
                        <a:t>Reclamation –</a:t>
                      </a:r>
                    </a:p>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dirty="0" smtClean="0">
                          <a:ln>
                            <a:noFill/>
                          </a:ln>
                          <a:solidFill>
                            <a:schemeClr val="tx1"/>
                          </a:solidFill>
                          <a:effectLst/>
                          <a:latin typeface="Trebuchet MS" pitchFamily="34" charset="0"/>
                        </a:rPr>
                        <a:t> If you DO have holdings in </a:t>
                      </a:r>
                      <a:r>
                        <a:rPr kumimoji="0" lang="en-US" sz="1900" b="1" i="0" u="none" strike="noStrike" cap="none" normalizeH="0" baseline="0" dirty="0" err="1" smtClean="0">
                          <a:ln>
                            <a:noFill/>
                          </a:ln>
                          <a:solidFill>
                            <a:schemeClr val="tx1"/>
                          </a:solidFill>
                          <a:effectLst/>
                          <a:latin typeface="Trebuchet MS" pitchFamily="34" charset="0"/>
                        </a:rPr>
                        <a:t>WorldCat</a:t>
                      </a:r>
                      <a:endParaRPr kumimoji="0" lang="en-US" sz="1900" b="1" i="0" u="none" strike="noStrike" cap="none" normalizeH="0" baseline="0" dirty="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Char char="•"/>
                        <a:tabLst/>
                      </a:pPr>
                      <a:r>
                        <a:rPr kumimoji="0" lang="en-US" sz="1900" b="1" i="0" u="none" strike="noStrike" cap="none" normalizeH="0" baseline="0" dirty="0" smtClean="0">
                          <a:ln>
                            <a:noFill/>
                          </a:ln>
                          <a:solidFill>
                            <a:schemeClr val="tx1"/>
                          </a:solidFill>
                          <a:effectLst/>
                          <a:latin typeface="Trebuchet MS" pitchFamily="34" charset="0"/>
                        </a:rPr>
                        <a:t>Holdings </a:t>
                      </a:r>
                      <a:r>
                        <a:rPr kumimoji="0" lang="en-US" sz="1900" b="1" i="1" u="none" strike="noStrike" cap="none" normalizeH="0" baseline="0" dirty="0" smtClean="0">
                          <a:ln>
                            <a:noFill/>
                          </a:ln>
                          <a:solidFill>
                            <a:schemeClr val="tx1"/>
                          </a:solidFill>
                          <a:effectLst/>
                          <a:latin typeface="Trebuchet MS" pitchFamily="34" charset="0"/>
                        </a:rPr>
                        <a:t>not</a:t>
                      </a:r>
                      <a:r>
                        <a:rPr kumimoji="0" lang="en-US" sz="1900" b="1" i="0" u="none" strike="noStrike" cap="none" normalizeH="0" baseline="0" dirty="0" smtClean="0">
                          <a:ln>
                            <a:noFill/>
                          </a:ln>
                          <a:solidFill>
                            <a:schemeClr val="tx1"/>
                          </a:solidFill>
                          <a:effectLst/>
                          <a:latin typeface="Trebuchet MS" pitchFamily="34" charset="0"/>
                        </a:rPr>
                        <a:t> fully maintained in </a:t>
                      </a:r>
                      <a:r>
                        <a:rPr kumimoji="0" lang="en-US" sz="1900" b="1" i="0" u="none" strike="noStrike" cap="none" normalizeH="0" baseline="0" dirty="0" err="1" smtClean="0">
                          <a:ln>
                            <a:noFill/>
                          </a:ln>
                          <a:solidFill>
                            <a:schemeClr val="tx1"/>
                          </a:solidFill>
                          <a:effectLst/>
                          <a:latin typeface="Trebuchet MS" pitchFamily="34" charset="0"/>
                        </a:rPr>
                        <a:t>WorldCat</a:t>
                      </a:r>
                      <a:endParaRPr kumimoji="0" lang="en-US" sz="1900" b="1" i="0" u="none" strike="noStrike" cap="none" normalizeH="0" baseline="0" dirty="0" smtClean="0">
                        <a:ln>
                          <a:noFill/>
                        </a:ln>
                        <a:solidFill>
                          <a:schemeClr val="tx1"/>
                        </a:solidFill>
                        <a:effectLst/>
                        <a:latin typeface="Trebuchet MS" pitchFamily="34" charset="0"/>
                      </a:endParaRPr>
                    </a:p>
                    <a:p>
                      <a:pPr marL="12700" marR="0" lvl="0" indent="0" algn="l" defTabSz="914400" rtl="0" eaLnBrk="1" fontAlgn="base" latinLnBrk="0" hangingPunct="1">
                        <a:lnSpc>
                          <a:spcPct val="120000"/>
                        </a:lnSpc>
                        <a:spcBef>
                          <a:spcPct val="50000"/>
                        </a:spcBef>
                        <a:spcAft>
                          <a:spcPct val="0"/>
                        </a:spcAft>
                        <a:buClr>
                          <a:srgbClr val="FF7600"/>
                        </a:buClr>
                        <a:buSzTx/>
                        <a:buFontTx/>
                        <a:buChar char="•"/>
                        <a:tabLst/>
                      </a:pPr>
                      <a:r>
                        <a:rPr kumimoji="0" lang="en-US" sz="1900" b="1" i="0" u="none" strike="noStrike" cap="none" normalizeH="0" baseline="0" dirty="0" smtClean="0">
                          <a:ln>
                            <a:noFill/>
                          </a:ln>
                          <a:solidFill>
                            <a:schemeClr val="tx1"/>
                          </a:solidFill>
                          <a:effectLst/>
                          <a:latin typeface="Trebuchet MS" pitchFamily="34" charset="0"/>
                        </a:rPr>
                        <a:t>Cannot identify when to set/cancel holdings</a:t>
                      </a:r>
                    </a:p>
                    <a:p>
                      <a:pPr marL="12700" marR="0" lvl="0" indent="0" algn="l" defTabSz="914400" rtl="0" eaLnBrk="1" fontAlgn="base" latinLnBrk="0" hangingPunct="1">
                        <a:lnSpc>
                          <a:spcPct val="120000"/>
                        </a:lnSpc>
                        <a:spcBef>
                          <a:spcPct val="50000"/>
                        </a:spcBef>
                        <a:spcAft>
                          <a:spcPct val="0"/>
                        </a:spcAft>
                        <a:buClr>
                          <a:srgbClr val="FF7600"/>
                        </a:buClr>
                        <a:buSzTx/>
                        <a:buFontTx/>
                        <a:buChar char="•"/>
                        <a:tabLst/>
                      </a:pPr>
                      <a:r>
                        <a:rPr kumimoji="0" lang="en-US" sz="1900" b="1" i="0" u="none" strike="noStrike" cap="none" normalizeH="0" baseline="0" dirty="0" smtClean="0">
                          <a:ln>
                            <a:noFill/>
                          </a:ln>
                          <a:solidFill>
                            <a:schemeClr val="tx1"/>
                          </a:solidFill>
                          <a:effectLst/>
                          <a:latin typeface="Trebuchet MS" pitchFamily="34" charset="0"/>
                        </a:rPr>
                        <a:t>Need to sync WorldCat &amp; local holdings</a:t>
                      </a:r>
                      <a:endParaRPr kumimoji="0" lang="en-US" sz="900" b="1"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5505">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dirty="0" smtClean="0">
                          <a:ln>
                            <a:noFill/>
                          </a:ln>
                          <a:solidFill>
                            <a:srgbClr val="1717AB"/>
                          </a:solidFill>
                          <a:effectLst/>
                          <a:latin typeface="Trebuchet MS" pitchFamily="34" charset="0"/>
                        </a:rPr>
                        <a:t>Retrospective – </a:t>
                      </a:r>
                    </a:p>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dirty="0" smtClean="0">
                          <a:ln>
                            <a:noFill/>
                          </a:ln>
                          <a:solidFill>
                            <a:srgbClr val="1717AB"/>
                          </a:solidFill>
                          <a:effectLst/>
                          <a:latin typeface="Trebuchet MS" pitchFamily="34" charset="0"/>
                        </a:rPr>
                        <a:t>If you do NOT have holdings in </a:t>
                      </a:r>
                      <a:r>
                        <a:rPr kumimoji="0" lang="en-US" sz="1900" b="1" i="0" u="none" strike="noStrike" cap="none" normalizeH="0" baseline="0" dirty="0" err="1" smtClean="0">
                          <a:ln>
                            <a:noFill/>
                          </a:ln>
                          <a:solidFill>
                            <a:srgbClr val="1717AB"/>
                          </a:solidFill>
                          <a:effectLst/>
                          <a:latin typeface="Trebuchet MS" pitchFamily="34" charset="0"/>
                        </a:rPr>
                        <a:t>WorldCat</a:t>
                      </a:r>
                      <a:endParaRPr kumimoji="0" lang="en-US" sz="1900" b="1" i="0" u="none" strike="noStrike" cap="none" normalizeH="0" baseline="0" dirty="0" smtClean="0">
                        <a:ln>
                          <a:noFill/>
                        </a:ln>
                        <a:solidFill>
                          <a:srgbClr val="1717AB"/>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Char char="•"/>
                        <a:tabLst/>
                      </a:pPr>
                      <a:r>
                        <a:rPr kumimoji="0" lang="en-US" sz="1900" b="1" i="0" u="none" strike="noStrike" cap="none" normalizeH="0" baseline="0" dirty="0" smtClean="0">
                          <a:ln>
                            <a:noFill/>
                          </a:ln>
                          <a:solidFill>
                            <a:srgbClr val="1717AB"/>
                          </a:solidFill>
                          <a:effectLst/>
                          <a:latin typeface="Trebuchet MS" pitchFamily="34" charset="0"/>
                        </a:rPr>
                        <a:t>No holdings in </a:t>
                      </a:r>
                      <a:r>
                        <a:rPr kumimoji="0" lang="en-US" sz="1900" b="1" i="0" u="none" strike="noStrike" cap="none" normalizeH="0" baseline="0" dirty="0" err="1" smtClean="0">
                          <a:ln>
                            <a:noFill/>
                          </a:ln>
                          <a:solidFill>
                            <a:srgbClr val="1717AB"/>
                          </a:solidFill>
                          <a:effectLst/>
                          <a:latin typeface="Trebuchet MS" pitchFamily="34" charset="0"/>
                        </a:rPr>
                        <a:t>WorldCat</a:t>
                      </a:r>
                      <a:endParaRPr kumimoji="0" lang="en-US" sz="1900" b="1" i="0" u="none" strike="noStrike" cap="none" normalizeH="0" baseline="0" dirty="0" smtClean="0">
                        <a:ln>
                          <a:noFill/>
                        </a:ln>
                        <a:solidFill>
                          <a:srgbClr val="1717AB"/>
                        </a:solidFill>
                        <a:effectLst/>
                        <a:latin typeface="Trebuchet MS" pitchFamily="34" charset="0"/>
                      </a:endParaRPr>
                    </a:p>
                    <a:p>
                      <a:pPr marL="12700" marR="0" lvl="0" indent="0" algn="l" defTabSz="914400" rtl="0" eaLnBrk="1" fontAlgn="base" latinLnBrk="0" hangingPunct="1">
                        <a:lnSpc>
                          <a:spcPct val="120000"/>
                        </a:lnSpc>
                        <a:spcBef>
                          <a:spcPct val="50000"/>
                        </a:spcBef>
                        <a:spcAft>
                          <a:spcPct val="0"/>
                        </a:spcAft>
                        <a:buClr>
                          <a:srgbClr val="FF7600"/>
                        </a:buClr>
                        <a:buSzTx/>
                        <a:buFontTx/>
                        <a:buChar char="•"/>
                        <a:tabLst/>
                      </a:pPr>
                      <a:endParaRPr kumimoji="0" lang="en-US" sz="900" b="1" i="0" u="none" strike="noStrike" cap="none" normalizeH="0" baseline="0" dirty="0" smtClean="0">
                        <a:ln>
                          <a:noFill/>
                        </a:ln>
                        <a:solidFill>
                          <a:srgbClr val="1717AB"/>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6" name="Rectangle 2"/>
          <p:cNvSpPr>
            <a:spLocks noGrp="1" noChangeArrowheads="1"/>
          </p:cNvSpPr>
          <p:nvPr>
            <p:ph type="title"/>
          </p:nvPr>
        </p:nvSpPr>
        <p:spPr/>
        <p:txBody>
          <a:bodyPr/>
          <a:lstStyle/>
          <a:p>
            <a:pPr eaLnBrk="1" hangingPunct="1">
              <a:defRPr/>
            </a:pPr>
            <a:r>
              <a:rPr lang="en-US" dirty="0" smtClean="0"/>
              <a:t>Project Types</a:t>
            </a:r>
            <a:endParaRPr lang="en-US" dirty="0"/>
          </a:p>
        </p:txBody>
      </p:sp>
      <p:sp>
        <p:nvSpPr>
          <p:cNvPr id="46099" name="Rectangle 76"/>
          <p:cNvSpPr>
            <a:spLocks noChangeArrowheads="1"/>
          </p:cNvSpPr>
          <p:nvPr/>
        </p:nvSpPr>
        <p:spPr bwMode="auto">
          <a:xfrm>
            <a:off x="304800" y="1357313"/>
            <a:ext cx="184150" cy="457200"/>
          </a:xfrm>
          <a:prstGeom prst="rect">
            <a:avLst/>
          </a:prstGeom>
          <a:noFill/>
          <a:ln w="9525" algn="ctr">
            <a:noFill/>
            <a:miter lim="800000"/>
            <a:headEnd/>
            <a:tailEnd/>
          </a:ln>
        </p:spPr>
        <p:txBody>
          <a:bodyPr wrap="none">
            <a:spAutoFit/>
          </a:bodyPr>
          <a:lstStyle/>
          <a:p>
            <a:pPr>
              <a:lnSpc>
                <a:spcPct val="120000"/>
              </a:lnSpc>
              <a:spcBef>
                <a:spcPct val="50000"/>
              </a:spcBef>
            </a:pPr>
            <a:endParaRPr lang="en-US" sz="200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458199" cy="4202113"/>
          </a:xfrm>
        </p:spPr>
        <p:txBody>
          <a:bodyPr>
            <a:normAutofit/>
          </a:bodyPr>
          <a:lstStyle/>
          <a:p>
            <a:pPr>
              <a:buFont typeface="Arial" pitchFamily="34" charset="0"/>
              <a:buChar char="•"/>
            </a:pPr>
            <a:r>
              <a:rPr lang="en-US" sz="2400" dirty="0" smtClean="0"/>
              <a:t>Plan 8 to 10 weeks to complete the </a:t>
            </a:r>
            <a:r>
              <a:rPr lang="en-US" sz="2400" dirty="0" err="1" smtClean="0"/>
              <a:t>batchload</a:t>
            </a:r>
            <a:r>
              <a:rPr lang="en-US" sz="2400" dirty="0" smtClean="0"/>
              <a:t> process</a:t>
            </a:r>
          </a:p>
          <a:p>
            <a:pPr>
              <a:buFont typeface="Arial" pitchFamily="34" charset="0"/>
              <a:buChar char="•"/>
            </a:pPr>
            <a:r>
              <a:rPr lang="en-US" sz="2400" dirty="0" smtClean="0">
                <a:solidFill>
                  <a:schemeClr val="accent6"/>
                </a:solidFill>
              </a:rPr>
              <a:t>Week 1</a:t>
            </a:r>
            <a:r>
              <a:rPr lang="en-US" sz="2400" dirty="0" smtClean="0"/>
              <a:t> = Review the Checklist and Submit Order Form</a:t>
            </a:r>
          </a:p>
          <a:p>
            <a:pPr>
              <a:buFont typeface="Arial" pitchFamily="34" charset="0"/>
              <a:buChar char="•"/>
            </a:pPr>
            <a:r>
              <a:rPr lang="en-US" sz="2400" dirty="0" smtClean="0">
                <a:solidFill>
                  <a:schemeClr val="accent6"/>
                </a:solidFill>
              </a:rPr>
              <a:t>Week 2</a:t>
            </a:r>
            <a:r>
              <a:rPr lang="en-US" sz="2400" dirty="0" smtClean="0"/>
              <a:t> = Submit Data to OCLC </a:t>
            </a:r>
            <a:r>
              <a:rPr lang="en-US" sz="2400" u="sng" dirty="0" smtClean="0"/>
              <a:t>and</a:t>
            </a:r>
            <a:r>
              <a:rPr lang="en-US" sz="2400" dirty="0" smtClean="0"/>
              <a:t> </a:t>
            </a:r>
            <a:endParaRPr lang="en-US" sz="2400" dirty="0" smtClean="0"/>
          </a:p>
          <a:p>
            <a:pPr>
              <a:buFont typeface="Arial" pitchFamily="34" charset="0"/>
              <a:buChar char="•"/>
            </a:pPr>
            <a:r>
              <a:rPr lang="en-US" sz="2400" dirty="0" smtClean="0">
                <a:solidFill>
                  <a:schemeClr val="accent6"/>
                </a:solidFill>
              </a:rPr>
              <a:t>Week 2</a:t>
            </a:r>
            <a:r>
              <a:rPr lang="en-US" sz="2400" dirty="0" smtClean="0"/>
              <a:t> </a:t>
            </a:r>
            <a:r>
              <a:rPr lang="en-US" sz="2400" dirty="0" smtClean="0"/>
              <a:t>= </a:t>
            </a:r>
            <a:r>
              <a:rPr lang="en-US" sz="2400" dirty="0" smtClean="0"/>
              <a:t>Decide How to Maintain Holdings Going Forward </a:t>
            </a:r>
          </a:p>
          <a:p>
            <a:pPr lvl="3">
              <a:buFont typeface="Arial" pitchFamily="34" charset="0"/>
              <a:buChar char="•"/>
            </a:pPr>
            <a:r>
              <a:rPr lang="en-US" sz="2000" dirty="0" smtClean="0"/>
              <a:t>Connexion or Ongoing Batch Project. </a:t>
            </a:r>
            <a:endParaRPr lang="en-US" sz="2000" dirty="0" smtClean="0"/>
          </a:p>
          <a:p>
            <a:pPr>
              <a:buFont typeface="Arial" pitchFamily="34" charset="0"/>
              <a:buChar char="•"/>
            </a:pPr>
            <a:r>
              <a:rPr lang="en-US" sz="2400" dirty="0" smtClean="0">
                <a:solidFill>
                  <a:schemeClr val="accent6"/>
                </a:solidFill>
              </a:rPr>
              <a:t>Weeks </a:t>
            </a:r>
            <a:r>
              <a:rPr lang="en-US" sz="2400" dirty="0" smtClean="0">
                <a:solidFill>
                  <a:schemeClr val="accent6"/>
                </a:solidFill>
              </a:rPr>
              <a:t>3 – 7 </a:t>
            </a:r>
            <a:r>
              <a:rPr lang="en-US" sz="2400" dirty="0" smtClean="0"/>
              <a:t>= OCLC Processes Data and Returns Files</a:t>
            </a:r>
          </a:p>
          <a:p>
            <a:pPr>
              <a:buFont typeface="Arial" pitchFamily="34" charset="0"/>
              <a:buChar char="•"/>
            </a:pPr>
            <a:r>
              <a:rPr lang="en-US" sz="2400" dirty="0" smtClean="0">
                <a:solidFill>
                  <a:schemeClr val="accent6"/>
                </a:solidFill>
              </a:rPr>
              <a:t>Week 8 </a:t>
            </a:r>
            <a:r>
              <a:rPr lang="en-US" sz="2400" dirty="0" smtClean="0"/>
              <a:t>= Reload Your Records Back In To Your Local System With OCLC </a:t>
            </a:r>
            <a:r>
              <a:rPr lang="en-US" sz="2400" dirty="0" smtClean="0"/>
              <a:t>Numbers. </a:t>
            </a:r>
            <a:endParaRPr lang="en-US" sz="2400" dirty="0" smtClean="0"/>
          </a:p>
        </p:txBody>
      </p:sp>
      <p:sp>
        <p:nvSpPr>
          <p:cNvPr id="2" name="Title 1"/>
          <p:cNvSpPr>
            <a:spLocks noGrp="1"/>
          </p:cNvSpPr>
          <p:nvPr>
            <p:ph type="title"/>
          </p:nvPr>
        </p:nvSpPr>
        <p:spPr/>
        <p:txBody>
          <a:bodyPr>
            <a:normAutofit/>
          </a:bodyPr>
          <a:lstStyle/>
          <a:p>
            <a:r>
              <a:rPr lang="en-US" sz="4000" dirty="0" smtClean="0"/>
              <a:t>Timeline for Holdings Maintenance</a:t>
            </a:r>
            <a:endParaRPr lang="en-US" sz="40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457200" y="1676400"/>
            <a:ext cx="8305800" cy="4572000"/>
          </a:xfrm>
        </p:spPr>
        <p:txBody>
          <a:bodyPr/>
          <a:lstStyle/>
          <a:p>
            <a:pPr>
              <a:buNone/>
            </a:pPr>
            <a:r>
              <a:rPr lang="en-US" sz="2400" dirty="0" smtClean="0"/>
              <a:t>Go to the Online Service Center </a:t>
            </a:r>
            <a:r>
              <a:rPr lang="en-US" sz="2400" dirty="0" smtClean="0">
                <a:hlinkClick r:id="rId3"/>
              </a:rPr>
              <a:t>http://</a:t>
            </a:r>
            <a:r>
              <a:rPr lang="en-US" sz="2400" dirty="0" smtClean="0">
                <a:solidFill>
                  <a:srgbClr val="0070C0"/>
                </a:solidFill>
                <a:hlinkClick r:id="rId3"/>
              </a:rPr>
              <a:t>www.oclc.org/servicecenter</a:t>
            </a:r>
            <a:endParaRPr lang="en-US" sz="2400" dirty="0" smtClean="0">
              <a:solidFill>
                <a:srgbClr val="0070C0"/>
              </a:solidFill>
            </a:endParaRPr>
          </a:p>
          <a:p>
            <a:pPr>
              <a:buFont typeface="Arial" pitchFamily="34" charset="0"/>
              <a:buChar char="•"/>
            </a:pPr>
            <a:r>
              <a:rPr lang="en-US" sz="2400" dirty="0" smtClean="0"/>
              <a:t>Select</a:t>
            </a:r>
          </a:p>
          <a:p>
            <a:pPr lvl="1"/>
            <a:r>
              <a:rPr lang="en-US" dirty="0" smtClean="0">
                <a:solidFill>
                  <a:schemeClr val="accent2"/>
                </a:solidFill>
              </a:rPr>
              <a:t>Create an Account </a:t>
            </a:r>
            <a:r>
              <a:rPr lang="en-US" dirty="0" smtClean="0"/>
              <a:t>– </a:t>
            </a:r>
          </a:p>
          <a:p>
            <a:pPr lvl="2"/>
            <a:r>
              <a:rPr lang="en-US" dirty="0" smtClean="0"/>
              <a:t>Select Institution Account</a:t>
            </a:r>
          </a:p>
          <a:p>
            <a:pPr lvl="2"/>
            <a:r>
              <a:rPr lang="en-US" dirty="0" smtClean="0"/>
              <a:t>Enter your OCLC Institution Symbol and more.</a:t>
            </a:r>
          </a:p>
          <a:p>
            <a:pPr>
              <a:buFontTx/>
              <a:buChar char="•"/>
            </a:pPr>
            <a:r>
              <a:rPr lang="en-US" sz="2000" dirty="0" smtClean="0"/>
              <a:t>OCLC Account Set Up (24 hours to complete)</a:t>
            </a:r>
          </a:p>
          <a:p>
            <a:pPr>
              <a:buFontTx/>
              <a:buChar char="•"/>
            </a:pPr>
            <a:r>
              <a:rPr lang="en-US" sz="2000" dirty="0" smtClean="0"/>
              <a:t>Email Confirmation from OCLC with Logon Information</a:t>
            </a:r>
            <a:endParaRPr lang="en-US" sz="2000" dirty="0"/>
          </a:p>
        </p:txBody>
      </p:sp>
      <p:sp>
        <p:nvSpPr>
          <p:cNvPr id="122882" name="Rectangle 2"/>
          <p:cNvSpPr>
            <a:spLocks noGrp="1" noChangeArrowheads="1"/>
          </p:cNvSpPr>
          <p:nvPr>
            <p:ph type="title"/>
          </p:nvPr>
        </p:nvSpPr>
        <p:spPr/>
        <p:txBody>
          <a:bodyPr/>
          <a:lstStyle/>
          <a:p>
            <a:r>
              <a:rPr lang="en-US" dirty="0" smtClean="0"/>
              <a:t>The Online Service Center</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23863" y="2057400"/>
            <a:ext cx="8358187" cy="4419600"/>
          </a:xfrm>
        </p:spPr>
        <p:txBody>
          <a:bodyPr/>
          <a:lstStyle/>
          <a:p>
            <a:r>
              <a:rPr lang="en-US" dirty="0" smtClean="0"/>
              <a:t>The </a:t>
            </a:r>
            <a:r>
              <a:rPr lang="en-US" dirty="0" smtClean="0"/>
              <a:t>“Order Checklist” </a:t>
            </a:r>
            <a:r>
              <a:rPr lang="en-US" dirty="0" smtClean="0"/>
              <a:t>Helps Prepare For Questions That Will Be On the Order Form.</a:t>
            </a:r>
          </a:p>
          <a:p>
            <a:r>
              <a:rPr lang="en-US" dirty="0" smtClean="0"/>
              <a:t>This Will Be </a:t>
            </a:r>
            <a:r>
              <a:rPr lang="en-US" dirty="0" smtClean="0"/>
              <a:t>a Single Institution Project   </a:t>
            </a:r>
          </a:p>
          <a:p>
            <a:pPr lvl="1">
              <a:buNone/>
            </a:pPr>
            <a:r>
              <a:rPr lang="en-US" dirty="0" smtClean="0"/>
              <a:t> </a:t>
            </a:r>
            <a:endParaRPr lang="en-US" dirty="0"/>
          </a:p>
        </p:txBody>
      </p:sp>
      <p:sp>
        <p:nvSpPr>
          <p:cNvPr id="12290" name="Rectangle 2"/>
          <p:cNvSpPr>
            <a:spLocks noGrp="1" noChangeArrowheads="1"/>
          </p:cNvSpPr>
          <p:nvPr>
            <p:ph type="title"/>
          </p:nvPr>
        </p:nvSpPr>
        <p:spPr>
          <a:xfrm>
            <a:off x="271463" y="581025"/>
            <a:ext cx="8491537" cy="914400"/>
          </a:xfrm>
        </p:spPr>
        <p:txBody>
          <a:bodyPr/>
          <a:lstStyle/>
          <a:p>
            <a:r>
              <a:rPr lang="en-US" dirty="0"/>
              <a:t>Complete the </a:t>
            </a:r>
            <a:r>
              <a:rPr lang="en-US" dirty="0" smtClean="0"/>
              <a:t>Order Checklist</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The Online Service Center</a:t>
            </a:r>
            <a:endParaRPr lang="en-US" sz="4000"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706880" y="1524000"/>
            <a:ext cx="7437120" cy="4876801"/>
          </a:xfrm>
          <a:prstGeom prst="rect">
            <a:avLst/>
          </a:prstGeom>
          <a:noFill/>
          <a:ln w="9525">
            <a:noFill/>
            <a:miter lim="800000"/>
            <a:headEnd/>
            <a:tailEnd/>
          </a:ln>
        </p:spPr>
      </p:pic>
      <p:sp>
        <p:nvSpPr>
          <p:cNvPr id="5" name="TextBox 4"/>
          <p:cNvSpPr txBox="1"/>
          <p:nvPr/>
        </p:nvSpPr>
        <p:spPr>
          <a:xfrm>
            <a:off x="304800" y="1905000"/>
            <a:ext cx="2362200" cy="3083921"/>
          </a:xfrm>
          <a:prstGeom prst="rect">
            <a:avLst/>
          </a:prstGeom>
          <a:solidFill>
            <a:schemeClr val="accent1">
              <a:lumMod val="40000"/>
              <a:lumOff val="60000"/>
            </a:schemeClr>
          </a:solidFill>
        </p:spPr>
        <p:txBody>
          <a:bodyPr wrap="square" rtlCol="0">
            <a:spAutoFit/>
          </a:bodyPr>
          <a:lstStyle/>
          <a:p>
            <a:pPr algn="ctr"/>
            <a:r>
              <a:rPr lang="en-US" sz="1800" dirty="0" smtClean="0">
                <a:solidFill>
                  <a:srgbClr val="333333"/>
                </a:solidFill>
              </a:rPr>
              <a:t>The OCLC Online Service Center is a secure, Web-based tool that you can use to manage your OCLC account and  purchase some OCLC products and services</a:t>
            </a:r>
            <a:r>
              <a:rPr lang="en-US" sz="1800" dirty="0" smtClean="0">
                <a:solidFill>
                  <a:srgbClr val="CCFFFF"/>
                </a:solidFill>
              </a:rPr>
              <a:t>.</a:t>
            </a:r>
            <a:endParaRPr lang="en-US" sz="1800" dirty="0"/>
          </a:p>
        </p:txBody>
      </p:sp>
      <p:sp>
        <p:nvSpPr>
          <p:cNvPr id="6" name="Rectangle 7"/>
          <p:cNvSpPr>
            <a:spLocks noChangeArrowheads="1"/>
          </p:cNvSpPr>
          <p:nvPr/>
        </p:nvSpPr>
        <p:spPr bwMode="auto">
          <a:xfrm>
            <a:off x="1371600" y="5334000"/>
            <a:ext cx="7772400" cy="707886"/>
          </a:xfrm>
          <a:prstGeom prst="rect">
            <a:avLst/>
          </a:prstGeom>
          <a:solidFill>
            <a:schemeClr val="accent3">
              <a:lumMod val="40000"/>
              <a:lumOff val="60000"/>
            </a:schemeClr>
          </a:solidFill>
          <a:ln w="9525" algn="ctr">
            <a:noFill/>
            <a:miter lim="800000"/>
            <a:headEnd/>
            <a:tailEnd/>
          </a:ln>
          <a:effectLst/>
        </p:spPr>
        <p:txBody>
          <a:bodyPr wrap="square" anchor="ctr">
            <a:spAutoFit/>
          </a:bodyPr>
          <a:lstStyle/>
          <a:p>
            <a:pPr algn="ctr">
              <a:lnSpc>
                <a:spcPct val="100000"/>
              </a:lnSpc>
              <a:spcBef>
                <a:spcPct val="0"/>
              </a:spcBef>
            </a:pPr>
            <a:r>
              <a:rPr lang="en-US" sz="1600" b="0" dirty="0" smtClean="0">
                <a:hlinkClick r:id="rId3"/>
              </a:rPr>
              <a:t>https://www.oclc.org/webapp/wcs/stores/servlet/OSCPortal?storeId=10051</a:t>
            </a:r>
            <a:endParaRPr lang="en-US" sz="1600" b="0" dirty="0" smtClean="0"/>
          </a:p>
          <a:p>
            <a:pPr>
              <a:lnSpc>
                <a:spcPct val="100000"/>
              </a:lnSpc>
              <a:spcBef>
                <a:spcPct val="0"/>
              </a:spcBef>
            </a:pPr>
            <a:endParaRPr lang="en-US" dirty="0"/>
          </a:p>
        </p:txBody>
      </p:sp>
    </p:spTree>
  </p:cSld>
  <p:clrMapOvr>
    <a:masterClrMapping/>
  </p:clrMapOvr>
  <p:transition>
    <p:fade/>
  </p:transition>
</p:sld>
</file>

<file path=ppt/theme/theme1.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Title">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Break">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oclc_light_blue</Template>
  <TotalTime>2696</TotalTime>
  <Words>1772</Words>
  <Application>Microsoft Office PowerPoint</Application>
  <PresentationFormat>On-screen Show (4:3)</PresentationFormat>
  <Paragraphs>253</Paragraphs>
  <Slides>43</Slides>
  <Notes>5</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oclc_light_blue</vt:lpstr>
      <vt:lpstr>Photo Title</vt:lpstr>
      <vt:lpstr>Section Break</vt:lpstr>
      <vt:lpstr>OCLC Redesign 2011-01</vt:lpstr>
      <vt:lpstr>Batchload Process for Alberta Libraries</vt:lpstr>
      <vt:lpstr>Welcome</vt:lpstr>
      <vt:lpstr>Agenda</vt:lpstr>
      <vt:lpstr>Why Batchload is Important</vt:lpstr>
      <vt:lpstr>Project Types</vt:lpstr>
      <vt:lpstr>Timeline for Holdings Maintenance</vt:lpstr>
      <vt:lpstr>The Online Service Center</vt:lpstr>
      <vt:lpstr>Complete the Order Checklist</vt:lpstr>
      <vt:lpstr>The Online Service Center</vt:lpstr>
      <vt:lpstr>Order Checklist for Bibliographic Batchload</vt:lpstr>
      <vt:lpstr>Order Checklist – Page 2</vt:lpstr>
      <vt:lpstr>Order Checklist – Page 2</vt:lpstr>
      <vt:lpstr>Order Checklist – Page 3</vt:lpstr>
      <vt:lpstr>Order Checklist – Page 3</vt:lpstr>
      <vt:lpstr>Local System Numbers</vt:lpstr>
      <vt:lpstr>Order Checklist – Page 3/4</vt:lpstr>
      <vt:lpstr>Order Checklist – Page 4</vt:lpstr>
      <vt:lpstr>Order Checklist – Page 5</vt:lpstr>
      <vt:lpstr>Order Checklist – Page 6 – Output </vt:lpstr>
      <vt:lpstr>Cross Reference Report</vt:lpstr>
      <vt:lpstr>Your Records w/ OCLC Numbers</vt:lpstr>
      <vt:lpstr>Order Checklist – Page 7</vt:lpstr>
      <vt:lpstr>Order Checklist – Page 7</vt:lpstr>
      <vt:lpstr>Welcome Screen</vt:lpstr>
      <vt:lpstr>OCLC Services </vt:lpstr>
      <vt:lpstr>Batch load Order Form</vt:lpstr>
      <vt:lpstr>Submit the Order Form</vt:lpstr>
      <vt:lpstr>What’s Next … part of order confirmation</vt:lpstr>
      <vt:lpstr>Send MARC records using PSWeb</vt:lpstr>
      <vt:lpstr>Batchload Documentation and  Resources</vt:lpstr>
      <vt:lpstr>Example: Data Files</vt:lpstr>
      <vt:lpstr>Example: Label files </vt:lpstr>
      <vt:lpstr>More about Naming Files</vt:lpstr>
      <vt:lpstr>File upload</vt:lpstr>
      <vt:lpstr>PSWeb: File Uploads</vt:lpstr>
      <vt:lpstr>Email Confirmation  </vt:lpstr>
      <vt:lpstr>No Email Confirmation?  </vt:lpstr>
      <vt:lpstr>Files returned and re-indexed</vt:lpstr>
      <vt:lpstr>Go to PSWeb to pick up files</vt:lpstr>
      <vt:lpstr>File extensions</vt:lpstr>
      <vt:lpstr>Cross Reference Report</vt:lpstr>
      <vt:lpstr>For more information…</vt:lpstr>
      <vt:lpstr>Slide 43</vt:lpstr>
    </vt:vector>
  </TitlesOfParts>
  <Company>OCLC 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CONTENTdm Users Group Planning Meeting</dc:title>
  <dc:creator>kiek</dc:creator>
  <cp:lastModifiedBy>Carol Ritzenthaler</cp:lastModifiedBy>
  <cp:revision>220</cp:revision>
  <dcterms:created xsi:type="dcterms:W3CDTF">2007-02-09T17:22:21Z</dcterms:created>
  <dcterms:modified xsi:type="dcterms:W3CDTF">2013-07-16T18:33:50Z</dcterms:modified>
</cp:coreProperties>
</file>