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308" r:id="rId3"/>
    <p:sldId id="303" r:id="rId4"/>
    <p:sldId id="333" r:id="rId5"/>
    <p:sldId id="341" r:id="rId6"/>
    <p:sldId id="342" r:id="rId7"/>
    <p:sldId id="343" r:id="rId8"/>
    <p:sldId id="346" r:id="rId9"/>
    <p:sldId id="350" r:id="rId10"/>
    <p:sldId id="340" r:id="rId11"/>
    <p:sldId id="268" r:id="rId12"/>
    <p:sldId id="271" r:id="rId13"/>
    <p:sldId id="269" r:id="rId14"/>
    <p:sldId id="273" r:id="rId15"/>
    <p:sldId id="325" r:id="rId16"/>
    <p:sldId id="305" r:id="rId17"/>
    <p:sldId id="314" r:id="rId18"/>
    <p:sldId id="310" r:id="rId19"/>
    <p:sldId id="318" r:id="rId20"/>
    <p:sldId id="319" r:id="rId21"/>
    <p:sldId id="320" r:id="rId22"/>
    <p:sldId id="316" r:id="rId23"/>
    <p:sldId id="349" r:id="rId24"/>
    <p:sldId id="344" r:id="rId25"/>
    <p:sldId id="309" r:id="rId26"/>
    <p:sldId id="347" r:id="rId27"/>
    <p:sldId id="311" r:id="rId28"/>
    <p:sldId id="281" r:id="rId29"/>
    <p:sldId id="327" r:id="rId30"/>
    <p:sldId id="328" r:id="rId31"/>
    <p:sldId id="330" r:id="rId32"/>
    <p:sldId id="332" r:id="rId33"/>
    <p:sldId id="338" r:id="rId34"/>
    <p:sldId id="331" r:id="rId35"/>
    <p:sldId id="292" r:id="rId36"/>
    <p:sldId id="334" r:id="rId37"/>
    <p:sldId id="339" r:id="rId38"/>
    <p:sldId id="312" r:id="rId39"/>
    <p:sldId id="326" r:id="rId40"/>
    <p:sldId id="348" r:id="rId41"/>
    <p:sldId id="280" r:id="rId42"/>
    <p:sldId id="335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0008"/>
    <a:srgbClr val="C000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440" autoAdjust="0"/>
    <p:restoredTop sz="94745"/>
  </p:normalViewPr>
  <p:slideViewPr>
    <p:cSldViewPr snapToGrid="0" snapToObjects="1">
      <p:cViewPr>
        <p:scale>
          <a:sx n="95" d="100"/>
          <a:sy n="95" d="100"/>
        </p:scale>
        <p:origin x="704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FAD98-B3CF-5F4C-A662-16DB97E1DA20}" type="datetimeFigureOut">
              <a:rPr lang="en-US" smtClean="0"/>
              <a:t>7/24/17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D4DED-9EA2-EF46-9836-77B00285C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70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97E1-564D-514A-AA0D-D9C83903411D}" type="datetimeFigureOut">
              <a:rPr lang="en-US" smtClean="0"/>
              <a:t>7/24/17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BFEDB-19B5-3B4E-A65A-178C2F8BDB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99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97E1-564D-514A-AA0D-D9C83903411D}" type="datetimeFigureOut">
              <a:rPr lang="en-US" smtClean="0"/>
              <a:t>7/24/17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BFEDB-19B5-3B4E-A65A-178C2F8BD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33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97E1-564D-514A-AA0D-D9C83903411D}" type="datetimeFigureOut">
              <a:rPr lang="en-US" smtClean="0"/>
              <a:t>7/24/17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BFEDB-19B5-3B4E-A65A-178C2F8BD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29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97E1-564D-514A-AA0D-D9C83903411D}" type="datetimeFigureOut">
              <a:rPr lang="en-US" smtClean="0"/>
              <a:t>7/24/17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BFEDB-19B5-3B4E-A65A-178C2F8BD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12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97E1-564D-514A-AA0D-D9C83903411D}" type="datetimeFigureOut">
              <a:rPr lang="en-US" smtClean="0"/>
              <a:t>7/24/17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BFEDB-19B5-3B4E-A65A-178C2F8BD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97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97E1-564D-514A-AA0D-D9C83903411D}" type="datetimeFigureOut">
              <a:rPr lang="en-US" smtClean="0"/>
              <a:t>7/24/17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BFEDB-19B5-3B4E-A65A-178C2F8BD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97E1-564D-514A-AA0D-D9C83903411D}" type="datetimeFigureOut">
              <a:rPr lang="en-US" smtClean="0"/>
              <a:t>7/24/17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BFEDB-19B5-3B4E-A65A-178C2F8BD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259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97E1-564D-514A-AA0D-D9C83903411D}" type="datetimeFigureOut">
              <a:rPr lang="en-US" smtClean="0"/>
              <a:t>7/24/17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BFEDB-19B5-3B4E-A65A-178C2F8BD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16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97E1-564D-514A-AA0D-D9C83903411D}" type="datetimeFigureOut">
              <a:rPr lang="en-US" smtClean="0"/>
              <a:t>7/24/17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BFEDB-19B5-3B4E-A65A-178C2F8BD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80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97E1-564D-514A-AA0D-D9C83903411D}" type="datetimeFigureOut">
              <a:rPr lang="en-US" smtClean="0"/>
              <a:t>7/24/17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BFEDB-19B5-3B4E-A65A-178C2F8BD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201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97E1-564D-514A-AA0D-D9C83903411D}" type="datetimeFigureOut">
              <a:rPr lang="en-US" smtClean="0"/>
              <a:t>7/24/17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BFEDB-19B5-3B4E-A65A-178C2F8BD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43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F858A-18BE-A240-8829-2697F338A77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76" y="6126163"/>
            <a:ext cx="2756647" cy="64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0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686" y="1641231"/>
            <a:ext cx="8646288" cy="2077506"/>
          </a:xfrm>
        </p:spPr>
        <p:txBody>
          <a:bodyPr>
            <a:noAutofit/>
          </a:bodyPr>
          <a:lstStyle/>
          <a:p>
            <a:r>
              <a:rPr lang="en-US" sz="5000" dirty="0" smtClean="0">
                <a:solidFill>
                  <a:srgbClr val="C00005"/>
                </a:solidFill>
                <a:latin typeface="Clear Sans"/>
                <a:cs typeface="Clear Sans"/>
              </a:rPr>
              <a:t>10 Ways to Make Your Library More Accessible</a:t>
            </a:r>
            <a:endParaRPr lang="en-US" sz="5000" dirty="0">
              <a:latin typeface="Clear Sans"/>
              <a:cs typeface="Clear Sans"/>
            </a:endParaRPr>
          </a:p>
        </p:txBody>
      </p:sp>
    </p:spTree>
    <p:extLst>
      <p:ext uri="{BB962C8B-B14F-4D97-AF65-F5344CB8AC3E}">
        <p14:creationId xmlns:p14="http://schemas.microsoft.com/office/powerpoint/2010/main" val="282927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2694" y="1986677"/>
            <a:ext cx="7772400" cy="120159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5"/>
                </a:solidFill>
                <a:latin typeface="Clear Sans"/>
                <a:cs typeface="Clear Sans"/>
              </a:rPr>
              <a:t>2</a:t>
            </a:r>
            <a:r>
              <a:rPr lang="en-US" sz="4000" dirty="0" smtClean="0">
                <a:solidFill>
                  <a:srgbClr val="C00005"/>
                </a:solidFill>
                <a:latin typeface="Clear Sans"/>
                <a:cs typeface="Clear Sans"/>
              </a:rPr>
              <a:t>. Understand the Copyright Act</a:t>
            </a:r>
            <a:endParaRPr lang="en-US" sz="4000" dirty="0">
              <a:latin typeface="Clear Sans"/>
              <a:cs typeface="Clear Sans"/>
            </a:endParaRPr>
          </a:p>
        </p:txBody>
      </p:sp>
    </p:spTree>
    <p:extLst>
      <p:ext uri="{BB962C8B-B14F-4D97-AF65-F5344CB8AC3E}">
        <p14:creationId xmlns:p14="http://schemas.microsoft.com/office/powerpoint/2010/main" val="178455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8411" y="1937204"/>
            <a:ext cx="83980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sz="2800" dirty="0" smtClean="0"/>
              <a:t>severe </a:t>
            </a:r>
            <a:r>
              <a:rPr lang="en-US" sz="2800" dirty="0"/>
              <a:t>or total impairment of </a:t>
            </a:r>
            <a:r>
              <a:rPr lang="en-US" sz="2800" b="1" dirty="0"/>
              <a:t>sight</a:t>
            </a:r>
            <a:r>
              <a:rPr lang="en-US" sz="2800" dirty="0"/>
              <a:t> or hearing or the inability to focus or move one’s </a:t>
            </a:r>
            <a:r>
              <a:rPr lang="en-US" sz="2800" b="1" dirty="0"/>
              <a:t>eyes</a:t>
            </a:r>
            <a:r>
              <a:rPr lang="en-US" sz="2800" dirty="0"/>
              <a:t>,</a:t>
            </a:r>
          </a:p>
          <a:p>
            <a:pPr marL="514350" indent="-514350">
              <a:buFont typeface="+mj-lt"/>
              <a:buAutoNum type="alphaLcParenR"/>
            </a:pPr>
            <a:endParaRPr lang="en-US" sz="2800" dirty="0"/>
          </a:p>
          <a:p>
            <a:pPr marL="514350" indent="-514350">
              <a:buFont typeface="+mj-lt"/>
              <a:buAutoNum type="alphaLcParenR"/>
            </a:pPr>
            <a:r>
              <a:rPr lang="en-US" sz="2800" dirty="0" smtClean="0"/>
              <a:t>the </a:t>
            </a:r>
            <a:r>
              <a:rPr lang="en-US" sz="2800" dirty="0"/>
              <a:t>inability to </a:t>
            </a:r>
            <a:r>
              <a:rPr lang="en-US" sz="2800" b="1" dirty="0"/>
              <a:t>hold</a:t>
            </a:r>
            <a:r>
              <a:rPr lang="en-US" sz="2800" dirty="0"/>
              <a:t> or </a:t>
            </a:r>
            <a:r>
              <a:rPr lang="en-US" sz="2800" b="1" dirty="0"/>
              <a:t>manipulate</a:t>
            </a:r>
            <a:r>
              <a:rPr lang="en-US" sz="2800" dirty="0"/>
              <a:t> a book, or</a:t>
            </a:r>
          </a:p>
          <a:p>
            <a:pPr marL="514350" indent="-514350">
              <a:buFont typeface="+mj-lt"/>
              <a:buAutoNum type="alphaLcParenR"/>
            </a:pPr>
            <a:endParaRPr lang="en-US" sz="2800" dirty="0"/>
          </a:p>
          <a:p>
            <a:pPr marL="514350" indent="-514350">
              <a:buFont typeface="+mj-lt"/>
              <a:buAutoNum type="alphaLcParenR"/>
            </a:pPr>
            <a:r>
              <a:rPr lang="en-US" sz="2800" dirty="0" smtClean="0"/>
              <a:t>an </a:t>
            </a:r>
            <a:r>
              <a:rPr lang="en-US" sz="2800" dirty="0"/>
              <a:t>impairment relating to </a:t>
            </a:r>
            <a:r>
              <a:rPr lang="en-US" sz="2800" b="1" dirty="0"/>
              <a:t>comprehension</a:t>
            </a:r>
            <a:r>
              <a:rPr lang="en-US" sz="2800" dirty="0"/>
              <a:t>.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59453" y="668202"/>
            <a:ext cx="7772400" cy="1201599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C00005"/>
                </a:solidFill>
                <a:latin typeface="Clear Sans"/>
                <a:cs typeface="Clear Sans"/>
              </a:rPr>
              <a:t>Definition of a “perceptual disability”</a:t>
            </a:r>
            <a:endParaRPr lang="en-US" sz="3600" dirty="0">
              <a:latin typeface="Clear Sans"/>
              <a:cs typeface="Clear Sans"/>
            </a:endParaRPr>
          </a:p>
        </p:txBody>
      </p:sp>
    </p:spTree>
    <p:extLst>
      <p:ext uri="{BB962C8B-B14F-4D97-AF65-F5344CB8AC3E}">
        <p14:creationId xmlns:p14="http://schemas.microsoft.com/office/powerpoint/2010/main" val="99123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5846"/>
            <a:ext cx="7772400" cy="1201599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C00005"/>
                </a:solidFill>
                <a:latin typeface="Clear Sans"/>
                <a:cs typeface="Clear Sans"/>
              </a:rPr>
              <a:t>Hang on:</a:t>
            </a:r>
            <a:endParaRPr lang="en-US" sz="3600" dirty="0">
              <a:latin typeface="Clear Sans"/>
              <a:cs typeface="Clear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3879" y="1408220"/>
            <a:ext cx="7512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What about low literacy or ESL learners?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261201" y="2231204"/>
            <a:ext cx="66181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Access to restricted collections only if individuals have print disabilities.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3485075"/>
            <a:ext cx="7772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But many accessibility tools are very useful for people</a:t>
            </a:r>
            <a:r>
              <a:rPr lang="en-US" sz="2800" b="1" dirty="0"/>
              <a:t> </a:t>
            </a:r>
            <a:r>
              <a:rPr lang="en-US" sz="2800" b="1" dirty="0" smtClean="0"/>
              <a:t>learning to read </a:t>
            </a:r>
          </a:p>
          <a:p>
            <a:pPr algn="ctr"/>
            <a:r>
              <a:rPr lang="en-US" sz="2800" dirty="0" smtClean="0"/>
              <a:t>(for example,  just about any app or program that converts text to speech can highlight the text as it reads)</a:t>
            </a:r>
          </a:p>
        </p:txBody>
      </p:sp>
    </p:spTree>
    <p:extLst>
      <p:ext uri="{BB962C8B-B14F-4D97-AF65-F5344CB8AC3E}">
        <p14:creationId xmlns:p14="http://schemas.microsoft.com/office/powerpoint/2010/main" val="348217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55420"/>
            <a:ext cx="7772400" cy="1201599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C00005"/>
                </a:solidFill>
                <a:latin typeface="Clear Sans"/>
                <a:cs typeface="Clear Sans"/>
              </a:rPr>
              <a:t>Rule of Thumb</a:t>
            </a:r>
            <a:endParaRPr lang="en-US" sz="3600" dirty="0">
              <a:latin typeface="Clear Sans"/>
              <a:cs typeface="Clear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8276" y="2220051"/>
            <a:ext cx="3973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matters: format.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069231" y="3309990"/>
            <a:ext cx="73889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If </a:t>
            </a:r>
            <a:r>
              <a:rPr lang="en-US" sz="2800" dirty="0"/>
              <a:t>we change the format </a:t>
            </a:r>
            <a:r>
              <a:rPr lang="en-US" sz="2800" dirty="0" smtClean="0"/>
              <a:t>– not content –  can </a:t>
            </a:r>
            <a:r>
              <a:rPr lang="en-US" sz="2800" dirty="0"/>
              <a:t>your patron read the book? </a:t>
            </a:r>
            <a:r>
              <a:rPr lang="en-US" sz="2800" dirty="0" smtClean="0"/>
              <a:t> </a:t>
            </a:r>
          </a:p>
          <a:p>
            <a:endParaRPr lang="en-US" sz="2800" dirty="0" smtClean="0"/>
          </a:p>
          <a:p>
            <a:r>
              <a:rPr lang="en-US" sz="2800" dirty="0" smtClean="0"/>
              <a:t>			If “yes”: eligible for access to restricted 			content (e.g. NNELS &amp; CELA).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681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872" y="634501"/>
            <a:ext cx="7772400" cy="1201599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C00005"/>
                </a:solidFill>
                <a:latin typeface="Clear Sans"/>
                <a:cs typeface="Clear Sans"/>
              </a:rPr>
              <a:t>Section 32</a:t>
            </a:r>
            <a:endParaRPr lang="en-US" sz="3600" dirty="0">
              <a:latin typeface="Clear Sans"/>
              <a:cs typeface="Clear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872" y="1498586"/>
            <a:ext cx="850639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 smtClean="0"/>
          </a:p>
          <a:p>
            <a:r>
              <a:rPr lang="en-US" sz="2800" dirty="0" smtClean="0"/>
              <a:t>It is not an infringement of copyright for a</a:t>
            </a:r>
            <a:r>
              <a:rPr lang="en-US" sz="2800" b="1" dirty="0" smtClean="0"/>
              <a:t> person with a perceptual disability</a:t>
            </a:r>
            <a:r>
              <a:rPr lang="en-US" sz="2800" dirty="0" smtClean="0"/>
              <a:t>, for a</a:t>
            </a:r>
            <a:r>
              <a:rPr lang="en-US" sz="2800" b="1" dirty="0" smtClean="0"/>
              <a:t> person acting at the request of such a person</a:t>
            </a:r>
            <a:r>
              <a:rPr lang="en-US" sz="2800" dirty="0" smtClean="0"/>
              <a:t> or for a </a:t>
            </a:r>
            <a:r>
              <a:rPr lang="en-US" sz="2800" b="1" dirty="0" smtClean="0"/>
              <a:t>non-profit organization </a:t>
            </a:r>
            <a:r>
              <a:rPr lang="en-US" sz="2800" dirty="0" smtClean="0"/>
              <a:t>acting for the benefit of such a person to</a:t>
            </a:r>
          </a:p>
          <a:p>
            <a:pPr lvl="1"/>
            <a:r>
              <a:rPr lang="en-US" sz="2800" dirty="0" smtClean="0">
                <a:solidFill>
                  <a:schemeClr val="accent1"/>
                </a:solidFill>
              </a:rPr>
              <a:t>(</a:t>
            </a:r>
            <a:r>
              <a:rPr lang="en-US" sz="2800" i="1" dirty="0" smtClean="0">
                <a:solidFill>
                  <a:schemeClr val="accent1"/>
                </a:solidFill>
              </a:rPr>
              <a:t>a</a:t>
            </a:r>
            <a:r>
              <a:rPr lang="en-US" sz="2800" dirty="0" smtClean="0">
                <a:solidFill>
                  <a:schemeClr val="accent1"/>
                </a:solidFill>
              </a:rPr>
              <a:t>) make a copy or sound recording of a literary, musical, artistic or dramatic work, other than a cinematographic work, in a format specially designed for persons with a perceptual disability;</a:t>
            </a:r>
          </a:p>
        </p:txBody>
      </p:sp>
    </p:spTree>
    <p:extLst>
      <p:ext uri="{BB962C8B-B14F-4D97-AF65-F5344CB8AC3E}">
        <p14:creationId xmlns:p14="http://schemas.microsoft.com/office/powerpoint/2010/main" val="404756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872" y="634501"/>
            <a:ext cx="7772400" cy="1201599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C00005"/>
                </a:solidFill>
                <a:latin typeface="Clear Sans"/>
                <a:cs typeface="Clear Sans"/>
              </a:rPr>
              <a:t>Section 32</a:t>
            </a:r>
            <a:endParaRPr lang="en-US" sz="3600" dirty="0">
              <a:latin typeface="Clear Sans"/>
              <a:cs typeface="Clear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872" y="1498586"/>
            <a:ext cx="85063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r>
              <a:rPr lang="en-US" sz="2800" b="1" dirty="0"/>
              <a:t>Limitation</a:t>
            </a:r>
            <a:endParaRPr lang="en-US" sz="2800" dirty="0"/>
          </a:p>
          <a:p>
            <a:r>
              <a:rPr lang="en-US" sz="2800" dirty="0"/>
              <a:t>(2) Subsection (1) does not apply if the work or other subject-matter is commercially available, within the meaning of paragraph (a) of the definition </a:t>
            </a:r>
            <a:r>
              <a:rPr lang="en-US" sz="2800" b="1" i="1" dirty="0"/>
              <a:t>commercially available</a:t>
            </a:r>
            <a:r>
              <a:rPr lang="en-US" sz="2800" b="1" dirty="0"/>
              <a:t> </a:t>
            </a:r>
            <a:r>
              <a:rPr lang="en-US" sz="2800" dirty="0"/>
              <a:t>in section 2, in a format specially designed to meet the needs of the person with a perceptual disability referred to in that subsection.</a:t>
            </a:r>
          </a:p>
        </p:txBody>
      </p:sp>
    </p:spTree>
    <p:extLst>
      <p:ext uri="{BB962C8B-B14F-4D97-AF65-F5344CB8AC3E}">
        <p14:creationId xmlns:p14="http://schemas.microsoft.com/office/powerpoint/2010/main" val="141461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316"/>
            <a:ext cx="7772400" cy="1201599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C00005"/>
                </a:solidFill>
                <a:latin typeface="Clear Sans"/>
                <a:cs typeface="Clear Sans"/>
              </a:rPr>
              <a:t>We care that:</a:t>
            </a:r>
            <a:endParaRPr lang="en-US" sz="3600" dirty="0">
              <a:latin typeface="Clear Sans"/>
              <a:cs typeface="Clear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8700" y="1693807"/>
            <a:ext cx="777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/>
              <a:t>c</a:t>
            </a:r>
            <a:r>
              <a:rPr lang="en-US" sz="2800" dirty="0" smtClean="0"/>
              <a:t>opyright-protected books are only for eligible readers - Gatekeeper Role 1</a:t>
            </a:r>
          </a:p>
          <a:p>
            <a:pPr marL="457200" indent="-457200">
              <a:buFont typeface="Arial" charset="0"/>
              <a:buChar char="•"/>
            </a:pPr>
            <a:endParaRPr lang="en-US" sz="28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eligible readers have access to those copyright-protected books </a:t>
            </a:r>
            <a:r>
              <a:rPr lang="mr-IN" sz="2800" dirty="0" smtClean="0"/>
              <a:t>–</a:t>
            </a:r>
            <a:r>
              <a:rPr lang="en-US" sz="2800" dirty="0" smtClean="0"/>
              <a:t> Gatekeeper Role 2</a:t>
            </a:r>
          </a:p>
          <a:p>
            <a:pPr marL="457200" indent="-457200">
              <a:buFont typeface="Arial" charset="0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70206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40798"/>
            <a:ext cx="7772400" cy="1201599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C00005"/>
                </a:solidFill>
                <a:latin typeface="Clear Sans"/>
                <a:cs typeface="Clear Sans"/>
              </a:rPr>
              <a:t>3</a:t>
            </a:r>
            <a:r>
              <a:rPr lang="en-US" sz="4000" dirty="0" smtClean="0">
                <a:solidFill>
                  <a:srgbClr val="C00005"/>
                </a:solidFill>
                <a:latin typeface="Clear Sans"/>
                <a:cs typeface="Clear Sans"/>
              </a:rPr>
              <a:t>. What is disability theory?</a:t>
            </a:r>
            <a:endParaRPr lang="en-US" sz="4000" dirty="0">
              <a:latin typeface="Clear Sans"/>
              <a:cs typeface="Clear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6789" y="2246569"/>
            <a:ext cx="632011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Definitions on the following slides are based on:</a:t>
            </a:r>
          </a:p>
          <a:p>
            <a:endParaRPr lang="en-US" sz="2800" dirty="0"/>
          </a:p>
          <a:p>
            <a:r>
              <a:rPr lang="en-US" sz="2400" dirty="0" smtClean="0"/>
              <a:t>Llewellyn, A. &amp; Hogan, K. “</a:t>
            </a:r>
            <a:r>
              <a:rPr lang="en-US" sz="2400" dirty="0"/>
              <a:t>The Use and Abuse of Models </a:t>
            </a:r>
            <a:r>
              <a:rPr lang="en-US" sz="2400" dirty="0" smtClean="0"/>
              <a:t>of Disability” </a:t>
            </a:r>
            <a:r>
              <a:rPr lang="en-US" sz="2400" i="1" dirty="0"/>
              <a:t>Disability &amp; Society</a:t>
            </a:r>
            <a:r>
              <a:rPr lang="en-US" sz="2400" dirty="0"/>
              <a:t>, Vol. 15, No. 1, 2000, pp. </a:t>
            </a:r>
            <a:r>
              <a:rPr lang="en-US" sz="2400" dirty="0" smtClean="0"/>
              <a:t>157 – 165.</a:t>
            </a:r>
            <a:endParaRPr lang="en-US" sz="24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461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6622"/>
            <a:ext cx="7772400" cy="1201599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C00005"/>
                </a:solidFill>
                <a:latin typeface="Clear Sans"/>
                <a:cs typeface="Clear Sans"/>
              </a:rPr>
              <a:t>1. Medical Model</a:t>
            </a:r>
            <a:endParaRPr lang="en-US" sz="3600" dirty="0">
              <a:latin typeface="Clear Sans"/>
              <a:cs typeface="Clear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1251" y="1960819"/>
            <a:ext cx="73846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Disability is the result of physiological impairment due to injury or disease. And that’s all. </a:t>
            </a:r>
          </a:p>
          <a:p>
            <a:endParaRPr lang="en-US" sz="2800" dirty="0"/>
          </a:p>
          <a:p>
            <a:r>
              <a:rPr lang="en-US" sz="2800" b="1" dirty="0" smtClean="0"/>
              <a:t>In a library: </a:t>
            </a:r>
            <a:endParaRPr lang="en-US" sz="2800" dirty="0"/>
          </a:p>
          <a:p>
            <a:r>
              <a:rPr lang="en-US" sz="2800" dirty="0" smtClean="0"/>
              <a:t>She can’t read that book -- she has a brain injury. </a:t>
            </a:r>
          </a:p>
          <a:p>
            <a:endParaRPr lang="en-US" sz="2800" dirty="0"/>
          </a:p>
          <a:p>
            <a:r>
              <a:rPr lang="en-US" sz="2800" i="1" dirty="0" smtClean="0"/>
              <a:t>Danger in this model: people cannot define their own disabilities &amp; so are defined by them.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0835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55048"/>
            <a:ext cx="7772400" cy="1201599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C00005"/>
                </a:solidFill>
                <a:latin typeface="Clear Sans"/>
                <a:cs typeface="Clear Sans"/>
              </a:rPr>
              <a:t>2. Social Model</a:t>
            </a:r>
            <a:endParaRPr lang="en-US" sz="3600" dirty="0">
              <a:latin typeface="Clear Sans"/>
              <a:cs typeface="Clear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1251" y="1960819"/>
            <a:ext cx="73846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Individuals who are different by virtue of an impairment find that they are oppressed by societal views of normality. </a:t>
            </a:r>
          </a:p>
          <a:p>
            <a:endParaRPr lang="en-US" sz="2800" dirty="0"/>
          </a:p>
          <a:p>
            <a:r>
              <a:rPr lang="en-US" sz="2800" b="1" dirty="0"/>
              <a:t>In a library: </a:t>
            </a:r>
          </a:p>
          <a:p>
            <a:r>
              <a:rPr lang="en-US" sz="2800" dirty="0" smtClean="0"/>
              <a:t>He has Parkinson’s and </a:t>
            </a:r>
            <a:r>
              <a:rPr lang="en-US" sz="2800" dirty="0"/>
              <a:t>the library doesn’t have the book </a:t>
            </a:r>
            <a:r>
              <a:rPr lang="en-US" sz="2800" dirty="0" smtClean="0"/>
              <a:t>he wants </a:t>
            </a:r>
            <a:r>
              <a:rPr lang="en-US" sz="2800" dirty="0"/>
              <a:t>in a format </a:t>
            </a:r>
            <a:r>
              <a:rPr lang="en-US" sz="2800" dirty="0" smtClean="0"/>
              <a:t>he can </a:t>
            </a:r>
            <a:r>
              <a:rPr lang="en-US" sz="2800" dirty="0"/>
              <a:t>read. </a:t>
            </a:r>
          </a:p>
        </p:txBody>
      </p:sp>
    </p:spTree>
    <p:extLst>
      <p:ext uri="{BB962C8B-B14F-4D97-AF65-F5344CB8AC3E}">
        <p14:creationId xmlns:p14="http://schemas.microsoft.com/office/powerpoint/2010/main" val="78890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729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C00005"/>
                </a:solidFill>
                <a:latin typeface="Clear Sans"/>
                <a:cs typeface="Clear Sans"/>
              </a:rPr>
              <a:t>What is NNELS?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b="1" dirty="0" smtClean="0">
              <a:latin typeface="Clear Sans"/>
              <a:cs typeface="Clear Sans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Clear Sans"/>
                <a:cs typeface="Clear Sans"/>
              </a:rPr>
              <a:t>“</a:t>
            </a:r>
            <a:r>
              <a:rPr lang="en-US" sz="2800" b="1" dirty="0">
                <a:latin typeface="Clear Sans"/>
                <a:cs typeface="Clear Sans"/>
              </a:rPr>
              <a:t>National Network for Equitable Library Service”</a:t>
            </a:r>
            <a:r>
              <a:rPr lang="en-US" sz="2800" dirty="0">
                <a:latin typeface="Clear Sans"/>
                <a:cs typeface="Clear Sans"/>
              </a:rPr>
              <a:t/>
            </a:r>
            <a:br>
              <a:rPr lang="en-US" sz="2800" dirty="0">
                <a:latin typeface="Clear Sans"/>
                <a:cs typeface="Clear Sans"/>
              </a:rPr>
            </a:br>
            <a:r>
              <a:rPr lang="en-US" sz="2800" dirty="0">
                <a:latin typeface="Clear Sans"/>
                <a:cs typeface="Clear Sans"/>
              </a:rPr>
              <a:t>(See report: “Opening the Book” from</a:t>
            </a:r>
            <a:br>
              <a:rPr lang="en-US" sz="2800" dirty="0">
                <a:latin typeface="Clear Sans"/>
                <a:cs typeface="Clear Sans"/>
              </a:rPr>
            </a:br>
            <a:r>
              <a:rPr lang="en-US" sz="2800" dirty="0">
                <a:latin typeface="Clear Sans"/>
                <a:cs typeface="Clear Sans"/>
              </a:rPr>
              <a:t> Canadian Library </a:t>
            </a:r>
            <a:r>
              <a:rPr lang="en-US" sz="2800" dirty="0" smtClean="0">
                <a:latin typeface="Clear Sans"/>
                <a:cs typeface="Clear Sans"/>
              </a:rPr>
              <a:t>Association, </a:t>
            </a:r>
            <a:r>
              <a:rPr lang="en-US" sz="2800" dirty="0">
                <a:latin typeface="Clear Sans"/>
                <a:cs typeface="Clear Sans"/>
              </a:rPr>
              <a:t>2005)</a:t>
            </a:r>
            <a:br>
              <a:rPr lang="en-US" sz="2800" dirty="0">
                <a:latin typeface="Clear Sans"/>
                <a:cs typeface="Clear Sans"/>
              </a:rPr>
            </a:br>
            <a:r>
              <a:rPr lang="en-US" sz="2800" dirty="0">
                <a:latin typeface="Clear Sans"/>
                <a:cs typeface="Clear Sans"/>
              </a:rPr>
              <a:t/>
            </a:r>
            <a:br>
              <a:rPr lang="en-US" sz="2800" dirty="0">
                <a:latin typeface="Clear Sans"/>
                <a:cs typeface="Clear Sans"/>
              </a:rPr>
            </a:br>
            <a:r>
              <a:rPr lang="en-US" sz="2800" dirty="0" smtClean="0">
                <a:latin typeface="Clear Sans"/>
                <a:cs typeface="Clear Sans"/>
              </a:rPr>
              <a:t>Funded and supported by the governments of</a:t>
            </a:r>
            <a:r>
              <a:rPr lang="en-US" sz="2800" dirty="0">
                <a:latin typeface="Clear Sans"/>
                <a:cs typeface="Clear Sans"/>
              </a:rPr>
              <a:t/>
            </a:r>
            <a:br>
              <a:rPr lang="en-US" sz="2800" dirty="0">
                <a:latin typeface="Clear Sans"/>
                <a:cs typeface="Clear Sans"/>
              </a:rPr>
            </a:br>
            <a:r>
              <a:rPr lang="en-US" sz="2800" dirty="0" smtClean="0">
                <a:latin typeface="Clear Sans"/>
                <a:cs typeface="Clear Sans"/>
              </a:rPr>
              <a:t>       AB</a:t>
            </a:r>
            <a:r>
              <a:rPr lang="en-US" sz="2800" dirty="0">
                <a:latin typeface="Clear Sans"/>
                <a:cs typeface="Clear Sans"/>
              </a:rPr>
              <a:t>, BC, MB, NS, NWT, NU, SK, YT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8821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4573"/>
            <a:ext cx="7772400" cy="1201599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C00005"/>
                </a:solidFill>
                <a:latin typeface="Clear Sans"/>
                <a:cs typeface="Clear Sans"/>
              </a:rPr>
              <a:t>3. Systems Model</a:t>
            </a:r>
            <a:endParaRPr lang="en-US" sz="3600" dirty="0">
              <a:latin typeface="Clear Sans"/>
              <a:cs typeface="Clear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1251" y="1970344"/>
            <a:ext cx="73846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Individuals </a:t>
            </a:r>
            <a:r>
              <a:rPr lang="en-US" sz="2800" dirty="0" smtClean="0"/>
              <a:t>are part of an ecosystem, and other players in that ecosystem can drive or accelerate the course of development. </a:t>
            </a:r>
            <a:endParaRPr lang="en-US" sz="2800" dirty="0"/>
          </a:p>
          <a:p>
            <a:endParaRPr lang="en-US" sz="2800" dirty="0"/>
          </a:p>
          <a:p>
            <a:r>
              <a:rPr lang="en-US" sz="2800" b="1" dirty="0"/>
              <a:t>In a library: </a:t>
            </a:r>
          </a:p>
          <a:p>
            <a:r>
              <a:rPr lang="en-US" sz="2800" dirty="0" smtClean="0"/>
              <a:t>An individual library staff member can drive or accelerate an individual’s interest in reading.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2921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55048"/>
            <a:ext cx="7772400" cy="1201599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C00005"/>
                </a:solidFill>
                <a:latin typeface="Clear Sans"/>
                <a:cs typeface="Clear Sans"/>
              </a:rPr>
              <a:t>4</a:t>
            </a:r>
            <a:r>
              <a:rPr lang="en-US" sz="3600" dirty="0" smtClean="0">
                <a:solidFill>
                  <a:srgbClr val="C00005"/>
                </a:solidFill>
                <a:latin typeface="Clear Sans"/>
                <a:cs typeface="Clear Sans"/>
              </a:rPr>
              <a:t>. Transactional Model</a:t>
            </a:r>
            <a:endParaRPr lang="en-US" sz="3600" dirty="0">
              <a:latin typeface="Clear Sans"/>
              <a:cs typeface="Clear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1251" y="1960819"/>
            <a:ext cx="73846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Individuals </a:t>
            </a:r>
            <a:r>
              <a:rPr lang="en-US" sz="2800" dirty="0" smtClean="0"/>
              <a:t>are active </a:t>
            </a:r>
            <a:r>
              <a:rPr lang="en-US" sz="2800" dirty="0" err="1"/>
              <a:t>synthesisers</a:t>
            </a:r>
            <a:r>
              <a:rPr lang="en-US" sz="2800" dirty="0"/>
              <a:t> of information from the </a:t>
            </a:r>
            <a:r>
              <a:rPr lang="en-US" sz="2800" dirty="0" smtClean="0"/>
              <a:t>environment.</a:t>
            </a:r>
            <a:endParaRPr lang="en-US" sz="2800" dirty="0"/>
          </a:p>
          <a:p>
            <a:endParaRPr lang="en-US" sz="2800" dirty="0"/>
          </a:p>
          <a:p>
            <a:r>
              <a:rPr lang="en-US" sz="2800" b="1" dirty="0"/>
              <a:t>In a library: </a:t>
            </a:r>
          </a:p>
          <a:p>
            <a:r>
              <a:rPr lang="en-US" sz="2800" dirty="0" smtClean="0"/>
              <a:t>A reader who had a bad childhood experience with a library might think all libraries (and library staff members!) are alike.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9552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4573"/>
            <a:ext cx="7772400" cy="1201599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C00005"/>
                </a:solidFill>
                <a:latin typeface="Clear Sans"/>
                <a:cs typeface="Clear Sans"/>
              </a:rPr>
              <a:t>Keep “social model” glasses handy. </a:t>
            </a:r>
            <a:endParaRPr lang="en-US" sz="3600" dirty="0">
              <a:latin typeface="Clear Sans"/>
              <a:cs typeface="Clear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178" y="2171015"/>
            <a:ext cx="787964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However possible, focus on the accessibility (the social construction) rather than the disability (the individual’s impairment). </a:t>
            </a:r>
          </a:p>
          <a:p>
            <a:endParaRPr lang="en-US" sz="2800" dirty="0"/>
          </a:p>
          <a:p>
            <a:r>
              <a:rPr lang="en-US" sz="2800" dirty="0" smtClean="0"/>
              <a:t>Build for universal design. </a:t>
            </a:r>
          </a:p>
          <a:p>
            <a:pPr marL="514350" indent="-514350">
              <a:buAutoNum type="arabicPeriod"/>
            </a:pPr>
            <a:endParaRPr lang="en-US" sz="2800" dirty="0"/>
          </a:p>
          <a:p>
            <a:pPr marL="514350" indent="-514350"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8328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706" y="664573"/>
            <a:ext cx="8256494" cy="1201599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C00005"/>
                </a:solidFill>
                <a:latin typeface="Clear Sans"/>
                <a:cs typeface="Clear Sans"/>
              </a:rPr>
              <a:t>Sidebar: Principles of Universal Design</a:t>
            </a:r>
            <a:endParaRPr lang="en-US" sz="3600" dirty="0">
              <a:latin typeface="Clear Sans"/>
              <a:cs typeface="Clear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931" y="2117227"/>
            <a:ext cx="787964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Equitable </a:t>
            </a:r>
            <a:r>
              <a:rPr lang="en-US" sz="2800" dirty="0" smtClean="0"/>
              <a:t>Use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Flexibility </a:t>
            </a:r>
            <a:r>
              <a:rPr lang="en-US" sz="2800" dirty="0"/>
              <a:t>in </a:t>
            </a:r>
            <a:r>
              <a:rPr lang="en-US" sz="2800" dirty="0" smtClean="0"/>
              <a:t>Use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Simple </a:t>
            </a:r>
            <a:r>
              <a:rPr lang="en-US" sz="2800" dirty="0"/>
              <a:t>and </a:t>
            </a:r>
            <a:r>
              <a:rPr lang="en-US" sz="2800" dirty="0" smtClean="0"/>
              <a:t>Intuitive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Perceptible 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Tolerance </a:t>
            </a:r>
            <a:r>
              <a:rPr lang="en-US" sz="2800" dirty="0"/>
              <a:t>for </a:t>
            </a:r>
            <a:r>
              <a:rPr lang="en-US" sz="2800" dirty="0" smtClean="0"/>
              <a:t>Error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Low </a:t>
            </a:r>
            <a:r>
              <a:rPr lang="en-US" sz="2800" dirty="0"/>
              <a:t>Physical </a:t>
            </a:r>
            <a:r>
              <a:rPr lang="en-US" sz="2800" dirty="0" smtClean="0"/>
              <a:t>Effort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Size </a:t>
            </a:r>
            <a:r>
              <a:rPr lang="en-US" sz="2800" dirty="0"/>
              <a:t>and Space for Approach and </a:t>
            </a:r>
            <a:r>
              <a:rPr lang="en-US" sz="2800" dirty="0" smtClean="0"/>
              <a:t>Use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998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9722" y="577728"/>
            <a:ext cx="6817659" cy="1201599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C00005"/>
                </a:solidFill>
                <a:latin typeface="Clear Sans"/>
                <a:cs typeface="Clear Sans"/>
              </a:rPr>
              <a:t>4. Put library accessibility features on the website.</a:t>
            </a:r>
            <a:endParaRPr lang="en-US" sz="4000" dirty="0">
              <a:latin typeface="Clear Sans"/>
              <a:cs typeface="Clear Sans"/>
            </a:endParaRPr>
          </a:p>
        </p:txBody>
      </p:sp>
      <p:pic>
        <p:nvPicPr>
          <p:cNvPr id="4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" b="2"/>
          <a:stretch>
            <a:fillRect/>
          </a:stretch>
        </p:blipFill>
        <p:spPr bwMode="auto">
          <a:xfrm>
            <a:off x="793375" y="2061715"/>
            <a:ext cx="12802948" cy="4042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19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40798"/>
            <a:ext cx="7772400" cy="1201599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C00005"/>
                </a:solidFill>
                <a:latin typeface="Clear Sans"/>
                <a:cs typeface="Clear Sans"/>
              </a:rPr>
              <a:t>Also, small things:</a:t>
            </a:r>
            <a:endParaRPr lang="en-US" sz="3600" dirty="0">
              <a:latin typeface="Clear Sans"/>
              <a:cs typeface="Clear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2776" y="2106370"/>
            <a:ext cx="58784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Make library contact information easy to find on a website.</a:t>
            </a:r>
          </a:p>
          <a:p>
            <a:endParaRPr lang="en-US" sz="2800" dirty="0"/>
          </a:p>
          <a:p>
            <a:r>
              <a:rPr lang="en-US" sz="2800" dirty="0" smtClean="0"/>
              <a:t>Don’t turn your email signature into a pretty JPEG image.</a:t>
            </a:r>
          </a:p>
          <a:p>
            <a:endParaRPr lang="en-US" sz="2800" dirty="0"/>
          </a:p>
          <a:p>
            <a:r>
              <a:rPr lang="en-US" sz="2800" dirty="0" smtClean="0"/>
              <a:t>Put only completely non-essential information into images. 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09227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40799"/>
            <a:ext cx="7772400" cy="72595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C00005"/>
                </a:solidFill>
                <a:latin typeface="Clear Sans"/>
                <a:cs typeface="Clear Sans"/>
              </a:rPr>
              <a:t>5</a:t>
            </a:r>
            <a:r>
              <a:rPr lang="en-US" dirty="0" smtClean="0">
                <a:solidFill>
                  <a:srgbClr val="C00005"/>
                </a:solidFill>
                <a:latin typeface="Clear Sans"/>
                <a:cs typeface="Clear Sans"/>
              </a:rPr>
              <a:t>. Build Community; Follow Conversations</a:t>
            </a:r>
            <a:endParaRPr lang="en-US" dirty="0">
              <a:latin typeface="Clear Sans"/>
              <a:cs typeface="Clear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7078" y="2168228"/>
            <a:ext cx="76711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Curiosity &gt; Knowledge</a:t>
            </a:r>
          </a:p>
          <a:p>
            <a:endParaRPr lang="en-US" sz="2800" dirty="0"/>
          </a:p>
          <a:p>
            <a:r>
              <a:rPr lang="en-US" sz="2800" dirty="0" smtClean="0"/>
              <a:t>Organize a </a:t>
            </a:r>
            <a:r>
              <a:rPr lang="en-US" sz="2800" dirty="0"/>
              <a:t>t</a:t>
            </a:r>
            <a:r>
              <a:rPr lang="en-US" sz="2800" dirty="0" smtClean="0"/>
              <a:t>echnology meet-up, with coffee &amp; tea afterward. Example: </a:t>
            </a:r>
            <a:r>
              <a:rPr lang="en-US" sz="2800" i="1" dirty="0" smtClean="0"/>
              <a:t>Getting </a:t>
            </a:r>
            <a:r>
              <a:rPr lang="en-US" sz="2800" i="1" dirty="0"/>
              <a:t>Together with </a:t>
            </a:r>
            <a:r>
              <a:rPr lang="en-US" sz="2800" i="1" dirty="0" smtClean="0"/>
              <a:t>Technology</a:t>
            </a:r>
            <a:r>
              <a:rPr lang="en-US" sz="2800" dirty="0" smtClean="0"/>
              <a:t> (GTT) </a:t>
            </a:r>
            <a:r>
              <a:rPr lang="en-US" sz="2800" dirty="0"/>
              <a:t>program, </a:t>
            </a:r>
            <a:r>
              <a:rPr lang="en-US" sz="2800" dirty="0" smtClean="0"/>
              <a:t>Canadian </a:t>
            </a:r>
            <a:r>
              <a:rPr lang="en-US" sz="2800" dirty="0"/>
              <a:t>Council of the </a:t>
            </a:r>
            <a:r>
              <a:rPr lang="en-US" sz="2800" dirty="0" smtClean="0"/>
              <a:t>Blind. </a:t>
            </a:r>
          </a:p>
          <a:p>
            <a:endParaRPr lang="en-US" sz="2800" dirty="0"/>
          </a:p>
          <a:p>
            <a:r>
              <a:rPr lang="en-US" sz="2800" dirty="0" smtClean="0"/>
              <a:t>Watch for “#a11y” — </a:t>
            </a:r>
            <a:r>
              <a:rPr lang="en-US" sz="2800" b="1" dirty="0" smtClean="0"/>
              <a:t>a c c e s  s 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 b 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  l   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    t  y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					     a </a:t>
            </a:r>
            <a:r>
              <a:rPr lang="en-US" sz="2800" dirty="0" smtClean="0">
                <a:solidFill>
                  <a:srgbClr val="B10008"/>
                </a:solidFill>
              </a:rPr>
              <a:t>1 2 3 4 5 6 7 8 9 10 11 </a:t>
            </a:r>
            <a:r>
              <a:rPr lang="en-US" sz="2800" dirty="0" smtClean="0"/>
              <a:t>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148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518" y="873564"/>
            <a:ext cx="8633011" cy="72595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C00005"/>
                </a:solidFill>
                <a:latin typeface="Clear Sans"/>
                <a:cs typeface="Clear Sans"/>
              </a:rPr>
              <a:t>6. Designate an Accessibility Contact</a:t>
            </a:r>
            <a:endParaRPr lang="en-US" dirty="0">
              <a:latin typeface="Clear Sans"/>
              <a:cs typeface="Clear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3255" y="1805158"/>
            <a:ext cx="76711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Or become that person!</a:t>
            </a:r>
          </a:p>
          <a:p>
            <a:endParaRPr lang="en-US" sz="2800" dirty="0"/>
          </a:p>
          <a:p>
            <a:r>
              <a:rPr lang="en-US" sz="2800" dirty="0" smtClean="0"/>
              <a:t>PATAQ: “Person into Answering Technology &amp; Accessibility Questions”</a:t>
            </a:r>
          </a:p>
          <a:p>
            <a:endParaRPr lang="en-US" sz="2800" dirty="0"/>
          </a:p>
          <a:p>
            <a:r>
              <a:rPr lang="en-US" sz="2800" dirty="0" smtClean="0"/>
              <a:t>Takes training. Follows conversations. Asks questions. Keeps accessibility lenses on. </a:t>
            </a:r>
          </a:p>
          <a:p>
            <a:endParaRPr lang="en-US" sz="2800" dirty="0"/>
          </a:p>
          <a:p>
            <a:r>
              <a:rPr lang="en-US" sz="2800" dirty="0"/>
              <a:t>Needs time. </a:t>
            </a:r>
          </a:p>
        </p:txBody>
      </p:sp>
    </p:spTree>
    <p:extLst>
      <p:ext uri="{BB962C8B-B14F-4D97-AF65-F5344CB8AC3E}">
        <p14:creationId xmlns:p14="http://schemas.microsoft.com/office/powerpoint/2010/main" val="211812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813" y="829040"/>
            <a:ext cx="7772400" cy="1201599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Clear Sans"/>
                <a:cs typeface="Clear Sans"/>
              </a:rPr>
              <a:t>(Returning to</a:t>
            </a:r>
            <a:r>
              <a:rPr lang="en-US" sz="3600" dirty="0">
                <a:solidFill>
                  <a:srgbClr val="C00005"/>
                </a:solidFill>
                <a:latin typeface="Clear Sans"/>
                <a:cs typeface="Clear Sans"/>
              </a:rPr>
              <a:t> </a:t>
            </a:r>
            <a:r>
              <a:rPr lang="en-US" sz="3600" dirty="0" smtClean="0">
                <a:solidFill>
                  <a:srgbClr val="C00005"/>
                </a:solidFill>
                <a:latin typeface="Clear Sans"/>
                <a:cs typeface="Clear Sans"/>
              </a:rPr>
              <a:t>2. The Copyright Act</a:t>
            </a:r>
            <a:r>
              <a:rPr lang="en-US" sz="3600" dirty="0" smtClean="0">
                <a:solidFill>
                  <a:srgbClr val="000000"/>
                </a:solidFill>
                <a:latin typeface="Clear Sans"/>
                <a:cs typeface="Clear Sans"/>
              </a:rPr>
              <a:t>)</a:t>
            </a:r>
            <a:endParaRPr lang="en-US" sz="3600" dirty="0">
              <a:solidFill>
                <a:srgbClr val="000000"/>
              </a:solidFill>
              <a:latin typeface="Clear Sans"/>
              <a:cs typeface="Clear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729" y="2431561"/>
            <a:ext cx="83980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sz="2800" dirty="0" smtClean="0"/>
              <a:t>severe </a:t>
            </a:r>
            <a:r>
              <a:rPr lang="en-US" sz="2800" dirty="0"/>
              <a:t>or total impairment of sight or hearing or the inability to focus or move one’s eyes,</a:t>
            </a:r>
          </a:p>
          <a:p>
            <a:pPr marL="514350" indent="-514350">
              <a:buFont typeface="+mj-lt"/>
              <a:buAutoNum type="alphaLcParenR"/>
            </a:pPr>
            <a:endParaRPr lang="en-US" sz="2800" dirty="0"/>
          </a:p>
          <a:p>
            <a:pPr marL="514350" indent="-514350">
              <a:buFont typeface="+mj-lt"/>
              <a:buAutoNum type="alphaLcParenR"/>
            </a:pPr>
            <a:r>
              <a:rPr lang="en-US" sz="2800" dirty="0" smtClean="0"/>
              <a:t>the </a:t>
            </a:r>
            <a:r>
              <a:rPr lang="en-US" sz="2800" dirty="0"/>
              <a:t>inability to hold or manipulate a book, or</a:t>
            </a:r>
          </a:p>
          <a:p>
            <a:pPr marL="514350" indent="-514350">
              <a:buFont typeface="+mj-lt"/>
              <a:buAutoNum type="alphaLcParenR"/>
            </a:pPr>
            <a:endParaRPr lang="en-US" sz="2800" dirty="0"/>
          </a:p>
          <a:p>
            <a:pPr marL="514350" indent="-514350">
              <a:buFont typeface="+mj-lt"/>
              <a:buAutoNum type="alphaLcParenR"/>
            </a:pPr>
            <a:r>
              <a:rPr lang="en-US" sz="2800" dirty="0" smtClean="0"/>
              <a:t>an </a:t>
            </a:r>
            <a:r>
              <a:rPr lang="en-US" sz="2800" dirty="0"/>
              <a:t>impairment relating to comprehension.</a:t>
            </a:r>
          </a:p>
        </p:txBody>
      </p:sp>
    </p:spTree>
    <p:extLst>
      <p:ext uri="{BB962C8B-B14F-4D97-AF65-F5344CB8AC3E}">
        <p14:creationId xmlns:p14="http://schemas.microsoft.com/office/powerpoint/2010/main" val="55015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40799"/>
            <a:ext cx="7772400" cy="72595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C00005"/>
                </a:solidFill>
                <a:latin typeface="Clear Sans"/>
                <a:cs typeface="Clear Sans"/>
              </a:rPr>
              <a:t>7. Build Your Toolkit 1</a:t>
            </a:r>
            <a:endParaRPr lang="en-US" dirty="0">
              <a:latin typeface="Clear Sans"/>
              <a:cs typeface="Clear Sans"/>
            </a:endParaRPr>
          </a:p>
        </p:txBody>
      </p:sp>
      <p:pic>
        <p:nvPicPr>
          <p:cNvPr id="6" name="Picture 5" descr="AppleVis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2783581"/>
            <a:ext cx="7124700" cy="1143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11301" y="4184262"/>
            <a:ext cx="5114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AppleVis</a:t>
            </a:r>
            <a:r>
              <a:rPr lang="en-US" sz="2800" dirty="0" smtClean="0"/>
              <a:t>: </a:t>
            </a:r>
            <a:r>
              <a:rPr lang="en-US" sz="2800" dirty="0" err="1" smtClean="0"/>
              <a:t>applevis.com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1910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5627" y="665695"/>
            <a:ext cx="8283539" cy="378231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lear Sans"/>
                <a:cs typeface="Clear Sans"/>
              </a:rPr>
              <a:t>Housed at, and by, the </a:t>
            </a:r>
            <a:br>
              <a:rPr lang="en-US" sz="4000" dirty="0" smtClean="0">
                <a:latin typeface="Clear Sans"/>
                <a:cs typeface="Clear Sans"/>
              </a:rPr>
            </a:br>
            <a:r>
              <a:rPr lang="en-US" sz="4000" dirty="0" smtClean="0">
                <a:latin typeface="Clear Sans"/>
                <a:cs typeface="Clear Sans"/>
              </a:rPr>
              <a:t>BC Libraries Co-op</a:t>
            </a:r>
            <a:r>
              <a:rPr lang="en-US" dirty="0" smtClean="0">
                <a:latin typeface="Clear Sans"/>
                <a:cs typeface="Clear Sans"/>
              </a:rPr>
              <a:t/>
            </a:r>
            <a:br>
              <a:rPr lang="en-US" dirty="0" smtClean="0">
                <a:latin typeface="Clear Sans"/>
                <a:cs typeface="Clear Sans"/>
              </a:rPr>
            </a:br>
            <a:endParaRPr lang="en-US" dirty="0">
              <a:latin typeface="Clear Sans"/>
              <a:cs typeface="Clear San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3038475"/>
            <a:ext cx="2095500" cy="267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1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40799"/>
            <a:ext cx="7772400" cy="72595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C00005"/>
                </a:solidFill>
                <a:latin typeface="Clear Sans"/>
                <a:cs typeface="Clear Sans"/>
              </a:rPr>
              <a:t>Build Your Toolkit 2</a:t>
            </a:r>
            <a:endParaRPr lang="en-US" dirty="0">
              <a:latin typeface="Clear Sans"/>
              <a:cs typeface="Clear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0455" y="2435345"/>
            <a:ext cx="80630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Dyslexie regular"/>
                <a:cs typeface="Dyslexie regular"/>
              </a:rPr>
              <a:t>Learn how to install and use </a:t>
            </a:r>
          </a:p>
          <a:p>
            <a:pPr algn="ctr"/>
            <a:endParaRPr lang="en-US" sz="2800" dirty="0">
              <a:latin typeface="Dyslexie regular"/>
              <a:cs typeface="Dyslexie regular"/>
            </a:endParaRPr>
          </a:p>
          <a:p>
            <a:pPr algn="ctr"/>
            <a:r>
              <a:rPr lang="en-US" sz="2800" dirty="0" smtClean="0">
                <a:latin typeface="Dyslexie regular"/>
                <a:cs typeface="Dyslexie regular"/>
              </a:rPr>
              <a:t>dyslexic fonts such as</a:t>
            </a:r>
          </a:p>
          <a:p>
            <a:pPr algn="ctr"/>
            <a:endParaRPr lang="en-US" sz="2800" dirty="0">
              <a:latin typeface="Dyslexie regular"/>
              <a:cs typeface="Dyslexie regular"/>
            </a:endParaRPr>
          </a:p>
          <a:p>
            <a:pPr algn="ctr"/>
            <a:r>
              <a:rPr lang="en-US" sz="2800" dirty="0" smtClean="0">
                <a:latin typeface="Dyslexie regular"/>
                <a:cs typeface="Dyslexie regular"/>
              </a:rPr>
              <a:t> Open Dyslexic &amp; </a:t>
            </a:r>
            <a:r>
              <a:rPr lang="en-US" sz="2800" dirty="0" err="1" smtClean="0">
                <a:latin typeface="Dyslexie regular"/>
                <a:cs typeface="Dyslexie regular"/>
              </a:rPr>
              <a:t>Dyslexie</a:t>
            </a:r>
            <a:r>
              <a:rPr lang="en-US" sz="2800" dirty="0" smtClean="0">
                <a:latin typeface="Dyslexie regular"/>
                <a:cs typeface="Dyslexie regular"/>
              </a:rPr>
              <a:t>. </a:t>
            </a:r>
            <a:endParaRPr lang="en-US" sz="2800" dirty="0">
              <a:latin typeface="Dyslexie regular"/>
              <a:cs typeface="Dyslexi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99964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247" y="618070"/>
            <a:ext cx="7772400" cy="72595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C00005"/>
                </a:solidFill>
                <a:latin typeface="Clear Sans"/>
                <a:cs typeface="Clear Sans"/>
              </a:rPr>
              <a:t>Build Your Toolkit 3</a:t>
            </a:r>
            <a:endParaRPr lang="en-US" dirty="0">
              <a:latin typeface="Clear Sans"/>
              <a:cs typeface="Clear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317" y="1651944"/>
            <a:ext cx="766830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Learning some accessibility features of different devices and operating systems: </a:t>
            </a:r>
          </a:p>
          <a:p>
            <a:endParaRPr lang="en-US" sz="2800" dirty="0"/>
          </a:p>
          <a:p>
            <a:pPr marL="457200" indent="-457200">
              <a:buFontTx/>
              <a:buChar char="-"/>
            </a:pPr>
            <a:r>
              <a:rPr lang="en-US" sz="2800" dirty="0" smtClean="0"/>
              <a:t>Search for operating system (e.g. Windows 10) + “accessibility features” </a:t>
            </a:r>
          </a:p>
          <a:p>
            <a:pPr marL="457200" indent="-457200">
              <a:buFontTx/>
              <a:buChar char="-"/>
            </a:pPr>
            <a:endParaRPr lang="en-US" sz="2800" dirty="0"/>
          </a:p>
          <a:p>
            <a:pPr marL="457200" indent="-457200">
              <a:buFontTx/>
              <a:buChar char="-"/>
            </a:pPr>
            <a:r>
              <a:rPr lang="en-US" sz="2800" dirty="0" smtClean="0"/>
              <a:t>Search “Shane Aguilera iPad” for a good, short, and unintimidating introduction to </a:t>
            </a:r>
            <a:r>
              <a:rPr lang="en-US" sz="2800" dirty="0" err="1" smtClean="0"/>
              <a:t>VoiceOver</a:t>
            </a:r>
            <a:r>
              <a:rPr lang="en-US" sz="2800" dirty="0" smtClean="0"/>
              <a:t> on an iPad.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42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40799"/>
            <a:ext cx="7772400" cy="72595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C00005"/>
                </a:solidFill>
                <a:latin typeface="Clear Sans"/>
                <a:cs typeface="Clear Sans"/>
              </a:rPr>
              <a:t>Build Your Toolkit 4</a:t>
            </a:r>
            <a:endParaRPr lang="en-US" dirty="0">
              <a:latin typeface="Clear Sans"/>
              <a:cs typeface="Clear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870" y="1974673"/>
            <a:ext cx="766830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case these are useful, here are some excellent sources of books in Braille: </a:t>
            </a:r>
          </a:p>
          <a:p>
            <a:endParaRPr lang="en-US" sz="2800" dirty="0"/>
          </a:p>
          <a:p>
            <a:pPr marL="571500" indent="-571500">
              <a:buFontTx/>
              <a:buChar char="-"/>
            </a:pPr>
            <a:r>
              <a:rPr lang="en-US" sz="2800" dirty="0" err="1" smtClean="0"/>
              <a:t>braillebookstore.com</a:t>
            </a:r>
            <a:r>
              <a:rPr lang="en-US" sz="2800" dirty="0" smtClean="0"/>
              <a:t> (based in Abbotsford)</a:t>
            </a:r>
          </a:p>
          <a:p>
            <a:pPr marL="571500" indent="-571500">
              <a:buFontTx/>
              <a:buChar char="-"/>
            </a:pPr>
            <a:r>
              <a:rPr lang="en-US" sz="2800" dirty="0" err="1" smtClean="0"/>
              <a:t>seedlings.org</a:t>
            </a:r>
            <a:endParaRPr lang="en-US" sz="2800" dirty="0"/>
          </a:p>
          <a:p>
            <a:pPr marL="571500" indent="-571500">
              <a:buFontTx/>
              <a:buChar char="-"/>
            </a:pPr>
            <a:r>
              <a:rPr lang="en-US" sz="2800" dirty="0" err="1"/>
              <a:t>actionfund.org</a:t>
            </a:r>
            <a:endParaRPr lang="en-US" sz="2800" dirty="0"/>
          </a:p>
          <a:p>
            <a:pPr marL="571500" indent="-571500">
              <a:buFontTx/>
              <a:buChar char="-"/>
            </a:pPr>
            <a:r>
              <a:rPr lang="en-US" sz="2800" dirty="0" err="1"/>
              <a:t>BeulahReimerLegacy.com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644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40799"/>
            <a:ext cx="7772400" cy="72595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C00005"/>
                </a:solidFill>
                <a:latin typeface="Clear Sans"/>
                <a:cs typeface="Clear Sans"/>
              </a:rPr>
              <a:t>Build Your Toolkit 5</a:t>
            </a:r>
            <a:endParaRPr lang="en-US" dirty="0">
              <a:latin typeface="Clear Sans"/>
              <a:cs typeface="Clear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871" y="1974673"/>
            <a:ext cx="41873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Writing a note in Braille can be as simple as having: </a:t>
            </a:r>
          </a:p>
          <a:p>
            <a:endParaRPr lang="en-US" sz="2800" dirty="0"/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A slate and stylus;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A Braille guide;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Remembering to braille backwards &amp; in reverse.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729" y="2162932"/>
            <a:ext cx="3911697" cy="294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8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071" y="940798"/>
            <a:ext cx="7772400" cy="72595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C00005"/>
                </a:solidFill>
                <a:latin typeface="Clear Sans"/>
                <a:cs typeface="Clear Sans"/>
              </a:rPr>
              <a:t>Build </a:t>
            </a:r>
            <a:r>
              <a:rPr lang="en-US" smtClean="0">
                <a:solidFill>
                  <a:srgbClr val="C00005"/>
                </a:solidFill>
                <a:latin typeface="Clear Sans"/>
                <a:cs typeface="Clear Sans"/>
              </a:rPr>
              <a:t>Your Toolkit 6</a:t>
            </a:r>
            <a:endParaRPr lang="en-US" dirty="0">
              <a:latin typeface="Clear Sans"/>
              <a:cs typeface="Clear Sans"/>
            </a:endParaRPr>
          </a:p>
        </p:txBody>
      </p:sp>
      <p:pic>
        <p:nvPicPr>
          <p:cNvPr id="6" name="Picture 5" descr="IMG_34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530" y="940798"/>
            <a:ext cx="3813934" cy="51062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1295" y="1897225"/>
            <a:ext cx="401070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Braille can make maps and diagrams accessible. </a:t>
            </a:r>
          </a:p>
          <a:p>
            <a:endParaRPr lang="en-US" sz="2800" dirty="0"/>
          </a:p>
          <a:p>
            <a:r>
              <a:rPr lang="en-US" sz="2800" dirty="0" smtClean="0"/>
              <a:t>Example: “</a:t>
            </a:r>
            <a:r>
              <a:rPr lang="en-US" sz="2800" dirty="0" err="1" smtClean="0"/>
              <a:t>iFeelagrams</a:t>
            </a:r>
            <a:r>
              <a:rPr lang="en-US" sz="2800" dirty="0" smtClean="0"/>
              <a:t>” are</a:t>
            </a:r>
            <a:r>
              <a:rPr lang="en-US" sz="2800" dirty="0"/>
              <a:t> </a:t>
            </a:r>
            <a:r>
              <a:rPr lang="en-US" sz="2800" dirty="0" smtClean="0"/>
              <a:t>tactile Screenshots </a:t>
            </a:r>
          </a:p>
          <a:p>
            <a:r>
              <a:rPr lang="en-US" sz="2800" dirty="0" smtClean="0"/>
              <a:t>for iPad and iOS published by  National Braille Press.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5250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58411"/>
            <a:ext cx="7772400" cy="1201599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5"/>
                </a:solidFill>
                <a:latin typeface="Clear Sans"/>
                <a:cs typeface="Clear Sans"/>
              </a:rPr>
              <a:t>8. “How Do You Read?”</a:t>
            </a:r>
            <a:endParaRPr lang="en-US" sz="4000" dirty="0">
              <a:latin typeface="Clear Sans"/>
              <a:cs typeface="Clear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5044" y="2079846"/>
            <a:ext cx="7772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And some other questions to ask new patrons: </a:t>
            </a:r>
          </a:p>
          <a:p>
            <a:endParaRPr lang="en-US" sz="2800" dirty="0"/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What tools do you use to read?</a:t>
            </a:r>
            <a:endParaRPr lang="en-US" sz="2800" dirty="0"/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What format works best for you? What else works?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What can we do for you to make the most use of the library?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What </a:t>
            </a:r>
            <a:r>
              <a:rPr lang="en-US" sz="2800" dirty="0"/>
              <a:t>do you like to read?</a:t>
            </a:r>
          </a:p>
          <a:p>
            <a:pPr marL="457200" indent="-457200">
              <a:buFontTx/>
              <a:buChar char="-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52707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58411"/>
            <a:ext cx="7772400" cy="1201599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C00005"/>
                </a:solidFill>
                <a:latin typeface="Clear Sans"/>
                <a:cs typeface="Clear Sans"/>
              </a:rPr>
              <a:t>9</a:t>
            </a:r>
            <a:r>
              <a:rPr lang="en-US" sz="4000" dirty="0" smtClean="0">
                <a:solidFill>
                  <a:srgbClr val="C00005"/>
                </a:solidFill>
                <a:latin typeface="Clear Sans"/>
                <a:cs typeface="Clear Sans"/>
              </a:rPr>
              <a:t>. Know the basics; </a:t>
            </a:r>
            <a:br>
              <a:rPr lang="en-US" sz="4000" dirty="0" smtClean="0">
                <a:solidFill>
                  <a:srgbClr val="C00005"/>
                </a:solidFill>
                <a:latin typeface="Clear Sans"/>
                <a:cs typeface="Clear Sans"/>
              </a:rPr>
            </a:br>
            <a:r>
              <a:rPr lang="en-US" sz="4000" dirty="0" smtClean="0">
                <a:solidFill>
                  <a:srgbClr val="C00005"/>
                </a:solidFill>
                <a:latin typeface="Clear Sans"/>
                <a:cs typeface="Clear Sans"/>
              </a:rPr>
              <a:t>Ask the advanced</a:t>
            </a:r>
            <a:endParaRPr lang="en-US" sz="4000" dirty="0">
              <a:latin typeface="Clear Sans"/>
              <a:cs typeface="Clear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1186" y="2348787"/>
            <a:ext cx="777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Know: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how to create access to the content,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that tools and formats exist,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w</a:t>
            </a:r>
            <a:r>
              <a:rPr lang="en-US" sz="2800" dirty="0" smtClean="0"/>
              <a:t>here to go with your questions</a:t>
            </a:r>
            <a:r>
              <a:rPr lang="en-US" sz="2800" dirty="0"/>
              <a:t>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50396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0538" y="748586"/>
            <a:ext cx="7772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Find out who knows more than you do.</a:t>
            </a:r>
          </a:p>
          <a:p>
            <a:endParaRPr lang="en-US" sz="2800" dirty="0"/>
          </a:p>
          <a:p>
            <a:r>
              <a:rPr lang="en-US" sz="2800" dirty="0" smtClean="0"/>
              <a:t>Ask: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b</a:t>
            </a:r>
            <a:r>
              <a:rPr lang="en-US" sz="2800" dirty="0" smtClean="0"/>
              <a:t>efore speaking or acting on behalf of others.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when in doubt: technology, approach, history</a:t>
            </a:r>
            <a:r>
              <a:rPr lang="mr-IN" sz="2800" dirty="0" smtClean="0"/>
              <a:t>…</a:t>
            </a:r>
            <a:endParaRPr lang="en-US" sz="2800" dirty="0" smtClean="0"/>
          </a:p>
          <a:p>
            <a:pPr marL="457200" indent="-457200">
              <a:buFont typeface="Arial" charset="0"/>
              <a:buChar char="•"/>
            </a:pPr>
            <a:endParaRPr lang="en-US" sz="2800" dirty="0"/>
          </a:p>
          <a:p>
            <a:r>
              <a:rPr lang="en-US" sz="2800" dirty="0" smtClean="0"/>
              <a:t>Okay to say: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I’m not sure. I’ll find out. What’s the best way to reach you?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I remember a thing from a presentation maybe related to this</a:t>
            </a:r>
            <a:r>
              <a:rPr lang="mr-IN" sz="2800" dirty="0" smtClean="0"/>
              <a:t>…</a:t>
            </a:r>
            <a:r>
              <a:rPr lang="en-US" sz="2800" dirty="0" smtClean="0"/>
              <a:t> help?</a:t>
            </a:r>
          </a:p>
          <a:p>
            <a:pPr marL="457200" indent="-457200">
              <a:buFont typeface="Arial" charset="0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73116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941" y="1075269"/>
            <a:ext cx="7772400" cy="1201599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C00005"/>
                </a:solidFill>
                <a:latin typeface="Clear Sans"/>
                <a:cs typeface="Clear Sans"/>
              </a:rPr>
              <a:t>10. Know Little, Be Much</a:t>
            </a:r>
            <a:endParaRPr lang="en-US" sz="4000" dirty="0">
              <a:latin typeface="Clear Sans"/>
              <a:cs typeface="Clear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9176" y="2646053"/>
            <a:ext cx="69790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“Feeling lost, crazy and desperate belongs to a good life as much as optimism, certainty and reason.” </a:t>
            </a:r>
            <a:endParaRPr lang="en-US" sz="3200" dirty="0" smtClean="0"/>
          </a:p>
          <a:p>
            <a:endParaRPr lang="en-US" sz="3200" dirty="0" smtClean="0"/>
          </a:p>
          <a:p>
            <a:pPr algn="r"/>
            <a:r>
              <a:rPr lang="en-US" sz="3200" i="1" dirty="0" smtClean="0"/>
              <a:t>- Alain de </a:t>
            </a:r>
            <a:r>
              <a:rPr lang="en-US" sz="3200" i="1" dirty="0" err="1" smtClean="0"/>
              <a:t>Botton</a:t>
            </a:r>
            <a:r>
              <a:rPr lang="en-US" sz="3200" i="1" dirty="0"/>
              <a:t/>
            </a:r>
            <a:br>
              <a:rPr lang="en-US" sz="3200" i="1" dirty="0"/>
            </a:br>
            <a:endParaRPr lang="en-US" sz="3200" i="1" dirty="0" smtClean="0"/>
          </a:p>
        </p:txBody>
      </p:sp>
    </p:spTree>
    <p:extLst>
      <p:ext uri="{BB962C8B-B14F-4D97-AF65-F5344CB8AC3E}">
        <p14:creationId xmlns:p14="http://schemas.microsoft.com/office/powerpoint/2010/main" val="194704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43673" y="1747779"/>
            <a:ext cx="7772400" cy="3762496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“A library in the middle of a community is a cross between an emergency exit, a life-raft and a festival. They are cathedrals of the mind; hospitals of the soul; theme parks of the imagination. On a cold rainy island, they are the only sheltered public spaces where you are not a consumer, but a citizen instead.” 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										</a:t>
            </a:r>
            <a:r>
              <a:rPr lang="en-US" sz="2800" i="1" dirty="0"/>
              <a:t>- Caitlin Moran</a:t>
            </a:r>
            <a:br>
              <a:rPr lang="en-US" sz="2800" i="1" dirty="0"/>
            </a:b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4011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5627" y="665695"/>
            <a:ext cx="8283539" cy="378231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5"/>
                </a:solidFill>
                <a:latin typeface="Clear Sans"/>
                <a:cs typeface="Clear Sans"/>
              </a:rPr>
              <a:t/>
            </a:r>
            <a:br>
              <a:rPr lang="en-US" sz="4000" dirty="0" smtClean="0">
                <a:solidFill>
                  <a:srgbClr val="C00005"/>
                </a:solidFill>
                <a:latin typeface="Clear Sans"/>
                <a:cs typeface="Clear Sans"/>
              </a:rPr>
            </a:br>
            <a:r>
              <a:rPr lang="en-US" sz="4000" dirty="0">
                <a:solidFill>
                  <a:srgbClr val="C00005"/>
                </a:solidFill>
                <a:latin typeface="Clear Sans"/>
                <a:cs typeface="Clear Sans"/>
              </a:rPr>
              <a:t/>
            </a:r>
            <a:br>
              <a:rPr lang="en-US" sz="4000" dirty="0">
                <a:solidFill>
                  <a:srgbClr val="C00005"/>
                </a:solidFill>
                <a:latin typeface="Clear Sans"/>
                <a:cs typeface="Clear Sans"/>
              </a:rPr>
            </a:br>
            <a:r>
              <a:rPr lang="en-US" sz="4000" dirty="0" err="1" smtClean="0">
                <a:latin typeface="Clear Sans"/>
                <a:cs typeface="Clear Sans"/>
              </a:rPr>
              <a:t>support@nnels.ca</a:t>
            </a:r>
            <a:r>
              <a:rPr lang="en-US" sz="4000" dirty="0">
                <a:latin typeface="Clear Sans"/>
                <a:cs typeface="Clear Sans"/>
              </a:rPr>
              <a:t/>
            </a:r>
            <a:br>
              <a:rPr lang="en-US" sz="4000" dirty="0">
                <a:latin typeface="Clear Sans"/>
                <a:cs typeface="Clear Sans"/>
              </a:rPr>
            </a:br>
            <a:r>
              <a:rPr lang="en-US" sz="4000" dirty="0" smtClean="0">
                <a:latin typeface="Clear Sans"/>
                <a:cs typeface="Clear Sans"/>
              </a:rPr>
              <a:t/>
            </a:r>
            <a:br>
              <a:rPr lang="en-US" sz="4000" dirty="0" smtClean="0">
                <a:latin typeface="Clear Sans"/>
                <a:cs typeface="Clear Sans"/>
              </a:rPr>
            </a:br>
            <a:r>
              <a:rPr lang="en-US" sz="4000" dirty="0" smtClean="0">
                <a:latin typeface="Clear Sans"/>
                <a:cs typeface="Clear Sans"/>
              </a:rPr>
              <a:t>1-888-848-9250, option 5</a:t>
            </a:r>
            <a:r>
              <a:rPr lang="en-US" sz="4000" dirty="0">
                <a:latin typeface="Clear Sans"/>
                <a:cs typeface="Clear Sans"/>
              </a:rPr>
              <a:t/>
            </a:r>
            <a:br>
              <a:rPr lang="en-US" sz="4000" dirty="0">
                <a:latin typeface="Clear Sans"/>
                <a:cs typeface="Clear Sans"/>
              </a:rPr>
            </a:br>
            <a:endParaRPr lang="en-US" sz="4000" dirty="0">
              <a:latin typeface="Clear Sans"/>
              <a:cs typeface="Clear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9950" y="4094062"/>
            <a:ext cx="5930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lear Sans"/>
                <a:cs typeface="Clear Sans"/>
              </a:rPr>
              <a:t>https://</a:t>
            </a:r>
            <a:r>
              <a:rPr lang="en-US" sz="4000" dirty="0" err="1" smtClean="0">
                <a:latin typeface="Clear Sans"/>
                <a:cs typeface="Clear Sans"/>
              </a:rPr>
              <a:t>nnels.ca</a:t>
            </a:r>
            <a:r>
              <a:rPr lang="en-US" sz="4000" dirty="0" smtClean="0">
                <a:latin typeface="Clear Sans"/>
                <a:cs typeface="Clear Sans"/>
              </a:rPr>
              <a:t>/about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494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5423" y="1758547"/>
            <a:ext cx="70731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“Relax! We </a:t>
            </a:r>
            <a:r>
              <a:rPr lang="en-US" sz="3200" dirty="0"/>
              <a:t>know about blindness; </a:t>
            </a:r>
            <a:r>
              <a:rPr lang="en-US" sz="3200" dirty="0" smtClean="0"/>
              <a:t>you </a:t>
            </a:r>
            <a:r>
              <a:rPr lang="en-US" sz="3200" dirty="0"/>
              <a:t>know about libraries. </a:t>
            </a:r>
            <a:r>
              <a:rPr lang="en-US" sz="3200" dirty="0" smtClean="0"/>
              <a:t>Let's </a:t>
            </a:r>
            <a:r>
              <a:rPr lang="en-US" sz="3200" dirty="0"/>
              <a:t>both enjoy learning something new</a:t>
            </a:r>
            <a:r>
              <a:rPr lang="en-US" sz="3200" dirty="0" smtClean="0"/>
              <a:t>.”</a:t>
            </a:r>
          </a:p>
          <a:p>
            <a:endParaRPr lang="en-US" sz="3200" dirty="0" smtClean="0"/>
          </a:p>
          <a:p>
            <a:r>
              <a:rPr lang="en-US" sz="3200" dirty="0"/>
              <a:t>	</a:t>
            </a:r>
            <a:r>
              <a:rPr lang="en-US" sz="3200" dirty="0" smtClean="0"/>
              <a:t>	- </a:t>
            </a:r>
            <a:r>
              <a:rPr lang="en-US" sz="3200" i="1" dirty="0" smtClean="0"/>
              <a:t>Mary Ellen </a:t>
            </a:r>
            <a:r>
              <a:rPr lang="en-US" sz="3200" i="1" dirty="0" err="1" smtClean="0"/>
              <a:t>Gabias</a:t>
            </a:r>
            <a:r>
              <a:rPr lang="en-US" sz="3200" i="1" dirty="0" smtClean="0"/>
              <a:t>,</a:t>
            </a:r>
            <a:r>
              <a:rPr lang="en-US" sz="3200" i="1" dirty="0"/>
              <a:t> </a:t>
            </a:r>
            <a:r>
              <a:rPr lang="en-US" sz="3200" i="1" dirty="0" smtClean="0"/>
              <a:t>President</a:t>
            </a:r>
          </a:p>
          <a:p>
            <a:r>
              <a:rPr lang="en-US" sz="3200" i="1" dirty="0" smtClean="0"/>
              <a:t>            Canadian Federation of the Blind</a:t>
            </a:r>
          </a:p>
        </p:txBody>
      </p:sp>
    </p:spTree>
    <p:extLst>
      <p:ext uri="{BB962C8B-B14F-4D97-AF65-F5344CB8AC3E}">
        <p14:creationId xmlns:p14="http://schemas.microsoft.com/office/powerpoint/2010/main" val="37451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3332" y="1274645"/>
            <a:ext cx="87206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From an email we received:</a:t>
            </a:r>
          </a:p>
          <a:p>
            <a:endParaRPr lang="en-US" sz="4000" dirty="0"/>
          </a:p>
          <a:p>
            <a:pPr lvl="1"/>
            <a:r>
              <a:rPr lang="en-US" sz="4000" dirty="0" smtClean="0">
                <a:solidFill>
                  <a:srgbClr val="B10008"/>
                </a:solidFill>
              </a:rPr>
              <a:t>In </a:t>
            </a:r>
            <a:r>
              <a:rPr lang="en-US" sz="4000" dirty="0">
                <a:solidFill>
                  <a:srgbClr val="B10008"/>
                </a:solidFill>
              </a:rPr>
              <a:t>all honesty, I did not know that reading could be so much fun. </a:t>
            </a:r>
            <a:endParaRPr lang="en-US" sz="4000" dirty="0" smtClean="0">
              <a:solidFill>
                <a:srgbClr val="B10008"/>
              </a:solidFill>
            </a:endParaRPr>
          </a:p>
          <a:p>
            <a:endParaRPr lang="en-US" sz="4000" dirty="0"/>
          </a:p>
          <a:p>
            <a:pPr lvl="1"/>
            <a:r>
              <a:rPr lang="en-US" sz="4000" dirty="0" smtClean="0">
                <a:solidFill>
                  <a:srgbClr val="B10008"/>
                </a:solidFill>
              </a:rPr>
              <a:t>Thank </a:t>
            </a:r>
            <a:r>
              <a:rPr lang="en-US" sz="4000" dirty="0">
                <a:solidFill>
                  <a:srgbClr val="B10008"/>
                </a:solidFill>
              </a:rPr>
              <a:t>you for lighting my </a:t>
            </a:r>
            <a:r>
              <a:rPr lang="en-US" sz="4000" dirty="0" smtClean="0">
                <a:solidFill>
                  <a:srgbClr val="B10008"/>
                </a:solidFill>
              </a:rPr>
              <a:t>fire.</a:t>
            </a:r>
          </a:p>
          <a:p>
            <a:endParaRPr lang="en-US" sz="4000" dirty="0"/>
          </a:p>
          <a:p>
            <a:r>
              <a:rPr lang="en-US" sz="4000" dirty="0" smtClean="0"/>
              <a:t>   							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4966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1330" y="1322003"/>
            <a:ext cx="7772400" cy="1201599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Clear Sans"/>
                <a:cs typeface="Clear Sans"/>
              </a:rPr>
              <a:t>Thank you for your time, APLA et al!</a:t>
            </a:r>
            <a:endParaRPr lang="en-US" sz="3200" dirty="0">
              <a:latin typeface="Clear Sans"/>
              <a:cs typeface="Clear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599" y="4043120"/>
            <a:ext cx="52443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Sabina </a:t>
            </a:r>
            <a:r>
              <a:rPr lang="en-US" sz="2800" dirty="0" err="1" smtClean="0"/>
              <a:t>Iseli</a:t>
            </a:r>
            <a:r>
              <a:rPr lang="en-US" sz="2800" dirty="0" smtClean="0"/>
              <a:t>-Otto</a:t>
            </a:r>
          </a:p>
          <a:p>
            <a:r>
              <a:rPr lang="en-US" sz="2800" dirty="0" smtClean="0"/>
              <a:t>NNELS Public Service Librarian</a:t>
            </a:r>
          </a:p>
          <a:p>
            <a:r>
              <a:rPr lang="en-US" sz="2800" dirty="0" err="1" smtClean="0"/>
              <a:t>sabina@nnels.ca</a:t>
            </a:r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36127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8411" y="1937204"/>
            <a:ext cx="83980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2800" dirty="0" smtClean="0"/>
              <a:t>When you save a document as a PDF: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dirty="0" smtClean="0"/>
              <a:t>Save as PDF.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2800" dirty="0" smtClean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dirty="0" smtClean="0"/>
              <a:t>Do not “print” to PDF.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2800" dirty="0" smtClean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dirty="0" smtClean="0"/>
              <a:t>Do not scan the document after it’s printed.</a:t>
            </a:r>
            <a:endParaRPr lang="en-US" sz="2800" dirty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2800" dirty="0" smtClean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2800" dirty="0"/>
          </a:p>
          <a:p>
            <a:pPr marR="0" lvl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/>
              <a:t>				What’s the difference?</a:t>
            </a:r>
            <a:endParaRPr lang="en-US" sz="2800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59453" y="668202"/>
            <a:ext cx="7768441" cy="126900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C00005"/>
                </a:solidFill>
                <a:latin typeface="Clear Sans"/>
                <a:cs typeface="Clear Sans"/>
              </a:rPr>
              <a:t>1. Build Accessible Digital Material</a:t>
            </a:r>
            <a:endParaRPr lang="en-US" sz="3600" dirty="0">
              <a:latin typeface="Clear Sans"/>
              <a:cs typeface="Clear Sans"/>
            </a:endParaRPr>
          </a:p>
        </p:txBody>
      </p:sp>
    </p:spTree>
    <p:extLst>
      <p:ext uri="{BB962C8B-B14F-4D97-AF65-F5344CB8AC3E}">
        <p14:creationId xmlns:p14="http://schemas.microsoft.com/office/powerpoint/2010/main" val="42983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59453" y="264790"/>
            <a:ext cx="7772400" cy="1201599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C00005"/>
                </a:solidFill>
                <a:latin typeface="Clear Sans"/>
                <a:cs typeface="Clear Sans"/>
              </a:rPr>
              <a:t>Spot the difference:</a:t>
            </a:r>
            <a:endParaRPr lang="en-US" sz="3600" dirty="0">
              <a:latin typeface="Clear Sans"/>
              <a:cs typeface="Clear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53" y="1609912"/>
            <a:ext cx="4639962" cy="34999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406" y="1609912"/>
            <a:ext cx="3761441" cy="381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0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9759" y="273259"/>
            <a:ext cx="7772400" cy="1201599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 smtClean="0">
                <a:solidFill>
                  <a:srgbClr val="C00005"/>
                </a:solidFill>
                <a:latin typeface="Clear Sans"/>
                <a:cs typeface="Clear Sans"/>
              </a:rPr>
              <a:t>WebAIM</a:t>
            </a:r>
            <a:r>
              <a:rPr lang="en-US" sz="3600" dirty="0" smtClean="0">
                <a:solidFill>
                  <a:srgbClr val="C00005"/>
                </a:solidFill>
                <a:latin typeface="Clear Sans"/>
                <a:cs typeface="Clear Sans"/>
              </a:rPr>
              <a:t> (</a:t>
            </a:r>
            <a:r>
              <a:rPr lang="en-US" sz="3600" dirty="0" err="1" smtClean="0">
                <a:solidFill>
                  <a:srgbClr val="C00005"/>
                </a:solidFill>
                <a:latin typeface="Clear Sans"/>
                <a:cs typeface="Clear Sans"/>
              </a:rPr>
              <a:t>webaim.org</a:t>
            </a:r>
            <a:r>
              <a:rPr lang="en-US" sz="3600" dirty="0" smtClean="0">
                <a:solidFill>
                  <a:srgbClr val="C00005"/>
                </a:solidFill>
                <a:latin typeface="Clear Sans"/>
                <a:cs typeface="Clear Sans"/>
              </a:rPr>
              <a:t>)</a:t>
            </a:r>
            <a:endParaRPr lang="en-US" sz="3600" dirty="0">
              <a:latin typeface="Clear Sans"/>
              <a:cs typeface="Clear 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550" y="1474858"/>
            <a:ext cx="6078818" cy="424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8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453" y="2259934"/>
            <a:ext cx="27113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CA" sz="2000" dirty="0" smtClean="0"/>
              <a:t>Consider: </a:t>
            </a:r>
          </a:p>
          <a:p>
            <a:pPr lvl="1"/>
            <a:r>
              <a:rPr lang="en-CA" sz="2000" dirty="0"/>
              <a:t>	</a:t>
            </a:r>
            <a:r>
              <a:rPr lang="en-CA" sz="2000" dirty="0" smtClean="0"/>
              <a:t>Contrast</a:t>
            </a:r>
            <a:endParaRPr lang="en-US" sz="2000" dirty="0"/>
          </a:p>
          <a:p>
            <a:pPr lvl="1"/>
            <a:r>
              <a:rPr lang="en-CA" sz="2000" dirty="0" smtClean="0"/>
              <a:t>	Colour</a:t>
            </a:r>
            <a:endParaRPr lang="en-US" sz="2000" dirty="0"/>
          </a:p>
          <a:p>
            <a:pPr lvl="1"/>
            <a:r>
              <a:rPr lang="en-CA" sz="2000" dirty="0" smtClean="0"/>
              <a:t>	Size</a:t>
            </a:r>
            <a:endParaRPr lang="en-US" sz="2000" dirty="0"/>
          </a:p>
          <a:p>
            <a:pPr lvl="1"/>
            <a:r>
              <a:rPr lang="en-CA" sz="2000" dirty="0" smtClean="0"/>
              <a:t>	Font</a:t>
            </a:r>
            <a:endParaRPr lang="en-US" sz="2000" dirty="0"/>
          </a:p>
          <a:p>
            <a:pPr lvl="1"/>
            <a:r>
              <a:rPr lang="en-CA" sz="2000" dirty="0" smtClean="0"/>
              <a:t>	Letter spacing</a:t>
            </a:r>
          </a:p>
          <a:p>
            <a:pPr lvl="1"/>
            <a:r>
              <a:rPr lang="en-CA" sz="2000" dirty="0" smtClean="0"/>
              <a:t>	Margins</a:t>
            </a:r>
            <a:endParaRPr lang="en-US" sz="2000" dirty="0"/>
          </a:p>
          <a:p>
            <a:pPr lvl="1"/>
            <a:r>
              <a:rPr lang="en-CA" sz="2000" dirty="0" smtClean="0"/>
              <a:t>	Paper </a:t>
            </a:r>
            <a:r>
              <a:rPr lang="en-CA" sz="2000" dirty="0"/>
              <a:t>finish</a:t>
            </a:r>
            <a:endParaRPr lang="en-US" sz="2000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59453" y="668202"/>
            <a:ext cx="7768441" cy="126900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C00005"/>
                </a:solidFill>
                <a:latin typeface="Clear Sans"/>
                <a:cs typeface="Clear Sans"/>
              </a:rPr>
              <a:t>Follow Clear Print Guidelines</a:t>
            </a:r>
            <a:endParaRPr lang="en-US" sz="3600" dirty="0">
              <a:latin typeface="Clear Sans"/>
              <a:cs typeface="Clear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812" y="1937204"/>
            <a:ext cx="5351929" cy="333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6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9759" y="273259"/>
            <a:ext cx="8064276" cy="1201599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C00005"/>
                </a:solidFill>
                <a:latin typeface="Clear Sans"/>
                <a:cs typeface="Clear Sans"/>
              </a:rPr>
              <a:t>Hello, digital divide, old friend.</a:t>
            </a:r>
            <a:endParaRPr lang="en-US" sz="3600" dirty="0">
              <a:latin typeface="Clear Sans"/>
              <a:cs typeface="Clear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328" y="1587581"/>
            <a:ext cx="839807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2800" b="1" dirty="0" smtClean="0"/>
              <a:t>What computer should I buy?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2800" dirty="0"/>
              <a:t>	</a:t>
            </a:r>
            <a:r>
              <a:rPr lang="en-US" sz="2800" dirty="0" smtClean="0"/>
              <a:t>The one your friends and families have.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2800" dirty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2800" b="1" dirty="0" smtClean="0"/>
              <a:t>You know so much about computers</a:t>
            </a:r>
            <a:r>
              <a:rPr lang="mr-IN" sz="2800" b="1" dirty="0" smtClean="0"/>
              <a:t>…</a:t>
            </a:r>
            <a:endParaRPr lang="en-US" sz="2800" b="1" dirty="0" smtClean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2800" dirty="0"/>
              <a:t>	</a:t>
            </a:r>
            <a:r>
              <a:rPr lang="en-US" sz="2800" dirty="0" smtClean="0"/>
              <a:t>I search: “How do I find my privacy settings Mac”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2800" dirty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2800" b="1" dirty="0" smtClean="0"/>
              <a:t>When you see people do things the hard way: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2800" dirty="0"/>
              <a:t>	</a:t>
            </a:r>
            <a:r>
              <a:rPr lang="en-US" sz="2800" dirty="0" smtClean="0"/>
              <a:t>“You might have an easier time if you tried</a:t>
            </a:r>
            <a:r>
              <a:rPr lang="mr-IN" sz="2800" dirty="0" smtClean="0"/>
              <a:t>…</a:t>
            </a:r>
            <a:r>
              <a:rPr lang="en-US" sz="2800" dirty="0" smtClean="0"/>
              <a:t>”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2800" dirty="0" smtClean="0"/>
          </a:p>
          <a:p>
            <a:pPr marL="514350" lvl="0" indent="-514350" defTabSz="914400"/>
            <a:r>
              <a:rPr lang="en-US" sz="2800" dirty="0" smtClean="0"/>
              <a:t>Also: https</a:t>
            </a:r>
            <a:r>
              <a:rPr lang="en-US" sz="2800" dirty="0"/>
              <a:t>://community-</a:t>
            </a:r>
            <a:r>
              <a:rPr lang="en-US" sz="2800" dirty="0" err="1"/>
              <a:t>broadband.ca</a:t>
            </a:r>
            <a:r>
              <a:rPr lang="en-US" sz="2800" dirty="0" smtClean="0"/>
              <a:t>/</a:t>
            </a:r>
          </a:p>
          <a:p>
            <a:pPr marL="514350" lvl="0" indent="-514350" defTabSz="914400"/>
            <a:endParaRPr lang="en-US" sz="2800" dirty="0"/>
          </a:p>
          <a:p>
            <a:pPr marL="514350" marR="0" lvl="0" indent="-51435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2000" dirty="0" smtClean="0"/>
              <a:t>(Thanks to </a:t>
            </a:r>
            <a:r>
              <a:rPr lang="en-US" sz="2000" dirty="0" err="1" smtClean="0"/>
              <a:t>Jessamyn</a:t>
            </a:r>
            <a:r>
              <a:rPr lang="en-US" sz="2000" dirty="0" smtClean="0"/>
              <a:t> West)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0800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2965</TotalTime>
  <Words>1279</Words>
  <Application>Microsoft Macintosh PowerPoint</Application>
  <PresentationFormat>On-screen Show (4:3)</PresentationFormat>
  <Paragraphs>209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Clear Sans</vt:lpstr>
      <vt:lpstr>Dyslexie regular</vt:lpstr>
      <vt:lpstr>Mangal</vt:lpstr>
      <vt:lpstr>Office Theme</vt:lpstr>
      <vt:lpstr>10 Ways to Make Your Library More Accessible</vt:lpstr>
      <vt:lpstr>What is NNELS?</vt:lpstr>
      <vt:lpstr>Housed at, and by, the  BC Libraries Co-op </vt:lpstr>
      <vt:lpstr>  support@nnels.ca  1-888-848-9250, option 5 </vt:lpstr>
      <vt:lpstr>1. Build Accessible Digital Material</vt:lpstr>
      <vt:lpstr>Spot the difference:</vt:lpstr>
      <vt:lpstr>WebAIM (webaim.org)</vt:lpstr>
      <vt:lpstr>Follow Clear Print Guidelines</vt:lpstr>
      <vt:lpstr>Hello, digital divide, old friend.</vt:lpstr>
      <vt:lpstr>2. Understand the Copyright Act</vt:lpstr>
      <vt:lpstr>Definition of a “perceptual disability”</vt:lpstr>
      <vt:lpstr>Hang on:</vt:lpstr>
      <vt:lpstr>Rule of Thumb</vt:lpstr>
      <vt:lpstr>Section 32</vt:lpstr>
      <vt:lpstr>Section 32</vt:lpstr>
      <vt:lpstr>We care that:</vt:lpstr>
      <vt:lpstr>3. What is disability theory?</vt:lpstr>
      <vt:lpstr>1. Medical Model</vt:lpstr>
      <vt:lpstr>2. Social Model</vt:lpstr>
      <vt:lpstr>3. Systems Model</vt:lpstr>
      <vt:lpstr>4. Transactional Model</vt:lpstr>
      <vt:lpstr>Keep “social model” glasses handy. </vt:lpstr>
      <vt:lpstr>Sidebar: Principles of Universal Design</vt:lpstr>
      <vt:lpstr>4. Put library accessibility features on the website.</vt:lpstr>
      <vt:lpstr>Also, small things:</vt:lpstr>
      <vt:lpstr>5. Build Community; Follow Conversations</vt:lpstr>
      <vt:lpstr>6. Designate an Accessibility Contact</vt:lpstr>
      <vt:lpstr>(Returning to 2. The Copyright Act)</vt:lpstr>
      <vt:lpstr>7. Build Your Toolkit 1</vt:lpstr>
      <vt:lpstr>Build Your Toolkit 2</vt:lpstr>
      <vt:lpstr>Build Your Toolkit 3</vt:lpstr>
      <vt:lpstr>Build Your Toolkit 4</vt:lpstr>
      <vt:lpstr>Build Your Toolkit 5</vt:lpstr>
      <vt:lpstr>Build Your Toolkit 6</vt:lpstr>
      <vt:lpstr>8. “How Do You Read?”</vt:lpstr>
      <vt:lpstr>9. Know the basics;  Ask the advanced</vt:lpstr>
      <vt:lpstr>PowerPoint Presentation</vt:lpstr>
      <vt:lpstr>10. Know Little, Be Much</vt:lpstr>
      <vt:lpstr>“A library in the middle of a community is a cross between an emergency exit, a life-raft and a festival. They are cathedrals of the mind; hospitals of the soul; theme parks of the imagination. On a cold rainy island, they are the only sheltered public spaces where you are not a consumer, but a citizen instead.”             - Caitlin Moran </vt:lpstr>
      <vt:lpstr>PowerPoint Presentation</vt:lpstr>
      <vt:lpstr>PowerPoint Presentation</vt:lpstr>
      <vt:lpstr>Thank you for your time, APLA et al!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NNELS  The National Network for Equitable Library Service  (an introduction)</dc:title>
  <dc:creator>sabbie</dc:creator>
  <cp:lastModifiedBy>Sabbie IO</cp:lastModifiedBy>
  <cp:revision>169</cp:revision>
  <dcterms:created xsi:type="dcterms:W3CDTF">2015-09-11T21:50:36Z</dcterms:created>
  <dcterms:modified xsi:type="dcterms:W3CDTF">2017-07-24T22:18:58Z</dcterms:modified>
</cp:coreProperties>
</file>