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689" r:id="rId3"/>
    <p:sldMasterId id="2147483660" r:id="rId4"/>
    <p:sldMasterId id="2147483667" r:id="rId5"/>
    <p:sldMasterId id="2147483675" r:id="rId6"/>
    <p:sldMasterId id="2147483672" r:id="rId7"/>
    <p:sldMasterId id="2147483677" r:id="rId8"/>
    <p:sldMasterId id="2147483679" r:id="rId9"/>
    <p:sldMasterId id="2147483682" r:id="rId10"/>
    <p:sldMasterId id="2147483684" r:id="rId11"/>
    <p:sldMasterId id="2147483692" r:id="rId12"/>
  </p:sldMasterIdLst>
  <p:notesMasterIdLst>
    <p:notesMasterId r:id="rId33"/>
  </p:notesMasterIdLst>
  <p:sldIdLst>
    <p:sldId id="256" r:id="rId13"/>
    <p:sldId id="258" r:id="rId14"/>
    <p:sldId id="260" r:id="rId15"/>
    <p:sldId id="259" r:id="rId16"/>
    <p:sldId id="267" r:id="rId17"/>
    <p:sldId id="261" r:id="rId18"/>
    <p:sldId id="266" r:id="rId19"/>
    <p:sldId id="262" r:id="rId20"/>
    <p:sldId id="268" r:id="rId21"/>
    <p:sldId id="271" r:id="rId22"/>
    <p:sldId id="263" r:id="rId23"/>
    <p:sldId id="272" r:id="rId24"/>
    <p:sldId id="273" r:id="rId25"/>
    <p:sldId id="264" r:id="rId26"/>
    <p:sldId id="274" r:id="rId27"/>
    <p:sldId id="275" r:id="rId28"/>
    <p:sldId id="276" r:id="rId29"/>
    <p:sldId id="277" r:id="rId30"/>
    <p:sldId id="279" r:id="rId31"/>
    <p:sldId id="28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79157" autoAdjust="0"/>
  </p:normalViewPr>
  <p:slideViewPr>
    <p:cSldViewPr>
      <p:cViewPr varScale="1">
        <p:scale>
          <a:sx n="88" d="100"/>
          <a:sy n="88" d="100"/>
        </p:scale>
        <p:origin x="154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5C6042-4D9B-48B5-9278-E6A216DBB91A}" type="datetimeFigureOut">
              <a:rPr lang="en-US" smtClean="0"/>
              <a:pPr/>
              <a:t>10/3/2017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CFD94-5EC6-467A-B5B3-B0F47D4550FD}" type="slidenum">
              <a:rPr lang="en-US" smtClean="0"/>
              <a:pPr/>
              <a:t>‹#›</a:t>
            </a:fld>
            <a:endParaRPr lang="en-US"/>
          </a:p>
        </p:txBody>
      </p:sp>
    </p:spTree>
    <p:extLst>
      <p:ext uri="{BB962C8B-B14F-4D97-AF65-F5344CB8AC3E}">
        <p14:creationId xmlns:p14="http://schemas.microsoft.com/office/powerpoint/2010/main" val="2320605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CCFD94-5EC6-467A-B5B3-B0F47D4550FD}" type="slidenum">
              <a:rPr lang="en-US" smtClean="0"/>
              <a:pPr/>
              <a:t>1</a:t>
            </a:fld>
            <a:endParaRPr lang="en-US"/>
          </a:p>
        </p:txBody>
      </p:sp>
    </p:spTree>
    <p:extLst>
      <p:ext uri="{BB962C8B-B14F-4D97-AF65-F5344CB8AC3E}">
        <p14:creationId xmlns:p14="http://schemas.microsoft.com/office/powerpoint/2010/main" val="2427203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 the program’s objective is “to increase digital literacy of </a:t>
            </a:r>
            <a:r>
              <a:rPr lang="en-US" sz="1200" i="1" kern="1200" dirty="0" smtClean="0">
                <a:solidFill>
                  <a:schemeClr val="tx1"/>
                </a:solidFill>
                <a:effectLst/>
                <a:latin typeface="+mn-lt"/>
                <a:ea typeface="+mn-ea"/>
                <a:cs typeface="+mn-cs"/>
              </a:rPr>
              <a:t>customers who do not regularly use the internet </a:t>
            </a:r>
            <a:r>
              <a:rPr lang="en-US" sz="1200" kern="1200" dirty="0" smtClean="0">
                <a:solidFill>
                  <a:schemeClr val="tx1"/>
                </a:solidFill>
                <a:effectLst/>
                <a:latin typeface="+mn-lt"/>
                <a:ea typeface="+mn-ea"/>
                <a:cs typeface="+mn-cs"/>
              </a:rPr>
              <a:t>through exposure to home internet”. Thus, while the program may be succeeding in increasing digital literacy skills among EPL’s customers, the intended audience has not been reached to date.</a:t>
            </a: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15</a:t>
            </a:fld>
            <a:endParaRPr lang="en-US"/>
          </a:p>
        </p:txBody>
      </p:sp>
    </p:spTree>
    <p:extLst>
      <p:ext uri="{BB962C8B-B14F-4D97-AF65-F5344CB8AC3E}">
        <p14:creationId xmlns:p14="http://schemas.microsoft.com/office/powerpoint/2010/main" val="857371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Responses to this question further support the finding that the hotspot pilot to date is not meeting its objectives. Slightly fewer than half of all respondents (49%) indicated that they used the hotspot to maintain an internet connection while traveling. Conversely, only a single user indicated that they used the hotspot to find or apply for a job.</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Similarly, while 13 users (19%) reported using the hotspot to provide entertainment to a child outside the home, no users indicated that the hotspot was used to assist a child with schoolwork.</a:t>
            </a:r>
          </a:p>
          <a:p>
            <a:r>
              <a:rPr lang="en-US" sz="1200" kern="1200" dirty="0" smtClean="0">
                <a:solidFill>
                  <a:schemeClr val="tx1"/>
                </a:solidFill>
                <a:effectLst/>
                <a:latin typeface="+mn-lt"/>
                <a:ea typeface="+mn-ea"/>
                <a:cs typeface="+mn-cs"/>
              </a:rPr>
              <a:t>The pattern of usage outlined by the responses to this question suggests that borrowers to date are not socio-economically disadvantaged (the primary intended audience of the program). </a:t>
            </a: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16</a:t>
            </a:fld>
            <a:endParaRPr lang="en-US"/>
          </a:p>
        </p:txBody>
      </p:sp>
    </p:spTree>
    <p:extLst>
      <p:ext uri="{BB962C8B-B14F-4D97-AF65-F5344CB8AC3E}">
        <p14:creationId xmlns:p14="http://schemas.microsoft.com/office/powerpoint/2010/main" val="3363166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all, these characteristics do not paint a picture that aligns with the intended audience of the hotspot borrowing program. The generalized portrait that emerges is not of a group of users that are socioeconomically disadvantaged, lack home internet, or have low digital literacy skills.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data further affirms the findings of the self-reported survey data – the current borrowing model is not successfully reaching the target audience. Borrowers to date have not self-selected for eligibility and/or have not internalized the message that the primary intended audience are those without existing home internet connections.</a:t>
            </a: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17</a:t>
            </a:fld>
            <a:endParaRPr lang="en-US"/>
          </a:p>
        </p:txBody>
      </p:sp>
    </p:spTree>
    <p:extLst>
      <p:ext uri="{BB962C8B-B14F-4D97-AF65-F5344CB8AC3E}">
        <p14:creationId xmlns:p14="http://schemas.microsoft.com/office/powerpoint/2010/main" val="2156575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all, these characteristics do not paint a picture that aligns with the intended audience of the hotspot borrowing program. The generalized portrait that emerges is not of a group of users that are socioeconomically disadvantaged, lack home internet, or have low digital literacy skills.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data further affirms the findings of the self-reported survey data – the current borrowing model is not successfully reaching the target audience. Borrowers to date have not self-selected for eligibility and/or have not internalized the message that the primary intended audience are those without existing home internet connections.</a:t>
            </a: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18</a:t>
            </a:fld>
            <a:endParaRPr lang="en-US"/>
          </a:p>
        </p:txBody>
      </p:sp>
    </p:spTree>
    <p:extLst>
      <p:ext uri="{BB962C8B-B14F-4D97-AF65-F5344CB8AC3E}">
        <p14:creationId xmlns:p14="http://schemas.microsoft.com/office/powerpoint/2010/main" val="2772334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Based on demographic data available from </a:t>
            </a:r>
            <a:r>
              <a:rPr lang="en-US" sz="1200" kern="1200" dirty="0" err="1" smtClean="0">
                <a:solidFill>
                  <a:schemeClr val="tx1"/>
                </a:solidFill>
                <a:effectLst/>
                <a:latin typeface="+mn-lt"/>
                <a:ea typeface="+mn-ea"/>
                <a:cs typeface="+mn-cs"/>
              </a:rPr>
              <a:t>Environics</a:t>
            </a:r>
            <a:r>
              <a:rPr lang="en-US" sz="1200" kern="1200" dirty="0" smtClean="0">
                <a:solidFill>
                  <a:schemeClr val="tx1"/>
                </a:solidFill>
                <a:effectLst/>
                <a:latin typeface="+mn-lt"/>
                <a:ea typeface="+mn-ea"/>
                <a:cs typeface="+mn-cs"/>
              </a:rPr>
              <a:t> and Stats Canada, 4 EPL branches (SPW, ABB, CAL, HIG) score in the lowest third of branches for both average income and average home internet penetration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Recruitment</a:t>
            </a:r>
            <a:r>
              <a:rPr lang="en-US" sz="1200" kern="1200" baseline="0" dirty="0" smtClean="0">
                <a:solidFill>
                  <a:schemeClr val="tx1"/>
                </a:solidFill>
                <a:effectLst/>
                <a:latin typeface="+mn-lt"/>
                <a:ea typeface="+mn-ea"/>
                <a:cs typeface="+mn-cs"/>
              </a:rPr>
              <a:t> strategy</a:t>
            </a:r>
            <a:r>
              <a:rPr lang="en-US" sz="1200" kern="1200" dirty="0" smtClean="0">
                <a:solidFill>
                  <a:schemeClr val="tx1"/>
                </a:solidFill>
                <a:effectLst/>
                <a:latin typeface="+mn-lt"/>
                <a:ea typeface="+mn-ea"/>
                <a:cs typeface="+mn-cs"/>
              </a:rPr>
              <a:t> is aligned with Toronto and New York Public Libraries’ hotspot lending programs. Both libraries have vetted borrowers in advance of loaning and provide hotspot access for 6 months (Toronto) and a year (New York).</a:t>
            </a:r>
          </a:p>
          <a:p>
            <a:r>
              <a:rPr lang="en-US" dirty="0" smtClean="0"/>
              <a:t>Loaning from subset of branches aligns with Chicago’s approach</a:t>
            </a: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19</a:t>
            </a:fld>
            <a:endParaRPr lang="en-US"/>
          </a:p>
        </p:txBody>
      </p:sp>
    </p:spTree>
    <p:extLst>
      <p:ext uri="{BB962C8B-B14F-4D97-AF65-F5344CB8AC3E}">
        <p14:creationId xmlns:p14="http://schemas.microsoft.com/office/powerpoint/2010/main" val="32902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http://www.huffingtonpost.ca/2014/03/20/digital-divide-canada-broadband-access_n_4995560.html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Regionally, British Columbia and Alberta have the largest number of connected households, with 86 per cent, while connection rates were lowest in Quebec and on the East Coast, where rates are under 80 per cent.</a:t>
            </a: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5</a:t>
            </a:fld>
            <a:endParaRPr lang="en-US"/>
          </a:p>
        </p:txBody>
      </p:sp>
    </p:spTree>
    <p:extLst>
      <p:ext uri="{BB962C8B-B14F-4D97-AF65-F5344CB8AC3E}">
        <p14:creationId xmlns:p14="http://schemas.microsoft.com/office/powerpoint/2010/main" val="282102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NYPL early pilot - $10/</a:t>
            </a:r>
            <a:r>
              <a:rPr lang="en-US" sz="1200" b="0" i="0" kern="1200" dirty="0" err="1" smtClean="0">
                <a:solidFill>
                  <a:schemeClr val="tx1"/>
                </a:solidFill>
                <a:effectLst/>
                <a:latin typeface="+mn-lt"/>
                <a:ea typeface="+mn-ea"/>
                <a:cs typeface="+mn-cs"/>
              </a:rPr>
              <a:t>mth</a:t>
            </a:r>
            <a:r>
              <a:rPr lang="en-US" sz="1200" b="0" i="0" kern="1200" baseline="0" dirty="0" smtClean="0">
                <a:solidFill>
                  <a:schemeClr val="tx1"/>
                </a:solidFill>
                <a:effectLst/>
                <a:latin typeface="+mn-lt"/>
                <a:ea typeface="+mn-ea"/>
                <a:cs typeface="+mn-cs"/>
              </a:rPr>
              <a:t> unlimited data. $500k grant from Knight foundation to start; $1mill added by Google</a:t>
            </a:r>
          </a:p>
          <a:p>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New York Public Library, Brooklyn Public Library, Queens Public Library </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Purchased 10k devices; $13/</a:t>
            </a:r>
            <a:r>
              <a:rPr lang="en-US" sz="1200" b="0" i="0" kern="1200" baseline="0" dirty="0" err="1" smtClean="0">
                <a:solidFill>
                  <a:schemeClr val="tx1"/>
                </a:solidFill>
                <a:effectLst/>
                <a:latin typeface="+mn-lt"/>
                <a:ea typeface="+mn-ea"/>
                <a:cs typeface="+mn-cs"/>
              </a:rPr>
              <a:t>mth</a:t>
            </a:r>
            <a:r>
              <a:rPr lang="en-US" sz="1200" b="0" i="0" kern="1200" baseline="0" dirty="0" smtClean="0">
                <a:solidFill>
                  <a:schemeClr val="tx1"/>
                </a:solidFill>
                <a:effectLst/>
                <a:latin typeface="+mn-lt"/>
                <a:ea typeface="+mn-ea"/>
                <a:cs typeface="+mn-cs"/>
              </a:rPr>
              <a:t> = $130,000 /</a:t>
            </a:r>
            <a:r>
              <a:rPr lang="en-US" sz="1200" b="0" i="0" kern="1200" baseline="0" dirty="0" err="1" smtClean="0">
                <a:solidFill>
                  <a:schemeClr val="tx1"/>
                </a:solidFill>
                <a:effectLst/>
                <a:latin typeface="+mn-lt"/>
                <a:ea typeface="+mn-ea"/>
                <a:cs typeface="+mn-cs"/>
              </a:rPr>
              <a:t>mth</a:t>
            </a:r>
            <a:r>
              <a:rPr lang="en-US" sz="1200" b="0" i="0" kern="1200" baseline="0" dirty="0" smtClean="0">
                <a:solidFill>
                  <a:schemeClr val="tx1"/>
                </a:solidFill>
                <a:effectLst/>
                <a:latin typeface="+mn-lt"/>
                <a:ea typeface="+mn-ea"/>
                <a:cs typeface="+mn-cs"/>
              </a:rPr>
              <a:t> = 1.56 mill/year</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Specific borrower type only – must have a child in an NYC school</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Due at end of school year</a:t>
            </a:r>
          </a:p>
          <a:p>
            <a:pPr marL="0" indent="0">
              <a:buFont typeface="Arial" panose="020B0604020202020204" pitchFamily="34" charset="0"/>
              <a:buNone/>
            </a:pPr>
            <a:endParaRPr lang="en-US" sz="1200" b="0"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smtClean="0">
                <a:solidFill>
                  <a:schemeClr val="tx1"/>
                </a:solidFill>
                <a:effectLst/>
                <a:latin typeface="+mn-lt"/>
                <a:ea typeface="+mn-ea"/>
                <a:cs typeface="+mn-cs"/>
              </a:rPr>
              <a:t>Chicago – 3 week loan period</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400k Knight foundation, 175k Google</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purchased 300 hotspots. 100 for each of 3 libraries. Expanded to 13 branches.</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Shuts off service when not returned</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Grant funding ends in 2018</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Uncertain monthly cost</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10 branches have Chromebook/hotspot kits</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Only borrowing restriction is geographic</a:t>
            </a:r>
          </a:p>
          <a:p>
            <a:pPr marL="0" indent="0">
              <a:buFont typeface="Arial" panose="020B0604020202020204" pitchFamily="34" charset="0"/>
              <a:buNone/>
            </a:pPr>
            <a:endParaRPr lang="en-US" sz="1200" b="0"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smtClean="0">
                <a:solidFill>
                  <a:schemeClr val="tx1"/>
                </a:solidFill>
                <a:effectLst/>
                <a:latin typeface="+mn-lt"/>
                <a:ea typeface="+mn-ea"/>
                <a:cs typeface="+mn-cs"/>
              </a:rPr>
              <a:t>Seattle – also funded by Google ($175k); began in May 19. Purchased 150 devices. No borrower restrictions. 3 week loan period</a:t>
            </a: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6</a:t>
            </a:fld>
            <a:endParaRPr lang="en-US"/>
          </a:p>
        </p:txBody>
      </p:sp>
    </p:spTree>
    <p:extLst>
      <p:ext uri="{BB962C8B-B14F-4D97-AF65-F5344CB8AC3E}">
        <p14:creationId xmlns:p14="http://schemas.microsoft.com/office/powerpoint/2010/main" val="3835809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Kitchener – started</a:t>
            </a:r>
            <a:r>
              <a:rPr lang="en-US" baseline="0" dirty="0" smtClean="0"/>
              <a:t> with 20; got another 20 and operating costs from </a:t>
            </a:r>
            <a:r>
              <a:rPr lang="en-US" baseline="0" dirty="0" err="1" smtClean="0"/>
              <a:t>Sandvine</a:t>
            </a:r>
            <a:r>
              <a:rPr lang="en-US" baseline="0" dirty="0" smtClean="0"/>
              <a:t> (ISP) in Dec 2016. 14 day loan period</a:t>
            </a:r>
          </a:p>
          <a:p>
            <a:r>
              <a:rPr lang="en-US" baseline="0" dirty="0" smtClean="0"/>
              <a:t>Toronto – Approached by Google; grant. 10GB limit initially. 200 devices, 6 month loan period, low income individuals. Now 500 devices, unlimited data; partnership with Google, City of Toronto, Rogers.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7</a:t>
            </a:fld>
            <a:endParaRPr lang="en-US"/>
          </a:p>
        </p:txBody>
      </p:sp>
    </p:spTree>
    <p:extLst>
      <p:ext uri="{BB962C8B-B14F-4D97-AF65-F5344CB8AC3E}">
        <p14:creationId xmlns:p14="http://schemas.microsoft.com/office/powerpoint/2010/main" val="4127900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Fewer than 25% (n=10) hotspots are lost, damaged, or stolen during the first year</a:t>
            </a: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10</a:t>
            </a:fld>
            <a:endParaRPr lang="en-US"/>
          </a:p>
        </p:txBody>
      </p:sp>
    </p:spTree>
    <p:extLst>
      <p:ext uri="{BB962C8B-B14F-4D97-AF65-F5344CB8AC3E}">
        <p14:creationId xmlns:p14="http://schemas.microsoft.com/office/powerpoint/2010/main" val="2182461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b="0" dirty="0" smtClean="0"/>
              <a:t>Went to RFP; connected with Rogers</a:t>
            </a:r>
          </a:p>
          <a:p>
            <a:pPr marL="457200" indent="-457200">
              <a:buFont typeface="Arial" panose="020B0604020202020204" pitchFamily="34" charset="0"/>
              <a:buChar char="•"/>
            </a:pPr>
            <a:r>
              <a:rPr lang="en-US" b="0" dirty="0" smtClean="0"/>
              <a:t>Reliant on self-selection for eligibility</a:t>
            </a:r>
          </a:p>
          <a:p>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11</a:t>
            </a:fld>
            <a:endParaRPr lang="en-US"/>
          </a:p>
        </p:txBody>
      </p:sp>
    </p:spTree>
    <p:extLst>
      <p:ext uri="{BB962C8B-B14F-4D97-AF65-F5344CB8AC3E}">
        <p14:creationId xmlns:p14="http://schemas.microsoft.com/office/powerpoint/2010/main" val="2231270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Circulate in audiobook</a:t>
            </a:r>
            <a:r>
              <a:rPr lang="en-US" baseline="0" dirty="0" smtClean="0"/>
              <a:t> cases with charger</a:t>
            </a:r>
          </a:p>
          <a:p>
            <a:r>
              <a:rPr lang="en-US" baseline="0" dirty="0" smtClean="0"/>
              <a:t>Small booklet included</a:t>
            </a:r>
          </a:p>
          <a:p>
            <a:r>
              <a:rPr lang="en-US" baseline="0" dirty="0" smtClean="0"/>
              <a:t>Staff to demonstrate how to use with a branch </a:t>
            </a:r>
            <a:r>
              <a:rPr lang="en-US" baseline="0" dirty="0" err="1" smtClean="0"/>
              <a:t>ipad</a:t>
            </a:r>
            <a:r>
              <a:rPr lang="en-US" baseline="0" dirty="0" smtClean="0"/>
              <a:t> when checking out.</a:t>
            </a: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12</a:t>
            </a:fld>
            <a:endParaRPr lang="en-US"/>
          </a:p>
        </p:txBody>
      </p:sp>
    </p:spTree>
    <p:extLst>
      <p:ext uri="{BB962C8B-B14F-4D97-AF65-F5344CB8AC3E}">
        <p14:creationId xmlns:p14="http://schemas.microsoft.com/office/powerpoint/2010/main" val="2461148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Holds pa</a:t>
            </a: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13</a:t>
            </a:fld>
            <a:endParaRPr lang="en-US"/>
          </a:p>
        </p:txBody>
      </p:sp>
    </p:spTree>
    <p:extLst>
      <p:ext uri="{BB962C8B-B14F-4D97-AF65-F5344CB8AC3E}">
        <p14:creationId xmlns:p14="http://schemas.microsoft.com/office/powerpoint/2010/main" val="1521588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November 4</a:t>
            </a:r>
          </a:p>
          <a:p>
            <a:r>
              <a:rPr lang="en-US" dirty="0" smtClean="0"/>
              <a:t>68 responses out of 117 transactions</a:t>
            </a:r>
            <a:r>
              <a:rPr lang="en-US" baseline="0" dirty="0" smtClean="0"/>
              <a:t> – 58% response rate</a:t>
            </a:r>
          </a:p>
          <a:p>
            <a:endParaRPr lang="en-US" baseline="0" dirty="0" smtClean="0"/>
          </a:p>
          <a:p>
            <a:r>
              <a:rPr lang="en-US" sz="1200" kern="1200" dirty="0" smtClean="0">
                <a:solidFill>
                  <a:schemeClr val="tx1"/>
                </a:solidFill>
                <a:effectLst/>
                <a:latin typeface="+mn-lt"/>
                <a:ea typeface="+mn-ea"/>
                <a:cs typeface="+mn-cs"/>
              </a:rPr>
              <a:t>It is possible that these responses are not fully representative of the borrowing population; hotspot borrowers without home internet may be less likely to fill out the survey as they do not have easy access to the internet</a:t>
            </a:r>
          </a:p>
          <a:p>
            <a:r>
              <a:rPr lang="en-US" sz="1200" kern="1200" dirty="0" smtClean="0">
                <a:solidFill>
                  <a:schemeClr val="tx1"/>
                </a:solidFill>
                <a:effectLst/>
                <a:latin typeface="+mn-lt"/>
                <a:ea typeface="+mn-ea"/>
                <a:cs typeface="+mn-cs"/>
              </a:rPr>
              <a:t>While a majority of users (59%) indicated that they accessed the internet through their phones prior to borrowing a hotspot, only 3 of these users (4% total) chose this as their only response to the question. </a:t>
            </a:r>
          </a:p>
          <a:p>
            <a:r>
              <a:rPr lang="en-US" sz="1200" kern="1200" dirty="0" smtClean="0">
                <a:solidFill>
                  <a:schemeClr val="tx1"/>
                </a:solidFill>
                <a:effectLst/>
                <a:latin typeface="+mn-lt"/>
                <a:ea typeface="+mn-ea"/>
                <a:cs typeface="+mn-cs"/>
              </a:rPr>
              <a:t>No respondent indicated that they did not access the internet regularly prior to borrowing the hotspot</a:t>
            </a:r>
            <a:endParaRPr lang="en-US" dirty="0"/>
          </a:p>
        </p:txBody>
      </p:sp>
      <p:sp>
        <p:nvSpPr>
          <p:cNvPr id="4" name="Slide Number Placeholder 3"/>
          <p:cNvSpPr>
            <a:spLocks noGrp="1"/>
          </p:cNvSpPr>
          <p:nvPr>
            <p:ph type="sldNum" sz="quarter" idx="10"/>
          </p:nvPr>
        </p:nvSpPr>
        <p:spPr/>
        <p:txBody>
          <a:bodyPr/>
          <a:lstStyle/>
          <a:p>
            <a:fld id="{85CCFD94-5EC6-467A-B5B3-B0F47D4550FD}" type="slidenum">
              <a:rPr lang="en-US" smtClean="0"/>
              <a:pPr/>
              <a:t>14</a:t>
            </a:fld>
            <a:endParaRPr lang="en-US"/>
          </a:p>
        </p:txBody>
      </p:sp>
    </p:spTree>
    <p:extLst>
      <p:ext uri="{BB962C8B-B14F-4D97-AF65-F5344CB8AC3E}">
        <p14:creationId xmlns:p14="http://schemas.microsoft.com/office/powerpoint/2010/main" val="1903490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57158" y="357166"/>
            <a:ext cx="8429655" cy="785818"/>
          </a:xfrm>
        </p:spPr>
        <p:txBody>
          <a:bodyPr>
            <a:normAutofit/>
          </a:bodyPr>
          <a:lstStyle>
            <a:lvl1pPr>
              <a:buNone/>
              <a:defRPr sz="4400" b="1"/>
            </a:lvl1pPr>
          </a:lstStyle>
          <a:p>
            <a:pPr lvl="0"/>
            <a:r>
              <a:rPr lang="en-US" dirty="0" smtClean="0"/>
              <a:t>Presentation Title</a:t>
            </a:r>
            <a:endParaRPr lang="en-US" dirty="0"/>
          </a:p>
        </p:txBody>
      </p:sp>
      <p:sp>
        <p:nvSpPr>
          <p:cNvPr id="10" name="Text Placeholder 9"/>
          <p:cNvSpPr>
            <a:spLocks noGrp="1"/>
          </p:cNvSpPr>
          <p:nvPr>
            <p:ph type="body" sz="quarter" idx="11" hasCustomPrompt="1"/>
          </p:nvPr>
        </p:nvSpPr>
        <p:spPr>
          <a:xfrm>
            <a:off x="357158" y="1142985"/>
            <a:ext cx="7643866" cy="1214446"/>
          </a:xfrm>
        </p:spPr>
        <p:txBody>
          <a:bodyPr/>
          <a:lstStyle>
            <a:lvl1pPr marL="0">
              <a:buNone/>
              <a:defRPr b="0"/>
            </a:lvl1pPr>
          </a:lstStyle>
          <a:p>
            <a:pPr lvl="0"/>
            <a:r>
              <a:rPr lang="en-US" dirty="0" smtClean="0"/>
              <a:t>Presentation subtitle or a two-line description about the presentation.</a:t>
            </a:r>
          </a:p>
        </p:txBody>
      </p:sp>
      <p:sp>
        <p:nvSpPr>
          <p:cNvPr id="4" name="Date Placeholder 3"/>
          <p:cNvSpPr>
            <a:spLocks noGrp="1"/>
          </p:cNvSpPr>
          <p:nvPr>
            <p:ph type="dt" sz="half" idx="2"/>
          </p:nvPr>
        </p:nvSpPr>
        <p:spPr>
          <a:xfrm>
            <a:off x="357158"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8CB01F8D-5414-4860-B9DB-D1711511FAEC}" type="datetime1">
              <a:rPr lang="en-US" smtClean="0"/>
              <a:pPr/>
              <a:t>10/3/2017</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red when they follow the red section divider.</a:t>
            </a:r>
          </a:p>
        </p:txBody>
      </p:sp>
      <p:sp>
        <p:nvSpPr>
          <p:cNvPr id="6" name="Text Placeholder 5"/>
          <p:cNvSpPr>
            <a:spLocks noGrp="1"/>
          </p:cNvSpPr>
          <p:nvPr>
            <p:ph type="body" sz="quarter" idx="11" hasCustomPrompt="1"/>
          </p:nvPr>
        </p:nvSpPr>
        <p:spPr>
          <a:xfrm>
            <a:off x="357159" y="357188"/>
            <a:ext cx="8358246" cy="1143000"/>
          </a:xfrm>
        </p:spPr>
        <p:txBody>
          <a:bodyPr>
            <a:normAutofit/>
          </a:bodyPr>
          <a:lstStyle>
            <a:lvl1pPr>
              <a:defRPr sz="440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ple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rple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purple when they follow the purple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rple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purple when they follow the purple section divider.</a:t>
            </a:r>
          </a:p>
        </p:txBody>
      </p:sp>
      <p:sp>
        <p:nvSpPr>
          <p:cNvPr id="6" name="Text Placeholder 5"/>
          <p:cNvSpPr>
            <a:spLocks noGrp="1"/>
          </p:cNvSpPr>
          <p:nvPr>
            <p:ph type="body" sz="quarter" idx="11" hasCustomPrompt="1"/>
          </p:nvPr>
        </p:nvSpPr>
        <p:spPr>
          <a:xfrm>
            <a:off x="357158" y="357188"/>
            <a:ext cx="8358246"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blue when they follow the blue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blue when they follow the blue section divider.</a:t>
            </a:r>
          </a:p>
        </p:txBody>
      </p:sp>
      <p:sp>
        <p:nvSpPr>
          <p:cNvPr id="6" name="Text Placeholder 5"/>
          <p:cNvSpPr>
            <a:spLocks noGrp="1"/>
          </p:cNvSpPr>
          <p:nvPr>
            <p:ph type="body" sz="quarter" idx="11" hasCustomPrompt="1"/>
          </p:nvPr>
        </p:nvSpPr>
        <p:spPr>
          <a:xfrm>
            <a:off x="357158" y="357188"/>
            <a:ext cx="835821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blue when they follow the blue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ck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blue when they follow the blue section divider.</a:t>
            </a:r>
          </a:p>
        </p:txBody>
      </p:sp>
      <p:sp>
        <p:nvSpPr>
          <p:cNvPr id="6" name="Text Placeholder 5"/>
          <p:cNvSpPr>
            <a:spLocks noGrp="1"/>
          </p:cNvSpPr>
          <p:nvPr>
            <p:ph type="body" sz="quarter" idx="11" hasCustomPrompt="1"/>
          </p:nvPr>
        </p:nvSpPr>
        <p:spPr>
          <a:xfrm>
            <a:off x="357158" y="357188"/>
            <a:ext cx="835821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ellow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Yellow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yellow when they follow the yellow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Yellow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yellow when they follow the yellow section divider.</a:t>
            </a:r>
          </a:p>
        </p:txBody>
      </p:sp>
      <p:sp>
        <p:nvSpPr>
          <p:cNvPr id="11" name="Text Placeholder 10"/>
          <p:cNvSpPr>
            <a:spLocks noGrp="1"/>
          </p:cNvSpPr>
          <p:nvPr>
            <p:ph type="body" sz="quarter" idx="11" hasCustomPrompt="1"/>
          </p:nvPr>
        </p:nvSpPr>
        <p:spPr>
          <a:xfrm>
            <a:off x="357158" y="357188"/>
            <a:ext cx="8358217" cy="1143000"/>
          </a:xfrm>
        </p:spPr>
        <p:txBody>
          <a:bodyPr>
            <a:normAutofit/>
          </a:bodyPr>
          <a:lstStyle>
            <a:lvl1pPr>
              <a:defRPr sz="440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en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green when they follow the green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Content Slide 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6804" y="1500167"/>
            <a:ext cx="4038600" cy="4000528"/>
          </a:xfrm>
        </p:spPr>
        <p:txBody>
          <a:bodyPr/>
          <a:lstStyle>
            <a:lvl1pPr marL="0">
              <a:defRPr sz="3200" b="1"/>
            </a:lvl1pPr>
            <a:lvl2pPr marL="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hasCustomPrompt="1"/>
          </p:nvPr>
        </p:nvSpPr>
        <p:spPr>
          <a:xfrm>
            <a:off x="357158" y="1500188"/>
            <a:ext cx="4071937" cy="4000500"/>
          </a:xfrm>
        </p:spPr>
        <p:txBody>
          <a:bodyPr/>
          <a:lstStyle>
            <a:lvl1pPr marL="0">
              <a:defRPr/>
            </a:lvl1pPr>
            <a:lvl2pPr>
              <a:defRPr baseline="0"/>
            </a:lvl2pPr>
          </a:lstStyle>
          <a:p>
            <a:pPr lvl="0"/>
            <a:r>
              <a:rPr lang="en-US" dirty="0" smtClean="0"/>
              <a:t>Subheading</a:t>
            </a:r>
          </a:p>
          <a:p>
            <a:pPr lvl="1"/>
            <a:r>
              <a:rPr lang="en-US" dirty="0" smtClean="0"/>
              <a:t>Slides should feature the slide heading above in green when they follow the green section divider.</a:t>
            </a:r>
          </a:p>
        </p:txBody>
      </p:sp>
      <p:sp>
        <p:nvSpPr>
          <p:cNvPr id="11" name="Text Placeholder 10"/>
          <p:cNvSpPr>
            <a:spLocks noGrp="1"/>
          </p:cNvSpPr>
          <p:nvPr>
            <p:ph type="body" sz="quarter" idx="11" hasCustomPrompt="1"/>
          </p:nvPr>
        </p:nvSpPr>
        <p:spPr>
          <a:xfrm>
            <a:off x="357158" y="357188"/>
            <a:ext cx="8358217" cy="1143000"/>
          </a:xfrm>
        </p:spPr>
        <p:txBody>
          <a:bodyPr>
            <a:normAutofit/>
          </a:bodyPr>
          <a:lstStyle>
            <a:lvl1pPr>
              <a:defRPr sz="4400">
                <a:solidFill>
                  <a:schemeClr val="tx1"/>
                </a:solidFill>
              </a:defRPr>
            </a:lvl1pPr>
          </a:lstStyle>
          <a:p>
            <a:pPr lvl="0"/>
            <a:r>
              <a:rPr lang="en-US" dirty="0" smtClean="0"/>
              <a:t>Slide Heading</a:t>
            </a:r>
            <a:endParaRPr lang="en-US" dirty="0"/>
          </a:p>
        </p:txBody>
      </p:sp>
      <p:sp>
        <p:nvSpPr>
          <p:cNvPr id="5"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 Divider Slid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7158" y="357167"/>
            <a:ext cx="8358188" cy="5214973"/>
          </a:xfrm>
        </p:spPr>
        <p:txBody>
          <a:bodyPr>
            <a:normAutofit/>
          </a:bodyPr>
          <a:lstStyle>
            <a:lvl1pPr marL="0">
              <a:buNone/>
              <a:defRPr sz="4400" b="1" baseline="0"/>
            </a:lvl1pPr>
          </a:lstStyle>
          <a:p>
            <a:pPr lvl="0"/>
            <a:r>
              <a:rPr lang="en-US" dirty="0" smtClean="0"/>
              <a:t>Section title or a short</a:t>
            </a:r>
            <a:br>
              <a:rPr lang="en-US" dirty="0" smtClean="0"/>
            </a:br>
            <a:r>
              <a:rPr lang="en-US" dirty="0" smtClean="0"/>
              <a:t>introductory statement that </a:t>
            </a:r>
            <a:br>
              <a:rPr lang="en-US" dirty="0" smtClean="0"/>
            </a:br>
            <a:r>
              <a:rPr lang="en-US" dirty="0" smtClean="0"/>
              <a:t>acts as a section divider.</a:t>
            </a:r>
            <a:endParaRPr lang="en-US" dirty="0"/>
          </a:p>
        </p:txBody>
      </p:sp>
      <p:sp>
        <p:nvSpPr>
          <p:cNvPr id="3"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 Content Slide 1">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57158" y="357188"/>
            <a:ext cx="8358187" cy="1143000"/>
          </a:xfrm>
        </p:spPr>
        <p:txBody>
          <a:bodyPr>
            <a:normAutofit/>
          </a:bodyPr>
          <a:lstStyle>
            <a:lvl1pPr>
              <a:defRPr sz="4400" baseline="0">
                <a:solidFill>
                  <a:schemeClr val="tx1"/>
                </a:solidFill>
              </a:defRPr>
            </a:lvl1pPr>
          </a:lstStyle>
          <a:p>
            <a:pPr lvl="0"/>
            <a:r>
              <a:rPr lang="en-US" dirty="0" smtClean="0"/>
              <a:t>Slide Heading</a:t>
            </a:r>
            <a:endParaRPr lang="en-US" dirty="0"/>
          </a:p>
        </p:txBody>
      </p:sp>
      <p:sp>
        <p:nvSpPr>
          <p:cNvPr id="12" name="Text Placeholder 11"/>
          <p:cNvSpPr>
            <a:spLocks noGrp="1"/>
          </p:cNvSpPr>
          <p:nvPr>
            <p:ph type="body" sz="quarter" idx="12" hasCustomPrompt="1"/>
          </p:nvPr>
        </p:nvSpPr>
        <p:spPr>
          <a:xfrm>
            <a:off x="357158" y="1500188"/>
            <a:ext cx="8358217" cy="4071937"/>
          </a:xfrm>
        </p:spPr>
        <p:txBody>
          <a:bodyPr/>
          <a:lstStyle>
            <a:lvl1pPr>
              <a:defRPr/>
            </a:lvl1pPr>
            <a:lvl2pPr>
              <a:defRPr baseline="0"/>
            </a:lvl2pPr>
          </a:lstStyle>
          <a:p>
            <a:pPr lvl="0"/>
            <a:r>
              <a:rPr lang="en-US" dirty="0" smtClean="0"/>
              <a:t>Subheading</a:t>
            </a:r>
          </a:p>
          <a:p>
            <a:pPr lvl="1"/>
            <a:r>
              <a:rPr lang="en-US" dirty="0" smtClean="0"/>
              <a:t>Slides should feature the slide heading above in red when they follow the red section divider slide.</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0.xml"/><Relationship Id="rId1" Type="http://schemas.openxmlformats.org/officeDocument/2006/relationships/slideLayout" Target="../slideLayouts/slideLayout14.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74"/>
            <a:ext cx="8429684" cy="114300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57158" y="1500175"/>
            <a:ext cx="8429684" cy="392908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7158"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69E12818-C8D7-49A7-9977-208E1218482F}" type="datetime1">
              <a:rPr lang="en-US" smtClean="0"/>
              <a:pPr/>
              <a:t>10/3/2017</a:t>
            </a:fld>
            <a:endParaRPr lang="en-US"/>
          </a:p>
        </p:txBody>
      </p:sp>
    </p:spTree>
  </p:cSld>
  <p:clrMap bg1="lt1" tx1="dk1" bg2="lt2" tx2="dk2" accent1="accent1" accent2="accent2" accent3="accent3" accent4="accent4" accent5="accent5" accent6="accent6" hlink="hlink" folHlink="folHlink"/>
  <p:sldLayoutIdLst>
    <p:sldLayoutId id="2147483649" r:id="rId1"/>
  </p:sldLayoutIdLst>
  <p:hf hdr="0" ftr="0"/>
  <p:txStyles>
    <p:titleStyle>
      <a:lvl1pPr algn="l" defTabSz="914400" rtl="0" eaLnBrk="1" latinLnBrk="0" hangingPunct="1">
        <a:spcBef>
          <a:spcPct val="0"/>
        </a:spcBef>
        <a:buNone/>
        <a:defRPr sz="4400" b="1" kern="1200">
          <a:solidFill>
            <a:schemeClr val="tx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tx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7416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1"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6"/>
            <a:ext cx="8358246" cy="39719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8" r:id="rId1"/>
  </p:sldLayoutIdLst>
  <p:hf hdr="0" ftr="0"/>
  <p:txStyles>
    <p:titleStyle>
      <a:lvl1pPr algn="l" defTabSz="914400" rtl="0" eaLnBrk="1" latinLnBrk="0" hangingPunct="1">
        <a:spcBef>
          <a:spcPct val="0"/>
        </a:spcBef>
        <a:buNone/>
        <a:defRPr sz="4400" b="1" kern="1200">
          <a:solidFill>
            <a:schemeClr val="bg1"/>
          </a:solidFill>
          <a:latin typeface="Helvetic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a:solidFill>
            <a:schemeClr val="bg1"/>
          </a:solidFill>
          <a:latin typeface="Helvetica" pitchFamily="34" charset="0"/>
          <a:ea typeface="+mn-ea"/>
          <a:cs typeface="+mn-cs"/>
        </a:defRPr>
      </a:lvl1pPr>
      <a:lvl2pPr marL="0" indent="-285750" algn="l" defTabSz="914400" rtl="0" eaLnBrk="1" latinLnBrk="0" hangingPunct="1">
        <a:spcBef>
          <a:spcPct val="20000"/>
        </a:spcBef>
        <a:buFont typeface="Arial" pitchFamily="34" charset="0"/>
        <a:buChar char="•"/>
        <a:defRPr sz="3200" kern="1200">
          <a:solidFill>
            <a:schemeClr val="bg1"/>
          </a:solidFill>
          <a:latin typeface="Helvetica" pitchFamily="34" charset="0"/>
          <a:ea typeface="+mn-ea"/>
          <a:cs typeface="+mn-cs"/>
        </a:defRPr>
      </a:lvl2pPr>
      <a:lvl3pPr marL="741600" indent="-228600" algn="l" defTabSz="914400" rtl="0" eaLnBrk="1" latinLnBrk="0" hangingPunct="1">
        <a:spcBef>
          <a:spcPct val="20000"/>
        </a:spcBef>
        <a:buFont typeface="Arial" pitchFamily="34" charset="0"/>
        <a:buChar char="•"/>
        <a:defRPr sz="2800" kern="1200">
          <a:solidFill>
            <a:schemeClr val="bg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158" y="357166"/>
            <a:ext cx="8358246" cy="11430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7158" y="1500167"/>
            <a:ext cx="8358246" cy="40005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357158" y="6350023"/>
            <a:ext cx="2133600" cy="365125"/>
          </a:xfrm>
          <a:prstGeom prst="rect">
            <a:avLst/>
          </a:prstGeom>
        </p:spPr>
        <p:txBody>
          <a:bodyPr vert="horz" lIns="91440" tIns="45720" rIns="91440" bIns="45720" rtlCol="0" anchor="ctr"/>
          <a:lstStyle>
            <a:lvl1pPr algn="l">
              <a:defRPr sz="1200">
                <a:solidFill>
                  <a:schemeClr val="bg2"/>
                </a:solidFill>
              </a:defRPr>
            </a:lvl1pPr>
          </a:lstStyle>
          <a:p>
            <a:fld id="{976B6DAE-1464-4C4A-A17B-99A185F7EC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Lst>
  <p:hf hdr="0" ftr="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3200" b="1" kern="1200">
          <a:solidFill>
            <a:schemeClr val="tx2"/>
          </a:solidFill>
          <a:latin typeface="+mn-lt"/>
          <a:ea typeface="+mn-ea"/>
          <a:cs typeface="+mn-cs"/>
        </a:defRPr>
      </a:lvl1pPr>
      <a:lvl2pPr marL="284400" indent="-28575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2pPr>
      <a:lvl3pPr marL="936000" indent="-2286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Check-out the internet</a:t>
            </a:r>
            <a:endParaRPr lang="en-US" dirty="0"/>
          </a:p>
        </p:txBody>
      </p:sp>
      <p:sp>
        <p:nvSpPr>
          <p:cNvPr id="6" name="Text Placeholder 5"/>
          <p:cNvSpPr>
            <a:spLocks noGrp="1"/>
          </p:cNvSpPr>
          <p:nvPr>
            <p:ph type="body" sz="quarter" idx="11"/>
          </p:nvPr>
        </p:nvSpPr>
        <p:spPr/>
        <p:txBody>
          <a:bodyPr/>
          <a:lstStyle/>
          <a:p>
            <a:r>
              <a:rPr lang="en-US" dirty="0" smtClean="0"/>
              <a:t>Hotspots as a </a:t>
            </a:r>
            <a:r>
              <a:rPr lang="en-US" dirty="0" smtClean="0"/>
              <a:t>service at EPL</a:t>
            </a:r>
            <a:endParaRPr lang="en-US" dirty="0"/>
          </a:p>
        </p:txBody>
      </p:sp>
      <p:sp>
        <p:nvSpPr>
          <p:cNvPr id="4" name="Date Placeholder 3"/>
          <p:cNvSpPr>
            <a:spLocks noGrp="1"/>
          </p:cNvSpPr>
          <p:nvPr>
            <p:ph type="dt" sz="half" idx="2"/>
          </p:nvPr>
        </p:nvSpPr>
        <p:spPr/>
        <p:txBody>
          <a:bodyPr/>
          <a:lstStyle/>
          <a:p>
            <a:fld id="{7DCA26CB-F7BE-4F9B-85FA-0E34A3DC6879}" type="datetime1">
              <a:rPr lang="en-US" smtClean="0"/>
              <a:pPr/>
              <a:t>10/3/2017</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EPL’s </a:t>
            </a:r>
            <a:r>
              <a:rPr lang="en-US" smtClean="0"/>
              <a:t>Project Goals</a:t>
            </a:r>
            <a:endParaRPr lang="en-US" dirty="0"/>
          </a:p>
        </p:txBody>
      </p:sp>
      <p:sp>
        <p:nvSpPr>
          <p:cNvPr id="6" name="Text Placeholder 5"/>
          <p:cNvSpPr>
            <a:spLocks noGrp="1"/>
          </p:cNvSpPr>
          <p:nvPr>
            <p:ph type="body" sz="quarter" idx="12"/>
          </p:nvPr>
        </p:nvSpPr>
        <p:spPr>
          <a:xfrm>
            <a:off x="357159" y="1500188"/>
            <a:ext cx="8358186" cy="4071937"/>
          </a:xfrm>
        </p:spPr>
        <p:txBody>
          <a:bodyPr>
            <a:normAutofit/>
          </a:bodyPr>
          <a:lstStyle/>
          <a:p>
            <a:pPr marL="0" lvl="0" indent="0"/>
            <a:r>
              <a:rPr lang="en-US" sz="2800" b="0" dirty="0"/>
              <a:t>To increase digital literacy of customers who do not regularly use the internet through exposure to home internet</a:t>
            </a:r>
          </a:p>
          <a:p>
            <a:pPr marL="593100" lvl="2" indent="0">
              <a:buNone/>
            </a:pPr>
            <a:r>
              <a:rPr lang="en-US" sz="2400" b="1" i="1" dirty="0" smtClean="0"/>
              <a:t>Success: </a:t>
            </a:r>
            <a:r>
              <a:rPr lang="en-US" sz="2400" i="1" dirty="0" smtClean="0"/>
              <a:t>50</a:t>
            </a:r>
            <a:r>
              <a:rPr lang="en-US" sz="2400" i="1" dirty="0"/>
              <a:t>% of users report using the hotspot to increase their comfort and familiarity accessing online content</a:t>
            </a:r>
            <a:endParaRPr lang="en-US"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10</a:t>
            </a:fld>
            <a:endParaRPr lang="en-US" dirty="0"/>
          </a:p>
        </p:txBody>
      </p:sp>
    </p:spTree>
    <p:extLst>
      <p:ext uri="{BB962C8B-B14F-4D97-AF65-F5344CB8AC3E}">
        <p14:creationId xmlns:p14="http://schemas.microsoft.com/office/powerpoint/2010/main" val="1935846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Year 1 – </a:t>
            </a:r>
            <a:r>
              <a:rPr lang="en-US" dirty="0" smtClean="0"/>
              <a:t>Circulation Details</a:t>
            </a:r>
            <a:endParaRPr lang="en-US" dirty="0"/>
          </a:p>
        </p:txBody>
      </p:sp>
      <p:sp>
        <p:nvSpPr>
          <p:cNvPr id="5" name="Text Placeholder 4"/>
          <p:cNvSpPr>
            <a:spLocks noGrp="1"/>
          </p:cNvSpPr>
          <p:nvPr>
            <p:ph type="body" sz="quarter" idx="12"/>
          </p:nvPr>
        </p:nvSpPr>
        <p:spPr/>
        <p:txBody>
          <a:bodyPr/>
          <a:lstStyle/>
          <a:p>
            <a:pPr marL="0" indent="0"/>
            <a:r>
              <a:rPr lang="en-US" dirty="0"/>
              <a:t>Followed Seattle and Kitchener </a:t>
            </a:r>
            <a:r>
              <a:rPr lang="en-US" dirty="0" smtClean="0"/>
              <a:t>model:</a:t>
            </a:r>
            <a:endParaRPr lang="en-US" dirty="0" smtClean="0"/>
          </a:p>
          <a:p>
            <a:pPr marL="1050300" lvl="2" indent="-457200"/>
            <a:r>
              <a:rPr lang="en-US" b="0" dirty="0" smtClean="0"/>
              <a:t>3 week loan period</a:t>
            </a:r>
          </a:p>
          <a:p>
            <a:pPr marL="1050300" lvl="2" indent="-457200"/>
            <a:r>
              <a:rPr lang="en-US" b="0" dirty="0" smtClean="0"/>
              <a:t>Adult borrowers with email address on file</a:t>
            </a:r>
          </a:p>
          <a:p>
            <a:pPr marL="1714500" lvl="3" indent="-457200"/>
            <a:r>
              <a:rPr lang="en-US" dirty="0" smtClean="0"/>
              <a:t>No geographical restrictions</a:t>
            </a:r>
            <a:endParaRPr lang="en-US" b="0" dirty="0" smtClean="0"/>
          </a:p>
          <a:p>
            <a:pPr marL="1050300" lvl="2" indent="-457200"/>
            <a:r>
              <a:rPr lang="en-US" b="0" dirty="0" smtClean="0"/>
              <a:t>$1/day if late; $18 max</a:t>
            </a:r>
          </a:p>
          <a:p>
            <a:pPr marL="1050300" lvl="2" indent="-457200"/>
            <a:r>
              <a:rPr lang="en-US" b="0" dirty="0" smtClean="0"/>
              <a:t>$210 lost fee</a:t>
            </a:r>
            <a:endParaRPr lang="en-US" b="0" dirty="0"/>
          </a:p>
        </p:txBody>
      </p:sp>
      <p:sp>
        <p:nvSpPr>
          <p:cNvPr id="3" name="Slide Number Placeholder 2"/>
          <p:cNvSpPr>
            <a:spLocks noGrp="1"/>
          </p:cNvSpPr>
          <p:nvPr>
            <p:ph type="sldNum" sz="quarter" idx="4"/>
          </p:nvPr>
        </p:nvSpPr>
        <p:spPr/>
        <p:txBody>
          <a:bodyPr/>
          <a:lstStyle/>
          <a:p>
            <a:fld id="{976B6DAE-1464-4C4A-A17B-99A185F7EC64}" type="slidenum">
              <a:rPr lang="en-US" smtClean="0"/>
              <a:pPr/>
              <a:t>11</a:t>
            </a:fld>
            <a:endParaRPr lang="en-US" dirty="0"/>
          </a:p>
        </p:txBody>
      </p:sp>
    </p:spTree>
    <p:extLst>
      <p:ext uri="{BB962C8B-B14F-4D97-AF65-F5344CB8AC3E}">
        <p14:creationId xmlns:p14="http://schemas.microsoft.com/office/powerpoint/2010/main" val="3839902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114300" indent="-457200">
              <a:buFont typeface="Arial" panose="020B0604020202020204" pitchFamily="34" charset="0"/>
              <a:buChar char="•"/>
            </a:pPr>
            <a:r>
              <a:rPr lang="en-US" b="0" dirty="0" smtClean="0"/>
              <a:t>Exit survey sent upon check in</a:t>
            </a:r>
          </a:p>
          <a:p>
            <a:pPr marL="114300" indent="-457200">
              <a:buFont typeface="Arial" panose="020B0604020202020204" pitchFamily="34" charset="0"/>
              <a:buChar char="•"/>
            </a:pPr>
            <a:r>
              <a:rPr lang="en-US" b="0" dirty="0" smtClean="0"/>
              <a:t>Staff encouraged to NOT borrow</a:t>
            </a:r>
          </a:p>
          <a:p>
            <a:pPr marL="114300" indent="-457200">
              <a:buFont typeface="Arial" panose="020B0604020202020204" pitchFamily="34" charset="0"/>
              <a:buChar char="•"/>
            </a:pPr>
            <a:r>
              <a:rPr lang="en-US" b="0" dirty="0" smtClean="0"/>
              <a:t>Service cut off on first day overdue</a:t>
            </a:r>
            <a:endParaRPr lang="en-US" b="0" dirty="0"/>
          </a:p>
        </p:txBody>
      </p:sp>
      <p:sp>
        <p:nvSpPr>
          <p:cNvPr id="4" name="Text Placeholder 3"/>
          <p:cNvSpPr>
            <a:spLocks noGrp="1"/>
          </p:cNvSpPr>
          <p:nvPr>
            <p:ph type="body" sz="quarter" idx="11"/>
          </p:nvPr>
        </p:nvSpPr>
        <p:spPr/>
        <p:txBody>
          <a:bodyPr/>
          <a:lstStyle/>
          <a:p>
            <a:r>
              <a:rPr lang="en-US" dirty="0" smtClean="0"/>
              <a:t>Year 1 – Additional logistics</a:t>
            </a:r>
            <a:endParaRPr lang="en-US"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12</a:t>
            </a:fld>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00200"/>
            <a:ext cx="2990850" cy="1513205"/>
          </a:xfrm>
          <a:prstGeom prst="rect">
            <a:avLst/>
          </a:prstGeom>
          <a:noFill/>
          <a:ln>
            <a:noFill/>
          </a:ln>
        </p:spPr>
      </p:pic>
      <p:pic>
        <p:nvPicPr>
          <p:cNvPr id="7" name="Picture 6"/>
          <p:cNvPicPr/>
          <p:nvPr/>
        </p:nvPicPr>
        <p:blipFill>
          <a:blip r:embed="rId4"/>
          <a:stretch>
            <a:fillRect/>
          </a:stretch>
        </p:blipFill>
        <p:spPr>
          <a:xfrm>
            <a:off x="5334000" y="3213417"/>
            <a:ext cx="3114675" cy="2260600"/>
          </a:xfrm>
          <a:prstGeom prst="rect">
            <a:avLst/>
          </a:prstGeom>
        </p:spPr>
      </p:pic>
    </p:spTree>
    <p:extLst>
      <p:ext uri="{BB962C8B-B14F-4D97-AF65-F5344CB8AC3E}">
        <p14:creationId xmlns:p14="http://schemas.microsoft.com/office/powerpoint/2010/main" val="1419764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Year 1 – initial uptake</a:t>
            </a:r>
            <a:endParaRPr lang="en-US" dirty="0"/>
          </a:p>
        </p:txBody>
      </p:sp>
      <p:sp>
        <p:nvSpPr>
          <p:cNvPr id="8" name="Text Placeholder 7"/>
          <p:cNvSpPr>
            <a:spLocks noGrp="1"/>
          </p:cNvSpPr>
          <p:nvPr>
            <p:ph type="body" sz="quarter" idx="12"/>
          </p:nvPr>
        </p:nvSpPr>
        <p:spPr>
          <a:xfrm>
            <a:off x="357159" y="1500188"/>
            <a:ext cx="4367242" cy="4071937"/>
          </a:xfrm>
        </p:spPr>
        <p:txBody>
          <a:bodyPr/>
          <a:lstStyle/>
          <a:p>
            <a:pPr marL="114300" indent="-457200">
              <a:buFont typeface="Arial" panose="020B0604020202020204" pitchFamily="34" charset="0"/>
              <a:buChar char="•"/>
            </a:pPr>
            <a:r>
              <a:rPr lang="en-US" b="0" dirty="0"/>
              <a:t>Media attention</a:t>
            </a:r>
          </a:p>
          <a:p>
            <a:pPr marL="114300" indent="-457200">
              <a:buFont typeface="Arial" panose="020B0604020202020204" pitchFamily="34" charset="0"/>
              <a:buChar char="•"/>
            </a:pPr>
            <a:r>
              <a:rPr lang="en-US" b="0" dirty="0"/>
              <a:t>530 holds in 1.5 weeks</a:t>
            </a:r>
          </a:p>
          <a:p>
            <a:pPr marL="114300" indent="-457200">
              <a:buFont typeface="Arial" panose="020B0604020202020204" pitchFamily="34" charset="0"/>
              <a:buChar char="•"/>
            </a:pPr>
            <a:r>
              <a:rPr lang="en-US" b="0" dirty="0" smtClean="0"/>
              <a:t>Early postal </a:t>
            </a:r>
            <a:r>
              <a:rPr lang="en-US" b="0" dirty="0"/>
              <a:t>code analysis suggested not </a:t>
            </a:r>
            <a:r>
              <a:rPr lang="en-US" b="0" dirty="0" smtClean="0"/>
              <a:t>reaching intended demographic</a:t>
            </a:r>
            <a:endParaRPr lang="en-US" b="0" dirty="0"/>
          </a:p>
          <a:p>
            <a:endParaRPr lang="en-US"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13</a:t>
            </a:fld>
            <a:endParaRPr lang="en-US" dirty="0"/>
          </a:p>
        </p:txBody>
      </p:sp>
      <p:pic>
        <p:nvPicPr>
          <p:cNvPr id="7" name="Picture 6"/>
          <p:cNvPicPr>
            <a:picLocks noChangeAspect="1"/>
          </p:cNvPicPr>
          <p:nvPr/>
        </p:nvPicPr>
        <p:blipFill>
          <a:blip r:embed="rId3"/>
          <a:stretch>
            <a:fillRect/>
          </a:stretch>
        </p:blipFill>
        <p:spPr>
          <a:xfrm>
            <a:off x="4876800" y="1500188"/>
            <a:ext cx="3996580" cy="2571351"/>
          </a:xfrm>
          <a:prstGeom prst="rect">
            <a:avLst/>
          </a:prstGeom>
        </p:spPr>
      </p:pic>
    </p:spTree>
    <p:extLst>
      <p:ext uri="{BB962C8B-B14F-4D97-AF65-F5344CB8AC3E}">
        <p14:creationId xmlns:p14="http://schemas.microsoft.com/office/powerpoint/2010/main" val="587648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Year 1 </a:t>
            </a:r>
            <a:r>
              <a:rPr lang="en-US" dirty="0" smtClean="0"/>
              <a:t>– Mid-Pilot Results</a:t>
            </a:r>
            <a:endParaRPr lang="en-US" dirty="0"/>
          </a:p>
        </p:txBody>
      </p:sp>
      <p:sp>
        <p:nvSpPr>
          <p:cNvPr id="8" name="Text Placeholder 7"/>
          <p:cNvSpPr>
            <a:spLocks noGrp="1"/>
          </p:cNvSpPr>
          <p:nvPr>
            <p:ph type="body" sz="quarter" idx="12"/>
          </p:nvPr>
        </p:nvSpPr>
        <p:spPr>
          <a:xfrm>
            <a:off x="357158" y="1500189"/>
            <a:ext cx="8358217" cy="1776412"/>
          </a:xfrm>
        </p:spPr>
        <p:txBody>
          <a:bodyPr/>
          <a:lstStyle/>
          <a:p>
            <a:pPr marL="0" lvl="1" indent="-58500">
              <a:buNone/>
            </a:pPr>
            <a:r>
              <a:rPr lang="en-US" b="1" dirty="0" smtClean="0"/>
              <a:t>When </a:t>
            </a:r>
            <a:r>
              <a:rPr lang="en-US" b="1" dirty="0"/>
              <a:t>you borrowed the hotspot, did you have internet access where you were living</a:t>
            </a:r>
            <a:r>
              <a:rPr lang="en-US" b="1" dirty="0" smtClean="0"/>
              <a:t>?</a:t>
            </a:r>
          </a:p>
          <a:p>
            <a:pPr marL="0" lvl="1" indent="-58500">
              <a:buNone/>
            </a:pPr>
            <a:endParaRPr lang="en-US" b="1" dirty="0"/>
          </a:p>
          <a:p>
            <a:pPr marL="0" lvl="1" indent="-58500">
              <a:buNone/>
            </a:pPr>
            <a:endParaRPr lang="en-US" b="1" dirty="0" smtClean="0"/>
          </a:p>
          <a:p>
            <a:pPr marL="0" lvl="1" indent="-58500">
              <a:buNone/>
            </a:pPr>
            <a:endParaRPr lang="en-US" b="1" dirty="0"/>
          </a:p>
          <a:p>
            <a:pPr marL="0" lvl="1" indent="-58500">
              <a:buNone/>
            </a:pPr>
            <a:endParaRPr lang="en-US" dirty="0" smtClean="0"/>
          </a:p>
          <a:p>
            <a:pPr marL="593100" lvl="2" indent="0">
              <a:buNone/>
            </a:pPr>
            <a:endParaRPr lang="en-US" sz="2000" i="1" dirty="0" smtClean="0"/>
          </a:p>
          <a:p>
            <a:endParaRPr lang="en-US"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14</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495679278"/>
              </p:ext>
            </p:extLst>
          </p:nvPr>
        </p:nvGraphicFramePr>
        <p:xfrm>
          <a:off x="357158" y="3048000"/>
          <a:ext cx="8358186" cy="1645920"/>
        </p:xfrm>
        <a:graphic>
          <a:graphicData uri="http://schemas.openxmlformats.org/drawingml/2006/table">
            <a:tbl>
              <a:tblPr firstRow="1" bandRow="1">
                <a:tableStyleId>{74C1A8A3-306A-4EB7-A6B1-4F7E0EB9C5D6}</a:tableStyleId>
              </a:tblPr>
              <a:tblGrid>
                <a:gridCol w="4617613">
                  <a:extLst>
                    <a:ext uri="{9D8B030D-6E8A-4147-A177-3AD203B41FA5}">
                      <a16:colId xmlns:a16="http://schemas.microsoft.com/office/drawing/2014/main" val="2686690942"/>
                    </a:ext>
                  </a:extLst>
                </a:gridCol>
                <a:gridCol w="1752600">
                  <a:extLst>
                    <a:ext uri="{9D8B030D-6E8A-4147-A177-3AD203B41FA5}">
                      <a16:colId xmlns:a16="http://schemas.microsoft.com/office/drawing/2014/main" val="647410764"/>
                    </a:ext>
                  </a:extLst>
                </a:gridCol>
                <a:gridCol w="1987973">
                  <a:extLst>
                    <a:ext uri="{9D8B030D-6E8A-4147-A177-3AD203B41FA5}">
                      <a16:colId xmlns:a16="http://schemas.microsoft.com/office/drawing/2014/main" val="1756642031"/>
                    </a:ext>
                  </a:extLst>
                </a:gridCol>
              </a:tblGrid>
              <a:tr h="190500">
                <a:tc>
                  <a:txBody>
                    <a:bodyPr/>
                    <a:lstStyle/>
                    <a:p>
                      <a:pPr marL="0" marR="0">
                        <a:spcBef>
                          <a:spcPts val="0"/>
                        </a:spcBef>
                        <a:spcAft>
                          <a:spcPts val="0"/>
                        </a:spcAft>
                      </a:pPr>
                      <a:r>
                        <a:rPr lang="en-US" sz="2400" dirty="0">
                          <a:effectLst/>
                        </a:rPr>
                        <a:t>Response</a:t>
                      </a:r>
                      <a:endParaRPr lang="en-US" sz="3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 of responses</a:t>
                      </a:r>
                      <a:endParaRPr lang="en-US" sz="3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400" dirty="0">
                          <a:effectLst/>
                        </a:rPr>
                        <a:t>% of responses</a:t>
                      </a:r>
                      <a:endParaRPr lang="en-US" sz="3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34810889"/>
                  </a:ext>
                </a:extLst>
              </a:tr>
              <a:tr h="180975">
                <a:tc>
                  <a:txBody>
                    <a:bodyPr/>
                    <a:lstStyle/>
                    <a:p>
                      <a:pPr marL="0" marR="0">
                        <a:spcBef>
                          <a:spcPts val="0"/>
                        </a:spcBef>
                        <a:spcAft>
                          <a:spcPts val="0"/>
                        </a:spcAft>
                      </a:pPr>
                      <a:r>
                        <a:rPr lang="en-US" sz="2000" dirty="0">
                          <a:effectLst/>
                        </a:rPr>
                        <a:t>Yes</a:t>
                      </a:r>
                      <a:endParaRPr lang="en-US"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47</a:t>
                      </a:r>
                      <a:endParaRPr lang="en-US"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69%</a:t>
                      </a:r>
                      <a:endParaRPr lang="en-US"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27488843"/>
                  </a:ext>
                </a:extLst>
              </a:tr>
              <a:tr h="180975">
                <a:tc>
                  <a:txBody>
                    <a:bodyPr/>
                    <a:lstStyle/>
                    <a:p>
                      <a:pPr marL="0" marR="0">
                        <a:spcBef>
                          <a:spcPts val="0"/>
                        </a:spcBef>
                        <a:spcAft>
                          <a:spcPts val="0"/>
                        </a:spcAft>
                      </a:pPr>
                      <a:r>
                        <a:rPr lang="en-US" sz="2000" dirty="0">
                          <a:effectLst/>
                        </a:rPr>
                        <a:t>Yes, but only through my cell phone</a:t>
                      </a:r>
                      <a:endParaRPr lang="en-US"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15</a:t>
                      </a:r>
                      <a:endParaRPr lang="en-US"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22%</a:t>
                      </a:r>
                      <a:endParaRPr lang="en-US"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93455828"/>
                  </a:ext>
                </a:extLst>
              </a:tr>
              <a:tr h="180975">
                <a:tc>
                  <a:txBody>
                    <a:bodyPr/>
                    <a:lstStyle/>
                    <a:p>
                      <a:pPr marL="0" marR="0">
                        <a:spcBef>
                          <a:spcPts val="0"/>
                        </a:spcBef>
                        <a:spcAft>
                          <a:spcPts val="0"/>
                        </a:spcAft>
                      </a:pPr>
                      <a:r>
                        <a:rPr lang="en-US" sz="2000" dirty="0">
                          <a:effectLst/>
                        </a:rPr>
                        <a:t>No</a:t>
                      </a:r>
                      <a:endParaRPr lang="en-US"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6</a:t>
                      </a:r>
                      <a:endParaRPr lang="en-US"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9%</a:t>
                      </a:r>
                      <a:endParaRPr lang="en-US"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34035157"/>
                  </a:ext>
                </a:extLst>
              </a:tr>
            </a:tbl>
          </a:graphicData>
        </a:graphic>
      </p:graphicFrame>
      <p:sp>
        <p:nvSpPr>
          <p:cNvPr id="13" name="TextBox 12"/>
          <p:cNvSpPr txBox="1"/>
          <p:nvPr/>
        </p:nvSpPr>
        <p:spPr>
          <a:xfrm>
            <a:off x="357158" y="5181600"/>
            <a:ext cx="8358186" cy="923330"/>
          </a:xfrm>
          <a:prstGeom prst="rect">
            <a:avLst/>
          </a:prstGeom>
          <a:noFill/>
        </p:spPr>
        <p:txBody>
          <a:bodyPr wrap="square" rtlCol="0">
            <a:spAutoFit/>
          </a:bodyPr>
          <a:lstStyle/>
          <a:p>
            <a:r>
              <a:rPr lang="en-US" b="1" i="1" dirty="0">
                <a:solidFill>
                  <a:schemeClr val="tx2">
                    <a:lumMod val="95000"/>
                    <a:lumOff val="5000"/>
                  </a:schemeClr>
                </a:solidFill>
              </a:rPr>
              <a:t>Success: </a:t>
            </a:r>
            <a:r>
              <a:rPr lang="en-US" i="1" dirty="0">
                <a:solidFill>
                  <a:schemeClr val="tx2">
                    <a:lumMod val="95000"/>
                    <a:lumOff val="5000"/>
                  </a:schemeClr>
                </a:solidFill>
              </a:rPr>
              <a:t>2/3 of users report through the follow up survey that they do not have home internet</a:t>
            </a:r>
          </a:p>
          <a:p>
            <a:endParaRPr lang="en-US" dirty="0"/>
          </a:p>
        </p:txBody>
      </p:sp>
    </p:spTree>
    <p:extLst>
      <p:ext uri="{BB962C8B-B14F-4D97-AF65-F5344CB8AC3E}">
        <p14:creationId xmlns:p14="http://schemas.microsoft.com/office/powerpoint/2010/main" val="744212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a:t>Year 1 – Mid-Pilot </a:t>
            </a:r>
            <a:r>
              <a:rPr lang="en-US" dirty="0" smtClean="0"/>
              <a:t>Results</a:t>
            </a:r>
            <a:endParaRPr lang="en-US" dirty="0"/>
          </a:p>
        </p:txBody>
      </p:sp>
      <p:sp>
        <p:nvSpPr>
          <p:cNvPr id="6" name="Text Placeholder 5"/>
          <p:cNvSpPr>
            <a:spLocks noGrp="1"/>
          </p:cNvSpPr>
          <p:nvPr>
            <p:ph type="body" sz="quarter" idx="12"/>
          </p:nvPr>
        </p:nvSpPr>
        <p:spPr>
          <a:xfrm>
            <a:off x="357158" y="1500189"/>
            <a:ext cx="8358217" cy="1090611"/>
          </a:xfrm>
        </p:spPr>
        <p:txBody>
          <a:bodyPr/>
          <a:lstStyle/>
          <a:p>
            <a:r>
              <a:rPr lang="en-US" dirty="0"/>
              <a:t>Has using the hotspot increased your comfort with trying new technology?</a:t>
            </a:r>
          </a:p>
          <a:p>
            <a:endParaRPr lang="en-US"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15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95678953"/>
              </p:ext>
            </p:extLst>
          </p:nvPr>
        </p:nvGraphicFramePr>
        <p:xfrm>
          <a:off x="357158" y="2667000"/>
          <a:ext cx="8358186" cy="1706880"/>
        </p:xfrm>
        <a:graphic>
          <a:graphicData uri="http://schemas.openxmlformats.org/drawingml/2006/table">
            <a:tbl>
              <a:tblPr firstRow="1" bandRow="1">
                <a:tableStyleId>{74C1A8A3-306A-4EB7-A6B1-4F7E0EB9C5D6}</a:tableStyleId>
              </a:tblPr>
              <a:tblGrid>
                <a:gridCol w="2786062">
                  <a:extLst>
                    <a:ext uri="{9D8B030D-6E8A-4147-A177-3AD203B41FA5}">
                      <a16:colId xmlns:a16="http://schemas.microsoft.com/office/drawing/2014/main" val="686371882"/>
                    </a:ext>
                  </a:extLst>
                </a:gridCol>
                <a:gridCol w="2786062">
                  <a:extLst>
                    <a:ext uri="{9D8B030D-6E8A-4147-A177-3AD203B41FA5}">
                      <a16:colId xmlns:a16="http://schemas.microsoft.com/office/drawing/2014/main" val="794588009"/>
                    </a:ext>
                  </a:extLst>
                </a:gridCol>
                <a:gridCol w="2786062">
                  <a:extLst>
                    <a:ext uri="{9D8B030D-6E8A-4147-A177-3AD203B41FA5}">
                      <a16:colId xmlns:a16="http://schemas.microsoft.com/office/drawing/2014/main" val="2772867432"/>
                    </a:ext>
                  </a:extLst>
                </a:gridCol>
              </a:tblGrid>
              <a:tr h="200025">
                <a:tc>
                  <a:txBody>
                    <a:bodyPr/>
                    <a:lstStyle/>
                    <a:p>
                      <a:pPr marL="0" marR="0">
                        <a:spcBef>
                          <a:spcPts val="0"/>
                        </a:spcBef>
                        <a:spcAft>
                          <a:spcPts val="0"/>
                        </a:spcAft>
                      </a:pPr>
                      <a:r>
                        <a:rPr lang="en-US" sz="2800">
                          <a:effectLst/>
                        </a:rPr>
                        <a:t>Response</a:t>
                      </a:r>
                      <a:endParaRPr lang="en-US" sz="4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800">
                          <a:effectLst/>
                        </a:rPr>
                        <a:t># of responses</a:t>
                      </a:r>
                      <a:endParaRPr lang="en-US" sz="40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2800">
                          <a:effectLst/>
                        </a:rPr>
                        <a:t>% of responses</a:t>
                      </a:r>
                      <a:endParaRPr lang="en-US" sz="4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2354468359"/>
                  </a:ext>
                </a:extLst>
              </a:tr>
              <a:tr h="190500">
                <a:tc>
                  <a:txBody>
                    <a:bodyPr/>
                    <a:lstStyle/>
                    <a:p>
                      <a:pPr marL="0" marR="0">
                        <a:spcBef>
                          <a:spcPts val="0"/>
                        </a:spcBef>
                        <a:spcAft>
                          <a:spcPts val="0"/>
                        </a:spcAft>
                      </a:pPr>
                      <a:r>
                        <a:rPr lang="en-US" sz="2800" dirty="0">
                          <a:effectLst/>
                        </a:rPr>
                        <a:t>Yes</a:t>
                      </a:r>
                      <a:endParaRPr lang="en-US" sz="4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800">
                          <a:effectLst/>
                        </a:rPr>
                        <a:t>46</a:t>
                      </a:r>
                      <a:endParaRPr lang="en-US" sz="4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800">
                          <a:effectLst/>
                        </a:rPr>
                        <a:t>68%</a:t>
                      </a:r>
                      <a:endParaRPr lang="en-US" sz="4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286716047"/>
                  </a:ext>
                </a:extLst>
              </a:tr>
              <a:tr h="190500">
                <a:tc>
                  <a:txBody>
                    <a:bodyPr/>
                    <a:lstStyle/>
                    <a:p>
                      <a:pPr marL="0" marR="0">
                        <a:spcBef>
                          <a:spcPts val="0"/>
                        </a:spcBef>
                        <a:spcAft>
                          <a:spcPts val="0"/>
                        </a:spcAft>
                      </a:pPr>
                      <a:r>
                        <a:rPr lang="en-US" sz="2800">
                          <a:effectLst/>
                        </a:rPr>
                        <a:t>It had no effect</a:t>
                      </a:r>
                      <a:endParaRPr lang="en-US" sz="4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800">
                          <a:effectLst/>
                        </a:rPr>
                        <a:t>19</a:t>
                      </a:r>
                      <a:endParaRPr lang="en-US" sz="4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800">
                          <a:effectLst/>
                        </a:rPr>
                        <a:t>28%</a:t>
                      </a:r>
                      <a:endParaRPr lang="en-US" sz="40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726178467"/>
                  </a:ext>
                </a:extLst>
              </a:tr>
              <a:tr h="190500">
                <a:tc>
                  <a:txBody>
                    <a:bodyPr/>
                    <a:lstStyle/>
                    <a:p>
                      <a:pPr marL="0" marR="0">
                        <a:spcBef>
                          <a:spcPts val="0"/>
                        </a:spcBef>
                        <a:spcAft>
                          <a:spcPts val="0"/>
                        </a:spcAft>
                      </a:pPr>
                      <a:r>
                        <a:rPr lang="en-US" sz="2800">
                          <a:effectLst/>
                        </a:rPr>
                        <a:t>No</a:t>
                      </a:r>
                      <a:endParaRPr lang="en-US" sz="4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800">
                          <a:effectLst/>
                        </a:rPr>
                        <a:t>3</a:t>
                      </a:r>
                      <a:endParaRPr lang="en-US" sz="4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800" dirty="0">
                          <a:effectLst/>
                        </a:rPr>
                        <a:t>4%</a:t>
                      </a:r>
                      <a:endParaRPr lang="en-US" sz="40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514508547"/>
                  </a:ext>
                </a:extLst>
              </a:tr>
            </a:tbl>
          </a:graphicData>
        </a:graphic>
      </p:graphicFrame>
      <p:sp>
        <p:nvSpPr>
          <p:cNvPr id="8" name="TextBox 7"/>
          <p:cNvSpPr txBox="1"/>
          <p:nvPr/>
        </p:nvSpPr>
        <p:spPr>
          <a:xfrm>
            <a:off x="357158" y="4450080"/>
            <a:ext cx="8358186" cy="923330"/>
          </a:xfrm>
          <a:prstGeom prst="rect">
            <a:avLst/>
          </a:prstGeom>
          <a:noFill/>
        </p:spPr>
        <p:txBody>
          <a:bodyPr wrap="square" rtlCol="0">
            <a:spAutoFit/>
          </a:bodyPr>
          <a:lstStyle/>
          <a:p>
            <a:r>
              <a:rPr lang="en-US" b="1" i="1" dirty="0">
                <a:solidFill>
                  <a:schemeClr val="tx2">
                    <a:lumMod val="95000"/>
                    <a:lumOff val="5000"/>
                  </a:schemeClr>
                </a:solidFill>
              </a:rPr>
              <a:t>Success: </a:t>
            </a:r>
            <a:r>
              <a:rPr lang="en-US" i="1" dirty="0">
                <a:solidFill>
                  <a:schemeClr val="tx2">
                    <a:lumMod val="95000"/>
                    <a:lumOff val="5000"/>
                  </a:schemeClr>
                </a:solidFill>
              </a:rPr>
              <a:t>50% of users report using the hotspot to increase their comfort and familiarity accessing online content</a:t>
            </a:r>
            <a:endParaRPr lang="en-US" dirty="0">
              <a:solidFill>
                <a:schemeClr val="tx2">
                  <a:lumMod val="95000"/>
                  <a:lumOff val="5000"/>
                </a:schemeClr>
              </a:solidFill>
            </a:endParaRPr>
          </a:p>
          <a:p>
            <a:endParaRPr lang="en-US" dirty="0"/>
          </a:p>
        </p:txBody>
      </p:sp>
    </p:spTree>
    <p:extLst>
      <p:ext uri="{BB962C8B-B14F-4D97-AF65-F5344CB8AC3E}">
        <p14:creationId xmlns:p14="http://schemas.microsoft.com/office/powerpoint/2010/main" val="2272359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a:t>Year 1 – Mid-Pilot </a:t>
            </a:r>
            <a:r>
              <a:rPr lang="en-US" dirty="0" smtClean="0"/>
              <a:t>Results</a:t>
            </a:r>
            <a:endParaRPr lang="en-US" dirty="0"/>
          </a:p>
        </p:txBody>
      </p:sp>
      <p:sp>
        <p:nvSpPr>
          <p:cNvPr id="6" name="Text Placeholder 5"/>
          <p:cNvSpPr>
            <a:spLocks noGrp="1"/>
          </p:cNvSpPr>
          <p:nvPr>
            <p:ph type="body" sz="quarter" idx="12"/>
          </p:nvPr>
        </p:nvSpPr>
        <p:spPr>
          <a:xfrm>
            <a:off x="357158" y="1500189"/>
            <a:ext cx="8358217" cy="785812"/>
          </a:xfrm>
        </p:spPr>
        <p:txBody>
          <a:bodyPr/>
          <a:lstStyle/>
          <a:p>
            <a:r>
              <a:rPr lang="en-US" sz="2000" dirty="0"/>
              <a:t>Did you use the hotspot for any of the following reasons? (Choose your top 3 uses)</a:t>
            </a:r>
          </a:p>
          <a:p>
            <a:endParaRPr lang="en-US"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16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054610242"/>
              </p:ext>
            </p:extLst>
          </p:nvPr>
        </p:nvGraphicFramePr>
        <p:xfrm>
          <a:off x="357158" y="2231573"/>
          <a:ext cx="8255970" cy="3555610"/>
        </p:xfrm>
        <a:graphic>
          <a:graphicData uri="http://schemas.openxmlformats.org/drawingml/2006/table">
            <a:tbl>
              <a:tblPr firstRow="1" bandRow="1">
                <a:tableStyleId>{74C1A8A3-306A-4EB7-A6B1-4F7E0EB9C5D6}</a:tableStyleId>
              </a:tblPr>
              <a:tblGrid>
                <a:gridCol w="6577042">
                  <a:extLst>
                    <a:ext uri="{9D8B030D-6E8A-4147-A177-3AD203B41FA5}">
                      <a16:colId xmlns:a16="http://schemas.microsoft.com/office/drawing/2014/main" val="3001304541"/>
                    </a:ext>
                  </a:extLst>
                </a:gridCol>
                <a:gridCol w="838200">
                  <a:extLst>
                    <a:ext uri="{9D8B030D-6E8A-4147-A177-3AD203B41FA5}">
                      <a16:colId xmlns:a16="http://schemas.microsoft.com/office/drawing/2014/main" val="764599682"/>
                    </a:ext>
                  </a:extLst>
                </a:gridCol>
                <a:gridCol w="840728">
                  <a:extLst>
                    <a:ext uri="{9D8B030D-6E8A-4147-A177-3AD203B41FA5}">
                      <a16:colId xmlns:a16="http://schemas.microsoft.com/office/drawing/2014/main" val="467447093"/>
                    </a:ext>
                  </a:extLst>
                </a:gridCol>
              </a:tblGrid>
              <a:tr h="197579">
                <a:tc>
                  <a:txBody>
                    <a:bodyPr/>
                    <a:lstStyle/>
                    <a:p>
                      <a:pPr marL="0" marR="0">
                        <a:spcBef>
                          <a:spcPts val="0"/>
                        </a:spcBef>
                        <a:spcAft>
                          <a:spcPts val="0"/>
                        </a:spcAft>
                      </a:pPr>
                      <a:r>
                        <a:rPr lang="en-US" sz="1400" dirty="0">
                          <a:effectLst/>
                        </a:rPr>
                        <a:t>Response</a:t>
                      </a:r>
                      <a:endParaRPr lang="en-US" sz="1600" dirty="0">
                        <a:effectLst/>
                        <a:latin typeface="Times New Roman" panose="02020603050405020304" pitchFamily="18" charset="0"/>
                        <a:ea typeface="Times New Roman" panose="02020603050405020304" pitchFamily="18" charset="0"/>
                      </a:endParaRPr>
                    </a:p>
                  </a:txBody>
                  <a:tcPr marL="67741" marR="67741" marT="0" marB="0" anchor="b"/>
                </a:tc>
                <a:tc>
                  <a:txBody>
                    <a:bodyPr/>
                    <a:lstStyle/>
                    <a:p>
                      <a:pPr marL="0" marR="0">
                        <a:spcBef>
                          <a:spcPts val="0"/>
                        </a:spcBef>
                        <a:spcAft>
                          <a:spcPts val="0"/>
                        </a:spcAft>
                      </a:pPr>
                      <a:r>
                        <a:rPr lang="en-US" sz="1400" dirty="0" smtClean="0">
                          <a:effectLst/>
                        </a:rPr>
                        <a:t>Number</a:t>
                      </a:r>
                      <a:endParaRPr lang="en-US" sz="1600" dirty="0">
                        <a:effectLst/>
                        <a:latin typeface="Times New Roman" panose="02020603050405020304" pitchFamily="18" charset="0"/>
                        <a:ea typeface="Times New Roman" panose="02020603050405020304" pitchFamily="18" charset="0"/>
                      </a:endParaRPr>
                    </a:p>
                  </a:txBody>
                  <a:tcPr marL="67741" marR="67741" marT="0" marB="0" anchor="b"/>
                </a:tc>
                <a:tc>
                  <a:txBody>
                    <a:bodyPr/>
                    <a:lstStyle/>
                    <a:p>
                      <a:pPr marL="0" marR="0">
                        <a:spcBef>
                          <a:spcPts val="0"/>
                        </a:spcBef>
                        <a:spcAft>
                          <a:spcPts val="0"/>
                        </a:spcAft>
                      </a:pPr>
                      <a:r>
                        <a:rPr lang="en-US" sz="1400" dirty="0" smtClean="0">
                          <a:effectLst/>
                        </a:rPr>
                        <a:t>Percent</a:t>
                      </a:r>
                      <a:endParaRPr lang="en-US" sz="1600" dirty="0">
                        <a:effectLst/>
                        <a:latin typeface="Times New Roman" panose="02020603050405020304" pitchFamily="18" charset="0"/>
                        <a:ea typeface="Times New Roman" panose="02020603050405020304" pitchFamily="18" charset="0"/>
                      </a:endParaRPr>
                    </a:p>
                  </a:txBody>
                  <a:tcPr marL="67741" marR="67741" marT="0" marB="0" anchor="b"/>
                </a:tc>
                <a:extLst>
                  <a:ext uri="{0D108BD9-81ED-4DB2-BD59-A6C34878D82A}">
                    <a16:rowId xmlns:a16="http://schemas.microsoft.com/office/drawing/2014/main" val="3628240065"/>
                  </a:ext>
                </a:extLst>
              </a:tr>
              <a:tr h="259621">
                <a:tc>
                  <a:txBody>
                    <a:bodyPr/>
                    <a:lstStyle/>
                    <a:p>
                      <a:pPr marL="0" marR="0">
                        <a:spcBef>
                          <a:spcPts val="0"/>
                        </a:spcBef>
                        <a:spcAft>
                          <a:spcPts val="0"/>
                        </a:spcAft>
                      </a:pPr>
                      <a:r>
                        <a:rPr lang="en-US" sz="1400" dirty="0">
                          <a:effectLst/>
                        </a:rPr>
                        <a:t>Maintain an internet connection while traveling </a:t>
                      </a:r>
                      <a:endParaRPr lang="en-US" sz="1600" dirty="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dirty="0">
                          <a:effectLst/>
                        </a:rPr>
                        <a:t>33</a:t>
                      </a:r>
                      <a:endParaRPr lang="en-US" sz="1600" dirty="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dirty="0">
                          <a:effectLst/>
                        </a:rPr>
                        <a:t>49%</a:t>
                      </a:r>
                      <a:endParaRPr lang="en-US" sz="1600" dirty="0">
                        <a:effectLst/>
                        <a:latin typeface="Times New Roman" panose="02020603050405020304" pitchFamily="18" charset="0"/>
                        <a:ea typeface="Times New Roman" panose="02020603050405020304" pitchFamily="18" charset="0"/>
                      </a:endParaRPr>
                    </a:p>
                  </a:txBody>
                  <a:tcPr marL="67741" marR="67741" marT="0" marB="0" anchor="b"/>
                </a:tc>
                <a:extLst>
                  <a:ext uri="{0D108BD9-81ED-4DB2-BD59-A6C34878D82A}">
                    <a16:rowId xmlns:a16="http://schemas.microsoft.com/office/drawing/2014/main" val="2970793836"/>
                  </a:ext>
                </a:extLst>
              </a:tr>
              <a:tr h="233241">
                <a:tc>
                  <a:txBody>
                    <a:bodyPr/>
                    <a:lstStyle/>
                    <a:p>
                      <a:pPr marL="0" marR="0">
                        <a:spcBef>
                          <a:spcPts val="0"/>
                        </a:spcBef>
                        <a:spcAft>
                          <a:spcPts val="0"/>
                        </a:spcAft>
                      </a:pPr>
                      <a:r>
                        <a:rPr lang="en-US" sz="1400" dirty="0">
                          <a:effectLst/>
                        </a:rPr>
                        <a:t>Connect with friends or family (Skype, Facebook, </a:t>
                      </a:r>
                      <a:r>
                        <a:rPr lang="en-US" sz="1400" dirty="0" err="1">
                          <a:effectLst/>
                        </a:rPr>
                        <a:t>etc</a:t>
                      </a:r>
                      <a:r>
                        <a:rPr lang="en-US" sz="1400" dirty="0">
                          <a:effectLst/>
                        </a:rPr>
                        <a:t>) </a:t>
                      </a:r>
                      <a:endParaRPr lang="en-US" sz="1600" dirty="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dirty="0">
                          <a:effectLst/>
                        </a:rPr>
                        <a:t>21</a:t>
                      </a:r>
                      <a:endParaRPr lang="en-US" sz="1600" dirty="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dirty="0">
                          <a:effectLst/>
                        </a:rPr>
                        <a:t>31%</a:t>
                      </a:r>
                      <a:endParaRPr lang="en-US" sz="1600" dirty="0">
                        <a:effectLst/>
                        <a:latin typeface="Times New Roman" panose="02020603050405020304" pitchFamily="18" charset="0"/>
                        <a:ea typeface="Times New Roman" panose="02020603050405020304" pitchFamily="18" charset="0"/>
                      </a:endParaRPr>
                    </a:p>
                  </a:txBody>
                  <a:tcPr marL="67741" marR="67741" marT="0" marB="0" anchor="b"/>
                </a:tc>
                <a:extLst>
                  <a:ext uri="{0D108BD9-81ED-4DB2-BD59-A6C34878D82A}">
                    <a16:rowId xmlns:a16="http://schemas.microsoft.com/office/drawing/2014/main" val="3400208201"/>
                  </a:ext>
                </a:extLst>
              </a:tr>
              <a:tr h="223958">
                <a:tc>
                  <a:txBody>
                    <a:bodyPr/>
                    <a:lstStyle/>
                    <a:p>
                      <a:pPr marL="0" marR="0">
                        <a:spcBef>
                          <a:spcPts val="0"/>
                        </a:spcBef>
                        <a:spcAft>
                          <a:spcPts val="0"/>
                        </a:spcAft>
                      </a:pPr>
                      <a:r>
                        <a:rPr lang="en-US" sz="1400" dirty="0">
                          <a:effectLst/>
                        </a:rPr>
                        <a:t>Read news / current events </a:t>
                      </a:r>
                      <a:endParaRPr lang="en-US" sz="1600" dirty="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a:effectLst/>
                        </a:rPr>
                        <a:t>20</a:t>
                      </a:r>
                      <a:endParaRPr lang="en-US" sz="160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dirty="0">
                          <a:effectLst/>
                        </a:rPr>
                        <a:t>29%</a:t>
                      </a:r>
                      <a:endParaRPr lang="en-US" sz="1600" dirty="0">
                        <a:effectLst/>
                        <a:latin typeface="Times New Roman" panose="02020603050405020304" pitchFamily="18" charset="0"/>
                        <a:ea typeface="Times New Roman" panose="02020603050405020304" pitchFamily="18" charset="0"/>
                      </a:endParaRPr>
                    </a:p>
                  </a:txBody>
                  <a:tcPr marL="67741" marR="67741" marT="0" marB="0" anchor="b"/>
                </a:tc>
                <a:extLst>
                  <a:ext uri="{0D108BD9-81ED-4DB2-BD59-A6C34878D82A}">
                    <a16:rowId xmlns:a16="http://schemas.microsoft.com/office/drawing/2014/main" val="2438268864"/>
                  </a:ext>
                </a:extLst>
              </a:tr>
              <a:tr h="188170">
                <a:tc>
                  <a:txBody>
                    <a:bodyPr/>
                    <a:lstStyle/>
                    <a:p>
                      <a:pPr marL="0" marR="0">
                        <a:spcBef>
                          <a:spcPts val="0"/>
                        </a:spcBef>
                        <a:spcAft>
                          <a:spcPts val="0"/>
                        </a:spcAft>
                      </a:pPr>
                      <a:r>
                        <a:rPr lang="en-US" sz="1400" dirty="0">
                          <a:effectLst/>
                        </a:rPr>
                        <a:t>Get directions (e.g. Google Maps) </a:t>
                      </a:r>
                      <a:endParaRPr lang="en-US" sz="1600" dirty="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a:effectLst/>
                        </a:rPr>
                        <a:t>14</a:t>
                      </a:r>
                      <a:endParaRPr lang="en-US" sz="160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dirty="0">
                          <a:effectLst/>
                        </a:rPr>
                        <a:t>21%</a:t>
                      </a:r>
                      <a:endParaRPr lang="en-US" sz="1600" dirty="0">
                        <a:effectLst/>
                        <a:latin typeface="Times New Roman" panose="02020603050405020304" pitchFamily="18" charset="0"/>
                        <a:ea typeface="Times New Roman" panose="02020603050405020304" pitchFamily="18" charset="0"/>
                      </a:endParaRPr>
                    </a:p>
                  </a:txBody>
                  <a:tcPr marL="67741" marR="67741" marT="0" marB="0" anchor="b"/>
                </a:tc>
                <a:extLst>
                  <a:ext uri="{0D108BD9-81ED-4DB2-BD59-A6C34878D82A}">
                    <a16:rowId xmlns:a16="http://schemas.microsoft.com/office/drawing/2014/main" val="1691092258"/>
                  </a:ext>
                </a:extLst>
              </a:tr>
              <a:tr h="165410">
                <a:tc>
                  <a:txBody>
                    <a:bodyPr/>
                    <a:lstStyle/>
                    <a:p>
                      <a:pPr marL="0" marR="0">
                        <a:spcBef>
                          <a:spcPts val="0"/>
                        </a:spcBef>
                        <a:spcAft>
                          <a:spcPts val="0"/>
                        </a:spcAft>
                      </a:pPr>
                      <a:r>
                        <a:rPr lang="en-US" sz="1400" dirty="0">
                          <a:effectLst/>
                        </a:rPr>
                        <a:t>Provide entertainment to a child while outside the home </a:t>
                      </a:r>
                      <a:endParaRPr lang="en-US" sz="1600" dirty="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a:effectLst/>
                        </a:rPr>
                        <a:t>13</a:t>
                      </a:r>
                      <a:endParaRPr lang="en-US" sz="160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dirty="0">
                          <a:effectLst/>
                        </a:rPr>
                        <a:t>19%</a:t>
                      </a:r>
                      <a:endParaRPr lang="en-US" sz="1600" dirty="0">
                        <a:effectLst/>
                        <a:latin typeface="Times New Roman" panose="02020603050405020304" pitchFamily="18" charset="0"/>
                        <a:ea typeface="Times New Roman" panose="02020603050405020304" pitchFamily="18" charset="0"/>
                      </a:endParaRPr>
                    </a:p>
                  </a:txBody>
                  <a:tcPr marL="67741" marR="67741" marT="0" marB="0" anchor="b"/>
                </a:tc>
                <a:extLst>
                  <a:ext uri="{0D108BD9-81ED-4DB2-BD59-A6C34878D82A}">
                    <a16:rowId xmlns:a16="http://schemas.microsoft.com/office/drawing/2014/main" val="1365224388"/>
                  </a:ext>
                </a:extLst>
              </a:tr>
              <a:tr h="188170">
                <a:tc>
                  <a:txBody>
                    <a:bodyPr/>
                    <a:lstStyle/>
                    <a:p>
                      <a:pPr marL="0" marR="0">
                        <a:spcBef>
                          <a:spcPts val="0"/>
                        </a:spcBef>
                        <a:spcAft>
                          <a:spcPts val="0"/>
                        </a:spcAft>
                      </a:pPr>
                      <a:r>
                        <a:rPr lang="en-US" sz="1400" dirty="0">
                          <a:effectLst/>
                        </a:rPr>
                        <a:t>Access banking or financial information </a:t>
                      </a:r>
                      <a:endParaRPr lang="en-US" sz="1600" dirty="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a:effectLst/>
                        </a:rPr>
                        <a:t>10</a:t>
                      </a:r>
                      <a:endParaRPr lang="en-US" sz="160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dirty="0">
                          <a:effectLst/>
                        </a:rPr>
                        <a:t>15%</a:t>
                      </a:r>
                      <a:endParaRPr lang="en-US" sz="1600" dirty="0">
                        <a:effectLst/>
                        <a:latin typeface="Times New Roman" panose="02020603050405020304" pitchFamily="18" charset="0"/>
                        <a:ea typeface="Times New Roman" panose="02020603050405020304" pitchFamily="18" charset="0"/>
                      </a:endParaRPr>
                    </a:p>
                  </a:txBody>
                  <a:tcPr marL="67741" marR="67741" marT="0" marB="0" anchor="b"/>
                </a:tc>
                <a:extLst>
                  <a:ext uri="{0D108BD9-81ED-4DB2-BD59-A6C34878D82A}">
                    <a16:rowId xmlns:a16="http://schemas.microsoft.com/office/drawing/2014/main" val="372380516"/>
                  </a:ext>
                </a:extLst>
              </a:tr>
              <a:tr h="255660">
                <a:tc>
                  <a:txBody>
                    <a:bodyPr/>
                    <a:lstStyle/>
                    <a:p>
                      <a:pPr marL="0" marR="0">
                        <a:spcBef>
                          <a:spcPts val="0"/>
                        </a:spcBef>
                        <a:spcAft>
                          <a:spcPts val="0"/>
                        </a:spcAft>
                      </a:pPr>
                      <a:r>
                        <a:rPr lang="en-US" sz="1400" dirty="0">
                          <a:effectLst/>
                        </a:rPr>
                        <a:t>Watch something entertaining while traveling, running errands or exercising </a:t>
                      </a:r>
                      <a:endParaRPr lang="en-US" sz="1600" dirty="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a:effectLst/>
                        </a:rPr>
                        <a:t>9</a:t>
                      </a:r>
                      <a:endParaRPr lang="en-US" sz="160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dirty="0">
                          <a:effectLst/>
                        </a:rPr>
                        <a:t>13%</a:t>
                      </a:r>
                      <a:endParaRPr lang="en-US" sz="1600" dirty="0">
                        <a:effectLst/>
                        <a:latin typeface="Times New Roman" panose="02020603050405020304" pitchFamily="18" charset="0"/>
                        <a:ea typeface="Times New Roman" panose="02020603050405020304" pitchFamily="18" charset="0"/>
                      </a:endParaRPr>
                    </a:p>
                  </a:txBody>
                  <a:tcPr marL="67741" marR="67741" marT="0" marB="0" anchor="b"/>
                </a:tc>
                <a:extLst>
                  <a:ext uri="{0D108BD9-81ED-4DB2-BD59-A6C34878D82A}">
                    <a16:rowId xmlns:a16="http://schemas.microsoft.com/office/drawing/2014/main" val="1992342972"/>
                  </a:ext>
                </a:extLst>
              </a:tr>
              <a:tr h="229280">
                <a:tc>
                  <a:txBody>
                    <a:bodyPr/>
                    <a:lstStyle/>
                    <a:p>
                      <a:pPr marL="0" marR="0">
                        <a:spcBef>
                          <a:spcPts val="0"/>
                        </a:spcBef>
                        <a:spcAft>
                          <a:spcPts val="0"/>
                        </a:spcAft>
                      </a:pPr>
                      <a:r>
                        <a:rPr lang="en-US" sz="1400" dirty="0">
                          <a:effectLst/>
                        </a:rPr>
                        <a:t>Check out a product or service before buying </a:t>
                      </a:r>
                      <a:endParaRPr lang="en-US" sz="1600" dirty="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dirty="0">
                          <a:effectLst/>
                        </a:rPr>
                        <a:t>8</a:t>
                      </a:r>
                      <a:endParaRPr lang="en-US" sz="1600" dirty="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dirty="0">
                          <a:effectLst/>
                        </a:rPr>
                        <a:t>12%</a:t>
                      </a:r>
                      <a:endParaRPr lang="en-US" sz="1600" dirty="0">
                        <a:effectLst/>
                        <a:latin typeface="Times New Roman" panose="02020603050405020304" pitchFamily="18" charset="0"/>
                        <a:ea typeface="Times New Roman" panose="02020603050405020304" pitchFamily="18" charset="0"/>
                      </a:endParaRPr>
                    </a:p>
                  </a:txBody>
                  <a:tcPr marL="67741" marR="67741" marT="0" marB="0" anchor="b"/>
                </a:tc>
                <a:extLst>
                  <a:ext uri="{0D108BD9-81ED-4DB2-BD59-A6C34878D82A}">
                    <a16:rowId xmlns:a16="http://schemas.microsoft.com/office/drawing/2014/main" val="2039911938"/>
                  </a:ext>
                </a:extLst>
              </a:tr>
              <a:tr h="188170">
                <a:tc>
                  <a:txBody>
                    <a:bodyPr/>
                    <a:lstStyle/>
                    <a:p>
                      <a:pPr marL="0" marR="0">
                        <a:spcBef>
                          <a:spcPts val="0"/>
                        </a:spcBef>
                        <a:spcAft>
                          <a:spcPts val="0"/>
                        </a:spcAft>
                      </a:pPr>
                      <a:r>
                        <a:rPr lang="en-US" sz="1400" dirty="0">
                          <a:effectLst/>
                        </a:rPr>
                        <a:t>Complete work for my current job </a:t>
                      </a:r>
                      <a:endParaRPr lang="en-US" sz="1600" dirty="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dirty="0">
                          <a:effectLst/>
                        </a:rPr>
                        <a:t>5</a:t>
                      </a:r>
                      <a:endParaRPr lang="en-US" sz="1600" dirty="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dirty="0">
                          <a:effectLst/>
                        </a:rPr>
                        <a:t>7%</a:t>
                      </a:r>
                      <a:endParaRPr lang="en-US" sz="1600" dirty="0">
                        <a:effectLst/>
                        <a:latin typeface="Times New Roman" panose="02020603050405020304" pitchFamily="18" charset="0"/>
                        <a:ea typeface="Times New Roman" panose="02020603050405020304" pitchFamily="18" charset="0"/>
                      </a:endParaRPr>
                    </a:p>
                  </a:txBody>
                  <a:tcPr marL="67741" marR="67741" marT="0" marB="0" anchor="b"/>
                </a:tc>
                <a:extLst>
                  <a:ext uri="{0D108BD9-81ED-4DB2-BD59-A6C34878D82A}">
                    <a16:rowId xmlns:a16="http://schemas.microsoft.com/office/drawing/2014/main" val="495763883"/>
                  </a:ext>
                </a:extLst>
              </a:tr>
              <a:tr h="188170">
                <a:tc>
                  <a:txBody>
                    <a:bodyPr/>
                    <a:lstStyle/>
                    <a:p>
                      <a:pPr marL="0" marR="0">
                        <a:spcBef>
                          <a:spcPts val="0"/>
                        </a:spcBef>
                        <a:spcAft>
                          <a:spcPts val="0"/>
                        </a:spcAft>
                      </a:pPr>
                      <a:r>
                        <a:rPr lang="en-US" sz="1400" dirty="0">
                          <a:effectLst/>
                        </a:rPr>
                        <a:t>Get information about health </a:t>
                      </a:r>
                      <a:endParaRPr lang="en-US" sz="1600" dirty="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dirty="0">
                          <a:effectLst/>
                        </a:rPr>
                        <a:t>4</a:t>
                      </a:r>
                      <a:endParaRPr lang="en-US" sz="1600" dirty="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dirty="0">
                          <a:effectLst/>
                        </a:rPr>
                        <a:t>6%</a:t>
                      </a:r>
                      <a:endParaRPr lang="en-US" sz="1600" dirty="0">
                        <a:effectLst/>
                        <a:latin typeface="Times New Roman" panose="02020603050405020304" pitchFamily="18" charset="0"/>
                        <a:ea typeface="Times New Roman" panose="02020603050405020304" pitchFamily="18" charset="0"/>
                      </a:endParaRPr>
                    </a:p>
                  </a:txBody>
                  <a:tcPr marL="67741" marR="67741" marT="0" marB="0" anchor="b"/>
                </a:tc>
                <a:extLst>
                  <a:ext uri="{0D108BD9-81ED-4DB2-BD59-A6C34878D82A}">
                    <a16:rowId xmlns:a16="http://schemas.microsoft.com/office/drawing/2014/main" val="3304423921"/>
                  </a:ext>
                </a:extLst>
              </a:tr>
              <a:tr h="188170">
                <a:tc>
                  <a:txBody>
                    <a:bodyPr/>
                    <a:lstStyle/>
                    <a:p>
                      <a:pPr marL="0" marR="0">
                        <a:spcBef>
                          <a:spcPts val="0"/>
                        </a:spcBef>
                        <a:spcAft>
                          <a:spcPts val="0"/>
                        </a:spcAft>
                      </a:pPr>
                      <a:r>
                        <a:rPr lang="en-US" sz="1400">
                          <a:effectLst/>
                        </a:rPr>
                        <a:t>Watch something entertaining at home </a:t>
                      </a:r>
                      <a:endParaRPr lang="en-US" sz="160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dirty="0">
                          <a:effectLst/>
                        </a:rPr>
                        <a:t>4</a:t>
                      </a:r>
                      <a:endParaRPr lang="en-US" sz="1600" dirty="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dirty="0">
                          <a:effectLst/>
                        </a:rPr>
                        <a:t>6%</a:t>
                      </a:r>
                      <a:endParaRPr lang="en-US" sz="1600" dirty="0">
                        <a:effectLst/>
                        <a:latin typeface="Times New Roman" panose="02020603050405020304" pitchFamily="18" charset="0"/>
                        <a:ea typeface="Times New Roman" panose="02020603050405020304" pitchFamily="18" charset="0"/>
                      </a:endParaRPr>
                    </a:p>
                  </a:txBody>
                  <a:tcPr marL="67741" marR="67741" marT="0" marB="0" anchor="b"/>
                </a:tc>
                <a:extLst>
                  <a:ext uri="{0D108BD9-81ED-4DB2-BD59-A6C34878D82A}">
                    <a16:rowId xmlns:a16="http://schemas.microsoft.com/office/drawing/2014/main" val="4074031514"/>
                  </a:ext>
                </a:extLst>
              </a:tr>
              <a:tr h="207950">
                <a:tc>
                  <a:txBody>
                    <a:bodyPr/>
                    <a:lstStyle/>
                    <a:p>
                      <a:pPr marL="0" marR="0">
                        <a:spcBef>
                          <a:spcPts val="0"/>
                        </a:spcBef>
                        <a:spcAft>
                          <a:spcPts val="0"/>
                        </a:spcAft>
                      </a:pPr>
                      <a:r>
                        <a:rPr lang="en-US" sz="1400">
                          <a:effectLst/>
                        </a:rPr>
                        <a:t>Learn job-‐related skills (such as certification) </a:t>
                      </a:r>
                      <a:endParaRPr lang="en-US" sz="160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dirty="0">
                          <a:effectLst/>
                        </a:rPr>
                        <a:t>2</a:t>
                      </a:r>
                      <a:endParaRPr lang="en-US" sz="1600" dirty="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dirty="0">
                          <a:effectLst/>
                        </a:rPr>
                        <a:t>3%</a:t>
                      </a:r>
                      <a:endParaRPr lang="en-US" sz="1600" dirty="0">
                        <a:effectLst/>
                        <a:latin typeface="Times New Roman" panose="02020603050405020304" pitchFamily="18" charset="0"/>
                        <a:ea typeface="Times New Roman" panose="02020603050405020304" pitchFamily="18" charset="0"/>
                      </a:endParaRPr>
                    </a:p>
                  </a:txBody>
                  <a:tcPr marL="67741" marR="67741" marT="0" marB="0" anchor="b"/>
                </a:tc>
                <a:extLst>
                  <a:ext uri="{0D108BD9-81ED-4DB2-BD59-A6C34878D82A}">
                    <a16:rowId xmlns:a16="http://schemas.microsoft.com/office/drawing/2014/main" val="3243896056"/>
                  </a:ext>
                </a:extLst>
              </a:tr>
              <a:tr h="188170">
                <a:tc>
                  <a:txBody>
                    <a:bodyPr/>
                    <a:lstStyle/>
                    <a:p>
                      <a:pPr marL="0" marR="0">
                        <a:spcBef>
                          <a:spcPts val="0"/>
                        </a:spcBef>
                        <a:spcAft>
                          <a:spcPts val="0"/>
                        </a:spcAft>
                      </a:pPr>
                      <a:r>
                        <a:rPr lang="en-US" sz="1400">
                          <a:effectLst/>
                        </a:rPr>
                        <a:t>Find or apply for a new job </a:t>
                      </a:r>
                      <a:endParaRPr lang="en-US" sz="160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dirty="0">
                          <a:effectLst/>
                        </a:rPr>
                        <a:t>1</a:t>
                      </a:r>
                      <a:endParaRPr lang="en-US" sz="1600" dirty="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dirty="0">
                          <a:effectLst/>
                        </a:rPr>
                        <a:t>1%</a:t>
                      </a:r>
                      <a:endParaRPr lang="en-US" sz="1600" dirty="0">
                        <a:effectLst/>
                        <a:latin typeface="Times New Roman" panose="02020603050405020304" pitchFamily="18" charset="0"/>
                        <a:ea typeface="Times New Roman" panose="02020603050405020304" pitchFamily="18" charset="0"/>
                      </a:endParaRPr>
                    </a:p>
                  </a:txBody>
                  <a:tcPr marL="67741" marR="67741" marT="0" marB="0" anchor="b"/>
                </a:tc>
                <a:extLst>
                  <a:ext uri="{0D108BD9-81ED-4DB2-BD59-A6C34878D82A}">
                    <a16:rowId xmlns:a16="http://schemas.microsoft.com/office/drawing/2014/main" val="4245770469"/>
                  </a:ext>
                </a:extLst>
              </a:tr>
              <a:tr h="220250">
                <a:tc>
                  <a:txBody>
                    <a:bodyPr/>
                    <a:lstStyle/>
                    <a:p>
                      <a:pPr marL="0" marR="0">
                        <a:spcBef>
                          <a:spcPts val="0"/>
                        </a:spcBef>
                        <a:spcAft>
                          <a:spcPts val="0"/>
                        </a:spcAft>
                      </a:pPr>
                      <a:r>
                        <a:rPr lang="en-US" sz="1400">
                          <a:effectLst/>
                        </a:rPr>
                        <a:t>Complete forms for health/other services </a:t>
                      </a:r>
                      <a:endParaRPr lang="en-US" sz="160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dirty="0">
                          <a:effectLst/>
                        </a:rPr>
                        <a:t>1</a:t>
                      </a:r>
                      <a:endParaRPr lang="en-US" sz="1600" dirty="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dirty="0">
                          <a:effectLst/>
                        </a:rPr>
                        <a:t>1%</a:t>
                      </a:r>
                      <a:endParaRPr lang="en-US" sz="1600" dirty="0">
                        <a:effectLst/>
                        <a:latin typeface="Times New Roman" panose="02020603050405020304" pitchFamily="18" charset="0"/>
                        <a:ea typeface="Times New Roman" panose="02020603050405020304" pitchFamily="18" charset="0"/>
                      </a:endParaRPr>
                    </a:p>
                  </a:txBody>
                  <a:tcPr marL="67741" marR="67741" marT="0" marB="0" anchor="b"/>
                </a:tc>
                <a:extLst>
                  <a:ext uri="{0D108BD9-81ED-4DB2-BD59-A6C34878D82A}">
                    <a16:rowId xmlns:a16="http://schemas.microsoft.com/office/drawing/2014/main" val="2989739286"/>
                  </a:ext>
                </a:extLst>
              </a:tr>
              <a:tr h="188170">
                <a:tc>
                  <a:txBody>
                    <a:bodyPr/>
                    <a:lstStyle/>
                    <a:p>
                      <a:pPr marL="0" marR="0">
                        <a:spcBef>
                          <a:spcPts val="0"/>
                        </a:spcBef>
                        <a:spcAft>
                          <a:spcPts val="0"/>
                        </a:spcAft>
                      </a:pPr>
                      <a:r>
                        <a:rPr lang="en-US" sz="1400">
                          <a:effectLst/>
                        </a:rPr>
                        <a:t>Help a child with his/her schoolwork </a:t>
                      </a:r>
                      <a:endParaRPr lang="en-US" sz="160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a:effectLst/>
                        </a:rPr>
                        <a:t>0</a:t>
                      </a:r>
                      <a:endParaRPr lang="en-US" sz="1600">
                        <a:effectLst/>
                        <a:latin typeface="Times New Roman" panose="02020603050405020304" pitchFamily="18" charset="0"/>
                        <a:ea typeface="Times New Roman" panose="02020603050405020304" pitchFamily="18" charset="0"/>
                      </a:endParaRPr>
                    </a:p>
                  </a:txBody>
                  <a:tcPr marL="67741" marR="67741" marT="0" marB="0" anchor="ctr"/>
                </a:tc>
                <a:tc>
                  <a:txBody>
                    <a:bodyPr/>
                    <a:lstStyle/>
                    <a:p>
                      <a:pPr marL="0" marR="0" algn="ctr">
                        <a:spcBef>
                          <a:spcPts val="0"/>
                        </a:spcBef>
                        <a:spcAft>
                          <a:spcPts val="0"/>
                        </a:spcAft>
                      </a:pPr>
                      <a:r>
                        <a:rPr lang="en-US" sz="1400" dirty="0">
                          <a:effectLst/>
                        </a:rPr>
                        <a:t>0%</a:t>
                      </a:r>
                      <a:endParaRPr lang="en-US" sz="1600" dirty="0">
                        <a:effectLst/>
                        <a:latin typeface="Times New Roman" panose="02020603050405020304" pitchFamily="18" charset="0"/>
                        <a:ea typeface="Times New Roman" panose="02020603050405020304" pitchFamily="18" charset="0"/>
                      </a:endParaRPr>
                    </a:p>
                  </a:txBody>
                  <a:tcPr marL="67741" marR="67741" marT="0" marB="0" anchor="b"/>
                </a:tc>
                <a:extLst>
                  <a:ext uri="{0D108BD9-81ED-4DB2-BD59-A6C34878D82A}">
                    <a16:rowId xmlns:a16="http://schemas.microsoft.com/office/drawing/2014/main" val="3163821802"/>
                  </a:ext>
                </a:extLst>
              </a:tr>
            </a:tbl>
          </a:graphicData>
        </a:graphic>
      </p:graphicFrame>
    </p:spTree>
    <p:extLst>
      <p:ext uri="{BB962C8B-B14F-4D97-AF65-F5344CB8AC3E}">
        <p14:creationId xmlns:p14="http://schemas.microsoft.com/office/powerpoint/2010/main" val="1554131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ormAutofit fontScale="92500" lnSpcReduction="20000"/>
          </a:bodyPr>
          <a:lstStyle/>
          <a:p>
            <a:r>
              <a:rPr lang="en-US" dirty="0"/>
              <a:t>Year 1 – Mid-Pilot </a:t>
            </a:r>
            <a:r>
              <a:rPr lang="en-US" dirty="0" smtClean="0"/>
              <a:t>Postal Code Analysis</a:t>
            </a:r>
            <a:endParaRPr lang="en-US" dirty="0"/>
          </a:p>
          <a:p>
            <a:endParaRPr lang="en-US" dirty="0"/>
          </a:p>
        </p:txBody>
      </p:sp>
      <p:sp>
        <p:nvSpPr>
          <p:cNvPr id="6" name="Text Placeholder 5"/>
          <p:cNvSpPr>
            <a:spLocks noGrp="1"/>
          </p:cNvSpPr>
          <p:nvPr>
            <p:ph type="body" sz="quarter" idx="12"/>
          </p:nvPr>
        </p:nvSpPr>
        <p:spPr/>
        <p:txBody>
          <a:bodyPr>
            <a:normAutofit fontScale="85000" lnSpcReduction="10000"/>
          </a:bodyPr>
          <a:lstStyle/>
          <a:p>
            <a:r>
              <a:rPr lang="en-US" dirty="0"/>
              <a:t>Compared to the entire population of Edmonton, people </a:t>
            </a:r>
            <a:r>
              <a:rPr lang="en-US" dirty="0" smtClean="0"/>
              <a:t>who borrowed hotspots:</a:t>
            </a:r>
            <a:endParaRPr lang="en-US" dirty="0"/>
          </a:p>
          <a:p>
            <a:pPr marL="457200" lvl="0" indent="-457200">
              <a:buFont typeface="Arial" panose="020B0604020202020204" pitchFamily="34" charset="0"/>
              <a:buChar char="•"/>
            </a:pPr>
            <a:r>
              <a:rPr lang="en-US" b="0" dirty="0"/>
              <a:t>Have a 19% higher average household income and have 24% higher average median household income</a:t>
            </a:r>
          </a:p>
          <a:p>
            <a:pPr marL="457200" lvl="0" indent="-457200">
              <a:buFont typeface="Arial" panose="020B0604020202020204" pitchFamily="34" charset="0"/>
              <a:buChar char="•"/>
            </a:pPr>
            <a:r>
              <a:rPr lang="en-US" b="0" dirty="0"/>
              <a:t>Are 29% more likely to have a university degree</a:t>
            </a:r>
          </a:p>
          <a:p>
            <a:pPr marL="457200" lvl="0" indent="-457200">
              <a:buFont typeface="Arial" panose="020B0604020202020204" pitchFamily="34" charset="0"/>
              <a:buChar char="•"/>
            </a:pPr>
            <a:r>
              <a:rPr lang="en-US" b="0" dirty="0"/>
              <a:t>Are 46% more likely to work in management; 37% more likely to work in a Science occupation, and are 22% more likely to work in a Health occupation</a:t>
            </a:r>
          </a:p>
          <a:p>
            <a:endParaRPr lang="en-US"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17</a:t>
            </a:fld>
            <a:endParaRPr lang="en-US" dirty="0"/>
          </a:p>
        </p:txBody>
      </p:sp>
    </p:spTree>
    <p:extLst>
      <p:ext uri="{BB962C8B-B14F-4D97-AF65-F5344CB8AC3E}">
        <p14:creationId xmlns:p14="http://schemas.microsoft.com/office/powerpoint/2010/main" val="3683491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ormAutofit fontScale="92500" lnSpcReduction="20000"/>
          </a:bodyPr>
          <a:lstStyle/>
          <a:p>
            <a:r>
              <a:rPr lang="en-US" dirty="0"/>
              <a:t>Year 1 – Mid-Pilot </a:t>
            </a:r>
            <a:r>
              <a:rPr lang="en-US" dirty="0" smtClean="0"/>
              <a:t>Postal Code Analysis</a:t>
            </a:r>
            <a:endParaRPr lang="en-US" dirty="0"/>
          </a:p>
          <a:p>
            <a:endParaRPr lang="en-US" dirty="0"/>
          </a:p>
        </p:txBody>
      </p:sp>
      <p:sp>
        <p:nvSpPr>
          <p:cNvPr id="6" name="Text Placeholder 5"/>
          <p:cNvSpPr>
            <a:spLocks noGrp="1"/>
          </p:cNvSpPr>
          <p:nvPr>
            <p:ph type="body" sz="quarter" idx="12"/>
          </p:nvPr>
        </p:nvSpPr>
        <p:spPr/>
        <p:txBody>
          <a:bodyPr>
            <a:normAutofit fontScale="85000" lnSpcReduction="10000"/>
          </a:bodyPr>
          <a:lstStyle/>
          <a:p>
            <a:r>
              <a:rPr lang="en-US" dirty="0"/>
              <a:t>Compared to the entire population of Edmonton, people </a:t>
            </a:r>
            <a:r>
              <a:rPr lang="en-US" dirty="0" smtClean="0"/>
              <a:t>who borrowed hotspots:</a:t>
            </a:r>
            <a:endParaRPr lang="en-US" dirty="0"/>
          </a:p>
          <a:p>
            <a:pPr marL="457200" lvl="0" indent="-457200">
              <a:buFont typeface="Arial" panose="020B0604020202020204" pitchFamily="34" charset="0"/>
              <a:buChar char="•"/>
            </a:pPr>
            <a:r>
              <a:rPr lang="en-US" b="0" dirty="0" smtClean="0"/>
              <a:t>Use </a:t>
            </a:r>
            <a:r>
              <a:rPr lang="en-US" b="0" dirty="0"/>
              <a:t>their mobile phones to read digital newspapers, digital magazines, listen to radio/podcasts, and download videos as higher rates (20%+) than the average citizen </a:t>
            </a:r>
          </a:p>
          <a:p>
            <a:pPr marL="457200" lvl="0" indent="-457200">
              <a:buFont typeface="Arial" panose="020B0604020202020204" pitchFamily="34" charset="0"/>
              <a:buChar char="•"/>
            </a:pPr>
            <a:r>
              <a:rPr lang="en-US" b="0" dirty="0"/>
              <a:t>Use a tablet or </a:t>
            </a:r>
            <a:r>
              <a:rPr lang="en-US" b="0" dirty="0" err="1"/>
              <a:t>eReader</a:t>
            </a:r>
            <a:r>
              <a:rPr lang="en-US" b="0" dirty="0"/>
              <a:t> to watch movies/videos, search the Internet, email, watch TV, or access a social network at higher rates (20%+) than the average </a:t>
            </a:r>
            <a:r>
              <a:rPr lang="en-US" b="0" dirty="0" err="1"/>
              <a:t>Edmontonian</a:t>
            </a:r>
            <a:endParaRPr lang="en-US" b="0" dirty="0"/>
          </a:p>
          <a:p>
            <a:endParaRPr lang="en-US"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18</a:t>
            </a:fld>
            <a:endParaRPr lang="en-US" dirty="0"/>
          </a:p>
        </p:txBody>
      </p:sp>
    </p:spTree>
    <p:extLst>
      <p:ext uri="{BB962C8B-B14F-4D97-AF65-F5344CB8AC3E}">
        <p14:creationId xmlns:p14="http://schemas.microsoft.com/office/powerpoint/2010/main" val="19368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Year 2 – Started July 4</a:t>
            </a:r>
            <a:endParaRPr lang="en-US" dirty="0"/>
          </a:p>
        </p:txBody>
      </p:sp>
      <p:sp>
        <p:nvSpPr>
          <p:cNvPr id="6" name="Text Placeholder 5"/>
          <p:cNvSpPr>
            <a:spLocks noGrp="1"/>
          </p:cNvSpPr>
          <p:nvPr>
            <p:ph type="body" sz="quarter" idx="12"/>
          </p:nvPr>
        </p:nvSpPr>
        <p:spPr/>
        <p:txBody>
          <a:bodyPr/>
          <a:lstStyle/>
          <a:p>
            <a:pPr marL="0" indent="0"/>
            <a:r>
              <a:rPr lang="en-US" dirty="0" smtClean="0"/>
              <a:t>Chicago model:</a:t>
            </a:r>
          </a:p>
          <a:p>
            <a:pPr marL="457200" indent="-457200">
              <a:buFont typeface="Arial" panose="020B0604020202020204" pitchFamily="34" charset="0"/>
              <a:buChar char="•"/>
            </a:pPr>
            <a:r>
              <a:rPr lang="en-US" b="0" dirty="0" smtClean="0"/>
              <a:t>Loaning </a:t>
            </a:r>
            <a:r>
              <a:rPr lang="en-US" b="0" dirty="0"/>
              <a:t>out of a subset of 4 </a:t>
            </a:r>
            <a:r>
              <a:rPr lang="en-US" b="0" dirty="0" smtClean="0"/>
              <a:t>branches</a:t>
            </a:r>
          </a:p>
          <a:p>
            <a:pPr marL="0" indent="0"/>
            <a:r>
              <a:rPr lang="en-US" dirty="0" smtClean="0"/>
              <a:t>Toronto/New York model:</a:t>
            </a:r>
          </a:p>
          <a:p>
            <a:pPr marL="457200" indent="-457200">
              <a:buFont typeface="Arial" panose="020B0604020202020204" pitchFamily="34" charset="0"/>
              <a:buChar char="•"/>
            </a:pPr>
            <a:r>
              <a:rPr lang="en-US" b="0" dirty="0" smtClean="0"/>
              <a:t>Recruiting borrowers via Community Librarians</a:t>
            </a:r>
          </a:p>
          <a:p>
            <a:pPr marL="457200" indent="-457200">
              <a:buFont typeface="Arial" panose="020B0604020202020204" pitchFamily="34" charset="0"/>
              <a:buChar char="•"/>
            </a:pPr>
            <a:r>
              <a:rPr lang="en-US" b="0" dirty="0" smtClean="0"/>
              <a:t>Loan period = 3 months</a:t>
            </a:r>
          </a:p>
          <a:p>
            <a:pPr marL="0" indent="0"/>
            <a:endParaRPr lang="en-US" dirty="0" smtClean="0"/>
          </a:p>
        </p:txBody>
      </p:sp>
      <p:sp>
        <p:nvSpPr>
          <p:cNvPr id="5" name="Slide Number Placeholder 4"/>
          <p:cNvSpPr>
            <a:spLocks noGrp="1"/>
          </p:cNvSpPr>
          <p:nvPr>
            <p:ph type="sldNum" sz="quarter" idx="4"/>
          </p:nvPr>
        </p:nvSpPr>
        <p:spPr/>
        <p:txBody>
          <a:bodyPr/>
          <a:lstStyle/>
          <a:p>
            <a:fld id="{976B6DAE-1464-4C4A-A17B-99A185F7EC64}" type="slidenum">
              <a:rPr lang="en-US" smtClean="0"/>
              <a:pPr/>
              <a:t>19</a:t>
            </a:fld>
            <a:endParaRPr lang="en-US" dirty="0"/>
          </a:p>
        </p:txBody>
      </p:sp>
    </p:spTree>
    <p:extLst>
      <p:ext uri="{BB962C8B-B14F-4D97-AF65-F5344CB8AC3E}">
        <p14:creationId xmlns:p14="http://schemas.microsoft.com/office/powerpoint/2010/main" val="357786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Background</a:t>
            </a:r>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Questions?</a:t>
            </a:r>
            <a:endParaRPr lang="en-US"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20</a:t>
            </a:fld>
            <a:endParaRPr lang="en-US" dirty="0"/>
          </a:p>
        </p:txBody>
      </p:sp>
    </p:spTree>
    <p:extLst>
      <p:ext uri="{BB962C8B-B14F-4D97-AF65-F5344CB8AC3E}">
        <p14:creationId xmlns:p14="http://schemas.microsoft.com/office/powerpoint/2010/main" val="2736960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lnSpcReduction="10000"/>
          </a:bodyPr>
          <a:lstStyle/>
          <a:p>
            <a:r>
              <a:rPr lang="en-US" dirty="0" smtClean="0"/>
              <a:t>A cell-phone sized device that creates a cellular internet connection.</a:t>
            </a:r>
          </a:p>
          <a:p>
            <a:endParaRPr lang="en-US" dirty="0"/>
          </a:p>
          <a:p>
            <a:r>
              <a:rPr lang="en-US" dirty="0" smtClean="0"/>
              <a:t>Allows multiple devices to connect at </a:t>
            </a:r>
            <a:r>
              <a:rPr lang="en-US" dirty="0" smtClean="0"/>
              <a:t>once.</a:t>
            </a:r>
            <a:endParaRPr lang="en-US" dirty="0"/>
          </a:p>
        </p:txBody>
      </p:sp>
      <p:sp>
        <p:nvSpPr>
          <p:cNvPr id="4" name="Text Placeholder 3"/>
          <p:cNvSpPr>
            <a:spLocks noGrp="1"/>
          </p:cNvSpPr>
          <p:nvPr>
            <p:ph type="body" sz="quarter" idx="11"/>
          </p:nvPr>
        </p:nvSpPr>
        <p:spPr/>
        <p:txBody>
          <a:bodyPr/>
          <a:lstStyle/>
          <a:p>
            <a:r>
              <a:rPr lang="en-US" dirty="0" smtClean="0"/>
              <a:t>What is a hotspot?</a:t>
            </a:r>
            <a:endParaRPr lang="en-US"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3</a:t>
            </a:fld>
            <a:endParaRPr lang="en-US" dirty="0"/>
          </a:p>
        </p:txBody>
      </p:sp>
      <p:pic>
        <p:nvPicPr>
          <p:cNvPr id="2050" name="Picture 2" descr="libraryhotspot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0960" y="1752600"/>
            <a:ext cx="4145330" cy="309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168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20000"/>
          </a:bodyPr>
          <a:lstStyle/>
          <a:p>
            <a:r>
              <a:rPr lang="en-US" dirty="0" smtClean="0"/>
              <a:t>Why are libraries loaning hotspots?</a:t>
            </a:r>
            <a:endParaRPr lang="en-US" dirty="0"/>
          </a:p>
        </p:txBody>
      </p:sp>
      <p:sp>
        <p:nvSpPr>
          <p:cNvPr id="4" name="Slide Number Placeholder 3"/>
          <p:cNvSpPr>
            <a:spLocks noGrp="1"/>
          </p:cNvSpPr>
          <p:nvPr>
            <p:ph type="sldNum" sz="quarter" idx="4"/>
          </p:nvPr>
        </p:nvSpPr>
        <p:spPr/>
        <p:txBody>
          <a:bodyPr/>
          <a:lstStyle/>
          <a:p>
            <a:fld id="{976B6DAE-1464-4C4A-A17B-99A185F7EC64}" type="slidenum">
              <a:rPr lang="en-US" smtClean="0"/>
              <a:pPr/>
              <a:t>4</a:t>
            </a:fld>
            <a:endParaRPr lang="en-US" dirty="0"/>
          </a:p>
        </p:txBody>
      </p:sp>
      <p:pic>
        <p:nvPicPr>
          <p:cNvPr id="3074" name="Picture 2" descr="http://robsadlerdesign.com/wp-content/uploads/2016/10/MB_Digit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335" y="1490895"/>
            <a:ext cx="8131832" cy="45738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764934" y="5787724"/>
            <a:ext cx="1837233" cy="276999"/>
          </a:xfrm>
          <a:prstGeom prst="rect">
            <a:avLst/>
          </a:prstGeom>
          <a:noFill/>
        </p:spPr>
        <p:txBody>
          <a:bodyPr wrap="square" rtlCol="0">
            <a:spAutoFit/>
          </a:bodyPr>
          <a:lstStyle/>
          <a:p>
            <a:r>
              <a:rPr lang="en-US" sz="1200" dirty="0" smtClean="0">
                <a:solidFill>
                  <a:schemeClr val="tx2">
                    <a:lumMod val="95000"/>
                    <a:lumOff val="5000"/>
                  </a:schemeClr>
                </a:solidFill>
              </a:rPr>
              <a:t>From mobilebeacon.org</a:t>
            </a:r>
            <a:endParaRPr lang="en-US" sz="1200" dirty="0">
              <a:solidFill>
                <a:schemeClr val="tx2">
                  <a:lumMod val="95000"/>
                  <a:lumOff val="5000"/>
                </a:schemeClr>
              </a:solidFill>
            </a:endParaRPr>
          </a:p>
        </p:txBody>
      </p:sp>
    </p:spTree>
    <p:extLst>
      <p:ext uri="{BB962C8B-B14F-4D97-AF65-F5344CB8AC3E}">
        <p14:creationId xmlns:p14="http://schemas.microsoft.com/office/powerpoint/2010/main" val="2300547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Canada’s Digital Divide</a:t>
            </a:r>
            <a:endParaRPr lang="en-US" dirty="0"/>
          </a:p>
        </p:txBody>
      </p:sp>
      <p:sp>
        <p:nvSpPr>
          <p:cNvPr id="6" name="Text Placeholder 5"/>
          <p:cNvSpPr>
            <a:spLocks noGrp="1"/>
          </p:cNvSpPr>
          <p:nvPr>
            <p:ph type="body" sz="quarter" idx="12"/>
          </p:nvPr>
        </p:nvSpPr>
        <p:spPr/>
        <p:txBody>
          <a:bodyPr>
            <a:normAutofit lnSpcReduction="10000"/>
          </a:bodyPr>
          <a:lstStyle/>
          <a:p>
            <a:r>
              <a:rPr lang="en-US" dirty="0"/>
              <a:t>87% of households have </a:t>
            </a:r>
            <a:r>
              <a:rPr lang="en-US" dirty="0" smtClean="0"/>
              <a:t>internet connections but:</a:t>
            </a:r>
          </a:p>
          <a:p>
            <a:pPr marL="1050300" lvl="2" indent="-457200"/>
            <a:r>
              <a:rPr lang="en-US" b="0" dirty="0" smtClean="0"/>
              <a:t>Only 62% in the lowest income quartile are connected</a:t>
            </a:r>
          </a:p>
          <a:p>
            <a:pPr marL="1050300" lvl="2" indent="-457200"/>
            <a:r>
              <a:rPr lang="en-US" dirty="0" smtClean="0"/>
              <a:t>Broadband only available to 85% of rural customers</a:t>
            </a:r>
          </a:p>
          <a:p>
            <a:pPr marL="1050300" lvl="2" indent="-457200"/>
            <a:r>
              <a:rPr lang="en-US" dirty="0"/>
              <a:t>Canadians are the second heaviest users of the Internet globally, averaging 41.3 hours/month online</a:t>
            </a:r>
            <a:endParaRPr lang="en-US" dirty="0" smtClean="0"/>
          </a:p>
          <a:p>
            <a:pPr marL="1050300" lvl="2" indent="-457200"/>
            <a:endParaRPr lang="en-US" b="0" dirty="0"/>
          </a:p>
          <a:p>
            <a:endParaRPr lang="en-US"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5</a:t>
            </a:fld>
            <a:endParaRPr lang="en-US" dirty="0"/>
          </a:p>
        </p:txBody>
      </p:sp>
    </p:spTree>
    <p:extLst>
      <p:ext uri="{BB962C8B-B14F-4D97-AF65-F5344CB8AC3E}">
        <p14:creationId xmlns:p14="http://schemas.microsoft.com/office/powerpoint/2010/main" val="409482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brary hot s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886200"/>
            <a:ext cx="2895600" cy="213746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1"/>
          </p:nvPr>
        </p:nvSpPr>
        <p:spPr/>
        <p:txBody>
          <a:bodyPr>
            <a:normAutofit fontScale="92500" lnSpcReduction="20000"/>
          </a:bodyPr>
          <a:lstStyle/>
          <a:p>
            <a:r>
              <a:rPr lang="en-US" dirty="0" smtClean="0"/>
              <a:t>What </a:t>
            </a:r>
            <a:r>
              <a:rPr lang="en-US" dirty="0" smtClean="0"/>
              <a:t>public </a:t>
            </a:r>
            <a:r>
              <a:rPr lang="en-US" dirty="0" smtClean="0"/>
              <a:t>libraries are loaning hotspots?</a:t>
            </a:r>
            <a:endParaRPr lang="en-US" dirty="0"/>
          </a:p>
        </p:txBody>
      </p:sp>
      <p:sp>
        <p:nvSpPr>
          <p:cNvPr id="6" name="Text Placeholder 5"/>
          <p:cNvSpPr>
            <a:spLocks noGrp="1"/>
          </p:cNvSpPr>
          <p:nvPr>
            <p:ph type="body" sz="quarter" idx="12"/>
          </p:nvPr>
        </p:nvSpPr>
        <p:spPr/>
        <p:txBody>
          <a:bodyPr/>
          <a:lstStyle/>
          <a:p>
            <a:r>
              <a:rPr lang="en-US" dirty="0" smtClean="0"/>
              <a:t>New York</a:t>
            </a:r>
            <a:r>
              <a:rPr lang="en-US" b="0" dirty="0" smtClean="0"/>
              <a:t> – began loaning to families with children in NYC schools in 2014</a:t>
            </a:r>
            <a:endParaRPr lang="en-US" dirty="0"/>
          </a:p>
          <a:p>
            <a:r>
              <a:rPr lang="en-US" dirty="0" smtClean="0"/>
              <a:t>Chicago – </a:t>
            </a:r>
            <a:r>
              <a:rPr lang="en-US" b="0" dirty="0" smtClean="0"/>
              <a:t>started loaning hotspots out of 3 branches in early 2015</a:t>
            </a:r>
            <a:endParaRPr lang="en-US" b="0" dirty="0"/>
          </a:p>
          <a:p>
            <a:r>
              <a:rPr lang="en-US" dirty="0" smtClean="0"/>
              <a:t>Seattle – </a:t>
            </a:r>
            <a:r>
              <a:rPr lang="en-US" b="0" dirty="0" smtClean="0"/>
              <a:t>program started in 2014; no borrower restrictions</a:t>
            </a:r>
            <a:endParaRPr lang="en-US"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6</a:t>
            </a:fld>
            <a:endParaRPr lang="en-US" dirty="0"/>
          </a:p>
        </p:txBody>
      </p:sp>
    </p:spTree>
    <p:extLst>
      <p:ext uri="{BB962C8B-B14F-4D97-AF65-F5344CB8AC3E}">
        <p14:creationId xmlns:p14="http://schemas.microsoft.com/office/powerpoint/2010/main" val="2121213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4.bp.blogspot.com/-UEjZ2fT5OjY/V2FRBB4cAJI/AAAAAAAABso/pgQkBZEG4rQAWSDb1rWABYJKSMOMNBuLQCK4B/s1600/Screen%2BShot%2B2016-06-15%2Bat%2B8.57.45%2BA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025" y="3568813"/>
            <a:ext cx="3214210" cy="2505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1"/>
          </p:nvPr>
        </p:nvSpPr>
        <p:spPr/>
        <p:txBody>
          <a:bodyPr>
            <a:normAutofit fontScale="92500" lnSpcReduction="20000"/>
          </a:bodyPr>
          <a:lstStyle/>
          <a:p>
            <a:r>
              <a:rPr lang="en-US" dirty="0"/>
              <a:t>What </a:t>
            </a:r>
            <a:r>
              <a:rPr lang="en-US" dirty="0" smtClean="0"/>
              <a:t>Canadian public libraries </a:t>
            </a:r>
            <a:r>
              <a:rPr lang="en-US" dirty="0"/>
              <a:t>are loaning hotspots?</a:t>
            </a:r>
          </a:p>
          <a:p>
            <a:endParaRPr lang="en-US" dirty="0"/>
          </a:p>
        </p:txBody>
      </p:sp>
      <p:sp>
        <p:nvSpPr>
          <p:cNvPr id="6" name="Text Placeholder 5"/>
          <p:cNvSpPr>
            <a:spLocks noGrp="1"/>
          </p:cNvSpPr>
          <p:nvPr>
            <p:ph type="body" sz="quarter" idx="12"/>
          </p:nvPr>
        </p:nvSpPr>
        <p:spPr>
          <a:xfrm>
            <a:off x="357159" y="1500188"/>
            <a:ext cx="5586442" cy="4071937"/>
          </a:xfrm>
        </p:spPr>
        <p:txBody>
          <a:bodyPr/>
          <a:lstStyle/>
          <a:p>
            <a:r>
              <a:rPr lang="en-US" dirty="0" smtClean="0"/>
              <a:t>Kitchener –</a:t>
            </a:r>
            <a:r>
              <a:rPr lang="en-US" b="0" dirty="0" smtClean="0"/>
              <a:t> 1</a:t>
            </a:r>
            <a:r>
              <a:rPr lang="en-US" b="0" baseline="30000" dirty="0" smtClean="0"/>
              <a:t>st</a:t>
            </a:r>
            <a:r>
              <a:rPr lang="en-US" b="0" dirty="0" smtClean="0"/>
              <a:t> in Canada (October 2015). 2 week loan period.</a:t>
            </a:r>
          </a:p>
          <a:p>
            <a:r>
              <a:rPr lang="en-US" dirty="0" smtClean="0"/>
              <a:t>Toronto </a:t>
            </a:r>
            <a:r>
              <a:rPr lang="en-US" b="0" dirty="0" smtClean="0"/>
              <a:t>– Pilot launched June 2016. 6 month loan period.</a:t>
            </a:r>
          </a:p>
          <a:p>
            <a:endParaRPr lang="en-US" b="0" dirty="0" smtClean="0"/>
          </a:p>
          <a:p>
            <a:endParaRPr lang="en-US" b="0"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7</a:t>
            </a:fld>
            <a:endParaRPr lang="en-US" dirty="0"/>
          </a:p>
        </p:txBody>
      </p:sp>
    </p:spTree>
    <p:extLst>
      <p:ext uri="{BB962C8B-B14F-4D97-AF65-F5344CB8AC3E}">
        <p14:creationId xmlns:p14="http://schemas.microsoft.com/office/powerpoint/2010/main" val="1369143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EPL’s Hotspot loaning program</a:t>
            </a:r>
            <a:endParaRPr lang="en-US"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8</a:t>
            </a:fld>
            <a:endParaRPr lang="en-US" dirty="0"/>
          </a:p>
        </p:txBody>
      </p:sp>
    </p:spTree>
    <p:extLst>
      <p:ext uri="{BB962C8B-B14F-4D97-AF65-F5344CB8AC3E}">
        <p14:creationId xmlns:p14="http://schemas.microsoft.com/office/powerpoint/2010/main" val="2982534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EPL’s </a:t>
            </a:r>
            <a:r>
              <a:rPr lang="en-US" smtClean="0"/>
              <a:t>Project Goals</a:t>
            </a:r>
            <a:endParaRPr lang="en-US" dirty="0"/>
          </a:p>
        </p:txBody>
      </p:sp>
      <p:sp>
        <p:nvSpPr>
          <p:cNvPr id="6" name="Text Placeholder 5"/>
          <p:cNvSpPr>
            <a:spLocks noGrp="1"/>
          </p:cNvSpPr>
          <p:nvPr>
            <p:ph type="body" sz="quarter" idx="12"/>
          </p:nvPr>
        </p:nvSpPr>
        <p:spPr>
          <a:xfrm>
            <a:off x="357159" y="1500188"/>
            <a:ext cx="8358186" cy="4071937"/>
          </a:xfrm>
        </p:spPr>
        <p:txBody>
          <a:bodyPr>
            <a:normAutofit/>
          </a:bodyPr>
          <a:lstStyle/>
          <a:p>
            <a:pPr marL="0" lvl="0" indent="0"/>
            <a:r>
              <a:rPr lang="en-US" sz="2800" b="0" dirty="0"/>
              <a:t>To loan hotspots primarily to customers who do not have home internet. Customers who are socio-economically disadvantaged are the primary target of this program</a:t>
            </a:r>
            <a:r>
              <a:rPr lang="en-US" sz="2800" b="0" dirty="0" smtClean="0"/>
              <a:t>.</a:t>
            </a:r>
          </a:p>
          <a:p>
            <a:pPr marL="593100" lvl="2" indent="0">
              <a:buNone/>
            </a:pPr>
            <a:r>
              <a:rPr lang="en-US" sz="2400" b="1" i="1" dirty="0" smtClean="0"/>
              <a:t>Success: </a:t>
            </a:r>
            <a:r>
              <a:rPr lang="en-US" sz="2400" b="0" i="1" dirty="0"/>
              <a:t>2/3 of users report through </a:t>
            </a:r>
            <a:r>
              <a:rPr lang="en-US" sz="2400" b="0" i="1" dirty="0" smtClean="0"/>
              <a:t>the </a:t>
            </a:r>
            <a:r>
              <a:rPr lang="en-US" sz="2400" b="0" i="1" dirty="0"/>
              <a:t>follow up survey </a:t>
            </a:r>
            <a:r>
              <a:rPr lang="en-US" sz="2400" b="0" i="1" dirty="0" smtClean="0"/>
              <a:t>that </a:t>
            </a:r>
            <a:r>
              <a:rPr lang="en-US" sz="2400" b="0" i="1" dirty="0"/>
              <a:t>they do not </a:t>
            </a:r>
            <a:r>
              <a:rPr lang="en-US" sz="2400" b="0" i="1" dirty="0" smtClean="0"/>
              <a:t>have </a:t>
            </a:r>
            <a:r>
              <a:rPr lang="en-US" sz="2400" b="0" i="1" dirty="0"/>
              <a:t>home internet</a:t>
            </a:r>
          </a:p>
          <a:p>
            <a:endParaRPr lang="en-US" dirty="0"/>
          </a:p>
        </p:txBody>
      </p:sp>
      <p:sp>
        <p:nvSpPr>
          <p:cNvPr id="5" name="Slide Number Placeholder 4"/>
          <p:cNvSpPr>
            <a:spLocks noGrp="1"/>
          </p:cNvSpPr>
          <p:nvPr>
            <p:ph type="sldNum" sz="quarter" idx="4"/>
          </p:nvPr>
        </p:nvSpPr>
        <p:spPr/>
        <p:txBody>
          <a:bodyPr/>
          <a:lstStyle/>
          <a:p>
            <a:fld id="{976B6DAE-1464-4C4A-A17B-99A185F7EC64}" type="slidenum">
              <a:rPr lang="en-US" smtClean="0"/>
              <a:pPr/>
              <a:t>9</a:t>
            </a:fld>
            <a:endParaRPr lang="en-US" dirty="0"/>
          </a:p>
        </p:txBody>
      </p:sp>
    </p:spTree>
    <p:extLst>
      <p:ext uri="{BB962C8B-B14F-4D97-AF65-F5344CB8AC3E}">
        <p14:creationId xmlns:p14="http://schemas.microsoft.com/office/powerpoint/2010/main" val="3916918187"/>
      </p:ext>
    </p:extLst>
  </p:cSld>
  <p:clrMapOvr>
    <a:masterClrMapping/>
  </p:clrMapOvr>
</p:sld>
</file>

<file path=ppt/theme/theme1.xml><?xml version="1.0" encoding="utf-8"?>
<a:theme xmlns:a="http://schemas.openxmlformats.org/drawingml/2006/main" name="email790EPL">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lue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Blue Content Slide">
  <a:themeElements>
    <a:clrScheme name="EPL Blue">
      <a:dk1>
        <a:srgbClr val="009DDC"/>
      </a:dk1>
      <a:lt1>
        <a:sysClr val="window" lastClr="FFFFFF"/>
      </a:lt1>
      <a:dk2>
        <a:srgbClr val="000000"/>
      </a:dk2>
      <a:lt2>
        <a:srgbClr val="FFFFFF"/>
      </a:lt2>
      <a:accent1>
        <a:srgbClr val="009DDC"/>
      </a:accent1>
      <a:accent2>
        <a:srgbClr val="25C1FF"/>
      </a:accent2>
      <a:accent3>
        <a:srgbClr val="009DDC"/>
      </a:accent3>
      <a:accent4>
        <a:srgbClr val="25C1FF"/>
      </a:accent4>
      <a:accent5>
        <a:srgbClr val="009DDC"/>
      </a:accent5>
      <a:accent6>
        <a:srgbClr val="25C1FF"/>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Black Content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Yellow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Yellow Content Slide">
  <a:themeElements>
    <a:clrScheme name="EPL Yellow">
      <a:dk1>
        <a:srgbClr val="FDBB30"/>
      </a:dk1>
      <a:lt1>
        <a:sysClr val="window" lastClr="FFFFFF"/>
      </a:lt1>
      <a:dk2>
        <a:srgbClr val="000000"/>
      </a:dk2>
      <a:lt2>
        <a:srgbClr val="FFFFFF"/>
      </a:lt2>
      <a:accent1>
        <a:srgbClr val="FDBB30"/>
      </a:accent1>
      <a:accent2>
        <a:srgbClr val="FED686"/>
      </a:accent2>
      <a:accent3>
        <a:srgbClr val="FDBB30"/>
      </a:accent3>
      <a:accent4>
        <a:srgbClr val="FED686"/>
      </a:accent4>
      <a:accent5>
        <a:srgbClr val="FDBB30"/>
      </a:accent5>
      <a:accent6>
        <a:srgbClr val="FED686"/>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reen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een Content Slide">
  <a:themeElements>
    <a:clrScheme name="EPL Green">
      <a:dk1>
        <a:srgbClr val="7BC143"/>
      </a:dk1>
      <a:lt1>
        <a:sysClr val="window" lastClr="FFFFFF"/>
      </a:lt1>
      <a:dk2>
        <a:srgbClr val="000000"/>
      </a:dk2>
      <a:lt2>
        <a:srgbClr val="FFFFFF"/>
      </a:lt2>
      <a:accent1>
        <a:srgbClr val="7BC143"/>
      </a:accent1>
      <a:accent2>
        <a:srgbClr val="AFD98E"/>
      </a:accent2>
      <a:accent3>
        <a:srgbClr val="7BC143"/>
      </a:accent3>
      <a:accent4>
        <a:srgbClr val="AFD98E"/>
      </a:accent4>
      <a:accent5>
        <a:srgbClr val="7BC143"/>
      </a:accent5>
      <a:accent6>
        <a:srgbClr val="AFD98E"/>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Red Content Slide">
  <a:themeElements>
    <a:clrScheme name="EPL Red">
      <a:dk1>
        <a:srgbClr val="E40E62"/>
      </a:dk1>
      <a:lt1>
        <a:sysClr val="window" lastClr="FFFFFF"/>
      </a:lt1>
      <a:dk2>
        <a:srgbClr val="000000"/>
      </a:dk2>
      <a:lt2>
        <a:srgbClr val="FFFFFF"/>
      </a:lt2>
      <a:accent1>
        <a:srgbClr val="E40E62"/>
      </a:accent1>
      <a:accent2>
        <a:srgbClr val="F45290"/>
      </a:accent2>
      <a:accent3>
        <a:srgbClr val="E40E62"/>
      </a:accent3>
      <a:accent4>
        <a:srgbClr val="F45290"/>
      </a:accent4>
      <a:accent5>
        <a:srgbClr val="E40E62"/>
      </a:accent5>
      <a:accent6>
        <a:srgbClr val="F45290"/>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Purple Divider Slide">
  <a:themeElements>
    <a:clrScheme name="EPL">
      <a:dk1>
        <a:sysClr val="windowText" lastClr="000000"/>
      </a:dk1>
      <a:lt1>
        <a:sysClr val="window" lastClr="FFFFFF"/>
      </a:lt1>
      <a:dk2>
        <a:srgbClr val="000000"/>
      </a:dk2>
      <a:lt2>
        <a:srgbClr val="FFFFFF"/>
      </a:lt2>
      <a:accent1>
        <a:srgbClr val="FDBB30"/>
      </a:accent1>
      <a:accent2>
        <a:srgbClr val="7BC143"/>
      </a:accent2>
      <a:accent3>
        <a:srgbClr val="E40E62"/>
      </a:accent3>
      <a:accent4>
        <a:srgbClr val="7C3F99"/>
      </a:accent4>
      <a:accent5>
        <a:srgbClr val="009DDC"/>
      </a:accent5>
      <a:accent6>
        <a:srgbClr val="004B8D"/>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Purple Content Slide">
  <a:themeElements>
    <a:clrScheme name="EPL Purple">
      <a:dk1>
        <a:srgbClr val="7C3F99"/>
      </a:dk1>
      <a:lt1>
        <a:sysClr val="window" lastClr="FFFFFF"/>
      </a:lt1>
      <a:dk2>
        <a:srgbClr val="000000"/>
      </a:dk2>
      <a:lt2>
        <a:srgbClr val="FFFFFF"/>
      </a:lt2>
      <a:accent1>
        <a:srgbClr val="7C3F99"/>
      </a:accent1>
      <a:accent2>
        <a:srgbClr val="A368C0"/>
      </a:accent2>
      <a:accent3>
        <a:srgbClr val="7C3F99"/>
      </a:accent3>
      <a:accent4>
        <a:srgbClr val="A368C0"/>
      </a:accent4>
      <a:accent5>
        <a:srgbClr val="7C3F99"/>
      </a:accent5>
      <a:accent6>
        <a:srgbClr val="A368C0"/>
      </a:accent6>
      <a:hlink>
        <a:srgbClr val="004B8D"/>
      </a:hlink>
      <a:folHlink>
        <a:srgbClr val="595959"/>
      </a:folHlink>
    </a:clrScheme>
    <a:fontScheme name="EP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EPL</Template>
  <TotalTime>831</TotalTime>
  <Words>1588</Words>
  <Application>Microsoft Office PowerPoint</Application>
  <PresentationFormat>On-screen Show (4:3)</PresentationFormat>
  <Paragraphs>223</Paragraphs>
  <Slides>20</Slides>
  <Notes>14</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20</vt:i4>
      </vt:variant>
    </vt:vector>
  </HeadingPairs>
  <TitlesOfParts>
    <vt:vector size="36" baseType="lpstr">
      <vt:lpstr>Arial</vt:lpstr>
      <vt:lpstr>Calibri</vt:lpstr>
      <vt:lpstr>Helvetica</vt:lpstr>
      <vt:lpstr>Times New Roman</vt:lpstr>
      <vt:lpstr>email790EPL</vt:lpstr>
      <vt:lpstr>Yellow Divider Slide</vt:lpstr>
      <vt:lpstr>Yellow Content Slide</vt:lpstr>
      <vt:lpstr>Green Divider Slide</vt:lpstr>
      <vt:lpstr>Green Content Slide</vt:lpstr>
      <vt:lpstr>Red Divider Slide</vt:lpstr>
      <vt:lpstr>Red Content Slide</vt:lpstr>
      <vt:lpstr>Purple Divider Slide</vt:lpstr>
      <vt:lpstr>Purple Content Slide</vt:lpstr>
      <vt:lpstr>Blue Divider Slide</vt:lpstr>
      <vt:lpstr>Blue Content Slide</vt:lpstr>
      <vt:lpstr>Black 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Edmonton Public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 Varga</dc:creator>
  <cp:lastModifiedBy>vixvarga@gmail.com</cp:lastModifiedBy>
  <cp:revision>31</cp:revision>
  <dcterms:created xsi:type="dcterms:W3CDTF">2017-09-27T15:19:09Z</dcterms:created>
  <dcterms:modified xsi:type="dcterms:W3CDTF">2017-10-04T02:24:20Z</dcterms:modified>
</cp:coreProperties>
</file>