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56" r:id="rId2"/>
    <p:sldId id="258" r:id="rId3"/>
    <p:sldId id="257" r:id="rId4"/>
    <p:sldId id="259" r:id="rId5"/>
    <p:sldId id="260" r:id="rId6"/>
    <p:sldId id="261" r:id="rId7"/>
    <p:sldId id="262" r:id="rId8"/>
    <p:sldId id="263" r:id="rId9"/>
    <p:sldId id="264" r:id="rId10"/>
    <p:sldId id="265" r:id="rId11"/>
    <p:sldId id="268" r:id="rId12"/>
    <p:sldId id="269" r:id="rId13"/>
    <p:sldId id="270" r:id="rId14"/>
    <p:sldId id="271" r:id="rId15"/>
    <p:sldId id="272" r:id="rId16"/>
    <p:sldId id="274"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89" r:id="rId34"/>
    <p:sldId id="291" r:id="rId35"/>
    <p:sldId id="292" r:id="rId36"/>
    <p:sldId id="293" r:id="rId37"/>
    <p:sldId id="294" r:id="rId38"/>
    <p:sldId id="295" r:id="rId39"/>
    <p:sldId id="296" r:id="rId40"/>
    <p:sldId id="297" r:id="rId41"/>
    <p:sldId id="298" r:id="rId42"/>
    <p:sldId id="299" r:id="rId43"/>
    <p:sldId id="301" r:id="rId44"/>
    <p:sldId id="302" r:id="rId45"/>
    <p:sldId id="303" r:id="rId46"/>
    <p:sldId id="300" r:id="rId47"/>
    <p:sldId id="304" r:id="rId48"/>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60"/>
  </p:normalViewPr>
  <p:slideViewPr>
    <p:cSldViewPr snapToGrid="0">
      <p:cViewPr varScale="1">
        <p:scale>
          <a:sx n="72" d="100"/>
          <a:sy n="72"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3FBEC4A-B1EB-4E49-B7F9-02053B5BB911}" type="datetimeFigureOut">
              <a:rPr lang="en-US" smtClean="0"/>
              <a:t>4/14/2018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679B425-0B2E-417D-AF03-24D234E76A5F}" type="slidenum">
              <a:rPr lang="en-US" smtClean="0"/>
              <a:t>‹#›</a:t>
            </a:fld>
            <a:endParaRPr lang="en-US"/>
          </a:p>
        </p:txBody>
      </p:sp>
    </p:spTree>
    <p:extLst>
      <p:ext uri="{BB962C8B-B14F-4D97-AF65-F5344CB8AC3E}">
        <p14:creationId xmlns:p14="http://schemas.microsoft.com/office/powerpoint/2010/main" val="426399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dirty="0"/>
              <a:t>Reese, Debbie. “Authenticity and Sensitivity: Goals for writing and reviewing books with Native American Themes, December 1, 1999. online.</a:t>
            </a:r>
          </a:p>
          <a:p>
            <a:endParaRPr lang="en-US" dirty="0"/>
          </a:p>
        </p:txBody>
      </p:sp>
      <p:sp>
        <p:nvSpPr>
          <p:cNvPr id="4" name="Slide Number Placeholder 3"/>
          <p:cNvSpPr>
            <a:spLocks noGrp="1"/>
          </p:cNvSpPr>
          <p:nvPr>
            <p:ph type="sldNum" sz="quarter" idx="10"/>
          </p:nvPr>
        </p:nvSpPr>
        <p:spPr/>
        <p:txBody>
          <a:bodyPr/>
          <a:lstStyle/>
          <a:p>
            <a:fld id="{4E41ECF4-8EEF-439D-AB62-34467C39E957}" type="slidenum">
              <a:rPr lang="en-US" smtClean="0"/>
              <a:t>11</a:t>
            </a:fld>
            <a:endParaRPr lang="en-US" dirty="0"/>
          </a:p>
        </p:txBody>
      </p:sp>
    </p:spTree>
    <p:extLst>
      <p:ext uri="{BB962C8B-B14F-4D97-AF65-F5344CB8AC3E}">
        <p14:creationId xmlns:p14="http://schemas.microsoft.com/office/powerpoint/2010/main" val="334861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https://shamanmysticsdreamingofapaganearth.wordpress.com/2014/05/19/the-cherokee-legend-of-the-two-wolves-myth-or-fact-the-possible-damage-from-fb-and-other-media-sources-not-checking-out-their-information-or-quotes/ </a:t>
            </a:r>
          </a:p>
        </p:txBody>
      </p:sp>
      <p:sp>
        <p:nvSpPr>
          <p:cNvPr id="4" name="Slide Number Placeholder 3"/>
          <p:cNvSpPr>
            <a:spLocks noGrp="1"/>
          </p:cNvSpPr>
          <p:nvPr>
            <p:ph type="sldNum" sz="quarter" idx="10"/>
          </p:nvPr>
        </p:nvSpPr>
        <p:spPr/>
        <p:txBody>
          <a:bodyPr/>
          <a:lstStyle/>
          <a:p>
            <a:fld id="{6679B425-0B2E-417D-AF03-24D234E76A5F}" type="slidenum">
              <a:rPr lang="en-US" smtClean="0"/>
              <a:t>47</a:t>
            </a:fld>
            <a:endParaRPr lang="en-US"/>
          </a:p>
        </p:txBody>
      </p:sp>
    </p:spTree>
    <p:extLst>
      <p:ext uri="{BB962C8B-B14F-4D97-AF65-F5344CB8AC3E}">
        <p14:creationId xmlns:p14="http://schemas.microsoft.com/office/powerpoint/2010/main" val="751106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4/14/2018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4/14/2018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4.xml"/><Relationship Id="rId5" Type="http://schemas.openxmlformats.org/officeDocument/2006/relationships/image" Target="../media/image38.jpg"/><Relationship Id="rId4" Type="http://schemas.openxmlformats.org/officeDocument/2006/relationships/image" Target="../media/image3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42BB-3EB8-4A5F-B5E6-D951A7F9C1A4}"/>
              </a:ext>
            </a:extLst>
          </p:cNvPr>
          <p:cNvSpPr>
            <a:spLocks noGrp="1"/>
          </p:cNvSpPr>
          <p:nvPr>
            <p:ph type="ctrTitle"/>
          </p:nvPr>
        </p:nvSpPr>
        <p:spPr/>
        <p:txBody>
          <a:bodyPr/>
          <a:lstStyle/>
          <a:p>
            <a:r>
              <a:rPr lang="en-US" dirty="0"/>
              <a:t>FIRST NATIONS PEOPLE IN PICTURE BOOKS</a:t>
            </a:r>
          </a:p>
        </p:txBody>
      </p:sp>
      <p:sp>
        <p:nvSpPr>
          <p:cNvPr id="3" name="Subtitle 2">
            <a:extLst>
              <a:ext uri="{FF2B5EF4-FFF2-40B4-BE49-F238E27FC236}">
                <a16:creationId xmlns:a16="http://schemas.microsoft.com/office/drawing/2014/main" id="{B10E91F8-A467-48F7-B033-B088CD7CFF9A}"/>
              </a:ext>
            </a:extLst>
          </p:cNvPr>
          <p:cNvSpPr>
            <a:spLocks noGrp="1"/>
          </p:cNvSpPr>
          <p:nvPr>
            <p:ph type="subTitle" idx="1"/>
          </p:nvPr>
        </p:nvSpPr>
        <p:spPr/>
        <p:txBody>
          <a:bodyPr>
            <a:normAutofit fontScale="92500" lnSpcReduction="10000"/>
          </a:bodyPr>
          <a:lstStyle/>
          <a:p>
            <a:pPr algn="ctr"/>
            <a:r>
              <a:rPr lang="en-US" sz="2800" dirty="0"/>
              <a:t>Alberta Library Conference, Jasper, April 30, 2018</a:t>
            </a:r>
          </a:p>
          <a:p>
            <a:pPr algn="ctr"/>
            <a:r>
              <a:rPr lang="en-US" sz="2800" dirty="0"/>
              <a:t>Presented by Gail de Vos, </a:t>
            </a:r>
            <a:r>
              <a:rPr lang="en-US" sz="2800" dirty="0" err="1"/>
              <a:t>slis</a:t>
            </a:r>
            <a:endParaRPr lang="en-US" sz="2800" dirty="0"/>
          </a:p>
          <a:p>
            <a:pPr algn="ctr"/>
            <a:r>
              <a:rPr lang="en-US" sz="2800" dirty="0"/>
              <a:t>Gail.devos@gmail.com</a:t>
            </a:r>
          </a:p>
        </p:txBody>
      </p:sp>
    </p:spTree>
    <p:extLst>
      <p:ext uri="{BB962C8B-B14F-4D97-AF65-F5344CB8AC3E}">
        <p14:creationId xmlns:p14="http://schemas.microsoft.com/office/powerpoint/2010/main" val="51166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CA4BA62A-90C3-46AC-ABF1-DB389760F9D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8308F883-1FF9-4FB4-B09D-354C5819AAA2}"/>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247AA389-59A7-40B9-9A8D-BD7594E8B6E8}"/>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pic>
        <p:nvPicPr>
          <p:cNvPr id="5" name="Content Placeholder 5" descr="A picture containing text, book&#10;&#10;Description generated with very high confidence">
            <a:extLst>
              <a:ext uri="{FF2B5EF4-FFF2-40B4-BE49-F238E27FC236}">
                <a16:creationId xmlns:a16="http://schemas.microsoft.com/office/drawing/2014/main" id="{06559E80-335E-408E-88D7-66694AB1EF5C}"/>
              </a:ext>
            </a:extLst>
          </p:cNvPr>
          <p:cNvPicPr>
            <a:picLocks noGrp="1" noChangeAspect="1"/>
          </p:cNvPicPr>
          <p:nvPr>
            <p:ph sz="half" idx="1"/>
          </p:nvPr>
        </p:nvPicPr>
        <p:blipFill rotWithShape="1">
          <a:blip r:embed="rId4"/>
          <a:srcRect b="879"/>
          <a:stretch/>
        </p:blipFill>
        <p:spPr>
          <a:xfrm>
            <a:off x="-5597" y="10"/>
            <a:ext cx="4635583" cy="6857990"/>
          </a:xfrm>
          <a:prstGeom prst="rect">
            <a:avLst/>
          </a:prstGeom>
        </p:spPr>
      </p:pic>
      <p:grpSp>
        <p:nvGrpSpPr>
          <p:cNvPr id="57" name="Group 56">
            <a:extLst>
              <a:ext uri="{FF2B5EF4-FFF2-40B4-BE49-F238E27FC236}">
                <a16:creationId xmlns:a16="http://schemas.microsoft.com/office/drawing/2014/main" id="{799BB957-1ECA-4DD2-AF2D-84C4D94B6CD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70116985-07B6-4432-A7C6-129152D1B0D8}"/>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59" name="Freeform 6">
              <a:extLst>
                <a:ext uri="{FF2B5EF4-FFF2-40B4-BE49-F238E27FC236}">
                  <a16:creationId xmlns:a16="http://schemas.microsoft.com/office/drawing/2014/main" id="{3FF5C267-0D36-47E2-AF2A-8ADDA0A0C6EE}"/>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0" name="Freeform 7">
              <a:extLst>
                <a:ext uri="{FF2B5EF4-FFF2-40B4-BE49-F238E27FC236}">
                  <a16:creationId xmlns:a16="http://schemas.microsoft.com/office/drawing/2014/main" id="{AC0A8A87-09EE-4153-ACBA-34BCD738F1B7}"/>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1" name="Rectangle 60">
              <a:extLst>
                <a:ext uri="{FF2B5EF4-FFF2-40B4-BE49-F238E27FC236}">
                  <a16:creationId xmlns:a16="http://schemas.microsoft.com/office/drawing/2014/main" id="{E28845CA-636E-4D43-982F-60A69EBC505D}"/>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62" name="Freeform 9">
              <a:extLst>
                <a:ext uri="{FF2B5EF4-FFF2-40B4-BE49-F238E27FC236}">
                  <a16:creationId xmlns:a16="http://schemas.microsoft.com/office/drawing/2014/main" id="{46E2981B-3779-4C07-B094-022D36D78B7A}"/>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3" name="Freeform 10">
              <a:extLst>
                <a:ext uri="{FF2B5EF4-FFF2-40B4-BE49-F238E27FC236}">
                  <a16:creationId xmlns:a16="http://schemas.microsoft.com/office/drawing/2014/main" id="{CF68AF7A-09BB-405A-97E2-54B6364247D5}"/>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4" name="Freeform 11">
              <a:extLst>
                <a:ext uri="{FF2B5EF4-FFF2-40B4-BE49-F238E27FC236}">
                  <a16:creationId xmlns:a16="http://schemas.microsoft.com/office/drawing/2014/main" id="{B0B046C9-B134-4B2D-A72D-EE8726713EB6}"/>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5" name="Freeform 12">
              <a:extLst>
                <a:ext uri="{FF2B5EF4-FFF2-40B4-BE49-F238E27FC236}">
                  <a16:creationId xmlns:a16="http://schemas.microsoft.com/office/drawing/2014/main" id="{7BDCF20A-0928-4450-A706-38EC67A436B0}"/>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6" name="Freeform 13">
              <a:extLst>
                <a:ext uri="{FF2B5EF4-FFF2-40B4-BE49-F238E27FC236}">
                  <a16:creationId xmlns:a16="http://schemas.microsoft.com/office/drawing/2014/main" id="{0A9B8658-6A08-43AE-90A6-6DC58EE907B9}"/>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7" name="Freeform 14">
              <a:extLst>
                <a:ext uri="{FF2B5EF4-FFF2-40B4-BE49-F238E27FC236}">
                  <a16:creationId xmlns:a16="http://schemas.microsoft.com/office/drawing/2014/main" id="{0E09D33C-4BEF-4E3D-9D05-7C3E204AEC88}"/>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8" name="Freeform 15">
              <a:extLst>
                <a:ext uri="{FF2B5EF4-FFF2-40B4-BE49-F238E27FC236}">
                  <a16:creationId xmlns:a16="http://schemas.microsoft.com/office/drawing/2014/main" id="{BC144127-0703-4638-BA33-F27F2746EFF3}"/>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69" name="Freeform 16">
              <a:extLst>
                <a:ext uri="{FF2B5EF4-FFF2-40B4-BE49-F238E27FC236}">
                  <a16:creationId xmlns:a16="http://schemas.microsoft.com/office/drawing/2014/main" id="{34BA113B-51FC-4ACC-B554-442D60138615}"/>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0" name="Freeform 17">
              <a:extLst>
                <a:ext uri="{FF2B5EF4-FFF2-40B4-BE49-F238E27FC236}">
                  <a16:creationId xmlns:a16="http://schemas.microsoft.com/office/drawing/2014/main" id="{185614A2-022E-4370-8387-439F351082D2}"/>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1" name="Freeform 18">
              <a:extLst>
                <a:ext uri="{FF2B5EF4-FFF2-40B4-BE49-F238E27FC236}">
                  <a16:creationId xmlns:a16="http://schemas.microsoft.com/office/drawing/2014/main" id="{655F15B6-A731-4942-9BF5-E840422632A0}"/>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2" name="Freeform 19">
              <a:extLst>
                <a:ext uri="{FF2B5EF4-FFF2-40B4-BE49-F238E27FC236}">
                  <a16:creationId xmlns:a16="http://schemas.microsoft.com/office/drawing/2014/main" id="{2637AC00-EDD0-4AB2-BB46-92261D4CFDC4}"/>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3" name="Freeform 20">
              <a:extLst>
                <a:ext uri="{FF2B5EF4-FFF2-40B4-BE49-F238E27FC236}">
                  <a16:creationId xmlns:a16="http://schemas.microsoft.com/office/drawing/2014/main" id="{49CA14E2-2ACD-4C73-B26C-17681580FBA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4" name="Freeform 21">
              <a:extLst>
                <a:ext uri="{FF2B5EF4-FFF2-40B4-BE49-F238E27FC236}">
                  <a16:creationId xmlns:a16="http://schemas.microsoft.com/office/drawing/2014/main" id="{7BE7C3D8-CC9A-43FB-938C-8125D25B1BE4}"/>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5" name="Freeform 22">
              <a:extLst>
                <a:ext uri="{FF2B5EF4-FFF2-40B4-BE49-F238E27FC236}">
                  <a16:creationId xmlns:a16="http://schemas.microsoft.com/office/drawing/2014/main" id="{41ECB971-ADF8-48CB-A78C-166DDF6D945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6" name="Freeform 23">
              <a:extLst>
                <a:ext uri="{FF2B5EF4-FFF2-40B4-BE49-F238E27FC236}">
                  <a16:creationId xmlns:a16="http://schemas.microsoft.com/office/drawing/2014/main" id="{2B8D398E-DB17-415A-B93E-DA60EE00EF6B}"/>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7" name="Freeform 24">
              <a:extLst>
                <a:ext uri="{FF2B5EF4-FFF2-40B4-BE49-F238E27FC236}">
                  <a16:creationId xmlns:a16="http://schemas.microsoft.com/office/drawing/2014/main" id="{0A2B49D3-85EC-4DEA-BBB9-0CE7A2D16ED7}"/>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8" name="Freeform 25">
              <a:extLst>
                <a:ext uri="{FF2B5EF4-FFF2-40B4-BE49-F238E27FC236}">
                  <a16:creationId xmlns:a16="http://schemas.microsoft.com/office/drawing/2014/main" id="{E9F6B8E8-A133-4250-A247-BD82711918E3}"/>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79" name="Freeform 26">
              <a:extLst>
                <a:ext uri="{FF2B5EF4-FFF2-40B4-BE49-F238E27FC236}">
                  <a16:creationId xmlns:a16="http://schemas.microsoft.com/office/drawing/2014/main" id="{8C5D839A-A5A2-4B72-80E4-ADB4F2F4701C}"/>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0" name="Freeform 27">
              <a:extLst>
                <a:ext uri="{FF2B5EF4-FFF2-40B4-BE49-F238E27FC236}">
                  <a16:creationId xmlns:a16="http://schemas.microsoft.com/office/drawing/2014/main" id="{1E66DD74-C5E3-4762-8F37-C7981591E196}"/>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1" name="Freeform 28">
              <a:extLst>
                <a:ext uri="{FF2B5EF4-FFF2-40B4-BE49-F238E27FC236}">
                  <a16:creationId xmlns:a16="http://schemas.microsoft.com/office/drawing/2014/main" id="{42CBFCFF-60D3-49AD-8F8D-634480B7ADFD}"/>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2" name="Freeform 29">
              <a:extLst>
                <a:ext uri="{FF2B5EF4-FFF2-40B4-BE49-F238E27FC236}">
                  <a16:creationId xmlns:a16="http://schemas.microsoft.com/office/drawing/2014/main" id="{04E9448D-8796-4687-B7F3-B669D828493B}"/>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3" name="Freeform 30">
              <a:extLst>
                <a:ext uri="{FF2B5EF4-FFF2-40B4-BE49-F238E27FC236}">
                  <a16:creationId xmlns:a16="http://schemas.microsoft.com/office/drawing/2014/main" id="{C6D7D4E7-1C3B-488A-891B-B278DE0A0385}"/>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4" name="Freeform 31">
              <a:extLst>
                <a:ext uri="{FF2B5EF4-FFF2-40B4-BE49-F238E27FC236}">
                  <a16:creationId xmlns:a16="http://schemas.microsoft.com/office/drawing/2014/main" id="{9A361889-2948-4D64-8FF8-69586FC72E30}"/>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5" name="Freeform 32">
              <a:extLst>
                <a:ext uri="{FF2B5EF4-FFF2-40B4-BE49-F238E27FC236}">
                  <a16:creationId xmlns:a16="http://schemas.microsoft.com/office/drawing/2014/main" id="{502D653C-475F-42DD-B57D-A91633AA70D2}"/>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6" name="Rectangle 85">
              <a:extLst>
                <a:ext uri="{FF2B5EF4-FFF2-40B4-BE49-F238E27FC236}">
                  <a16:creationId xmlns:a16="http://schemas.microsoft.com/office/drawing/2014/main" id="{AE41F9AF-C366-462E-BCA3-AB9B3BB21F8E}"/>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87" name="Freeform 34">
              <a:extLst>
                <a:ext uri="{FF2B5EF4-FFF2-40B4-BE49-F238E27FC236}">
                  <a16:creationId xmlns:a16="http://schemas.microsoft.com/office/drawing/2014/main" id="{DE7FA82A-E66F-46F3-BE37-61D6BA9EDAE2}"/>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8" name="Freeform 35">
              <a:extLst>
                <a:ext uri="{FF2B5EF4-FFF2-40B4-BE49-F238E27FC236}">
                  <a16:creationId xmlns:a16="http://schemas.microsoft.com/office/drawing/2014/main" id="{10646D37-C2A3-4F20-8F6E-2D2A54B7C627}"/>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89" name="Freeform 36">
              <a:extLst>
                <a:ext uri="{FF2B5EF4-FFF2-40B4-BE49-F238E27FC236}">
                  <a16:creationId xmlns:a16="http://schemas.microsoft.com/office/drawing/2014/main" id="{F0B484D8-05F9-4BB7-97D5-FF4ED4BE2F06}"/>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0" name="Freeform 37">
              <a:extLst>
                <a:ext uri="{FF2B5EF4-FFF2-40B4-BE49-F238E27FC236}">
                  <a16:creationId xmlns:a16="http://schemas.microsoft.com/office/drawing/2014/main" id="{03F14E50-F3C1-4EFB-9251-BDEF30E051F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1" name="Freeform 38">
              <a:extLst>
                <a:ext uri="{FF2B5EF4-FFF2-40B4-BE49-F238E27FC236}">
                  <a16:creationId xmlns:a16="http://schemas.microsoft.com/office/drawing/2014/main" id="{B96CF9CA-5C40-428E-B9C1-CE897046BD7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2" name="Freeform 39">
              <a:extLst>
                <a:ext uri="{FF2B5EF4-FFF2-40B4-BE49-F238E27FC236}">
                  <a16:creationId xmlns:a16="http://schemas.microsoft.com/office/drawing/2014/main" id="{9C38B4E1-B1E5-4C84-AA06-E00827331335}"/>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3" name="Freeform 40">
              <a:extLst>
                <a:ext uri="{FF2B5EF4-FFF2-40B4-BE49-F238E27FC236}">
                  <a16:creationId xmlns:a16="http://schemas.microsoft.com/office/drawing/2014/main" id="{05D173AA-5B2D-4244-8430-44CD01EDA1C4}"/>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4" name="Freeform 41">
              <a:extLst>
                <a:ext uri="{FF2B5EF4-FFF2-40B4-BE49-F238E27FC236}">
                  <a16:creationId xmlns:a16="http://schemas.microsoft.com/office/drawing/2014/main" id="{82D98822-894A-496C-B32F-06DB6014D634}"/>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5" name="Freeform 42">
              <a:extLst>
                <a:ext uri="{FF2B5EF4-FFF2-40B4-BE49-F238E27FC236}">
                  <a16:creationId xmlns:a16="http://schemas.microsoft.com/office/drawing/2014/main" id="{1B432746-B63F-4BF0-871B-B482FFADAC44}"/>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6" name="Freeform 43">
              <a:extLst>
                <a:ext uri="{FF2B5EF4-FFF2-40B4-BE49-F238E27FC236}">
                  <a16:creationId xmlns:a16="http://schemas.microsoft.com/office/drawing/2014/main" id="{AFD61CC4-F10D-4243-8F2C-EDBEDC63B9AA}"/>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7" name="Freeform 44">
              <a:extLst>
                <a:ext uri="{FF2B5EF4-FFF2-40B4-BE49-F238E27FC236}">
                  <a16:creationId xmlns:a16="http://schemas.microsoft.com/office/drawing/2014/main" id="{A9D33800-5C44-4D40-A048-3A7A5D1D5B2A}"/>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98" name="Rectangle 97">
              <a:extLst>
                <a:ext uri="{FF2B5EF4-FFF2-40B4-BE49-F238E27FC236}">
                  <a16:creationId xmlns:a16="http://schemas.microsoft.com/office/drawing/2014/main" id="{7B0FE60E-0643-4AB3-B009-8B857A9B2358}"/>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99" name="Freeform 46">
              <a:extLst>
                <a:ext uri="{FF2B5EF4-FFF2-40B4-BE49-F238E27FC236}">
                  <a16:creationId xmlns:a16="http://schemas.microsoft.com/office/drawing/2014/main" id="{D4F681A9-E543-490E-8CD3-E87A823B693E}"/>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0" name="Freeform 47">
              <a:extLst>
                <a:ext uri="{FF2B5EF4-FFF2-40B4-BE49-F238E27FC236}">
                  <a16:creationId xmlns:a16="http://schemas.microsoft.com/office/drawing/2014/main" id="{49283399-4EE4-4FD7-B3F0-F0CD376A6065}"/>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1" name="Freeform 48">
              <a:extLst>
                <a:ext uri="{FF2B5EF4-FFF2-40B4-BE49-F238E27FC236}">
                  <a16:creationId xmlns:a16="http://schemas.microsoft.com/office/drawing/2014/main" id="{338C3E08-CA77-4D8D-8271-7B0D5DA54F5C}"/>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2" name="Freeform 49">
              <a:extLst>
                <a:ext uri="{FF2B5EF4-FFF2-40B4-BE49-F238E27FC236}">
                  <a16:creationId xmlns:a16="http://schemas.microsoft.com/office/drawing/2014/main" id="{BCEE46AD-ABD8-42D2-A88E-6C9B009BBF2C}"/>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3" name="Freeform 50">
              <a:extLst>
                <a:ext uri="{FF2B5EF4-FFF2-40B4-BE49-F238E27FC236}">
                  <a16:creationId xmlns:a16="http://schemas.microsoft.com/office/drawing/2014/main" id="{76F66B20-4D5D-49D7-A33A-46749A156C9A}"/>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4" name="Freeform 51">
              <a:extLst>
                <a:ext uri="{FF2B5EF4-FFF2-40B4-BE49-F238E27FC236}">
                  <a16:creationId xmlns:a16="http://schemas.microsoft.com/office/drawing/2014/main" id="{3246E8BC-BF6E-4E1B-B6DE-7834CE5CA21C}"/>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5" name="Freeform 52">
              <a:extLst>
                <a:ext uri="{FF2B5EF4-FFF2-40B4-BE49-F238E27FC236}">
                  <a16:creationId xmlns:a16="http://schemas.microsoft.com/office/drawing/2014/main" id="{D61636B0-9E03-4DDB-956A-57929A4DAC3F}"/>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6" name="Freeform 53">
              <a:extLst>
                <a:ext uri="{FF2B5EF4-FFF2-40B4-BE49-F238E27FC236}">
                  <a16:creationId xmlns:a16="http://schemas.microsoft.com/office/drawing/2014/main" id="{150D2B7B-FD5D-4108-8637-D69673762CF5}"/>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7" name="Freeform 54">
              <a:extLst>
                <a:ext uri="{FF2B5EF4-FFF2-40B4-BE49-F238E27FC236}">
                  <a16:creationId xmlns:a16="http://schemas.microsoft.com/office/drawing/2014/main" id="{0A56D9FF-4177-416F-A8A5-B8C8B33CE2DB}"/>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8" name="Freeform 55">
              <a:extLst>
                <a:ext uri="{FF2B5EF4-FFF2-40B4-BE49-F238E27FC236}">
                  <a16:creationId xmlns:a16="http://schemas.microsoft.com/office/drawing/2014/main" id="{E7FFBC9E-D28A-4C56-8489-77CBC051CEC3}"/>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09" name="Freeform 56">
              <a:extLst>
                <a:ext uri="{FF2B5EF4-FFF2-40B4-BE49-F238E27FC236}">
                  <a16:creationId xmlns:a16="http://schemas.microsoft.com/office/drawing/2014/main" id="{9D33B26A-F967-4863-AC3C-9972CD4D0AE7}"/>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0" name="Freeform 57">
              <a:extLst>
                <a:ext uri="{FF2B5EF4-FFF2-40B4-BE49-F238E27FC236}">
                  <a16:creationId xmlns:a16="http://schemas.microsoft.com/office/drawing/2014/main" id="{73ECA63D-D3C2-460B-A352-58A4B0718C50}"/>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11" name="Freeform 58">
              <a:extLst>
                <a:ext uri="{FF2B5EF4-FFF2-40B4-BE49-F238E27FC236}">
                  <a16:creationId xmlns:a16="http://schemas.microsoft.com/office/drawing/2014/main" id="{E6108A80-2A55-473F-8197-E21F1A2A28D4}"/>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1DF9ACD-030F-4F4E-96E3-53F22FB734CA}"/>
              </a:ext>
            </a:extLst>
          </p:cNvPr>
          <p:cNvSpPr>
            <a:spLocks noGrp="1"/>
          </p:cNvSpPr>
          <p:nvPr>
            <p:ph type="title"/>
          </p:nvPr>
        </p:nvSpPr>
        <p:spPr>
          <a:xfrm>
            <a:off x="4996697" y="618518"/>
            <a:ext cx="6050713" cy="1478570"/>
          </a:xfrm>
        </p:spPr>
        <p:txBody>
          <a:bodyPr vert="horz" lIns="91440" tIns="45720" rIns="91440" bIns="45720" rtlCol="0" anchor="ctr">
            <a:normAutofit/>
          </a:bodyPr>
          <a:lstStyle/>
          <a:p>
            <a:r>
              <a:rPr lang="en-US" b="1" dirty="0"/>
              <a:t>Authenticity of voice</a:t>
            </a:r>
            <a:endParaRPr lang="en-US" dirty="0"/>
          </a:p>
        </p:txBody>
      </p:sp>
      <p:sp>
        <p:nvSpPr>
          <p:cNvPr id="4" name="Content Placeholder 3">
            <a:extLst>
              <a:ext uri="{FF2B5EF4-FFF2-40B4-BE49-F238E27FC236}">
                <a16:creationId xmlns:a16="http://schemas.microsoft.com/office/drawing/2014/main" id="{892E2596-A046-405F-9A8D-7353FDC02A09}"/>
              </a:ext>
            </a:extLst>
          </p:cNvPr>
          <p:cNvSpPr>
            <a:spLocks noGrp="1"/>
          </p:cNvSpPr>
          <p:nvPr>
            <p:ph sz="half" idx="2"/>
          </p:nvPr>
        </p:nvSpPr>
        <p:spPr>
          <a:xfrm>
            <a:off x="4968958" y="1658938"/>
            <a:ext cx="6462629" cy="4937125"/>
          </a:xfrm>
        </p:spPr>
        <p:txBody>
          <a:bodyPr vert="horz" lIns="91440" tIns="45720" rIns="91440" bIns="45720" rtlCol="0">
            <a:normAutofit lnSpcReduction="10000"/>
          </a:bodyPr>
          <a:lstStyle/>
          <a:p>
            <a:pPr marL="0" indent="0">
              <a:buNone/>
            </a:pPr>
            <a:r>
              <a:rPr lang="en-US" sz="2800" dirty="0"/>
              <a:t>We believe native children should have books that do not demean or embarrass them or their heritage, but neither should they put them on a pedestal or in a glass case…children who are not native should be able to choose titles about native Americans—be they set in historical or modern times—that are free of outdated, stereotypical notions and free of factual errors” (Reese</a:t>
            </a:r>
            <a:r>
              <a:rPr lang="en-US" sz="2200" dirty="0"/>
              <a:t>)</a:t>
            </a:r>
          </a:p>
          <a:p>
            <a:endParaRPr lang="en-US" sz="2200" dirty="0"/>
          </a:p>
        </p:txBody>
      </p:sp>
    </p:spTree>
    <p:extLst>
      <p:ext uri="{BB962C8B-B14F-4D97-AF65-F5344CB8AC3E}">
        <p14:creationId xmlns:p14="http://schemas.microsoft.com/office/powerpoint/2010/main" val="2622172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C0EC8-0180-4DB8-ACBE-CA3CBE4E063E}"/>
              </a:ext>
            </a:extLst>
          </p:cNvPr>
          <p:cNvSpPr>
            <a:spLocks noGrp="1"/>
          </p:cNvSpPr>
          <p:nvPr>
            <p:ph type="title"/>
          </p:nvPr>
        </p:nvSpPr>
        <p:spPr>
          <a:xfrm>
            <a:off x="913776" y="204717"/>
            <a:ext cx="6210356" cy="577162"/>
          </a:xfrm>
        </p:spPr>
        <p:txBody>
          <a:bodyPr>
            <a:normAutofit fontScale="90000"/>
          </a:bodyPr>
          <a:lstStyle/>
          <a:p>
            <a:r>
              <a:rPr lang="en-US" b="1" dirty="0"/>
              <a:t>diversity</a:t>
            </a:r>
          </a:p>
        </p:txBody>
      </p:sp>
      <p:sp>
        <p:nvSpPr>
          <p:cNvPr id="3" name="Content Placeholder 2">
            <a:extLst>
              <a:ext uri="{FF2B5EF4-FFF2-40B4-BE49-F238E27FC236}">
                <a16:creationId xmlns:a16="http://schemas.microsoft.com/office/drawing/2014/main" id="{CE1FFE75-03AC-4ABB-918F-A10C8401112F}"/>
              </a:ext>
            </a:extLst>
          </p:cNvPr>
          <p:cNvSpPr>
            <a:spLocks noGrp="1"/>
          </p:cNvSpPr>
          <p:nvPr>
            <p:ph sz="quarter" idx="13"/>
          </p:nvPr>
        </p:nvSpPr>
        <p:spPr>
          <a:xfrm>
            <a:off x="805203" y="927652"/>
            <a:ext cx="6967197" cy="54864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0" indent="0">
              <a:buNone/>
            </a:pPr>
            <a:r>
              <a:rPr lang="en-US" sz="3200" dirty="0"/>
              <a:t>“Despite the diversity of tribe and lifestyle, most books that children read about native Americans are not about a specific tribe. Rather than creating culturally specific artwork, illustrators have intended to mix elements from different tribes, such as including a tipi and a totem pole in the same scene” (Reese).</a:t>
            </a:r>
          </a:p>
        </p:txBody>
      </p:sp>
      <p:pic>
        <p:nvPicPr>
          <p:cNvPr id="8" name="Content Placeholder 7" descr="A group of people posing for a photo&#10;&#10;Description generated with very high confidence">
            <a:extLst>
              <a:ext uri="{FF2B5EF4-FFF2-40B4-BE49-F238E27FC236}">
                <a16:creationId xmlns:a16="http://schemas.microsoft.com/office/drawing/2014/main" id="{6494C355-BA78-4F4E-A885-98D29820B3C1}"/>
              </a:ext>
            </a:extLst>
          </p:cNvPr>
          <p:cNvPicPr>
            <a:picLocks noGrp="1" noChangeAspect="1"/>
          </p:cNvPicPr>
          <p:nvPr>
            <p:ph sz="quarter" idx="14"/>
          </p:nvPr>
        </p:nvPicPr>
        <p:blipFill>
          <a:blip r:embed="rId3"/>
          <a:stretch>
            <a:fillRect/>
          </a:stretch>
        </p:blipFill>
        <p:spPr>
          <a:xfrm>
            <a:off x="7625565" y="781878"/>
            <a:ext cx="3761232" cy="5486400"/>
          </a:xfrm>
        </p:spPr>
      </p:pic>
      <p:pic>
        <p:nvPicPr>
          <p:cNvPr id="5" name="Content Placeholder 7" descr="A group of people posing for a photo&#10;&#10;Description generated with very high confidence">
            <a:extLst>
              <a:ext uri="{FF2B5EF4-FFF2-40B4-BE49-F238E27FC236}">
                <a16:creationId xmlns:a16="http://schemas.microsoft.com/office/drawing/2014/main" id="{007A3E1B-AB7B-448B-AE7E-A9AA8A4A2E78}"/>
              </a:ext>
            </a:extLst>
          </p:cNvPr>
          <p:cNvPicPr>
            <a:picLocks noChangeAspect="1"/>
          </p:cNvPicPr>
          <p:nvPr/>
        </p:nvPicPr>
        <p:blipFill>
          <a:blip r:embed="rId3"/>
          <a:stretch>
            <a:fillRect/>
          </a:stretch>
        </p:blipFill>
        <p:spPr>
          <a:xfrm>
            <a:off x="7516992" y="443948"/>
            <a:ext cx="3761232" cy="5486400"/>
          </a:xfrm>
          <a:prstGeom prst="rect">
            <a:avLst/>
          </a:prstGeom>
        </p:spPr>
      </p:pic>
    </p:spTree>
    <p:extLst>
      <p:ext uri="{BB962C8B-B14F-4D97-AF65-F5344CB8AC3E}">
        <p14:creationId xmlns:p14="http://schemas.microsoft.com/office/powerpoint/2010/main" val="1242956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9391C63B-9409-43FE-B3C8-05C2F406E30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FD4D2D43-3C80-463E-95BA-95EDCFE52A9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A79495A4-D8D7-4D35-B403-4A8B70B488CA}"/>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Content Placeholder 4" descr="A picture containing indoor&#10;&#10;Description generated with high confidence">
            <a:extLst>
              <a:ext uri="{FF2B5EF4-FFF2-40B4-BE49-F238E27FC236}">
                <a16:creationId xmlns:a16="http://schemas.microsoft.com/office/drawing/2014/main" id="{DB598522-0963-4CC5-ADB6-82875B1167EC}"/>
              </a:ext>
            </a:extLst>
          </p:cNvPr>
          <p:cNvPicPr>
            <a:picLocks noGrp="1" noChangeAspect="1"/>
          </p:cNvPicPr>
          <p:nvPr>
            <p:ph sz="half" idx="1"/>
          </p:nvPr>
        </p:nvPicPr>
        <p:blipFill rotWithShape="1">
          <a:blip r:embed="rId4"/>
          <a:srcRect l="2865" r="1161" b="-1"/>
          <a:stretch/>
        </p:blipFill>
        <p:spPr>
          <a:xfrm>
            <a:off x="-5597" y="10"/>
            <a:ext cx="6101597" cy="6857990"/>
          </a:xfrm>
          <a:prstGeom prst="rect">
            <a:avLst/>
          </a:prstGeom>
          <a:scene3d>
            <a:camera prst="orthographicFront"/>
            <a:lightRig rig="threePt" dir="t">
              <a:rot lat="0" lon="0" rev="2700000"/>
            </a:lightRig>
          </a:scene3d>
          <a:sp3d contourW="6350">
            <a:bevelT h="38100"/>
            <a:contourClr>
              <a:srgbClr val="C0C0C0"/>
            </a:contourClr>
          </a:sp3d>
        </p:spPr>
      </p:pic>
      <p:grpSp>
        <p:nvGrpSpPr>
          <p:cNvPr id="57" name="Group 56">
            <a:extLst>
              <a:ext uri="{FF2B5EF4-FFF2-40B4-BE49-F238E27FC236}">
                <a16:creationId xmlns:a16="http://schemas.microsoft.com/office/drawing/2014/main" id="{86A8F816-AC43-412D-A97C-04A5F187F19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03C200A6-A160-4D61-B495-766D61704CBE}"/>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A65C50F5-3FA5-496C-AE9D-9B2D18BA72D0}"/>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7">
              <a:extLst>
                <a:ext uri="{FF2B5EF4-FFF2-40B4-BE49-F238E27FC236}">
                  <a16:creationId xmlns:a16="http://schemas.microsoft.com/office/drawing/2014/main" id="{93A0E285-6A59-4F32-954F-F4D01CF18A28}"/>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Rectangle 60">
              <a:extLst>
                <a:ext uri="{FF2B5EF4-FFF2-40B4-BE49-F238E27FC236}">
                  <a16:creationId xmlns:a16="http://schemas.microsoft.com/office/drawing/2014/main" id="{647449E1-B2FD-40EC-B9B6-3B04F869170E}"/>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62" name="Freeform 9">
              <a:extLst>
                <a:ext uri="{FF2B5EF4-FFF2-40B4-BE49-F238E27FC236}">
                  <a16:creationId xmlns:a16="http://schemas.microsoft.com/office/drawing/2014/main" id="{374C7DBB-A645-4225-913A-B32BF022CF3E}"/>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10">
              <a:extLst>
                <a:ext uri="{FF2B5EF4-FFF2-40B4-BE49-F238E27FC236}">
                  <a16:creationId xmlns:a16="http://schemas.microsoft.com/office/drawing/2014/main" id="{02763F9E-06D4-44F8-99B7-F03E46503C52}"/>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11">
              <a:extLst>
                <a:ext uri="{FF2B5EF4-FFF2-40B4-BE49-F238E27FC236}">
                  <a16:creationId xmlns:a16="http://schemas.microsoft.com/office/drawing/2014/main" id="{F9485170-FF6A-4C2C-AD53-F75775B6A37B}"/>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12">
              <a:extLst>
                <a:ext uri="{FF2B5EF4-FFF2-40B4-BE49-F238E27FC236}">
                  <a16:creationId xmlns:a16="http://schemas.microsoft.com/office/drawing/2014/main" id="{5A3B546C-8D41-4BED-9C42-40AA55B97D47}"/>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13">
              <a:extLst>
                <a:ext uri="{FF2B5EF4-FFF2-40B4-BE49-F238E27FC236}">
                  <a16:creationId xmlns:a16="http://schemas.microsoft.com/office/drawing/2014/main" id="{1D3BFA4D-2052-4626-BD98-6ED846E77118}"/>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7" name="Freeform 14">
              <a:extLst>
                <a:ext uri="{FF2B5EF4-FFF2-40B4-BE49-F238E27FC236}">
                  <a16:creationId xmlns:a16="http://schemas.microsoft.com/office/drawing/2014/main" id="{9B1795D5-2BDD-4792-9724-B7FFD0A2B68A}"/>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8" name="Freeform 15">
              <a:extLst>
                <a:ext uri="{FF2B5EF4-FFF2-40B4-BE49-F238E27FC236}">
                  <a16:creationId xmlns:a16="http://schemas.microsoft.com/office/drawing/2014/main" id="{FC57801A-7AC9-41A1-BC38-77918A1B4F88}"/>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9" name="Freeform 16">
              <a:extLst>
                <a:ext uri="{FF2B5EF4-FFF2-40B4-BE49-F238E27FC236}">
                  <a16:creationId xmlns:a16="http://schemas.microsoft.com/office/drawing/2014/main" id="{82E16F78-76A8-4502-BDD1-C56EE245CF94}"/>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0" name="Freeform 17">
              <a:extLst>
                <a:ext uri="{FF2B5EF4-FFF2-40B4-BE49-F238E27FC236}">
                  <a16:creationId xmlns:a16="http://schemas.microsoft.com/office/drawing/2014/main" id="{223BA1AA-E97D-4933-9448-B4506862460A}"/>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1" name="Freeform 18">
              <a:extLst>
                <a:ext uri="{FF2B5EF4-FFF2-40B4-BE49-F238E27FC236}">
                  <a16:creationId xmlns:a16="http://schemas.microsoft.com/office/drawing/2014/main" id="{B914E16B-686D-4E93-AF1A-48016E5FC5DD}"/>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2" name="Freeform 19">
              <a:extLst>
                <a:ext uri="{FF2B5EF4-FFF2-40B4-BE49-F238E27FC236}">
                  <a16:creationId xmlns:a16="http://schemas.microsoft.com/office/drawing/2014/main" id="{2BE217F2-46D9-4542-A0CA-62A6BDFA026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20">
              <a:extLst>
                <a:ext uri="{FF2B5EF4-FFF2-40B4-BE49-F238E27FC236}">
                  <a16:creationId xmlns:a16="http://schemas.microsoft.com/office/drawing/2014/main" id="{0295D04E-B04B-4149-B449-82C021A0CBD2}"/>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21">
              <a:extLst>
                <a:ext uri="{FF2B5EF4-FFF2-40B4-BE49-F238E27FC236}">
                  <a16:creationId xmlns:a16="http://schemas.microsoft.com/office/drawing/2014/main" id="{1B45069A-DE6E-4DAC-B4FB-53E0BE0F2D40}"/>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22">
              <a:extLst>
                <a:ext uri="{FF2B5EF4-FFF2-40B4-BE49-F238E27FC236}">
                  <a16:creationId xmlns:a16="http://schemas.microsoft.com/office/drawing/2014/main" id="{2381C171-634E-4582-8BCF-4B1465D3CE7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23">
              <a:extLst>
                <a:ext uri="{FF2B5EF4-FFF2-40B4-BE49-F238E27FC236}">
                  <a16:creationId xmlns:a16="http://schemas.microsoft.com/office/drawing/2014/main" id="{CDE96AC1-974B-46DC-8856-FF24F21FD0C0}"/>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24">
              <a:extLst>
                <a:ext uri="{FF2B5EF4-FFF2-40B4-BE49-F238E27FC236}">
                  <a16:creationId xmlns:a16="http://schemas.microsoft.com/office/drawing/2014/main" id="{E9E50B46-EEFE-4F1F-A66C-01A3056E40D8}"/>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25">
              <a:extLst>
                <a:ext uri="{FF2B5EF4-FFF2-40B4-BE49-F238E27FC236}">
                  <a16:creationId xmlns:a16="http://schemas.microsoft.com/office/drawing/2014/main" id="{39C19F1F-0A32-47E4-B860-E7238095B95F}"/>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26">
              <a:extLst>
                <a:ext uri="{FF2B5EF4-FFF2-40B4-BE49-F238E27FC236}">
                  <a16:creationId xmlns:a16="http://schemas.microsoft.com/office/drawing/2014/main" id="{9BC5FEDC-F173-42DA-B6B4-38887BEBBB7F}"/>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27">
              <a:extLst>
                <a:ext uri="{FF2B5EF4-FFF2-40B4-BE49-F238E27FC236}">
                  <a16:creationId xmlns:a16="http://schemas.microsoft.com/office/drawing/2014/main" id="{F603B486-2B6A-427C-B213-94D62DEE7FE8}"/>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28">
              <a:extLst>
                <a:ext uri="{FF2B5EF4-FFF2-40B4-BE49-F238E27FC236}">
                  <a16:creationId xmlns:a16="http://schemas.microsoft.com/office/drawing/2014/main" id="{9923324F-5ABA-4211-BFD5-3C7210A3DCEF}"/>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29">
              <a:extLst>
                <a:ext uri="{FF2B5EF4-FFF2-40B4-BE49-F238E27FC236}">
                  <a16:creationId xmlns:a16="http://schemas.microsoft.com/office/drawing/2014/main" id="{174E15FD-3C22-42F2-86C1-816A41A113E5}"/>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0">
              <a:extLst>
                <a:ext uri="{FF2B5EF4-FFF2-40B4-BE49-F238E27FC236}">
                  <a16:creationId xmlns:a16="http://schemas.microsoft.com/office/drawing/2014/main" id="{97DBD1EA-E545-4370-BDAE-BCADFCAE02C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1">
              <a:extLst>
                <a:ext uri="{FF2B5EF4-FFF2-40B4-BE49-F238E27FC236}">
                  <a16:creationId xmlns:a16="http://schemas.microsoft.com/office/drawing/2014/main" id="{349BB900-4B0A-4A52-91D0-BA1251DD9182}"/>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2">
              <a:extLst>
                <a:ext uri="{FF2B5EF4-FFF2-40B4-BE49-F238E27FC236}">
                  <a16:creationId xmlns:a16="http://schemas.microsoft.com/office/drawing/2014/main" id="{6806FA38-BF37-458D-8FA3-FFAE06373FA4}"/>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Rectangle 85">
              <a:extLst>
                <a:ext uri="{FF2B5EF4-FFF2-40B4-BE49-F238E27FC236}">
                  <a16:creationId xmlns:a16="http://schemas.microsoft.com/office/drawing/2014/main" id="{4D932FFD-96DA-4DCC-9719-F5734FC553E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7" name="Freeform 34">
              <a:extLst>
                <a:ext uri="{FF2B5EF4-FFF2-40B4-BE49-F238E27FC236}">
                  <a16:creationId xmlns:a16="http://schemas.microsoft.com/office/drawing/2014/main" id="{55D6D3C9-0B00-4009-8DD3-C64858A9A11B}"/>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Freeform 35">
              <a:extLst>
                <a:ext uri="{FF2B5EF4-FFF2-40B4-BE49-F238E27FC236}">
                  <a16:creationId xmlns:a16="http://schemas.microsoft.com/office/drawing/2014/main" id="{8D8B5E4D-FF9B-4CED-91C9-B2800B3DACA5}"/>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9" name="Freeform 36">
              <a:extLst>
                <a:ext uri="{FF2B5EF4-FFF2-40B4-BE49-F238E27FC236}">
                  <a16:creationId xmlns:a16="http://schemas.microsoft.com/office/drawing/2014/main" id="{6A4620BB-BF1E-4B42-870C-57EC0C649B4A}"/>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37">
              <a:extLst>
                <a:ext uri="{FF2B5EF4-FFF2-40B4-BE49-F238E27FC236}">
                  <a16:creationId xmlns:a16="http://schemas.microsoft.com/office/drawing/2014/main" id="{4F5B49D4-1AE0-44C9-AEDE-8F98DC508BCD}"/>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38">
              <a:extLst>
                <a:ext uri="{FF2B5EF4-FFF2-40B4-BE49-F238E27FC236}">
                  <a16:creationId xmlns:a16="http://schemas.microsoft.com/office/drawing/2014/main" id="{83722B55-49D5-4B14-8816-40F027BB58B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39">
              <a:extLst>
                <a:ext uri="{FF2B5EF4-FFF2-40B4-BE49-F238E27FC236}">
                  <a16:creationId xmlns:a16="http://schemas.microsoft.com/office/drawing/2014/main" id="{B501AD49-DB3F-4688-9FBD-D5856C90B3BB}"/>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40">
              <a:extLst>
                <a:ext uri="{FF2B5EF4-FFF2-40B4-BE49-F238E27FC236}">
                  <a16:creationId xmlns:a16="http://schemas.microsoft.com/office/drawing/2014/main" id="{4414AF2C-5011-4941-A5FC-9F0BFFDA13D6}"/>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41">
              <a:extLst>
                <a:ext uri="{FF2B5EF4-FFF2-40B4-BE49-F238E27FC236}">
                  <a16:creationId xmlns:a16="http://schemas.microsoft.com/office/drawing/2014/main" id="{E43B9AC1-EA63-4CBE-A044-814D130F4E75}"/>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42">
              <a:extLst>
                <a:ext uri="{FF2B5EF4-FFF2-40B4-BE49-F238E27FC236}">
                  <a16:creationId xmlns:a16="http://schemas.microsoft.com/office/drawing/2014/main" id="{FE925601-6A24-4966-AB9C-96A5FD1FD91F}"/>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43">
              <a:extLst>
                <a:ext uri="{FF2B5EF4-FFF2-40B4-BE49-F238E27FC236}">
                  <a16:creationId xmlns:a16="http://schemas.microsoft.com/office/drawing/2014/main" id="{07904E40-954B-44B5-8DEF-ABBAAB3EF03B}"/>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44">
              <a:extLst>
                <a:ext uri="{FF2B5EF4-FFF2-40B4-BE49-F238E27FC236}">
                  <a16:creationId xmlns:a16="http://schemas.microsoft.com/office/drawing/2014/main" id="{D5D18F9A-64A1-491E-8420-D9E6A9659F28}"/>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Rectangle 97">
              <a:extLst>
                <a:ext uri="{FF2B5EF4-FFF2-40B4-BE49-F238E27FC236}">
                  <a16:creationId xmlns:a16="http://schemas.microsoft.com/office/drawing/2014/main" id="{C0506166-82B1-452B-A872-793A8226E1A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99" name="Freeform 46">
              <a:extLst>
                <a:ext uri="{FF2B5EF4-FFF2-40B4-BE49-F238E27FC236}">
                  <a16:creationId xmlns:a16="http://schemas.microsoft.com/office/drawing/2014/main" id="{E86143AC-3ED1-4B89-88B2-9B34834B213C}"/>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0" name="Freeform 47">
              <a:extLst>
                <a:ext uri="{FF2B5EF4-FFF2-40B4-BE49-F238E27FC236}">
                  <a16:creationId xmlns:a16="http://schemas.microsoft.com/office/drawing/2014/main" id="{2506B36D-400D-4AE7-854E-81E7D17114C7}"/>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48">
              <a:extLst>
                <a:ext uri="{FF2B5EF4-FFF2-40B4-BE49-F238E27FC236}">
                  <a16:creationId xmlns:a16="http://schemas.microsoft.com/office/drawing/2014/main" id="{FAC469E8-99A7-4A3B-AA77-7D3F8B5A1466}"/>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49">
              <a:extLst>
                <a:ext uri="{FF2B5EF4-FFF2-40B4-BE49-F238E27FC236}">
                  <a16:creationId xmlns:a16="http://schemas.microsoft.com/office/drawing/2014/main" id="{C9D4AC33-8E6A-487F-B207-0910573B2FF6}"/>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50">
              <a:extLst>
                <a:ext uri="{FF2B5EF4-FFF2-40B4-BE49-F238E27FC236}">
                  <a16:creationId xmlns:a16="http://schemas.microsoft.com/office/drawing/2014/main" id="{5169DB35-0F33-4D65-A6A7-B29435846CEC}"/>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Freeform 51">
              <a:extLst>
                <a:ext uri="{FF2B5EF4-FFF2-40B4-BE49-F238E27FC236}">
                  <a16:creationId xmlns:a16="http://schemas.microsoft.com/office/drawing/2014/main" id="{276CF58E-C966-4C95-A574-042E4A0564CB}"/>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5" name="Freeform 52">
              <a:extLst>
                <a:ext uri="{FF2B5EF4-FFF2-40B4-BE49-F238E27FC236}">
                  <a16:creationId xmlns:a16="http://schemas.microsoft.com/office/drawing/2014/main" id="{39352F72-1FD1-480D-8480-5B8D4AEE225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53">
              <a:extLst>
                <a:ext uri="{FF2B5EF4-FFF2-40B4-BE49-F238E27FC236}">
                  <a16:creationId xmlns:a16="http://schemas.microsoft.com/office/drawing/2014/main" id="{387FF91D-79A1-4BEE-B978-9A4CA48C5012}"/>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54">
              <a:extLst>
                <a:ext uri="{FF2B5EF4-FFF2-40B4-BE49-F238E27FC236}">
                  <a16:creationId xmlns:a16="http://schemas.microsoft.com/office/drawing/2014/main" id="{A4378872-C560-4526-A46E-8E7744EDD9B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55">
              <a:extLst>
                <a:ext uri="{FF2B5EF4-FFF2-40B4-BE49-F238E27FC236}">
                  <a16:creationId xmlns:a16="http://schemas.microsoft.com/office/drawing/2014/main" id="{7CACB4BC-B52B-499B-87DB-D29BDA3206DC}"/>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56">
              <a:extLst>
                <a:ext uri="{FF2B5EF4-FFF2-40B4-BE49-F238E27FC236}">
                  <a16:creationId xmlns:a16="http://schemas.microsoft.com/office/drawing/2014/main" id="{A54207F8-153A-46DB-9031-D45E462B70D6}"/>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57">
              <a:extLst>
                <a:ext uri="{FF2B5EF4-FFF2-40B4-BE49-F238E27FC236}">
                  <a16:creationId xmlns:a16="http://schemas.microsoft.com/office/drawing/2014/main" id="{3D28E5BB-BD55-40DE-83C3-67FD3B1A2D15}"/>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58">
              <a:extLst>
                <a:ext uri="{FF2B5EF4-FFF2-40B4-BE49-F238E27FC236}">
                  <a16:creationId xmlns:a16="http://schemas.microsoft.com/office/drawing/2014/main" id="{F5C4D757-8A6D-4D97-A17E-BF0D0EFD0D12}"/>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7AE4C56-9223-4B2C-A168-4B5EBC80F97F}"/>
              </a:ext>
            </a:extLst>
          </p:cNvPr>
          <p:cNvSpPr>
            <a:spLocks noGrp="1"/>
          </p:cNvSpPr>
          <p:nvPr>
            <p:ph type="title"/>
          </p:nvPr>
        </p:nvSpPr>
        <p:spPr>
          <a:xfrm>
            <a:off x="6448425" y="618518"/>
            <a:ext cx="4598985" cy="2810482"/>
          </a:xfrm>
        </p:spPr>
        <p:txBody>
          <a:bodyPr vert="horz" lIns="91440" tIns="45720" rIns="91440" bIns="45720" rtlCol="0" anchor="ctr">
            <a:normAutofit/>
          </a:bodyPr>
          <a:lstStyle/>
          <a:p>
            <a:r>
              <a:rPr lang="en-US" sz="2500" dirty="0"/>
              <a:t>Common pitfalls in selecting first nations picture books for children</a:t>
            </a:r>
          </a:p>
        </p:txBody>
      </p:sp>
      <p:sp>
        <p:nvSpPr>
          <p:cNvPr id="4" name="Content Placeholder 3">
            <a:extLst>
              <a:ext uri="{FF2B5EF4-FFF2-40B4-BE49-F238E27FC236}">
                <a16:creationId xmlns:a16="http://schemas.microsoft.com/office/drawing/2014/main" id="{03ACBCCA-03D9-4DD0-BD1D-012A3D576DDC}"/>
              </a:ext>
            </a:extLst>
          </p:cNvPr>
          <p:cNvSpPr>
            <a:spLocks noGrp="1"/>
          </p:cNvSpPr>
          <p:nvPr>
            <p:ph sz="half" idx="2"/>
          </p:nvPr>
        </p:nvSpPr>
        <p:spPr>
          <a:xfrm>
            <a:off x="6448425" y="4338637"/>
            <a:ext cx="4598986" cy="1452563"/>
          </a:xfrm>
        </p:spPr>
        <p:style>
          <a:lnRef idx="1">
            <a:schemeClr val="accent3"/>
          </a:lnRef>
          <a:fillRef idx="3">
            <a:schemeClr val="accent3"/>
          </a:fillRef>
          <a:effectRef idx="2">
            <a:schemeClr val="accent3"/>
          </a:effectRef>
          <a:fontRef idx="minor">
            <a:schemeClr val="lt1"/>
          </a:fontRef>
        </p:style>
        <p:txBody>
          <a:bodyPr vert="horz" lIns="91440" tIns="45720" rIns="91440" bIns="45720" rtlCol="0">
            <a:normAutofit/>
          </a:bodyPr>
          <a:lstStyle/>
          <a:p>
            <a:pPr marL="0" indent="0">
              <a:buNone/>
            </a:pPr>
            <a:r>
              <a:rPr lang="en-US" dirty="0"/>
              <a:t>(Unfortunately the list keeps growing)</a:t>
            </a:r>
          </a:p>
          <a:p>
            <a:endParaRPr lang="en-US" dirty="0"/>
          </a:p>
        </p:txBody>
      </p:sp>
    </p:spTree>
    <p:extLst>
      <p:ext uri="{BB962C8B-B14F-4D97-AF65-F5344CB8AC3E}">
        <p14:creationId xmlns:p14="http://schemas.microsoft.com/office/powerpoint/2010/main" val="798695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1BE478-42F2-4784-A62B-95FC841DCDB7}"/>
              </a:ext>
            </a:extLst>
          </p:cNvPr>
          <p:cNvSpPr>
            <a:spLocks noGrp="1"/>
          </p:cNvSpPr>
          <p:nvPr>
            <p:ph type="title"/>
          </p:nvPr>
        </p:nvSpPr>
        <p:spPr/>
        <p:txBody>
          <a:bodyPr/>
          <a:lstStyle/>
          <a:p>
            <a:r>
              <a:rPr lang="en-US" b="1" dirty="0"/>
              <a:t>Not knowing enough</a:t>
            </a:r>
            <a:br>
              <a:rPr lang="en-US" b="1" dirty="0"/>
            </a:br>
            <a:endParaRPr lang="en-US" dirty="0"/>
          </a:p>
        </p:txBody>
      </p:sp>
      <p:sp>
        <p:nvSpPr>
          <p:cNvPr id="6" name="Picture Placeholder 5">
            <a:extLst>
              <a:ext uri="{FF2B5EF4-FFF2-40B4-BE49-F238E27FC236}">
                <a16:creationId xmlns:a16="http://schemas.microsoft.com/office/drawing/2014/main" id="{2477AD9A-5D5D-4A74-8E20-046AF8FB2D3F}"/>
              </a:ext>
            </a:extLst>
          </p:cNvPr>
          <p:cNvSpPr>
            <a:spLocks noGrp="1"/>
          </p:cNvSpPr>
          <p:nvPr>
            <p:ph type="pic" idx="1"/>
          </p:nvPr>
        </p:nvSpPr>
        <p:spPr/>
      </p:sp>
      <p:sp>
        <p:nvSpPr>
          <p:cNvPr id="7" name="Text Placeholder 6">
            <a:extLst>
              <a:ext uri="{FF2B5EF4-FFF2-40B4-BE49-F238E27FC236}">
                <a16:creationId xmlns:a16="http://schemas.microsoft.com/office/drawing/2014/main" id="{6C746F81-1E01-47CA-A400-A2027C04CB73}"/>
              </a:ext>
            </a:extLst>
          </p:cNvPr>
          <p:cNvSpPr>
            <a:spLocks noGrp="1"/>
          </p:cNvSpPr>
          <p:nvPr>
            <p:ph type="body" sz="half" idx="2"/>
          </p:nvPr>
        </p:nvSpPr>
        <p:spPr>
          <a:xfrm>
            <a:off x="1141410" y="1803400"/>
            <a:ext cx="5934511" cy="3987800"/>
          </a:xfrm>
        </p:spPr>
        <p:style>
          <a:lnRef idx="1">
            <a:schemeClr val="accent2"/>
          </a:lnRef>
          <a:fillRef idx="2">
            <a:schemeClr val="accent2"/>
          </a:fillRef>
          <a:effectRef idx="1">
            <a:schemeClr val="accent2"/>
          </a:effectRef>
          <a:fontRef idx="minor">
            <a:schemeClr val="dk1"/>
          </a:fontRef>
        </p:style>
        <p:txBody>
          <a:bodyPr>
            <a:normAutofit/>
          </a:bodyPr>
          <a:lstStyle/>
          <a:p>
            <a:r>
              <a:rPr lang="en-US" sz="4000" dirty="0"/>
              <a:t>“As a society, we receive little formal information to be able to notice errors [when reviewing and selecting books]” (Reese)</a:t>
            </a:r>
          </a:p>
          <a:p>
            <a:endParaRPr lang="en-US" dirty="0"/>
          </a:p>
        </p:txBody>
      </p:sp>
      <p:pic>
        <p:nvPicPr>
          <p:cNvPr id="8" name="Content Placeholder 5">
            <a:extLst>
              <a:ext uri="{FF2B5EF4-FFF2-40B4-BE49-F238E27FC236}">
                <a16:creationId xmlns:a16="http://schemas.microsoft.com/office/drawing/2014/main" id="{7CC0E25B-C39A-4B05-9C79-8B3175D3180C}"/>
              </a:ext>
            </a:extLst>
          </p:cNvPr>
          <p:cNvPicPr>
            <a:picLocks noChangeAspect="1"/>
          </p:cNvPicPr>
          <p:nvPr/>
        </p:nvPicPr>
        <p:blipFill>
          <a:blip r:embed="rId2"/>
          <a:stretch>
            <a:fillRect/>
          </a:stretch>
        </p:blipFill>
        <p:spPr>
          <a:xfrm>
            <a:off x="7328451" y="396306"/>
            <a:ext cx="4477512" cy="4953000"/>
          </a:xfrm>
          <a:prstGeom prst="rect">
            <a:avLst/>
          </a:prstGeom>
        </p:spPr>
      </p:pic>
    </p:spTree>
    <p:extLst>
      <p:ext uri="{BB962C8B-B14F-4D97-AF65-F5344CB8AC3E}">
        <p14:creationId xmlns:p14="http://schemas.microsoft.com/office/powerpoint/2010/main" val="153216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BC4466A-2DEE-4A60-A00D-FB46E91EE666}"/>
              </a:ext>
            </a:extLst>
          </p:cNvPr>
          <p:cNvSpPr>
            <a:spLocks noGrp="1"/>
          </p:cNvSpPr>
          <p:nvPr>
            <p:ph type="title"/>
          </p:nvPr>
        </p:nvSpPr>
        <p:spPr>
          <a:xfrm>
            <a:off x="1141413" y="618518"/>
            <a:ext cx="9905998" cy="245082"/>
          </a:xfrm>
        </p:spPr>
        <p:txBody>
          <a:bodyPr>
            <a:normAutofit fontScale="90000"/>
          </a:bodyPr>
          <a:lstStyle/>
          <a:p>
            <a:endParaRPr lang="en-US" dirty="0"/>
          </a:p>
        </p:txBody>
      </p:sp>
      <p:sp>
        <p:nvSpPr>
          <p:cNvPr id="11" name="Content Placeholder 10">
            <a:extLst>
              <a:ext uri="{FF2B5EF4-FFF2-40B4-BE49-F238E27FC236}">
                <a16:creationId xmlns:a16="http://schemas.microsoft.com/office/drawing/2014/main" id="{44668730-A93A-4120-9A00-81400B25D7EA}"/>
              </a:ext>
            </a:extLst>
          </p:cNvPr>
          <p:cNvSpPr>
            <a:spLocks noGrp="1"/>
          </p:cNvSpPr>
          <p:nvPr>
            <p:ph sz="half" idx="1"/>
          </p:nvPr>
        </p:nvSpPr>
        <p:spPr>
          <a:xfrm>
            <a:off x="673100" y="1841500"/>
            <a:ext cx="5346699" cy="39497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buNone/>
            </a:pPr>
            <a:r>
              <a:rPr lang="en-US" sz="3600" dirty="0"/>
              <a:t>“The emergence of social media platforms has created amazing possibilities for indigenous peoples to combat centuries-old stereotypes and misconceptions.”</a:t>
            </a:r>
          </a:p>
          <a:p>
            <a:endParaRPr lang="en-US" dirty="0"/>
          </a:p>
        </p:txBody>
      </p:sp>
      <p:sp>
        <p:nvSpPr>
          <p:cNvPr id="12" name="Content Placeholder 11">
            <a:extLst>
              <a:ext uri="{FF2B5EF4-FFF2-40B4-BE49-F238E27FC236}">
                <a16:creationId xmlns:a16="http://schemas.microsoft.com/office/drawing/2014/main" id="{3C18FC9E-436E-42F7-8347-5AF519A76B09}"/>
              </a:ext>
            </a:extLst>
          </p:cNvPr>
          <p:cNvSpPr>
            <a:spLocks noGrp="1"/>
          </p:cNvSpPr>
          <p:nvPr>
            <p:ph sz="half" idx="2"/>
          </p:nvPr>
        </p:nvSpPr>
        <p:spPr>
          <a:xfrm>
            <a:off x="6172200" y="990600"/>
            <a:ext cx="5346699" cy="4800600"/>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buNone/>
            </a:pPr>
            <a:r>
              <a:rPr lang="en-US" sz="3600" dirty="0"/>
              <a:t>“Fighting cultural appropriation is not just a way of lashing out at people engaged at it. There is a real desire to get accurate information out there, for indigenous and non-indigenous peoples alike.” (Vowel, 88).</a:t>
            </a:r>
          </a:p>
          <a:p>
            <a:endParaRPr lang="en-US" dirty="0"/>
          </a:p>
        </p:txBody>
      </p:sp>
    </p:spTree>
    <p:extLst>
      <p:ext uri="{BB962C8B-B14F-4D97-AF65-F5344CB8AC3E}">
        <p14:creationId xmlns:p14="http://schemas.microsoft.com/office/powerpoint/2010/main" val="209026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93BF-741D-439F-AB1D-CA2E108FB67F}"/>
              </a:ext>
            </a:extLst>
          </p:cNvPr>
          <p:cNvSpPr>
            <a:spLocks noGrp="1"/>
          </p:cNvSpPr>
          <p:nvPr>
            <p:ph type="title"/>
          </p:nvPr>
        </p:nvSpPr>
        <p:spPr/>
        <p:txBody>
          <a:bodyPr/>
          <a:lstStyle/>
          <a:p>
            <a:r>
              <a:rPr lang="en-US" dirty="0"/>
              <a:t>CULTURAL APPROPRIATION</a:t>
            </a:r>
          </a:p>
        </p:txBody>
      </p:sp>
      <p:sp>
        <p:nvSpPr>
          <p:cNvPr id="3" name="Content Placeholder 2">
            <a:extLst>
              <a:ext uri="{FF2B5EF4-FFF2-40B4-BE49-F238E27FC236}">
                <a16:creationId xmlns:a16="http://schemas.microsoft.com/office/drawing/2014/main" id="{1F7B9550-B2A3-4EC5-8E6A-64EFA042E5FD}"/>
              </a:ext>
            </a:extLst>
          </p:cNvPr>
          <p:cNvSpPr>
            <a:spLocks noGrp="1"/>
          </p:cNvSpPr>
          <p:nvPr>
            <p:ph sz="half" idx="1"/>
          </p:nvPr>
        </p:nvSpPr>
        <p:spPr>
          <a:xfrm>
            <a:off x="1141410" y="1765300"/>
            <a:ext cx="4878389" cy="4025900"/>
          </a:xfrm>
        </p:spPr>
        <p:txBody>
          <a:bodyPr>
            <a:normAutofit/>
          </a:bodyPr>
          <a:lstStyle/>
          <a:p>
            <a:pPr marL="0" indent="0">
              <a:buNone/>
            </a:pPr>
            <a:r>
              <a:rPr lang="en-US" sz="3200" dirty="0"/>
              <a:t>Until recently, “Within children’s literature the word appropriation usually refers to the taking of stories without crediting the source of the story” (Reese)</a:t>
            </a:r>
          </a:p>
          <a:p>
            <a:endParaRPr lang="en-US" dirty="0"/>
          </a:p>
        </p:txBody>
      </p:sp>
      <p:pic>
        <p:nvPicPr>
          <p:cNvPr id="5" name="Content Placeholder 5" descr="A picture containing text&#10;&#10;Description generated with high confidence">
            <a:extLst>
              <a:ext uri="{FF2B5EF4-FFF2-40B4-BE49-F238E27FC236}">
                <a16:creationId xmlns:a16="http://schemas.microsoft.com/office/drawing/2014/main" id="{F7399582-7383-4CD5-809B-84AB7BB6ED32}"/>
              </a:ext>
            </a:extLst>
          </p:cNvPr>
          <p:cNvPicPr>
            <a:picLocks noGrp="1" noChangeAspect="1"/>
          </p:cNvPicPr>
          <p:nvPr>
            <p:ph sz="half" idx="2"/>
          </p:nvPr>
        </p:nvPicPr>
        <p:blipFill>
          <a:blip r:embed="rId2"/>
          <a:stretch>
            <a:fillRect/>
          </a:stretch>
        </p:blipFill>
        <p:spPr>
          <a:xfrm>
            <a:off x="7534961" y="1047242"/>
            <a:ext cx="3824478" cy="5462016"/>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59717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generated with high confidence">
            <a:extLst>
              <a:ext uri="{FF2B5EF4-FFF2-40B4-BE49-F238E27FC236}">
                <a16:creationId xmlns:a16="http://schemas.microsoft.com/office/drawing/2014/main" id="{41A1A343-EE4B-4579-9D54-DC182867AB28}"/>
              </a:ext>
            </a:extLst>
          </p:cNvPr>
          <p:cNvPicPr>
            <a:picLocks noChangeAspect="1"/>
          </p:cNvPicPr>
          <p:nvPr/>
        </p:nvPicPr>
        <p:blipFill>
          <a:blip r:embed="rId2"/>
          <a:stretch>
            <a:fillRect/>
          </a:stretch>
        </p:blipFill>
        <p:spPr>
          <a:xfrm>
            <a:off x="152400" y="889000"/>
            <a:ext cx="11887200" cy="5080000"/>
          </a:xfrm>
          <a:prstGeom prst="rect">
            <a:avLst/>
          </a:prstGeom>
        </p:spPr>
      </p:pic>
    </p:spTree>
    <p:extLst>
      <p:ext uri="{BB962C8B-B14F-4D97-AF65-F5344CB8AC3E}">
        <p14:creationId xmlns:p14="http://schemas.microsoft.com/office/powerpoint/2010/main" val="4011959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C860-5329-43CB-88BB-6053DB85F384}"/>
              </a:ext>
            </a:extLst>
          </p:cNvPr>
          <p:cNvSpPr>
            <a:spLocks noGrp="1"/>
          </p:cNvSpPr>
          <p:nvPr>
            <p:ph type="title"/>
          </p:nvPr>
        </p:nvSpPr>
        <p:spPr>
          <a:xfrm>
            <a:off x="1141413" y="618518"/>
            <a:ext cx="9905998" cy="1053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F520B31-B50B-44D3-A041-93B974855DF6}"/>
              </a:ext>
            </a:extLst>
          </p:cNvPr>
          <p:cNvSpPr>
            <a:spLocks noGrp="1"/>
          </p:cNvSpPr>
          <p:nvPr>
            <p:ph sz="half" idx="1"/>
          </p:nvPr>
        </p:nvSpPr>
        <p:spPr>
          <a:xfrm>
            <a:off x="762000" y="863600"/>
            <a:ext cx="5727700" cy="55880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buNone/>
            </a:pPr>
            <a:r>
              <a:rPr lang="en-US" sz="3000" dirty="0"/>
              <a:t>“There is a category of symbols in Canadian culture that is restricted within that culture. Not everyone can use those restricted symbols. There are rules about </a:t>
            </a:r>
          </a:p>
          <a:p>
            <a:r>
              <a:rPr lang="en-US" sz="3000" dirty="0"/>
              <a:t>how you can earn them, </a:t>
            </a:r>
          </a:p>
          <a:p>
            <a:r>
              <a:rPr lang="en-US" sz="3000" dirty="0"/>
              <a:t>who can fashion the symbols for you, </a:t>
            </a:r>
          </a:p>
          <a:p>
            <a:r>
              <a:rPr lang="en-US" sz="3000" dirty="0"/>
              <a:t>who can present you with these symbols,</a:t>
            </a:r>
          </a:p>
          <a:p>
            <a:r>
              <a:rPr lang="en-US" sz="3000" dirty="0"/>
              <a:t>What you can do with the symbols. (Vowel, 82)</a:t>
            </a:r>
          </a:p>
          <a:p>
            <a:endParaRPr lang="en-US" dirty="0"/>
          </a:p>
        </p:txBody>
      </p:sp>
      <p:pic>
        <p:nvPicPr>
          <p:cNvPr id="5" name="Content Placeholder 7">
            <a:extLst>
              <a:ext uri="{FF2B5EF4-FFF2-40B4-BE49-F238E27FC236}">
                <a16:creationId xmlns:a16="http://schemas.microsoft.com/office/drawing/2014/main" id="{032F8005-666E-41BC-A760-423502EDF931}"/>
              </a:ext>
            </a:extLst>
          </p:cNvPr>
          <p:cNvPicPr>
            <a:picLocks noGrp="1" noChangeAspect="1"/>
          </p:cNvPicPr>
          <p:nvPr>
            <p:ph sz="half" idx="2"/>
          </p:nvPr>
        </p:nvPicPr>
        <p:blipFill>
          <a:blip r:embed="rId2"/>
          <a:stretch>
            <a:fillRect/>
          </a:stretch>
        </p:blipFill>
        <p:spPr>
          <a:xfrm>
            <a:off x="7307690" y="1143000"/>
            <a:ext cx="3914394" cy="5029200"/>
          </a:xfrm>
        </p:spPr>
      </p:pic>
    </p:spTree>
    <p:extLst>
      <p:ext uri="{BB962C8B-B14F-4D97-AF65-F5344CB8AC3E}">
        <p14:creationId xmlns:p14="http://schemas.microsoft.com/office/powerpoint/2010/main" val="33201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9391C63B-9409-43FE-B3C8-05C2F406E30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FD4D2D43-3C80-463E-95BA-95EDCFE52A9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A79495A4-D8D7-4D35-B403-4A8B70B488CA}"/>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Content Placeholder 7" descr="A close up of an animal&#10;&#10;Description generated with high confidence">
            <a:extLst>
              <a:ext uri="{FF2B5EF4-FFF2-40B4-BE49-F238E27FC236}">
                <a16:creationId xmlns:a16="http://schemas.microsoft.com/office/drawing/2014/main" id="{1F7FBCBE-00CA-4EDD-9A04-100F59CFE870}"/>
              </a:ext>
            </a:extLst>
          </p:cNvPr>
          <p:cNvPicPr>
            <a:picLocks noGrp="1" noChangeAspect="1"/>
          </p:cNvPicPr>
          <p:nvPr>
            <p:ph sz="half" idx="2"/>
          </p:nvPr>
        </p:nvPicPr>
        <p:blipFill rotWithShape="1">
          <a:blip r:embed="rId4"/>
          <a:srcRect l="2546" r="8483"/>
          <a:stretch/>
        </p:blipFill>
        <p:spPr>
          <a:xfrm>
            <a:off x="-5597" y="10"/>
            <a:ext cx="6101597" cy="6857990"/>
          </a:xfrm>
          <a:prstGeom prst="rect">
            <a:avLst/>
          </a:prstGeom>
        </p:spPr>
      </p:pic>
      <p:grpSp>
        <p:nvGrpSpPr>
          <p:cNvPr id="57" name="Group 56">
            <a:extLst>
              <a:ext uri="{FF2B5EF4-FFF2-40B4-BE49-F238E27FC236}">
                <a16:creationId xmlns:a16="http://schemas.microsoft.com/office/drawing/2014/main" id="{86A8F816-AC43-412D-A97C-04A5F187F19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03C200A6-A160-4D61-B495-766D61704CBE}"/>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A65C50F5-3FA5-496C-AE9D-9B2D18BA72D0}"/>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7">
              <a:extLst>
                <a:ext uri="{FF2B5EF4-FFF2-40B4-BE49-F238E27FC236}">
                  <a16:creationId xmlns:a16="http://schemas.microsoft.com/office/drawing/2014/main" id="{93A0E285-6A59-4F32-954F-F4D01CF18A28}"/>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Rectangle 60">
              <a:extLst>
                <a:ext uri="{FF2B5EF4-FFF2-40B4-BE49-F238E27FC236}">
                  <a16:creationId xmlns:a16="http://schemas.microsoft.com/office/drawing/2014/main" id="{647449E1-B2FD-40EC-B9B6-3B04F869170E}"/>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62" name="Freeform 9">
              <a:extLst>
                <a:ext uri="{FF2B5EF4-FFF2-40B4-BE49-F238E27FC236}">
                  <a16:creationId xmlns:a16="http://schemas.microsoft.com/office/drawing/2014/main" id="{374C7DBB-A645-4225-913A-B32BF022CF3E}"/>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10">
              <a:extLst>
                <a:ext uri="{FF2B5EF4-FFF2-40B4-BE49-F238E27FC236}">
                  <a16:creationId xmlns:a16="http://schemas.microsoft.com/office/drawing/2014/main" id="{02763F9E-06D4-44F8-99B7-F03E46503C52}"/>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11">
              <a:extLst>
                <a:ext uri="{FF2B5EF4-FFF2-40B4-BE49-F238E27FC236}">
                  <a16:creationId xmlns:a16="http://schemas.microsoft.com/office/drawing/2014/main" id="{F9485170-FF6A-4C2C-AD53-F75775B6A37B}"/>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12">
              <a:extLst>
                <a:ext uri="{FF2B5EF4-FFF2-40B4-BE49-F238E27FC236}">
                  <a16:creationId xmlns:a16="http://schemas.microsoft.com/office/drawing/2014/main" id="{5A3B546C-8D41-4BED-9C42-40AA55B97D47}"/>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13">
              <a:extLst>
                <a:ext uri="{FF2B5EF4-FFF2-40B4-BE49-F238E27FC236}">
                  <a16:creationId xmlns:a16="http://schemas.microsoft.com/office/drawing/2014/main" id="{1D3BFA4D-2052-4626-BD98-6ED846E77118}"/>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7" name="Freeform 14">
              <a:extLst>
                <a:ext uri="{FF2B5EF4-FFF2-40B4-BE49-F238E27FC236}">
                  <a16:creationId xmlns:a16="http://schemas.microsoft.com/office/drawing/2014/main" id="{9B1795D5-2BDD-4792-9724-B7FFD0A2B68A}"/>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8" name="Freeform 15">
              <a:extLst>
                <a:ext uri="{FF2B5EF4-FFF2-40B4-BE49-F238E27FC236}">
                  <a16:creationId xmlns:a16="http://schemas.microsoft.com/office/drawing/2014/main" id="{FC57801A-7AC9-41A1-BC38-77918A1B4F88}"/>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9" name="Freeform 16">
              <a:extLst>
                <a:ext uri="{FF2B5EF4-FFF2-40B4-BE49-F238E27FC236}">
                  <a16:creationId xmlns:a16="http://schemas.microsoft.com/office/drawing/2014/main" id="{82E16F78-76A8-4502-BDD1-C56EE245CF94}"/>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0" name="Freeform 17">
              <a:extLst>
                <a:ext uri="{FF2B5EF4-FFF2-40B4-BE49-F238E27FC236}">
                  <a16:creationId xmlns:a16="http://schemas.microsoft.com/office/drawing/2014/main" id="{223BA1AA-E97D-4933-9448-B4506862460A}"/>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1" name="Freeform 18">
              <a:extLst>
                <a:ext uri="{FF2B5EF4-FFF2-40B4-BE49-F238E27FC236}">
                  <a16:creationId xmlns:a16="http://schemas.microsoft.com/office/drawing/2014/main" id="{B914E16B-686D-4E93-AF1A-48016E5FC5DD}"/>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2" name="Freeform 19">
              <a:extLst>
                <a:ext uri="{FF2B5EF4-FFF2-40B4-BE49-F238E27FC236}">
                  <a16:creationId xmlns:a16="http://schemas.microsoft.com/office/drawing/2014/main" id="{2BE217F2-46D9-4542-A0CA-62A6BDFA026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20">
              <a:extLst>
                <a:ext uri="{FF2B5EF4-FFF2-40B4-BE49-F238E27FC236}">
                  <a16:creationId xmlns:a16="http://schemas.microsoft.com/office/drawing/2014/main" id="{0295D04E-B04B-4149-B449-82C021A0CBD2}"/>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21">
              <a:extLst>
                <a:ext uri="{FF2B5EF4-FFF2-40B4-BE49-F238E27FC236}">
                  <a16:creationId xmlns:a16="http://schemas.microsoft.com/office/drawing/2014/main" id="{1B45069A-DE6E-4DAC-B4FB-53E0BE0F2D40}"/>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22">
              <a:extLst>
                <a:ext uri="{FF2B5EF4-FFF2-40B4-BE49-F238E27FC236}">
                  <a16:creationId xmlns:a16="http://schemas.microsoft.com/office/drawing/2014/main" id="{2381C171-634E-4582-8BCF-4B1465D3CE7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23">
              <a:extLst>
                <a:ext uri="{FF2B5EF4-FFF2-40B4-BE49-F238E27FC236}">
                  <a16:creationId xmlns:a16="http://schemas.microsoft.com/office/drawing/2014/main" id="{CDE96AC1-974B-46DC-8856-FF24F21FD0C0}"/>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24">
              <a:extLst>
                <a:ext uri="{FF2B5EF4-FFF2-40B4-BE49-F238E27FC236}">
                  <a16:creationId xmlns:a16="http://schemas.microsoft.com/office/drawing/2014/main" id="{E9E50B46-EEFE-4F1F-A66C-01A3056E40D8}"/>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25">
              <a:extLst>
                <a:ext uri="{FF2B5EF4-FFF2-40B4-BE49-F238E27FC236}">
                  <a16:creationId xmlns:a16="http://schemas.microsoft.com/office/drawing/2014/main" id="{39C19F1F-0A32-47E4-B860-E7238095B95F}"/>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26">
              <a:extLst>
                <a:ext uri="{FF2B5EF4-FFF2-40B4-BE49-F238E27FC236}">
                  <a16:creationId xmlns:a16="http://schemas.microsoft.com/office/drawing/2014/main" id="{9BC5FEDC-F173-42DA-B6B4-38887BEBBB7F}"/>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27">
              <a:extLst>
                <a:ext uri="{FF2B5EF4-FFF2-40B4-BE49-F238E27FC236}">
                  <a16:creationId xmlns:a16="http://schemas.microsoft.com/office/drawing/2014/main" id="{F603B486-2B6A-427C-B213-94D62DEE7FE8}"/>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28">
              <a:extLst>
                <a:ext uri="{FF2B5EF4-FFF2-40B4-BE49-F238E27FC236}">
                  <a16:creationId xmlns:a16="http://schemas.microsoft.com/office/drawing/2014/main" id="{9923324F-5ABA-4211-BFD5-3C7210A3DCEF}"/>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29">
              <a:extLst>
                <a:ext uri="{FF2B5EF4-FFF2-40B4-BE49-F238E27FC236}">
                  <a16:creationId xmlns:a16="http://schemas.microsoft.com/office/drawing/2014/main" id="{174E15FD-3C22-42F2-86C1-816A41A113E5}"/>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0">
              <a:extLst>
                <a:ext uri="{FF2B5EF4-FFF2-40B4-BE49-F238E27FC236}">
                  <a16:creationId xmlns:a16="http://schemas.microsoft.com/office/drawing/2014/main" id="{97DBD1EA-E545-4370-BDAE-BCADFCAE02C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1">
              <a:extLst>
                <a:ext uri="{FF2B5EF4-FFF2-40B4-BE49-F238E27FC236}">
                  <a16:creationId xmlns:a16="http://schemas.microsoft.com/office/drawing/2014/main" id="{349BB900-4B0A-4A52-91D0-BA1251DD9182}"/>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2">
              <a:extLst>
                <a:ext uri="{FF2B5EF4-FFF2-40B4-BE49-F238E27FC236}">
                  <a16:creationId xmlns:a16="http://schemas.microsoft.com/office/drawing/2014/main" id="{6806FA38-BF37-458D-8FA3-FFAE06373FA4}"/>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Rectangle 85">
              <a:extLst>
                <a:ext uri="{FF2B5EF4-FFF2-40B4-BE49-F238E27FC236}">
                  <a16:creationId xmlns:a16="http://schemas.microsoft.com/office/drawing/2014/main" id="{4D932FFD-96DA-4DCC-9719-F5734FC553E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7" name="Freeform 34">
              <a:extLst>
                <a:ext uri="{FF2B5EF4-FFF2-40B4-BE49-F238E27FC236}">
                  <a16:creationId xmlns:a16="http://schemas.microsoft.com/office/drawing/2014/main" id="{55D6D3C9-0B00-4009-8DD3-C64858A9A11B}"/>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Freeform 35">
              <a:extLst>
                <a:ext uri="{FF2B5EF4-FFF2-40B4-BE49-F238E27FC236}">
                  <a16:creationId xmlns:a16="http://schemas.microsoft.com/office/drawing/2014/main" id="{8D8B5E4D-FF9B-4CED-91C9-B2800B3DACA5}"/>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9" name="Freeform 36">
              <a:extLst>
                <a:ext uri="{FF2B5EF4-FFF2-40B4-BE49-F238E27FC236}">
                  <a16:creationId xmlns:a16="http://schemas.microsoft.com/office/drawing/2014/main" id="{6A4620BB-BF1E-4B42-870C-57EC0C649B4A}"/>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37">
              <a:extLst>
                <a:ext uri="{FF2B5EF4-FFF2-40B4-BE49-F238E27FC236}">
                  <a16:creationId xmlns:a16="http://schemas.microsoft.com/office/drawing/2014/main" id="{4F5B49D4-1AE0-44C9-AEDE-8F98DC508BCD}"/>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38">
              <a:extLst>
                <a:ext uri="{FF2B5EF4-FFF2-40B4-BE49-F238E27FC236}">
                  <a16:creationId xmlns:a16="http://schemas.microsoft.com/office/drawing/2014/main" id="{83722B55-49D5-4B14-8816-40F027BB58B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39">
              <a:extLst>
                <a:ext uri="{FF2B5EF4-FFF2-40B4-BE49-F238E27FC236}">
                  <a16:creationId xmlns:a16="http://schemas.microsoft.com/office/drawing/2014/main" id="{B501AD49-DB3F-4688-9FBD-D5856C90B3BB}"/>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40">
              <a:extLst>
                <a:ext uri="{FF2B5EF4-FFF2-40B4-BE49-F238E27FC236}">
                  <a16:creationId xmlns:a16="http://schemas.microsoft.com/office/drawing/2014/main" id="{4414AF2C-5011-4941-A5FC-9F0BFFDA13D6}"/>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41">
              <a:extLst>
                <a:ext uri="{FF2B5EF4-FFF2-40B4-BE49-F238E27FC236}">
                  <a16:creationId xmlns:a16="http://schemas.microsoft.com/office/drawing/2014/main" id="{E43B9AC1-EA63-4CBE-A044-814D130F4E75}"/>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42">
              <a:extLst>
                <a:ext uri="{FF2B5EF4-FFF2-40B4-BE49-F238E27FC236}">
                  <a16:creationId xmlns:a16="http://schemas.microsoft.com/office/drawing/2014/main" id="{FE925601-6A24-4966-AB9C-96A5FD1FD91F}"/>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43">
              <a:extLst>
                <a:ext uri="{FF2B5EF4-FFF2-40B4-BE49-F238E27FC236}">
                  <a16:creationId xmlns:a16="http://schemas.microsoft.com/office/drawing/2014/main" id="{07904E40-954B-44B5-8DEF-ABBAAB3EF03B}"/>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44">
              <a:extLst>
                <a:ext uri="{FF2B5EF4-FFF2-40B4-BE49-F238E27FC236}">
                  <a16:creationId xmlns:a16="http://schemas.microsoft.com/office/drawing/2014/main" id="{D5D18F9A-64A1-491E-8420-D9E6A9659F28}"/>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Rectangle 97">
              <a:extLst>
                <a:ext uri="{FF2B5EF4-FFF2-40B4-BE49-F238E27FC236}">
                  <a16:creationId xmlns:a16="http://schemas.microsoft.com/office/drawing/2014/main" id="{C0506166-82B1-452B-A872-793A8226E1A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99" name="Freeform 46">
              <a:extLst>
                <a:ext uri="{FF2B5EF4-FFF2-40B4-BE49-F238E27FC236}">
                  <a16:creationId xmlns:a16="http://schemas.microsoft.com/office/drawing/2014/main" id="{E86143AC-3ED1-4B89-88B2-9B34834B213C}"/>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0" name="Freeform 47">
              <a:extLst>
                <a:ext uri="{FF2B5EF4-FFF2-40B4-BE49-F238E27FC236}">
                  <a16:creationId xmlns:a16="http://schemas.microsoft.com/office/drawing/2014/main" id="{2506B36D-400D-4AE7-854E-81E7D17114C7}"/>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48">
              <a:extLst>
                <a:ext uri="{FF2B5EF4-FFF2-40B4-BE49-F238E27FC236}">
                  <a16:creationId xmlns:a16="http://schemas.microsoft.com/office/drawing/2014/main" id="{FAC469E8-99A7-4A3B-AA77-7D3F8B5A1466}"/>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49">
              <a:extLst>
                <a:ext uri="{FF2B5EF4-FFF2-40B4-BE49-F238E27FC236}">
                  <a16:creationId xmlns:a16="http://schemas.microsoft.com/office/drawing/2014/main" id="{C9D4AC33-8E6A-487F-B207-0910573B2FF6}"/>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50">
              <a:extLst>
                <a:ext uri="{FF2B5EF4-FFF2-40B4-BE49-F238E27FC236}">
                  <a16:creationId xmlns:a16="http://schemas.microsoft.com/office/drawing/2014/main" id="{5169DB35-0F33-4D65-A6A7-B29435846CEC}"/>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Freeform 51">
              <a:extLst>
                <a:ext uri="{FF2B5EF4-FFF2-40B4-BE49-F238E27FC236}">
                  <a16:creationId xmlns:a16="http://schemas.microsoft.com/office/drawing/2014/main" id="{276CF58E-C966-4C95-A574-042E4A0564CB}"/>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5" name="Freeform 52">
              <a:extLst>
                <a:ext uri="{FF2B5EF4-FFF2-40B4-BE49-F238E27FC236}">
                  <a16:creationId xmlns:a16="http://schemas.microsoft.com/office/drawing/2014/main" id="{39352F72-1FD1-480D-8480-5B8D4AEE225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53">
              <a:extLst>
                <a:ext uri="{FF2B5EF4-FFF2-40B4-BE49-F238E27FC236}">
                  <a16:creationId xmlns:a16="http://schemas.microsoft.com/office/drawing/2014/main" id="{387FF91D-79A1-4BEE-B978-9A4CA48C5012}"/>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54">
              <a:extLst>
                <a:ext uri="{FF2B5EF4-FFF2-40B4-BE49-F238E27FC236}">
                  <a16:creationId xmlns:a16="http://schemas.microsoft.com/office/drawing/2014/main" id="{A4378872-C560-4526-A46E-8E7744EDD9B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55">
              <a:extLst>
                <a:ext uri="{FF2B5EF4-FFF2-40B4-BE49-F238E27FC236}">
                  <a16:creationId xmlns:a16="http://schemas.microsoft.com/office/drawing/2014/main" id="{7CACB4BC-B52B-499B-87DB-D29BDA3206DC}"/>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56">
              <a:extLst>
                <a:ext uri="{FF2B5EF4-FFF2-40B4-BE49-F238E27FC236}">
                  <a16:creationId xmlns:a16="http://schemas.microsoft.com/office/drawing/2014/main" id="{A54207F8-153A-46DB-9031-D45E462B70D6}"/>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57">
              <a:extLst>
                <a:ext uri="{FF2B5EF4-FFF2-40B4-BE49-F238E27FC236}">
                  <a16:creationId xmlns:a16="http://schemas.microsoft.com/office/drawing/2014/main" id="{3D28E5BB-BD55-40DE-83C3-67FD3B1A2D15}"/>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58">
              <a:extLst>
                <a:ext uri="{FF2B5EF4-FFF2-40B4-BE49-F238E27FC236}">
                  <a16:creationId xmlns:a16="http://schemas.microsoft.com/office/drawing/2014/main" id="{F5C4D757-8A6D-4D97-A17E-BF0D0EFD0D12}"/>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A5D5FE4-3660-49CD-92CD-43F3C0CFEA21}"/>
              </a:ext>
            </a:extLst>
          </p:cNvPr>
          <p:cNvSpPr>
            <a:spLocks noGrp="1"/>
          </p:cNvSpPr>
          <p:nvPr>
            <p:ph type="title"/>
          </p:nvPr>
        </p:nvSpPr>
        <p:spPr>
          <a:xfrm>
            <a:off x="6448425" y="618518"/>
            <a:ext cx="5453063" cy="1478570"/>
          </a:xfrm>
        </p:spPr>
        <p:txBody>
          <a:bodyPr vert="horz" lIns="91440" tIns="45720" rIns="91440" bIns="45720" rtlCol="0" anchor="ctr">
            <a:normAutofit/>
          </a:bodyPr>
          <a:lstStyle/>
          <a:p>
            <a:r>
              <a:rPr lang="en-US" dirty="0"/>
              <a:t>MOST APPROPRIATED IN POPULAR CULTURE</a:t>
            </a:r>
          </a:p>
        </p:txBody>
      </p:sp>
      <p:sp>
        <p:nvSpPr>
          <p:cNvPr id="3" name="Content Placeholder 2">
            <a:extLst>
              <a:ext uri="{FF2B5EF4-FFF2-40B4-BE49-F238E27FC236}">
                <a16:creationId xmlns:a16="http://schemas.microsoft.com/office/drawing/2014/main" id="{34D1241B-15D3-46BC-8B9F-9DCE2375A9F5}"/>
              </a:ext>
            </a:extLst>
          </p:cNvPr>
          <p:cNvSpPr>
            <a:spLocks noGrp="1"/>
          </p:cNvSpPr>
          <p:nvPr>
            <p:ph sz="half" idx="1"/>
          </p:nvPr>
        </p:nvSpPr>
        <p:spPr>
          <a:xfrm>
            <a:off x="6448425" y="2249486"/>
            <a:ext cx="5491160" cy="4370389"/>
          </a:xfrm>
        </p:spPr>
        <p:txBody>
          <a:bodyPr vert="horz" lIns="91440" tIns="45720" rIns="91440" bIns="45720" rtlCol="0">
            <a:normAutofit/>
          </a:bodyPr>
          <a:lstStyle/>
          <a:p>
            <a:pPr marL="0" indent="0">
              <a:buNone/>
            </a:pPr>
            <a:r>
              <a:rPr lang="en-US" sz="3200" dirty="0"/>
              <a:t>“For the most part, headdresses are restricted items. In particular, the headdress worn by most non-indigenous peoples imitates those worn traditionally by only a handful of plains nations” (Vowel, 84)</a:t>
            </a:r>
          </a:p>
          <a:p>
            <a:endParaRPr lang="en-US" dirty="0"/>
          </a:p>
        </p:txBody>
      </p:sp>
    </p:spTree>
    <p:extLst>
      <p:ext uri="{BB962C8B-B14F-4D97-AF65-F5344CB8AC3E}">
        <p14:creationId xmlns:p14="http://schemas.microsoft.com/office/powerpoint/2010/main" val="180227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pic>
        <p:nvPicPr>
          <p:cNvPr id="5" name="Content Placeholder 7" descr="A close up of a sign&#10;&#10;Description generated with high confidence">
            <a:extLst>
              <a:ext uri="{FF2B5EF4-FFF2-40B4-BE49-F238E27FC236}">
                <a16:creationId xmlns:a16="http://schemas.microsoft.com/office/drawing/2014/main" id="{FABF4EEF-E45E-4F67-A305-6E168100DDA0}"/>
              </a:ext>
            </a:extLst>
          </p:cNvPr>
          <p:cNvPicPr>
            <a:picLocks noGrp="1" noChangeAspect="1"/>
          </p:cNvPicPr>
          <p:nvPr>
            <p:ph sz="half" idx="2"/>
          </p:nvPr>
        </p:nvPicPr>
        <p:blipFill rotWithShape="1">
          <a:blip r:embed="rId4"/>
          <a:srcRect r="7213"/>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858FB50D-CE7D-4560-A26F-5F7E848E36BD}"/>
              </a:ext>
            </a:extLst>
          </p:cNvPr>
          <p:cNvSpPr>
            <a:spLocks noGrp="1"/>
          </p:cNvSpPr>
          <p:nvPr>
            <p:ph type="title"/>
          </p:nvPr>
        </p:nvSpPr>
        <p:spPr>
          <a:xfrm>
            <a:off x="1141412" y="618518"/>
            <a:ext cx="5894387" cy="161717"/>
          </a:xfrm>
        </p:spPr>
        <p:txBody>
          <a:bodyPr vert="horz" lIns="91440" tIns="45720" rIns="91440" bIns="45720" rtlCol="0" anchor="b">
            <a:normAutofit fontScale="90000"/>
          </a:bodyPr>
          <a:lstStyle/>
          <a:p>
            <a:endParaRPr lang="en-US" dirty="0"/>
          </a:p>
        </p:txBody>
      </p:sp>
      <p:sp>
        <p:nvSpPr>
          <p:cNvPr id="3" name="Content Placeholder 2">
            <a:extLst>
              <a:ext uri="{FF2B5EF4-FFF2-40B4-BE49-F238E27FC236}">
                <a16:creationId xmlns:a16="http://schemas.microsoft.com/office/drawing/2014/main" id="{A6356AEF-65A0-4EA1-B4DA-C9A4EC6A8313}"/>
              </a:ext>
            </a:extLst>
          </p:cNvPr>
          <p:cNvSpPr>
            <a:spLocks noGrp="1"/>
          </p:cNvSpPr>
          <p:nvPr>
            <p:ph sz="half" idx="1"/>
          </p:nvPr>
        </p:nvSpPr>
        <p:spPr>
          <a:xfrm>
            <a:off x="1141411" y="909802"/>
            <a:ext cx="6349999" cy="5695785"/>
          </a:xfrm>
        </p:spPr>
        <p:txBody>
          <a:bodyPr vert="horz" lIns="91440" tIns="45720" rIns="91440" bIns="45720" rtlCol="0">
            <a:normAutofit fontScale="92500" lnSpcReduction="20000"/>
          </a:bodyPr>
          <a:lstStyle/>
          <a:p>
            <a:pPr marL="0" indent="0">
              <a:buNone/>
            </a:pPr>
            <a:r>
              <a:rPr lang="en-US" sz="3600" dirty="0"/>
              <a:t>“when authors write outside their own cultures, it is irresponsible not to consult several sources…they must be mindful of biases that exist in terms of who prepared the source, and when….it is necessary to ask expert readers with extensive knowledge of the culture to critique the manuscript prior to publication – and to listen to their recommendations” (Reese)</a:t>
            </a:r>
          </a:p>
          <a:p>
            <a:endParaRPr lang="en-US" sz="2200" dirty="0"/>
          </a:p>
        </p:txBody>
      </p:sp>
    </p:spTree>
    <p:extLst>
      <p:ext uri="{BB962C8B-B14F-4D97-AF65-F5344CB8AC3E}">
        <p14:creationId xmlns:p14="http://schemas.microsoft.com/office/powerpoint/2010/main" val="1846909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generated with very high confidence">
            <a:extLst>
              <a:ext uri="{FF2B5EF4-FFF2-40B4-BE49-F238E27FC236}">
                <a16:creationId xmlns:a16="http://schemas.microsoft.com/office/drawing/2014/main" id="{74FF2A19-2D85-47AE-A675-EC054FA7594B}"/>
              </a:ext>
            </a:extLst>
          </p:cNvPr>
          <p:cNvPicPr>
            <a:picLocks noChangeAspect="1"/>
          </p:cNvPicPr>
          <p:nvPr/>
        </p:nvPicPr>
        <p:blipFill>
          <a:blip r:embed="rId2"/>
          <a:stretch>
            <a:fillRect/>
          </a:stretch>
        </p:blipFill>
        <p:spPr>
          <a:xfrm>
            <a:off x="5614602" y="0"/>
            <a:ext cx="3934596" cy="6858000"/>
          </a:xfrm>
          <a:prstGeom prst="rect">
            <a:avLst/>
          </a:prstGeom>
        </p:spPr>
      </p:pic>
      <p:sp>
        <p:nvSpPr>
          <p:cNvPr id="4" name="Title 3">
            <a:extLst>
              <a:ext uri="{FF2B5EF4-FFF2-40B4-BE49-F238E27FC236}">
                <a16:creationId xmlns:a16="http://schemas.microsoft.com/office/drawing/2014/main" id="{D34B672D-DBC4-4B08-81B9-1AE55BC25C04}"/>
              </a:ext>
            </a:extLst>
          </p:cNvPr>
          <p:cNvSpPr>
            <a:spLocks noGrp="1"/>
          </p:cNvSpPr>
          <p:nvPr>
            <p:ph type="title"/>
          </p:nvPr>
        </p:nvSpPr>
        <p:spPr>
          <a:xfrm>
            <a:off x="1146705" y="609601"/>
            <a:ext cx="3856037" cy="723899"/>
          </a:xfrm>
        </p:spPr>
        <p:txBody>
          <a:bodyPr/>
          <a:lstStyle/>
          <a:p>
            <a:r>
              <a:rPr lang="en-US" dirty="0"/>
              <a:t>Alberta treaties</a:t>
            </a:r>
          </a:p>
        </p:txBody>
      </p:sp>
      <p:sp>
        <p:nvSpPr>
          <p:cNvPr id="5" name="Content Placeholder 4">
            <a:extLst>
              <a:ext uri="{FF2B5EF4-FFF2-40B4-BE49-F238E27FC236}">
                <a16:creationId xmlns:a16="http://schemas.microsoft.com/office/drawing/2014/main" id="{5BA5907A-BE54-403D-A642-E28B04F2FB2A}"/>
              </a:ext>
            </a:extLst>
          </p:cNvPr>
          <p:cNvSpPr>
            <a:spLocks noGrp="1"/>
          </p:cNvSpPr>
          <p:nvPr>
            <p:ph idx="1"/>
          </p:nvPr>
        </p:nvSpPr>
        <p:spPr/>
        <p:txBody>
          <a:bodyPr/>
          <a:lstStyle/>
          <a:p>
            <a:endParaRPr lang="en-US" dirty="0"/>
          </a:p>
        </p:txBody>
      </p:sp>
      <p:sp>
        <p:nvSpPr>
          <p:cNvPr id="6" name="Text Placeholder 5">
            <a:extLst>
              <a:ext uri="{FF2B5EF4-FFF2-40B4-BE49-F238E27FC236}">
                <a16:creationId xmlns:a16="http://schemas.microsoft.com/office/drawing/2014/main" id="{03D81A7B-5AB0-4414-AA24-AC6299B05B5C}"/>
              </a:ext>
            </a:extLst>
          </p:cNvPr>
          <p:cNvSpPr>
            <a:spLocks noGrp="1"/>
          </p:cNvSpPr>
          <p:nvPr>
            <p:ph type="body" sz="half" idx="2"/>
          </p:nvPr>
        </p:nvSpPr>
        <p:spPr>
          <a:xfrm>
            <a:off x="850900" y="1329266"/>
            <a:ext cx="4763701" cy="5198534"/>
          </a:xfrm>
        </p:spPr>
        <p:txBody>
          <a:bodyPr>
            <a:noAutofit/>
          </a:bodyPr>
          <a:lstStyle/>
          <a:p>
            <a:r>
              <a:rPr lang="en-US" sz="2000" b="1" u="sng" dirty="0">
                <a:effectLst/>
              </a:rPr>
              <a:t>Treaty 8:</a:t>
            </a:r>
            <a:r>
              <a:rPr lang="en-US" sz="2000" b="1" dirty="0">
                <a:effectLst/>
              </a:rPr>
              <a:t> </a:t>
            </a:r>
            <a:r>
              <a:rPr lang="en-US" sz="2000" dirty="0">
                <a:effectLst/>
              </a:rPr>
              <a:t>24 Alberta First Nations</a:t>
            </a:r>
          </a:p>
          <a:p>
            <a:pPr lvl="0"/>
            <a:r>
              <a:rPr lang="en-US" sz="2000" dirty="0">
                <a:effectLst/>
              </a:rPr>
              <a:t>Signed at Lesser Slave Lake in 1899; Covers portions of northern Alberta, British Columbia, Saskatchewan and part of Northwest Territories</a:t>
            </a:r>
          </a:p>
          <a:p>
            <a:r>
              <a:rPr lang="en-US" sz="2000" b="1" u="sng" dirty="0">
                <a:effectLst/>
              </a:rPr>
              <a:t>Treaty 6:</a:t>
            </a:r>
            <a:r>
              <a:rPr lang="en-US" sz="2000" b="1" dirty="0">
                <a:effectLst/>
              </a:rPr>
              <a:t>  </a:t>
            </a:r>
            <a:r>
              <a:rPr lang="en-US" sz="2000" dirty="0">
                <a:effectLst/>
              </a:rPr>
              <a:t>16 Alberta First Nations</a:t>
            </a:r>
          </a:p>
          <a:p>
            <a:r>
              <a:rPr lang="en-US" sz="2000" dirty="0">
                <a:effectLst/>
              </a:rPr>
              <a:t>Signed at Carlton and Fort Pitt in 1876; Covers central Alberta &amp; Saskatchewan</a:t>
            </a:r>
          </a:p>
          <a:p>
            <a:r>
              <a:rPr lang="en-US" sz="2000" b="1" u="sng" dirty="0">
                <a:effectLst/>
              </a:rPr>
              <a:t>Treaty 7</a:t>
            </a:r>
            <a:r>
              <a:rPr lang="en-US" sz="2000" b="1" dirty="0">
                <a:effectLst/>
              </a:rPr>
              <a:t>: </a:t>
            </a:r>
            <a:r>
              <a:rPr lang="en-US" sz="2000" dirty="0">
                <a:effectLst/>
              </a:rPr>
              <a:t>5 Alberta First Nations</a:t>
            </a:r>
          </a:p>
          <a:p>
            <a:pPr lvl="0"/>
            <a:r>
              <a:rPr lang="en-US" sz="2000" dirty="0">
                <a:effectLst/>
              </a:rPr>
              <a:t>Signed at the Blackfoot Crossing of Bow River and Fort Macleod in 1877</a:t>
            </a:r>
          </a:p>
          <a:p>
            <a:r>
              <a:rPr lang="en-US" sz="2000" dirty="0">
                <a:effectLst/>
              </a:rPr>
              <a:t>Covers southern Alberta</a:t>
            </a:r>
            <a:endParaRPr lang="en-US" sz="2000" dirty="0"/>
          </a:p>
        </p:txBody>
      </p:sp>
    </p:spTree>
    <p:extLst>
      <p:ext uri="{BB962C8B-B14F-4D97-AF65-F5344CB8AC3E}">
        <p14:creationId xmlns:p14="http://schemas.microsoft.com/office/powerpoint/2010/main" val="2036282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3EE9C-DF3F-498B-B12C-E2231840D5AE}"/>
              </a:ext>
            </a:extLst>
          </p:cNvPr>
          <p:cNvSpPr>
            <a:spLocks noGrp="1"/>
          </p:cNvSpPr>
          <p:nvPr>
            <p:ph type="title"/>
          </p:nvPr>
        </p:nvSpPr>
        <p:spPr/>
        <p:style>
          <a:lnRef idx="0">
            <a:schemeClr val="dk1"/>
          </a:lnRef>
          <a:fillRef idx="3">
            <a:schemeClr val="dk1"/>
          </a:fillRef>
          <a:effectRef idx="3">
            <a:schemeClr val="dk1"/>
          </a:effectRef>
          <a:fontRef idx="minor">
            <a:schemeClr val="lt1"/>
          </a:fontRef>
        </p:style>
        <p:txBody>
          <a:bodyPr/>
          <a:lstStyle/>
          <a:p>
            <a:r>
              <a:rPr lang="en-US" dirty="0"/>
              <a:t>Not native enough</a:t>
            </a:r>
          </a:p>
        </p:txBody>
      </p:sp>
      <p:sp>
        <p:nvSpPr>
          <p:cNvPr id="4" name="Content Placeholder 3">
            <a:extLst>
              <a:ext uri="{FF2B5EF4-FFF2-40B4-BE49-F238E27FC236}">
                <a16:creationId xmlns:a16="http://schemas.microsoft.com/office/drawing/2014/main" id="{6F06CD91-ACF2-44FC-98CC-3F426C5EC732}"/>
              </a:ext>
            </a:extLst>
          </p:cNvPr>
          <p:cNvSpPr>
            <a:spLocks noGrp="1"/>
          </p:cNvSpPr>
          <p:nvPr>
            <p:ph sz="half" idx="2"/>
          </p:nvPr>
        </p:nvSpPr>
        <p:spPr/>
        <p:txBody>
          <a:bodyPr/>
          <a:lstStyle/>
          <a:p>
            <a:endParaRPr lang="en-US"/>
          </a:p>
        </p:txBody>
      </p:sp>
      <p:pic>
        <p:nvPicPr>
          <p:cNvPr id="5" name="Content Placeholder 5" descr="A close up of a sign&#10;&#10;Description generated with very high confidence">
            <a:extLst>
              <a:ext uri="{FF2B5EF4-FFF2-40B4-BE49-F238E27FC236}">
                <a16:creationId xmlns:a16="http://schemas.microsoft.com/office/drawing/2014/main" id="{32875809-B0B6-4AEF-86D1-0229EC8C0214}"/>
              </a:ext>
            </a:extLst>
          </p:cNvPr>
          <p:cNvPicPr>
            <a:picLocks noGrp="1" noChangeAspect="1"/>
          </p:cNvPicPr>
          <p:nvPr>
            <p:ph sz="half" idx="1"/>
          </p:nvPr>
        </p:nvPicPr>
        <p:blipFill>
          <a:blip r:embed="rId2"/>
          <a:stretch>
            <a:fillRect/>
          </a:stretch>
        </p:blipFill>
        <p:spPr>
          <a:xfrm>
            <a:off x="6172200" y="307848"/>
            <a:ext cx="4962144" cy="6242304"/>
          </a:xfrm>
        </p:spPr>
      </p:pic>
    </p:spTree>
    <p:extLst>
      <p:ext uri="{BB962C8B-B14F-4D97-AF65-F5344CB8AC3E}">
        <p14:creationId xmlns:p14="http://schemas.microsoft.com/office/powerpoint/2010/main" val="39508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grpSp>
        <p:nvGrpSpPr>
          <p:cNvPr id="53" name="Group 52">
            <a:extLst>
              <a:ext uri="{FF2B5EF4-FFF2-40B4-BE49-F238E27FC236}">
                <a16:creationId xmlns:a16="http://schemas.microsoft.com/office/drawing/2014/main" id="{9391C63B-9409-43FE-B3C8-05C2F406E30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4" name="Rectangle 53">
              <a:extLst>
                <a:ext uri="{FF2B5EF4-FFF2-40B4-BE49-F238E27FC236}">
                  <a16:creationId xmlns:a16="http://schemas.microsoft.com/office/drawing/2014/main" id="{FD4D2D43-3C80-463E-95BA-95EDCFE52A94}"/>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a:extLst>
                <a:ext uri="{FF2B5EF4-FFF2-40B4-BE49-F238E27FC236}">
                  <a16:creationId xmlns:a16="http://schemas.microsoft.com/office/drawing/2014/main" id="{A79495A4-D8D7-4D35-B403-4A8B70B488CA}"/>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pic>
        <p:nvPicPr>
          <p:cNvPr id="5" name="Content Placeholder 12">
            <a:extLst>
              <a:ext uri="{FF2B5EF4-FFF2-40B4-BE49-F238E27FC236}">
                <a16:creationId xmlns:a16="http://schemas.microsoft.com/office/drawing/2014/main" id="{5CCBB4A9-FD18-422F-B9CE-409F8DBA2D73}"/>
              </a:ext>
            </a:extLst>
          </p:cNvPr>
          <p:cNvPicPr>
            <a:picLocks noGrp="1" noChangeAspect="1"/>
          </p:cNvPicPr>
          <p:nvPr>
            <p:ph sz="half" idx="1"/>
          </p:nvPr>
        </p:nvPicPr>
        <p:blipFill rotWithShape="1">
          <a:blip r:embed="rId4"/>
          <a:srcRect r="2230"/>
          <a:stretch/>
        </p:blipFill>
        <p:spPr>
          <a:xfrm>
            <a:off x="-5597" y="10"/>
            <a:ext cx="6101597" cy="6857990"/>
          </a:xfrm>
          <a:prstGeom prst="rect">
            <a:avLst/>
          </a:prstGeom>
        </p:spPr>
      </p:pic>
      <p:grpSp>
        <p:nvGrpSpPr>
          <p:cNvPr id="57" name="Group 56">
            <a:extLst>
              <a:ext uri="{FF2B5EF4-FFF2-40B4-BE49-F238E27FC236}">
                <a16:creationId xmlns:a16="http://schemas.microsoft.com/office/drawing/2014/main" id="{86A8F816-AC43-412D-A97C-04A5F187F19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58" name="Rectangle 57">
              <a:extLst>
                <a:ext uri="{FF2B5EF4-FFF2-40B4-BE49-F238E27FC236}">
                  <a16:creationId xmlns:a16="http://schemas.microsoft.com/office/drawing/2014/main" id="{03C200A6-A160-4D61-B495-766D61704CBE}"/>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A65C50F5-3FA5-496C-AE9D-9B2D18BA72D0}"/>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0" name="Freeform 7">
              <a:extLst>
                <a:ext uri="{FF2B5EF4-FFF2-40B4-BE49-F238E27FC236}">
                  <a16:creationId xmlns:a16="http://schemas.microsoft.com/office/drawing/2014/main" id="{93A0E285-6A59-4F32-954F-F4D01CF18A28}"/>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1" name="Rectangle 60">
              <a:extLst>
                <a:ext uri="{FF2B5EF4-FFF2-40B4-BE49-F238E27FC236}">
                  <a16:creationId xmlns:a16="http://schemas.microsoft.com/office/drawing/2014/main" id="{647449E1-B2FD-40EC-B9B6-3B04F869170E}"/>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62" name="Freeform 9">
              <a:extLst>
                <a:ext uri="{FF2B5EF4-FFF2-40B4-BE49-F238E27FC236}">
                  <a16:creationId xmlns:a16="http://schemas.microsoft.com/office/drawing/2014/main" id="{374C7DBB-A645-4225-913A-B32BF022CF3E}"/>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3" name="Freeform 10">
              <a:extLst>
                <a:ext uri="{FF2B5EF4-FFF2-40B4-BE49-F238E27FC236}">
                  <a16:creationId xmlns:a16="http://schemas.microsoft.com/office/drawing/2014/main" id="{02763F9E-06D4-44F8-99B7-F03E46503C52}"/>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4" name="Freeform 11">
              <a:extLst>
                <a:ext uri="{FF2B5EF4-FFF2-40B4-BE49-F238E27FC236}">
                  <a16:creationId xmlns:a16="http://schemas.microsoft.com/office/drawing/2014/main" id="{F9485170-FF6A-4C2C-AD53-F75775B6A37B}"/>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5" name="Freeform 12">
              <a:extLst>
                <a:ext uri="{FF2B5EF4-FFF2-40B4-BE49-F238E27FC236}">
                  <a16:creationId xmlns:a16="http://schemas.microsoft.com/office/drawing/2014/main" id="{5A3B546C-8D41-4BED-9C42-40AA55B97D47}"/>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6" name="Freeform 13">
              <a:extLst>
                <a:ext uri="{FF2B5EF4-FFF2-40B4-BE49-F238E27FC236}">
                  <a16:creationId xmlns:a16="http://schemas.microsoft.com/office/drawing/2014/main" id="{1D3BFA4D-2052-4626-BD98-6ED846E77118}"/>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7" name="Freeform 14">
              <a:extLst>
                <a:ext uri="{FF2B5EF4-FFF2-40B4-BE49-F238E27FC236}">
                  <a16:creationId xmlns:a16="http://schemas.microsoft.com/office/drawing/2014/main" id="{9B1795D5-2BDD-4792-9724-B7FFD0A2B68A}"/>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8" name="Freeform 15">
              <a:extLst>
                <a:ext uri="{FF2B5EF4-FFF2-40B4-BE49-F238E27FC236}">
                  <a16:creationId xmlns:a16="http://schemas.microsoft.com/office/drawing/2014/main" id="{FC57801A-7AC9-41A1-BC38-77918A1B4F88}"/>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69" name="Freeform 16">
              <a:extLst>
                <a:ext uri="{FF2B5EF4-FFF2-40B4-BE49-F238E27FC236}">
                  <a16:creationId xmlns:a16="http://schemas.microsoft.com/office/drawing/2014/main" id="{82E16F78-76A8-4502-BDD1-C56EE245CF94}"/>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0" name="Freeform 17">
              <a:extLst>
                <a:ext uri="{FF2B5EF4-FFF2-40B4-BE49-F238E27FC236}">
                  <a16:creationId xmlns:a16="http://schemas.microsoft.com/office/drawing/2014/main" id="{223BA1AA-E97D-4933-9448-B4506862460A}"/>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1" name="Freeform 18">
              <a:extLst>
                <a:ext uri="{FF2B5EF4-FFF2-40B4-BE49-F238E27FC236}">
                  <a16:creationId xmlns:a16="http://schemas.microsoft.com/office/drawing/2014/main" id="{B914E16B-686D-4E93-AF1A-48016E5FC5DD}"/>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2" name="Freeform 19">
              <a:extLst>
                <a:ext uri="{FF2B5EF4-FFF2-40B4-BE49-F238E27FC236}">
                  <a16:creationId xmlns:a16="http://schemas.microsoft.com/office/drawing/2014/main" id="{2BE217F2-46D9-4542-A0CA-62A6BDFA0267}"/>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3" name="Freeform 20">
              <a:extLst>
                <a:ext uri="{FF2B5EF4-FFF2-40B4-BE49-F238E27FC236}">
                  <a16:creationId xmlns:a16="http://schemas.microsoft.com/office/drawing/2014/main" id="{0295D04E-B04B-4149-B449-82C021A0CBD2}"/>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4" name="Freeform 21">
              <a:extLst>
                <a:ext uri="{FF2B5EF4-FFF2-40B4-BE49-F238E27FC236}">
                  <a16:creationId xmlns:a16="http://schemas.microsoft.com/office/drawing/2014/main" id="{1B45069A-DE6E-4DAC-B4FB-53E0BE0F2D40}"/>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5" name="Freeform 22">
              <a:extLst>
                <a:ext uri="{FF2B5EF4-FFF2-40B4-BE49-F238E27FC236}">
                  <a16:creationId xmlns:a16="http://schemas.microsoft.com/office/drawing/2014/main" id="{2381C171-634E-4582-8BCF-4B1465D3CE7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6" name="Freeform 23">
              <a:extLst>
                <a:ext uri="{FF2B5EF4-FFF2-40B4-BE49-F238E27FC236}">
                  <a16:creationId xmlns:a16="http://schemas.microsoft.com/office/drawing/2014/main" id="{CDE96AC1-974B-46DC-8856-FF24F21FD0C0}"/>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7" name="Freeform 24">
              <a:extLst>
                <a:ext uri="{FF2B5EF4-FFF2-40B4-BE49-F238E27FC236}">
                  <a16:creationId xmlns:a16="http://schemas.microsoft.com/office/drawing/2014/main" id="{E9E50B46-EEFE-4F1F-A66C-01A3056E40D8}"/>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8" name="Freeform 25">
              <a:extLst>
                <a:ext uri="{FF2B5EF4-FFF2-40B4-BE49-F238E27FC236}">
                  <a16:creationId xmlns:a16="http://schemas.microsoft.com/office/drawing/2014/main" id="{39C19F1F-0A32-47E4-B860-E7238095B95F}"/>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79" name="Freeform 26">
              <a:extLst>
                <a:ext uri="{FF2B5EF4-FFF2-40B4-BE49-F238E27FC236}">
                  <a16:creationId xmlns:a16="http://schemas.microsoft.com/office/drawing/2014/main" id="{9BC5FEDC-F173-42DA-B6B4-38887BEBBB7F}"/>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0" name="Freeform 27">
              <a:extLst>
                <a:ext uri="{FF2B5EF4-FFF2-40B4-BE49-F238E27FC236}">
                  <a16:creationId xmlns:a16="http://schemas.microsoft.com/office/drawing/2014/main" id="{F603B486-2B6A-427C-B213-94D62DEE7FE8}"/>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1" name="Freeform 28">
              <a:extLst>
                <a:ext uri="{FF2B5EF4-FFF2-40B4-BE49-F238E27FC236}">
                  <a16:creationId xmlns:a16="http://schemas.microsoft.com/office/drawing/2014/main" id="{9923324F-5ABA-4211-BFD5-3C7210A3DCEF}"/>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2" name="Freeform 29">
              <a:extLst>
                <a:ext uri="{FF2B5EF4-FFF2-40B4-BE49-F238E27FC236}">
                  <a16:creationId xmlns:a16="http://schemas.microsoft.com/office/drawing/2014/main" id="{174E15FD-3C22-42F2-86C1-816A41A113E5}"/>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3" name="Freeform 30">
              <a:extLst>
                <a:ext uri="{FF2B5EF4-FFF2-40B4-BE49-F238E27FC236}">
                  <a16:creationId xmlns:a16="http://schemas.microsoft.com/office/drawing/2014/main" id="{97DBD1EA-E545-4370-BDAE-BCADFCAE02C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4" name="Freeform 31">
              <a:extLst>
                <a:ext uri="{FF2B5EF4-FFF2-40B4-BE49-F238E27FC236}">
                  <a16:creationId xmlns:a16="http://schemas.microsoft.com/office/drawing/2014/main" id="{349BB900-4B0A-4A52-91D0-BA1251DD9182}"/>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5" name="Freeform 32">
              <a:extLst>
                <a:ext uri="{FF2B5EF4-FFF2-40B4-BE49-F238E27FC236}">
                  <a16:creationId xmlns:a16="http://schemas.microsoft.com/office/drawing/2014/main" id="{6806FA38-BF37-458D-8FA3-FFAE06373FA4}"/>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6" name="Rectangle 85">
              <a:extLst>
                <a:ext uri="{FF2B5EF4-FFF2-40B4-BE49-F238E27FC236}">
                  <a16:creationId xmlns:a16="http://schemas.microsoft.com/office/drawing/2014/main" id="{4D932FFD-96DA-4DCC-9719-F5734FC553E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87" name="Freeform 34">
              <a:extLst>
                <a:ext uri="{FF2B5EF4-FFF2-40B4-BE49-F238E27FC236}">
                  <a16:creationId xmlns:a16="http://schemas.microsoft.com/office/drawing/2014/main" id="{55D6D3C9-0B00-4009-8DD3-C64858A9A11B}"/>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8" name="Freeform 35">
              <a:extLst>
                <a:ext uri="{FF2B5EF4-FFF2-40B4-BE49-F238E27FC236}">
                  <a16:creationId xmlns:a16="http://schemas.microsoft.com/office/drawing/2014/main" id="{8D8B5E4D-FF9B-4CED-91C9-B2800B3DACA5}"/>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89" name="Freeform 36">
              <a:extLst>
                <a:ext uri="{FF2B5EF4-FFF2-40B4-BE49-F238E27FC236}">
                  <a16:creationId xmlns:a16="http://schemas.microsoft.com/office/drawing/2014/main" id="{6A4620BB-BF1E-4B42-870C-57EC0C649B4A}"/>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0" name="Freeform 37">
              <a:extLst>
                <a:ext uri="{FF2B5EF4-FFF2-40B4-BE49-F238E27FC236}">
                  <a16:creationId xmlns:a16="http://schemas.microsoft.com/office/drawing/2014/main" id="{4F5B49D4-1AE0-44C9-AEDE-8F98DC508BCD}"/>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1" name="Freeform 38">
              <a:extLst>
                <a:ext uri="{FF2B5EF4-FFF2-40B4-BE49-F238E27FC236}">
                  <a16:creationId xmlns:a16="http://schemas.microsoft.com/office/drawing/2014/main" id="{83722B55-49D5-4B14-8816-40F027BB58B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2" name="Freeform 39">
              <a:extLst>
                <a:ext uri="{FF2B5EF4-FFF2-40B4-BE49-F238E27FC236}">
                  <a16:creationId xmlns:a16="http://schemas.microsoft.com/office/drawing/2014/main" id="{B501AD49-DB3F-4688-9FBD-D5856C90B3BB}"/>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3" name="Freeform 40">
              <a:extLst>
                <a:ext uri="{FF2B5EF4-FFF2-40B4-BE49-F238E27FC236}">
                  <a16:creationId xmlns:a16="http://schemas.microsoft.com/office/drawing/2014/main" id="{4414AF2C-5011-4941-A5FC-9F0BFFDA13D6}"/>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4" name="Freeform 41">
              <a:extLst>
                <a:ext uri="{FF2B5EF4-FFF2-40B4-BE49-F238E27FC236}">
                  <a16:creationId xmlns:a16="http://schemas.microsoft.com/office/drawing/2014/main" id="{E43B9AC1-EA63-4CBE-A044-814D130F4E75}"/>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5" name="Freeform 42">
              <a:extLst>
                <a:ext uri="{FF2B5EF4-FFF2-40B4-BE49-F238E27FC236}">
                  <a16:creationId xmlns:a16="http://schemas.microsoft.com/office/drawing/2014/main" id="{FE925601-6A24-4966-AB9C-96A5FD1FD91F}"/>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6" name="Freeform 43">
              <a:extLst>
                <a:ext uri="{FF2B5EF4-FFF2-40B4-BE49-F238E27FC236}">
                  <a16:creationId xmlns:a16="http://schemas.microsoft.com/office/drawing/2014/main" id="{07904E40-954B-44B5-8DEF-ABBAAB3EF03B}"/>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7" name="Freeform 44">
              <a:extLst>
                <a:ext uri="{FF2B5EF4-FFF2-40B4-BE49-F238E27FC236}">
                  <a16:creationId xmlns:a16="http://schemas.microsoft.com/office/drawing/2014/main" id="{D5D18F9A-64A1-491E-8420-D9E6A9659F28}"/>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98" name="Rectangle 97">
              <a:extLst>
                <a:ext uri="{FF2B5EF4-FFF2-40B4-BE49-F238E27FC236}">
                  <a16:creationId xmlns:a16="http://schemas.microsoft.com/office/drawing/2014/main" id="{C0506166-82B1-452B-A872-793A8226E1AE}"/>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99" name="Freeform 46">
              <a:extLst>
                <a:ext uri="{FF2B5EF4-FFF2-40B4-BE49-F238E27FC236}">
                  <a16:creationId xmlns:a16="http://schemas.microsoft.com/office/drawing/2014/main" id="{E86143AC-3ED1-4B89-88B2-9B34834B213C}"/>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0" name="Freeform 47">
              <a:extLst>
                <a:ext uri="{FF2B5EF4-FFF2-40B4-BE49-F238E27FC236}">
                  <a16:creationId xmlns:a16="http://schemas.microsoft.com/office/drawing/2014/main" id="{2506B36D-400D-4AE7-854E-81E7D17114C7}"/>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1" name="Freeform 48">
              <a:extLst>
                <a:ext uri="{FF2B5EF4-FFF2-40B4-BE49-F238E27FC236}">
                  <a16:creationId xmlns:a16="http://schemas.microsoft.com/office/drawing/2014/main" id="{FAC469E8-99A7-4A3B-AA77-7D3F8B5A1466}"/>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2" name="Freeform 49">
              <a:extLst>
                <a:ext uri="{FF2B5EF4-FFF2-40B4-BE49-F238E27FC236}">
                  <a16:creationId xmlns:a16="http://schemas.microsoft.com/office/drawing/2014/main" id="{C9D4AC33-8E6A-487F-B207-0910573B2FF6}"/>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3" name="Freeform 50">
              <a:extLst>
                <a:ext uri="{FF2B5EF4-FFF2-40B4-BE49-F238E27FC236}">
                  <a16:creationId xmlns:a16="http://schemas.microsoft.com/office/drawing/2014/main" id="{5169DB35-0F33-4D65-A6A7-B29435846CEC}"/>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4" name="Freeform 51">
              <a:extLst>
                <a:ext uri="{FF2B5EF4-FFF2-40B4-BE49-F238E27FC236}">
                  <a16:creationId xmlns:a16="http://schemas.microsoft.com/office/drawing/2014/main" id="{276CF58E-C966-4C95-A574-042E4A0564CB}"/>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5" name="Freeform 52">
              <a:extLst>
                <a:ext uri="{FF2B5EF4-FFF2-40B4-BE49-F238E27FC236}">
                  <a16:creationId xmlns:a16="http://schemas.microsoft.com/office/drawing/2014/main" id="{39352F72-1FD1-480D-8480-5B8D4AEE225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6" name="Freeform 53">
              <a:extLst>
                <a:ext uri="{FF2B5EF4-FFF2-40B4-BE49-F238E27FC236}">
                  <a16:creationId xmlns:a16="http://schemas.microsoft.com/office/drawing/2014/main" id="{387FF91D-79A1-4BEE-B978-9A4CA48C5012}"/>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7" name="Freeform 54">
              <a:extLst>
                <a:ext uri="{FF2B5EF4-FFF2-40B4-BE49-F238E27FC236}">
                  <a16:creationId xmlns:a16="http://schemas.microsoft.com/office/drawing/2014/main" id="{A4378872-C560-4526-A46E-8E7744EDD9B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8" name="Freeform 55">
              <a:extLst>
                <a:ext uri="{FF2B5EF4-FFF2-40B4-BE49-F238E27FC236}">
                  <a16:creationId xmlns:a16="http://schemas.microsoft.com/office/drawing/2014/main" id="{7CACB4BC-B52B-499B-87DB-D29BDA3206DC}"/>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09" name="Freeform 56">
              <a:extLst>
                <a:ext uri="{FF2B5EF4-FFF2-40B4-BE49-F238E27FC236}">
                  <a16:creationId xmlns:a16="http://schemas.microsoft.com/office/drawing/2014/main" id="{A54207F8-153A-46DB-9031-D45E462B70D6}"/>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0" name="Freeform 57">
              <a:extLst>
                <a:ext uri="{FF2B5EF4-FFF2-40B4-BE49-F238E27FC236}">
                  <a16:creationId xmlns:a16="http://schemas.microsoft.com/office/drawing/2014/main" id="{3D28E5BB-BD55-40DE-83C3-67FD3B1A2D15}"/>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11" name="Freeform 58">
              <a:extLst>
                <a:ext uri="{FF2B5EF4-FFF2-40B4-BE49-F238E27FC236}">
                  <a16:creationId xmlns:a16="http://schemas.microsoft.com/office/drawing/2014/main" id="{F5C4D757-8A6D-4D97-A17E-BF0D0EFD0D12}"/>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5165F51-945F-474C-BF83-5C07D4AA0E40}"/>
              </a:ext>
            </a:extLst>
          </p:cNvPr>
          <p:cNvSpPr>
            <a:spLocks noGrp="1"/>
          </p:cNvSpPr>
          <p:nvPr>
            <p:ph type="title"/>
          </p:nvPr>
        </p:nvSpPr>
        <p:spPr>
          <a:xfrm>
            <a:off x="6448425" y="618518"/>
            <a:ext cx="4598985" cy="475270"/>
          </a:xfrm>
        </p:spPr>
        <p:txBody>
          <a:bodyPr vert="horz" lIns="91440" tIns="45720" rIns="91440" bIns="45720" rtlCol="0" anchor="ctr">
            <a:normAutofit fontScale="90000"/>
          </a:bodyPr>
          <a:lstStyle/>
          <a:p>
            <a:endParaRPr lang="en-US"/>
          </a:p>
        </p:txBody>
      </p:sp>
      <p:sp>
        <p:nvSpPr>
          <p:cNvPr id="4" name="Content Placeholder 3">
            <a:extLst>
              <a:ext uri="{FF2B5EF4-FFF2-40B4-BE49-F238E27FC236}">
                <a16:creationId xmlns:a16="http://schemas.microsoft.com/office/drawing/2014/main" id="{E48F74A2-3179-47A4-A733-1D7DB6DE8F07}"/>
              </a:ext>
            </a:extLst>
          </p:cNvPr>
          <p:cNvSpPr>
            <a:spLocks noGrp="1"/>
          </p:cNvSpPr>
          <p:nvPr>
            <p:ph sz="half" idx="2"/>
          </p:nvPr>
        </p:nvSpPr>
        <p:spPr>
          <a:xfrm>
            <a:off x="6146800" y="1093788"/>
            <a:ext cx="5735637" cy="5337175"/>
          </a:xfrm>
        </p:spPr>
        <p:txBody>
          <a:bodyPr vert="horz" lIns="91440" tIns="45720" rIns="91440" bIns="45720" rtlCol="0">
            <a:normAutofit lnSpcReduction="10000"/>
          </a:bodyPr>
          <a:lstStyle/>
          <a:p>
            <a:pPr marL="0" indent="0">
              <a:buNone/>
            </a:pPr>
            <a:r>
              <a:rPr lang="en-US" sz="3200" dirty="0"/>
              <a:t>“There are specific protocols (rules) in telling stories that lay this provenance out for those listening. The person telling the story describes how he or she came to know the story, often sharing the circumstances surrounding being gifted with this piece of entertainment and knowledge.”</a:t>
            </a:r>
          </a:p>
          <a:p>
            <a:endParaRPr lang="en-US" sz="2200" dirty="0"/>
          </a:p>
        </p:txBody>
      </p:sp>
    </p:spTree>
    <p:extLst>
      <p:ext uri="{BB962C8B-B14F-4D97-AF65-F5344CB8AC3E}">
        <p14:creationId xmlns:p14="http://schemas.microsoft.com/office/powerpoint/2010/main" val="243490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4420DC-AEAE-4391-9576-080BDD572C48}"/>
              </a:ext>
            </a:extLst>
          </p:cNvPr>
          <p:cNvSpPr>
            <a:spLocks noGrp="1"/>
          </p:cNvSpPr>
          <p:nvPr>
            <p:ph type="title"/>
          </p:nvPr>
        </p:nvSpPr>
        <p:spPr/>
        <p:txBody>
          <a:bodyPr>
            <a:normAutofit/>
          </a:bodyPr>
          <a:lstStyle/>
          <a:p>
            <a:r>
              <a:rPr lang="en-US" sz="6000" dirty="0"/>
              <a:t>Selection criteria</a:t>
            </a:r>
          </a:p>
        </p:txBody>
      </p:sp>
      <p:sp>
        <p:nvSpPr>
          <p:cNvPr id="6" name="Content Placeholder 5">
            <a:extLst>
              <a:ext uri="{FF2B5EF4-FFF2-40B4-BE49-F238E27FC236}">
                <a16:creationId xmlns:a16="http://schemas.microsoft.com/office/drawing/2014/main" id="{62CD571E-9A21-4A96-97E9-AEEE736E112D}"/>
              </a:ext>
            </a:extLst>
          </p:cNvPr>
          <p:cNvSpPr>
            <a:spLocks noGrp="1"/>
          </p:cNvSpPr>
          <p:nvPr>
            <p:ph idx="1"/>
          </p:nvPr>
        </p:nvSpPr>
        <p:spPr>
          <a:xfrm>
            <a:off x="1141412" y="3670299"/>
            <a:ext cx="9905999" cy="2120901"/>
          </a:xfrm>
        </p:spPr>
        <p:txBody>
          <a:bodyPr/>
          <a:lstStyle/>
          <a:p>
            <a:pPr marL="0" indent="0">
              <a:buNone/>
            </a:pPr>
            <a:r>
              <a:rPr lang="en-US" sz="4000" dirty="0"/>
              <a:t>Questions to ask when selecting picture books written by and about indigenous peoples</a:t>
            </a:r>
          </a:p>
          <a:p>
            <a:endParaRPr lang="en-US" dirty="0"/>
          </a:p>
        </p:txBody>
      </p:sp>
    </p:spTree>
    <p:extLst>
      <p:ext uri="{BB962C8B-B14F-4D97-AF65-F5344CB8AC3E}">
        <p14:creationId xmlns:p14="http://schemas.microsoft.com/office/powerpoint/2010/main" val="395939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E3AE-9A99-4C2E-8434-3A478C9A4850}"/>
              </a:ext>
            </a:extLst>
          </p:cNvPr>
          <p:cNvSpPr>
            <a:spLocks noGrp="1"/>
          </p:cNvSpPr>
          <p:nvPr>
            <p:ph type="title"/>
          </p:nvPr>
        </p:nvSpPr>
        <p:spPr/>
        <p:txBody>
          <a:bodyPr/>
          <a:lstStyle/>
          <a:p>
            <a:r>
              <a:rPr lang="en-US" dirty="0"/>
              <a:t>Important Questions to ask to determine authenticity</a:t>
            </a:r>
          </a:p>
        </p:txBody>
      </p:sp>
      <p:sp>
        <p:nvSpPr>
          <p:cNvPr id="3" name="Content Placeholder 2">
            <a:extLst>
              <a:ext uri="{FF2B5EF4-FFF2-40B4-BE49-F238E27FC236}">
                <a16:creationId xmlns:a16="http://schemas.microsoft.com/office/drawing/2014/main" id="{83F0B06F-2E48-4233-8BC8-C22789E0A4EB}"/>
              </a:ext>
            </a:extLst>
          </p:cNvPr>
          <p:cNvSpPr>
            <a:spLocks noGrp="1"/>
          </p:cNvSpPr>
          <p:nvPr>
            <p:ph idx="1"/>
          </p:nvPr>
        </p:nvSpPr>
        <p:spPr>
          <a:xfrm>
            <a:off x="1141412" y="1993900"/>
            <a:ext cx="9905999" cy="4368799"/>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457200" indent="-457200">
              <a:buFont typeface="+mj-lt"/>
              <a:buAutoNum type="arabicPeriod"/>
            </a:pPr>
            <a:r>
              <a:rPr lang="en-US" sz="3200" dirty="0"/>
              <a:t>Which specific indigenous nation is this story from? (Cherokee, Cree, Dene, Navajo?)</a:t>
            </a:r>
          </a:p>
          <a:p>
            <a:pPr marL="457200" indent="-457200">
              <a:buFont typeface="+mj-lt"/>
              <a:buAutoNum type="arabicPeriod"/>
            </a:pPr>
            <a:r>
              <a:rPr lang="en-US" sz="3200" dirty="0"/>
              <a:t>Which community is this story from? (e.g. Saddle Lake Cree Nation, Enoch Cree nation. It needs to be a community that actually exists or existed at the specific time a version of the story was told.)</a:t>
            </a:r>
          </a:p>
          <a:p>
            <a:pPr marL="457200" indent="-457200">
              <a:buFont typeface="+mj-lt"/>
              <a:buAutoNum type="arabicPeriod"/>
            </a:pPr>
            <a:r>
              <a:rPr lang="en-US" sz="3200" dirty="0"/>
              <a:t>Who from the community told this story?</a:t>
            </a:r>
          </a:p>
          <a:p>
            <a:endParaRPr lang="en-US" dirty="0"/>
          </a:p>
        </p:txBody>
      </p:sp>
    </p:spTree>
    <p:extLst>
      <p:ext uri="{BB962C8B-B14F-4D97-AF65-F5344CB8AC3E}">
        <p14:creationId xmlns:p14="http://schemas.microsoft.com/office/powerpoint/2010/main" val="172302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223130-A90D-40E6-B877-2B7377736F0C}"/>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04C7AFA9-5EC9-4B78-86F3-108B24D6EA3B}"/>
              </a:ext>
            </a:extLst>
          </p:cNvPr>
          <p:cNvSpPr>
            <a:spLocks noGrp="1"/>
          </p:cNvSpPr>
          <p:nvPr>
            <p:ph sz="half" idx="1"/>
          </p:nvPr>
        </p:nvSpPr>
        <p:spPr>
          <a:xfrm>
            <a:off x="800100" y="241300"/>
            <a:ext cx="6312693" cy="6235700"/>
          </a:xfrm>
        </p:spPr>
        <p:style>
          <a:lnRef idx="1">
            <a:schemeClr val="dk1"/>
          </a:lnRef>
          <a:fillRef idx="2">
            <a:schemeClr val="dk1"/>
          </a:fillRef>
          <a:effectRef idx="1">
            <a:schemeClr val="dk1"/>
          </a:effectRef>
          <a:fontRef idx="minor">
            <a:schemeClr val="dk1"/>
          </a:fontRef>
        </p:style>
        <p:txBody>
          <a:bodyPr>
            <a:normAutofit fontScale="92500"/>
          </a:bodyPr>
          <a:lstStyle/>
          <a:p>
            <a:r>
              <a:rPr lang="en-US" sz="3600" dirty="0"/>
              <a:t>Is the story sensitive to the culture presented? Are the facts correct?</a:t>
            </a:r>
          </a:p>
          <a:p>
            <a:r>
              <a:rPr lang="en-US" sz="3600" dirty="0"/>
              <a:t>The terms First Nations or Aboriginal can refer to a diverse group of people, each with its own culture, language and history.</a:t>
            </a:r>
          </a:p>
          <a:p>
            <a:r>
              <a:rPr lang="en-US" sz="3600" dirty="0"/>
              <a:t>Each is distinct and should be regarded as such in the literature.</a:t>
            </a:r>
          </a:p>
          <a:p>
            <a:endParaRPr lang="en-US" dirty="0"/>
          </a:p>
        </p:txBody>
      </p:sp>
      <p:pic>
        <p:nvPicPr>
          <p:cNvPr id="7" name="Content Placeholder 5" descr="A close up of a sign&#10;&#10;Description generated with high confidence">
            <a:extLst>
              <a:ext uri="{FF2B5EF4-FFF2-40B4-BE49-F238E27FC236}">
                <a16:creationId xmlns:a16="http://schemas.microsoft.com/office/drawing/2014/main" id="{383D75DA-65D5-4709-A28A-6B222ECFCF24}"/>
              </a:ext>
            </a:extLst>
          </p:cNvPr>
          <p:cNvPicPr>
            <a:picLocks noGrp="1" noChangeAspect="1"/>
          </p:cNvPicPr>
          <p:nvPr>
            <p:ph sz="half" idx="2"/>
          </p:nvPr>
        </p:nvPicPr>
        <p:blipFill>
          <a:blip r:embed="rId2"/>
          <a:stretch>
            <a:fillRect/>
          </a:stretch>
        </p:blipFill>
        <p:spPr>
          <a:xfrm>
            <a:off x="7454106" y="1000125"/>
            <a:ext cx="3752850" cy="4857750"/>
          </a:xfrm>
        </p:spPr>
      </p:pic>
    </p:spTree>
    <p:extLst>
      <p:ext uri="{BB962C8B-B14F-4D97-AF65-F5344CB8AC3E}">
        <p14:creationId xmlns:p14="http://schemas.microsoft.com/office/powerpoint/2010/main" val="657184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85E4-029F-4904-97EC-90A9B1A69200}"/>
              </a:ext>
            </a:extLst>
          </p:cNvPr>
          <p:cNvSpPr>
            <a:spLocks noGrp="1"/>
          </p:cNvSpPr>
          <p:nvPr>
            <p:ph type="title"/>
          </p:nvPr>
        </p:nvSpPr>
        <p:spPr/>
        <p:txBody>
          <a:bodyPr/>
          <a:lstStyle/>
          <a:p>
            <a:endParaRPr lang="en-US"/>
          </a:p>
        </p:txBody>
      </p:sp>
      <p:pic>
        <p:nvPicPr>
          <p:cNvPr id="6" name="Content Placeholder 5" descr="A picture containing text, book&#10;&#10;Description generated with very high confidence">
            <a:extLst>
              <a:ext uri="{FF2B5EF4-FFF2-40B4-BE49-F238E27FC236}">
                <a16:creationId xmlns:a16="http://schemas.microsoft.com/office/drawing/2014/main" id="{4FE3300E-96A6-4593-A75A-96D96948B967}"/>
              </a:ext>
            </a:extLst>
          </p:cNvPr>
          <p:cNvPicPr>
            <a:picLocks noGrp="1" noChangeAspect="1"/>
          </p:cNvPicPr>
          <p:nvPr>
            <p:ph sz="half" idx="1"/>
          </p:nvPr>
        </p:nvPicPr>
        <p:blipFill>
          <a:blip r:embed="rId2"/>
          <a:stretch>
            <a:fillRect/>
          </a:stretch>
        </p:blipFill>
        <p:spPr>
          <a:xfrm>
            <a:off x="1141413" y="2210594"/>
            <a:ext cx="2590800" cy="3289300"/>
          </a:xfrm>
        </p:spPr>
      </p:pic>
      <p:sp>
        <p:nvSpPr>
          <p:cNvPr id="4" name="Content Placeholder 3">
            <a:extLst>
              <a:ext uri="{FF2B5EF4-FFF2-40B4-BE49-F238E27FC236}">
                <a16:creationId xmlns:a16="http://schemas.microsoft.com/office/drawing/2014/main" id="{4D7758F4-DF3C-411D-B04F-D83F72CBC4F9}"/>
              </a:ext>
            </a:extLst>
          </p:cNvPr>
          <p:cNvSpPr>
            <a:spLocks noGrp="1"/>
          </p:cNvSpPr>
          <p:nvPr>
            <p:ph sz="half" idx="2"/>
          </p:nvPr>
        </p:nvSpPr>
        <p:spPr>
          <a:xfrm>
            <a:off x="4089400" y="0"/>
            <a:ext cx="7302500" cy="6858000"/>
          </a:xfrm>
        </p:spPr>
        <p:txBody>
          <a:bodyPr>
            <a:normAutofit/>
          </a:bodyPr>
          <a:lstStyle/>
          <a:p>
            <a:pPr lvl="1"/>
            <a:r>
              <a:rPr lang="en-US" sz="4000" b="1" dirty="0">
                <a:effectLst/>
              </a:rPr>
              <a:t>Common stereotypes: an aboriginal person depicted as the strong savage, the European as the heartless oppressor.</a:t>
            </a:r>
          </a:p>
          <a:p>
            <a:pPr lvl="1"/>
            <a:r>
              <a:rPr lang="en-US" sz="4000" b="1" dirty="0"/>
              <a:t>Are Native peoples portrayed as savages, or primitive craftspeople, or simple tribal people, now extinct? </a:t>
            </a:r>
            <a:endParaRPr lang="en-US" sz="4000" dirty="0"/>
          </a:p>
          <a:p>
            <a:pPr lvl="1"/>
            <a:endParaRPr lang="en-US" sz="4000" dirty="0"/>
          </a:p>
          <a:p>
            <a:endParaRPr lang="en-US" dirty="0"/>
          </a:p>
        </p:txBody>
      </p:sp>
    </p:spTree>
    <p:extLst>
      <p:ext uri="{BB962C8B-B14F-4D97-AF65-F5344CB8AC3E}">
        <p14:creationId xmlns:p14="http://schemas.microsoft.com/office/powerpoint/2010/main" val="490125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descr="A picture containing electronics&#10;&#10;Description generated with high confidence">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p14="http://schemas.microsoft.com/office/powerpoint/2010/main" xmlns:a14="http://schemas.microsoft.com/office/drawing/2010/main" w="9525">
                    <a:solidFill>
                      <a:srgbClr val="000000"/>
                    </a:solidFill>
                    <a:miter lim="800000"/>
                    <a:headEnd/>
                    <a:tailEnd/>
                  </a14:hiddenLine>
                </a:ext>
              </a:extLst>
            </p:spPr>
          </p:sp>
        </p:grpSp>
      </p:grpSp>
      <p:pic>
        <p:nvPicPr>
          <p:cNvPr id="5" name="Content Placeholder 5" descr="A picture containing water, outdoor, man, person&#10;&#10;Description generated with very high confidence">
            <a:extLst>
              <a:ext uri="{FF2B5EF4-FFF2-40B4-BE49-F238E27FC236}">
                <a16:creationId xmlns:a16="http://schemas.microsoft.com/office/drawing/2014/main" id="{6C2EAE50-CACB-4CE7-B4B0-ECD85727F48E}"/>
              </a:ext>
            </a:extLst>
          </p:cNvPr>
          <p:cNvPicPr>
            <a:picLocks noGrp="1" noChangeAspect="1"/>
          </p:cNvPicPr>
          <p:nvPr>
            <p:ph sz="half" idx="2"/>
          </p:nvPr>
        </p:nvPicPr>
        <p:blipFill rotWithShape="1">
          <a:blip r:embed="rId4"/>
          <a:srcRect l="3723" r="1" b="1"/>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BFB7271F-37AB-4869-B5DD-1BED4A116A05}"/>
              </a:ext>
            </a:extLst>
          </p:cNvPr>
          <p:cNvSpPr>
            <a:spLocks noGrp="1"/>
          </p:cNvSpPr>
          <p:nvPr>
            <p:ph type="title"/>
          </p:nvPr>
        </p:nvSpPr>
        <p:spPr>
          <a:xfrm>
            <a:off x="1141412" y="618518"/>
            <a:ext cx="5894387" cy="161717"/>
          </a:xfrm>
        </p:spPr>
        <p:txBody>
          <a:bodyPr vert="horz" lIns="91440" tIns="45720" rIns="91440" bIns="45720" rtlCol="0" anchor="b">
            <a:normAutofit fontScale="90000"/>
          </a:bodyPr>
          <a:lstStyle/>
          <a:p>
            <a:endParaRPr lang="en-US" dirty="0"/>
          </a:p>
        </p:txBody>
      </p:sp>
      <p:sp>
        <p:nvSpPr>
          <p:cNvPr id="3" name="Content Placeholder 2">
            <a:extLst>
              <a:ext uri="{FF2B5EF4-FFF2-40B4-BE49-F238E27FC236}">
                <a16:creationId xmlns:a16="http://schemas.microsoft.com/office/drawing/2014/main" id="{EF384274-6B92-48E8-BBD9-FD2381B7799F}"/>
              </a:ext>
            </a:extLst>
          </p:cNvPr>
          <p:cNvSpPr>
            <a:spLocks noGrp="1"/>
          </p:cNvSpPr>
          <p:nvPr>
            <p:ph sz="half" idx="1"/>
          </p:nvPr>
        </p:nvSpPr>
        <p:spPr>
          <a:xfrm>
            <a:off x="1141412" y="950868"/>
            <a:ext cx="6269036" cy="5792831"/>
          </a:xfrm>
        </p:spPr>
        <p:txBody>
          <a:bodyPr vert="horz" lIns="91440" tIns="45720" rIns="91440" bIns="45720" rtlCol="0">
            <a:normAutofit/>
          </a:bodyPr>
          <a:lstStyle/>
          <a:p>
            <a:pPr>
              <a:lnSpc>
                <a:spcPct val="110000"/>
              </a:lnSpc>
            </a:pPr>
            <a:r>
              <a:rPr lang="en-US" sz="3200" dirty="0"/>
              <a:t>Does the book invite understanding and acceptance? How will it affect a child’s self-image?</a:t>
            </a:r>
          </a:p>
          <a:p>
            <a:pPr>
              <a:lnSpc>
                <a:spcPct val="110000"/>
              </a:lnSpc>
            </a:pPr>
            <a:r>
              <a:rPr lang="en-US" sz="3200" dirty="0"/>
              <a:t>Who is the author? If the author is not from the culture being written about, does he or she cite references? Does he or she have a reputation for doing thorough research before writing? What is the author’s perspective?</a:t>
            </a:r>
          </a:p>
          <a:p>
            <a:pPr>
              <a:lnSpc>
                <a:spcPct val="110000"/>
              </a:lnSpc>
            </a:pPr>
            <a:endParaRPr lang="en-US" sz="2000" dirty="0"/>
          </a:p>
        </p:txBody>
      </p:sp>
    </p:spTree>
    <p:extLst>
      <p:ext uri="{BB962C8B-B14F-4D97-AF65-F5344CB8AC3E}">
        <p14:creationId xmlns:p14="http://schemas.microsoft.com/office/powerpoint/2010/main" val="406388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092A-D227-439D-AF36-2A3C3BFF66E4}"/>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A752C267-F75B-46F1-B892-F3B9D04F2FB0}"/>
              </a:ext>
            </a:extLst>
          </p:cNvPr>
          <p:cNvSpPr>
            <a:spLocks noGrp="1"/>
          </p:cNvSpPr>
          <p:nvPr>
            <p:ph sz="half" idx="2"/>
          </p:nvPr>
        </p:nvSpPr>
        <p:spPr>
          <a:xfrm>
            <a:off x="6172200" y="1333500"/>
            <a:ext cx="4875211" cy="4905982"/>
          </a:xfrm>
        </p:spPr>
        <p:txBody>
          <a:bodyPr>
            <a:normAutofit/>
          </a:bodyPr>
          <a:lstStyle/>
          <a:p>
            <a:pPr marL="0" indent="0">
              <a:buNone/>
            </a:pPr>
            <a:r>
              <a:rPr lang="en-US" sz="4000" dirty="0"/>
              <a:t>Do the text and illustrations complement each other, adding to the effectiveness of the total book?</a:t>
            </a:r>
          </a:p>
          <a:p>
            <a:endParaRPr lang="en-US" dirty="0"/>
          </a:p>
        </p:txBody>
      </p:sp>
      <p:pic>
        <p:nvPicPr>
          <p:cNvPr id="5" name="Content Placeholder 5" descr="A picture containing text, book, ground&#10;&#10;Description generated with high confidence">
            <a:extLst>
              <a:ext uri="{FF2B5EF4-FFF2-40B4-BE49-F238E27FC236}">
                <a16:creationId xmlns:a16="http://schemas.microsoft.com/office/drawing/2014/main" id="{8670213E-792E-47CB-8A20-85E56D212B5F}"/>
              </a:ext>
            </a:extLst>
          </p:cNvPr>
          <p:cNvPicPr>
            <a:picLocks noGrp="1" noChangeAspect="1"/>
          </p:cNvPicPr>
          <p:nvPr>
            <p:ph sz="half" idx="1"/>
          </p:nvPr>
        </p:nvPicPr>
        <p:blipFill>
          <a:blip r:embed="rId2"/>
          <a:stretch>
            <a:fillRect/>
          </a:stretch>
        </p:blipFill>
        <p:spPr>
          <a:xfrm>
            <a:off x="699823" y="806185"/>
            <a:ext cx="4953000" cy="4457700"/>
          </a:xfrm>
        </p:spPr>
      </p:pic>
    </p:spTree>
    <p:extLst>
      <p:ext uri="{BB962C8B-B14F-4D97-AF65-F5344CB8AC3E}">
        <p14:creationId xmlns:p14="http://schemas.microsoft.com/office/powerpoint/2010/main" val="203907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3533D-182B-434B-ADFC-281F41B905B0}"/>
              </a:ext>
            </a:extLst>
          </p:cNvPr>
          <p:cNvSpPr>
            <a:spLocks noGrp="1"/>
          </p:cNvSpPr>
          <p:nvPr>
            <p:ph type="title"/>
          </p:nvPr>
        </p:nvSpPr>
        <p:spPr>
          <a:xfrm>
            <a:off x="1141413" y="618518"/>
            <a:ext cx="9905998" cy="575282"/>
          </a:xfrm>
        </p:spPr>
        <p:txBody>
          <a:bodyPr>
            <a:normAutofit fontScale="90000"/>
          </a:bodyPr>
          <a:lstStyle/>
          <a:p>
            <a:endParaRPr lang="en-US"/>
          </a:p>
        </p:txBody>
      </p:sp>
      <p:sp>
        <p:nvSpPr>
          <p:cNvPr id="3" name="Content Placeholder 2">
            <a:extLst>
              <a:ext uri="{FF2B5EF4-FFF2-40B4-BE49-F238E27FC236}">
                <a16:creationId xmlns:a16="http://schemas.microsoft.com/office/drawing/2014/main" id="{E8E502DA-969E-459A-9B75-F0F77D5DC4C2}"/>
              </a:ext>
            </a:extLst>
          </p:cNvPr>
          <p:cNvSpPr>
            <a:spLocks noGrp="1"/>
          </p:cNvSpPr>
          <p:nvPr>
            <p:ph sz="half" idx="1"/>
          </p:nvPr>
        </p:nvSpPr>
        <p:spPr>
          <a:xfrm>
            <a:off x="1141410" y="1193800"/>
            <a:ext cx="5500690" cy="5207000"/>
          </a:xfrm>
        </p:spPr>
        <p:style>
          <a:lnRef idx="2">
            <a:schemeClr val="accent2"/>
          </a:lnRef>
          <a:fillRef idx="1">
            <a:schemeClr val="lt1"/>
          </a:fillRef>
          <a:effectRef idx="0">
            <a:schemeClr val="accent2"/>
          </a:effectRef>
          <a:fontRef idx="minor">
            <a:schemeClr val="dk1"/>
          </a:fontRef>
        </p:style>
        <p:txBody>
          <a:bodyPr>
            <a:normAutofit/>
          </a:bodyPr>
          <a:lstStyle/>
          <a:p>
            <a:r>
              <a:rPr lang="en-US" sz="3600" dirty="0"/>
              <a:t>How is language used?</a:t>
            </a:r>
          </a:p>
          <a:p>
            <a:pPr lvl="1"/>
            <a:r>
              <a:rPr lang="en-US" sz="3600" dirty="0"/>
              <a:t>Language should not be used to demean another group. </a:t>
            </a:r>
          </a:p>
          <a:p>
            <a:pPr lvl="1"/>
            <a:r>
              <a:rPr lang="en-US" sz="3600" dirty="0"/>
              <a:t>Are there special words with special meanings? If so, are they explained?</a:t>
            </a:r>
          </a:p>
          <a:p>
            <a:endParaRPr lang="en-US" dirty="0"/>
          </a:p>
        </p:txBody>
      </p:sp>
      <p:pic>
        <p:nvPicPr>
          <p:cNvPr id="5" name="Content Placeholder 5" descr="A picture containing text&#10;&#10;Description generated with high confidence">
            <a:extLst>
              <a:ext uri="{FF2B5EF4-FFF2-40B4-BE49-F238E27FC236}">
                <a16:creationId xmlns:a16="http://schemas.microsoft.com/office/drawing/2014/main" id="{F5AE4249-51CA-40D6-941C-DAD926DA38C9}"/>
              </a:ext>
            </a:extLst>
          </p:cNvPr>
          <p:cNvPicPr>
            <a:picLocks noGrp="1" noChangeAspect="1"/>
          </p:cNvPicPr>
          <p:nvPr>
            <p:ph sz="half" idx="2"/>
          </p:nvPr>
        </p:nvPicPr>
        <p:blipFill>
          <a:blip r:embed="rId2"/>
          <a:stretch>
            <a:fillRect/>
          </a:stretch>
        </p:blipFill>
        <p:spPr>
          <a:xfrm>
            <a:off x="6787477" y="941388"/>
            <a:ext cx="4601242" cy="3924300"/>
          </a:xfrm>
        </p:spPr>
      </p:pic>
    </p:spTree>
    <p:extLst>
      <p:ext uri="{BB962C8B-B14F-4D97-AF65-F5344CB8AC3E}">
        <p14:creationId xmlns:p14="http://schemas.microsoft.com/office/powerpoint/2010/main" val="97086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C1165-151A-4247-AFF8-76093BD8DACD}"/>
              </a:ext>
            </a:extLst>
          </p:cNvPr>
          <p:cNvSpPr>
            <a:spLocks noGrp="1"/>
          </p:cNvSpPr>
          <p:nvPr>
            <p:ph sz="half" idx="4294967295"/>
          </p:nvPr>
        </p:nvSpPr>
        <p:spPr>
          <a:xfrm>
            <a:off x="1016000" y="317500"/>
            <a:ext cx="10147300" cy="5765800"/>
          </a:xfrm>
        </p:spPr>
        <p:txBody>
          <a:bodyPr>
            <a:normAutofit/>
          </a:bodyPr>
          <a:lstStyle/>
          <a:p>
            <a:r>
              <a:rPr lang="en-US" sz="4000" b="1" dirty="0"/>
              <a:t>1) In ABC books, is “E” for “Eskimo” or “I” for Indian present?</a:t>
            </a:r>
            <a:endParaRPr lang="en-US" sz="4000" dirty="0"/>
          </a:p>
          <a:p>
            <a:r>
              <a:rPr lang="en-US" sz="4000" b="1" dirty="0"/>
              <a:t>2) In Counting books, are “Indians” counted?</a:t>
            </a:r>
            <a:endParaRPr lang="en-US" sz="4000" dirty="0"/>
          </a:p>
          <a:p>
            <a:r>
              <a:rPr lang="en-US" sz="4000" b="1" dirty="0"/>
              <a:t>3) Are children shown as “playing Indian”?</a:t>
            </a:r>
            <a:endParaRPr lang="en-US" sz="4000" dirty="0"/>
          </a:p>
          <a:p>
            <a:r>
              <a:rPr lang="en-US" sz="4000" b="1" dirty="0"/>
              <a:t>4) Are animals dressed as “Indians”?</a:t>
            </a:r>
            <a:endParaRPr lang="en-US" sz="4000" dirty="0"/>
          </a:p>
          <a:p>
            <a:r>
              <a:rPr lang="en-US" sz="4000" b="1" dirty="0"/>
              <a:t>5) Do “Indians” have ridiculous names, like “Indian Two Feet,” or “Little Chief”?</a:t>
            </a:r>
            <a:endParaRPr lang="en-US" sz="4000" dirty="0"/>
          </a:p>
          <a:p>
            <a:endParaRPr lang="en-US" dirty="0"/>
          </a:p>
        </p:txBody>
      </p:sp>
    </p:spTree>
    <p:extLst>
      <p:ext uri="{BB962C8B-B14F-4D97-AF65-F5344CB8AC3E}">
        <p14:creationId xmlns:p14="http://schemas.microsoft.com/office/powerpoint/2010/main" val="64763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E6E916-74DB-404D-80D8-B4C8B76D63A3}"/>
              </a:ext>
            </a:extLst>
          </p:cNvPr>
          <p:cNvSpPr/>
          <p:nvPr/>
        </p:nvSpPr>
        <p:spPr>
          <a:xfrm>
            <a:off x="474133" y="179249"/>
            <a:ext cx="6002867" cy="6678751"/>
          </a:xfrm>
          <a:prstGeom prst="rect">
            <a:avLst/>
          </a:prstGeom>
        </p:spPr>
        <p:txBody>
          <a:bodyPr wrap="square">
            <a:spAutoFit/>
          </a:bodyPr>
          <a:lstStyle/>
          <a:p>
            <a:r>
              <a:rPr lang="en-US" sz="4000" dirty="0"/>
              <a:t>“Stories are powerful. Through story, we find out that we all share the human experience, no matter what culture we come from….Canada is a diverse country, and children should be exposed to other cultures in an atmosphere of tolerance and respect.” </a:t>
            </a:r>
            <a:r>
              <a:rPr lang="en-US" sz="2800" dirty="0"/>
              <a:t>(Purdy, 18)</a:t>
            </a:r>
          </a:p>
        </p:txBody>
      </p:sp>
      <p:pic>
        <p:nvPicPr>
          <p:cNvPr id="5" name="Content Placeholder 5" descr="A close up of a person&#10;&#10;Description generated with very high confidence">
            <a:extLst>
              <a:ext uri="{FF2B5EF4-FFF2-40B4-BE49-F238E27FC236}">
                <a16:creationId xmlns:a16="http://schemas.microsoft.com/office/drawing/2014/main" id="{5BCF0603-1346-4D38-AD16-8633860783B5}"/>
              </a:ext>
            </a:extLst>
          </p:cNvPr>
          <p:cNvPicPr>
            <a:picLocks noChangeAspect="1"/>
          </p:cNvPicPr>
          <p:nvPr/>
        </p:nvPicPr>
        <p:blipFill>
          <a:blip r:embed="rId2"/>
          <a:stretch>
            <a:fillRect/>
          </a:stretch>
        </p:blipFill>
        <p:spPr>
          <a:xfrm>
            <a:off x="6477000" y="2214694"/>
            <a:ext cx="5715000" cy="3214688"/>
          </a:xfrm>
          <a:prstGeom prst="rect">
            <a:avLst/>
          </a:prstGeom>
        </p:spPr>
      </p:pic>
    </p:spTree>
    <p:extLst>
      <p:ext uri="{BB962C8B-B14F-4D97-AF65-F5344CB8AC3E}">
        <p14:creationId xmlns:p14="http://schemas.microsoft.com/office/powerpoint/2010/main" val="3221112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16"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18" name="Group 117">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19" name="Group 118">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1"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32"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3"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4"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5"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6"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7"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8"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9"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0"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1"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2"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43"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4"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5"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6"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7"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48"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49"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0"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1"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2"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3"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4"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5"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6"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57"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20" name="Group 119">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1"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2"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3"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4"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5"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6"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7"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8"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29"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30"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grpSp>
        <p:nvGrpSpPr>
          <p:cNvPr id="159" name="Group 158">
            <a:extLst>
              <a:ext uri="{FF2B5EF4-FFF2-40B4-BE49-F238E27FC236}">
                <a16:creationId xmlns:a16="http://schemas.microsoft.com/office/drawing/2014/main" id="{CA4BA62A-90C3-46AC-ABF1-DB389760F9D8}"/>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60" name="Rectangle 159">
              <a:extLst>
                <a:ext uri="{FF2B5EF4-FFF2-40B4-BE49-F238E27FC236}">
                  <a16:creationId xmlns:a16="http://schemas.microsoft.com/office/drawing/2014/main" id="{8308F883-1FF9-4FB4-B09D-354C5819AAA2}"/>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2">
              <a:extLst>
                <a:ext uri="{FF2B5EF4-FFF2-40B4-BE49-F238E27FC236}">
                  <a16:creationId xmlns:a16="http://schemas.microsoft.com/office/drawing/2014/main" id="{247AA389-59A7-40B9-9A8D-BD7594E8B6E8}"/>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pic>
        <p:nvPicPr>
          <p:cNvPr id="5" name="Content Placeholder 5" descr="A screenshot of a cell phone&#10;&#10;Description generated with high confidence">
            <a:extLst>
              <a:ext uri="{FF2B5EF4-FFF2-40B4-BE49-F238E27FC236}">
                <a16:creationId xmlns:a16="http://schemas.microsoft.com/office/drawing/2014/main" id="{2A032FE1-AFEE-4664-93CF-9CE1CEB62424}"/>
              </a:ext>
            </a:extLst>
          </p:cNvPr>
          <p:cNvPicPr>
            <a:picLocks noGrp="1" noChangeAspect="1"/>
          </p:cNvPicPr>
          <p:nvPr>
            <p:ph sz="half" idx="2"/>
          </p:nvPr>
        </p:nvPicPr>
        <p:blipFill rotWithShape="1">
          <a:blip r:embed="rId4"/>
          <a:srcRect l="31805" r="32708"/>
          <a:stretch/>
        </p:blipFill>
        <p:spPr>
          <a:xfrm>
            <a:off x="-5597" y="10"/>
            <a:ext cx="4635583" cy="6857990"/>
          </a:xfrm>
          <a:prstGeom prst="rect">
            <a:avLst/>
          </a:prstGeom>
        </p:spPr>
      </p:pic>
      <p:grpSp>
        <p:nvGrpSpPr>
          <p:cNvPr id="163" name="Group 162">
            <a:extLst>
              <a:ext uri="{FF2B5EF4-FFF2-40B4-BE49-F238E27FC236}">
                <a16:creationId xmlns:a16="http://schemas.microsoft.com/office/drawing/2014/main" id="{799BB957-1ECA-4DD2-AF2D-84C4D94B6CD9}"/>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64" name="Rectangle 163">
              <a:extLst>
                <a:ext uri="{FF2B5EF4-FFF2-40B4-BE49-F238E27FC236}">
                  <a16:creationId xmlns:a16="http://schemas.microsoft.com/office/drawing/2014/main" id="{70116985-07B6-4432-A7C6-129152D1B0D8}"/>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5" name="Freeform 6">
              <a:extLst>
                <a:ext uri="{FF2B5EF4-FFF2-40B4-BE49-F238E27FC236}">
                  <a16:creationId xmlns:a16="http://schemas.microsoft.com/office/drawing/2014/main" id="{3FF5C267-0D36-47E2-AF2A-8ADDA0A0C6EE}"/>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6" name="Freeform 7">
              <a:extLst>
                <a:ext uri="{FF2B5EF4-FFF2-40B4-BE49-F238E27FC236}">
                  <a16:creationId xmlns:a16="http://schemas.microsoft.com/office/drawing/2014/main" id="{AC0A8A87-09EE-4153-ACBA-34BCD738F1B7}"/>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7" name="Rectangle 166">
              <a:extLst>
                <a:ext uri="{FF2B5EF4-FFF2-40B4-BE49-F238E27FC236}">
                  <a16:creationId xmlns:a16="http://schemas.microsoft.com/office/drawing/2014/main" id="{E28845CA-636E-4D43-982F-60A69EBC505D}"/>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68" name="Freeform 9">
              <a:extLst>
                <a:ext uri="{FF2B5EF4-FFF2-40B4-BE49-F238E27FC236}">
                  <a16:creationId xmlns:a16="http://schemas.microsoft.com/office/drawing/2014/main" id="{46E2981B-3779-4C07-B094-022D36D78B7A}"/>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9" name="Freeform 10">
              <a:extLst>
                <a:ext uri="{FF2B5EF4-FFF2-40B4-BE49-F238E27FC236}">
                  <a16:creationId xmlns:a16="http://schemas.microsoft.com/office/drawing/2014/main" id="{CF68AF7A-09BB-405A-97E2-54B6364247D5}"/>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0" name="Freeform 11">
              <a:extLst>
                <a:ext uri="{FF2B5EF4-FFF2-40B4-BE49-F238E27FC236}">
                  <a16:creationId xmlns:a16="http://schemas.microsoft.com/office/drawing/2014/main" id="{B0B046C9-B134-4B2D-A72D-EE8726713EB6}"/>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1" name="Freeform 12">
              <a:extLst>
                <a:ext uri="{FF2B5EF4-FFF2-40B4-BE49-F238E27FC236}">
                  <a16:creationId xmlns:a16="http://schemas.microsoft.com/office/drawing/2014/main" id="{7BDCF20A-0928-4450-A706-38EC67A436B0}"/>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2" name="Freeform 13">
              <a:extLst>
                <a:ext uri="{FF2B5EF4-FFF2-40B4-BE49-F238E27FC236}">
                  <a16:creationId xmlns:a16="http://schemas.microsoft.com/office/drawing/2014/main" id="{0A9B8658-6A08-43AE-90A6-6DC58EE907B9}"/>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3" name="Freeform 14">
              <a:extLst>
                <a:ext uri="{FF2B5EF4-FFF2-40B4-BE49-F238E27FC236}">
                  <a16:creationId xmlns:a16="http://schemas.microsoft.com/office/drawing/2014/main" id="{0E09D33C-4BEF-4E3D-9D05-7C3E204AEC88}"/>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4" name="Freeform 15">
              <a:extLst>
                <a:ext uri="{FF2B5EF4-FFF2-40B4-BE49-F238E27FC236}">
                  <a16:creationId xmlns:a16="http://schemas.microsoft.com/office/drawing/2014/main" id="{BC144127-0703-4638-BA33-F27F2746EFF3}"/>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5" name="Freeform 16">
              <a:extLst>
                <a:ext uri="{FF2B5EF4-FFF2-40B4-BE49-F238E27FC236}">
                  <a16:creationId xmlns:a16="http://schemas.microsoft.com/office/drawing/2014/main" id="{34BA113B-51FC-4ACC-B554-442D60138615}"/>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6" name="Freeform 17">
              <a:extLst>
                <a:ext uri="{FF2B5EF4-FFF2-40B4-BE49-F238E27FC236}">
                  <a16:creationId xmlns:a16="http://schemas.microsoft.com/office/drawing/2014/main" id="{185614A2-022E-4370-8387-439F351082D2}"/>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7" name="Freeform 18">
              <a:extLst>
                <a:ext uri="{FF2B5EF4-FFF2-40B4-BE49-F238E27FC236}">
                  <a16:creationId xmlns:a16="http://schemas.microsoft.com/office/drawing/2014/main" id="{655F15B6-A731-4942-9BF5-E840422632A0}"/>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8" name="Freeform 19">
              <a:extLst>
                <a:ext uri="{FF2B5EF4-FFF2-40B4-BE49-F238E27FC236}">
                  <a16:creationId xmlns:a16="http://schemas.microsoft.com/office/drawing/2014/main" id="{2637AC00-EDD0-4AB2-BB46-92261D4CFDC4}"/>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9" name="Freeform 20">
              <a:extLst>
                <a:ext uri="{FF2B5EF4-FFF2-40B4-BE49-F238E27FC236}">
                  <a16:creationId xmlns:a16="http://schemas.microsoft.com/office/drawing/2014/main" id="{49CA14E2-2ACD-4C73-B26C-17681580FBA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0" name="Freeform 21">
              <a:extLst>
                <a:ext uri="{FF2B5EF4-FFF2-40B4-BE49-F238E27FC236}">
                  <a16:creationId xmlns:a16="http://schemas.microsoft.com/office/drawing/2014/main" id="{7BE7C3D8-CC9A-43FB-938C-8125D25B1BE4}"/>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1" name="Freeform 22">
              <a:extLst>
                <a:ext uri="{FF2B5EF4-FFF2-40B4-BE49-F238E27FC236}">
                  <a16:creationId xmlns:a16="http://schemas.microsoft.com/office/drawing/2014/main" id="{41ECB971-ADF8-48CB-A78C-166DDF6D9459}"/>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2" name="Freeform 23">
              <a:extLst>
                <a:ext uri="{FF2B5EF4-FFF2-40B4-BE49-F238E27FC236}">
                  <a16:creationId xmlns:a16="http://schemas.microsoft.com/office/drawing/2014/main" id="{2B8D398E-DB17-415A-B93E-DA60EE00EF6B}"/>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3" name="Freeform 24">
              <a:extLst>
                <a:ext uri="{FF2B5EF4-FFF2-40B4-BE49-F238E27FC236}">
                  <a16:creationId xmlns:a16="http://schemas.microsoft.com/office/drawing/2014/main" id="{0A2B49D3-85EC-4DEA-BBB9-0CE7A2D16ED7}"/>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4" name="Freeform 25">
              <a:extLst>
                <a:ext uri="{FF2B5EF4-FFF2-40B4-BE49-F238E27FC236}">
                  <a16:creationId xmlns:a16="http://schemas.microsoft.com/office/drawing/2014/main" id="{E9F6B8E8-A133-4250-A247-BD82711918E3}"/>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5" name="Freeform 26">
              <a:extLst>
                <a:ext uri="{FF2B5EF4-FFF2-40B4-BE49-F238E27FC236}">
                  <a16:creationId xmlns:a16="http://schemas.microsoft.com/office/drawing/2014/main" id="{8C5D839A-A5A2-4B72-80E4-ADB4F2F4701C}"/>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6" name="Freeform 27">
              <a:extLst>
                <a:ext uri="{FF2B5EF4-FFF2-40B4-BE49-F238E27FC236}">
                  <a16:creationId xmlns:a16="http://schemas.microsoft.com/office/drawing/2014/main" id="{1E66DD74-C5E3-4762-8F37-C7981591E196}"/>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7" name="Freeform 28">
              <a:extLst>
                <a:ext uri="{FF2B5EF4-FFF2-40B4-BE49-F238E27FC236}">
                  <a16:creationId xmlns:a16="http://schemas.microsoft.com/office/drawing/2014/main" id="{42CBFCFF-60D3-49AD-8F8D-634480B7ADFD}"/>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8" name="Freeform 29">
              <a:extLst>
                <a:ext uri="{FF2B5EF4-FFF2-40B4-BE49-F238E27FC236}">
                  <a16:creationId xmlns:a16="http://schemas.microsoft.com/office/drawing/2014/main" id="{04E9448D-8796-4687-B7F3-B669D828493B}"/>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9" name="Freeform 30">
              <a:extLst>
                <a:ext uri="{FF2B5EF4-FFF2-40B4-BE49-F238E27FC236}">
                  <a16:creationId xmlns:a16="http://schemas.microsoft.com/office/drawing/2014/main" id="{C6D7D4E7-1C3B-488A-891B-B278DE0A0385}"/>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0" name="Freeform 31">
              <a:extLst>
                <a:ext uri="{FF2B5EF4-FFF2-40B4-BE49-F238E27FC236}">
                  <a16:creationId xmlns:a16="http://schemas.microsoft.com/office/drawing/2014/main" id="{9A361889-2948-4D64-8FF8-69586FC72E30}"/>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1" name="Freeform 32">
              <a:extLst>
                <a:ext uri="{FF2B5EF4-FFF2-40B4-BE49-F238E27FC236}">
                  <a16:creationId xmlns:a16="http://schemas.microsoft.com/office/drawing/2014/main" id="{502D653C-475F-42DD-B57D-A91633AA70D2}"/>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2" name="Rectangle 191">
              <a:extLst>
                <a:ext uri="{FF2B5EF4-FFF2-40B4-BE49-F238E27FC236}">
                  <a16:creationId xmlns:a16="http://schemas.microsoft.com/office/drawing/2014/main" id="{AE41F9AF-C366-462E-BCA3-AB9B3BB21F8E}"/>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193" name="Freeform 34">
              <a:extLst>
                <a:ext uri="{FF2B5EF4-FFF2-40B4-BE49-F238E27FC236}">
                  <a16:creationId xmlns:a16="http://schemas.microsoft.com/office/drawing/2014/main" id="{DE7FA82A-E66F-46F3-BE37-61D6BA9EDAE2}"/>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4" name="Freeform 35">
              <a:extLst>
                <a:ext uri="{FF2B5EF4-FFF2-40B4-BE49-F238E27FC236}">
                  <a16:creationId xmlns:a16="http://schemas.microsoft.com/office/drawing/2014/main" id="{10646D37-C2A3-4F20-8F6E-2D2A54B7C627}"/>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5" name="Freeform 36">
              <a:extLst>
                <a:ext uri="{FF2B5EF4-FFF2-40B4-BE49-F238E27FC236}">
                  <a16:creationId xmlns:a16="http://schemas.microsoft.com/office/drawing/2014/main" id="{F0B484D8-05F9-4BB7-97D5-FF4ED4BE2F06}"/>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6" name="Freeform 37">
              <a:extLst>
                <a:ext uri="{FF2B5EF4-FFF2-40B4-BE49-F238E27FC236}">
                  <a16:creationId xmlns:a16="http://schemas.microsoft.com/office/drawing/2014/main" id="{03F14E50-F3C1-4EFB-9251-BDEF30E051F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7" name="Freeform 38">
              <a:extLst>
                <a:ext uri="{FF2B5EF4-FFF2-40B4-BE49-F238E27FC236}">
                  <a16:creationId xmlns:a16="http://schemas.microsoft.com/office/drawing/2014/main" id="{B96CF9CA-5C40-428E-B9C1-CE897046BD72}"/>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8" name="Freeform 39">
              <a:extLst>
                <a:ext uri="{FF2B5EF4-FFF2-40B4-BE49-F238E27FC236}">
                  <a16:creationId xmlns:a16="http://schemas.microsoft.com/office/drawing/2014/main" id="{9C38B4E1-B1E5-4C84-AA06-E00827331335}"/>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9" name="Freeform 40">
              <a:extLst>
                <a:ext uri="{FF2B5EF4-FFF2-40B4-BE49-F238E27FC236}">
                  <a16:creationId xmlns:a16="http://schemas.microsoft.com/office/drawing/2014/main" id="{05D173AA-5B2D-4244-8430-44CD01EDA1C4}"/>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0" name="Freeform 41">
              <a:extLst>
                <a:ext uri="{FF2B5EF4-FFF2-40B4-BE49-F238E27FC236}">
                  <a16:creationId xmlns:a16="http://schemas.microsoft.com/office/drawing/2014/main" id="{82D98822-894A-496C-B32F-06DB6014D634}"/>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1" name="Freeform 42">
              <a:extLst>
                <a:ext uri="{FF2B5EF4-FFF2-40B4-BE49-F238E27FC236}">
                  <a16:creationId xmlns:a16="http://schemas.microsoft.com/office/drawing/2014/main" id="{1B432746-B63F-4BF0-871B-B482FFADAC44}"/>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2" name="Freeform 43">
              <a:extLst>
                <a:ext uri="{FF2B5EF4-FFF2-40B4-BE49-F238E27FC236}">
                  <a16:creationId xmlns:a16="http://schemas.microsoft.com/office/drawing/2014/main" id="{AFD61CC4-F10D-4243-8F2C-EDBEDC63B9AA}"/>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3" name="Freeform 44">
              <a:extLst>
                <a:ext uri="{FF2B5EF4-FFF2-40B4-BE49-F238E27FC236}">
                  <a16:creationId xmlns:a16="http://schemas.microsoft.com/office/drawing/2014/main" id="{A9D33800-5C44-4D40-A048-3A7A5D1D5B2A}"/>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4" name="Rectangle 203">
              <a:extLst>
                <a:ext uri="{FF2B5EF4-FFF2-40B4-BE49-F238E27FC236}">
                  <a16:creationId xmlns:a16="http://schemas.microsoft.com/office/drawing/2014/main" id="{7B0FE60E-0643-4AB3-B009-8B857A9B2358}"/>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05" name="Freeform 46">
              <a:extLst>
                <a:ext uri="{FF2B5EF4-FFF2-40B4-BE49-F238E27FC236}">
                  <a16:creationId xmlns:a16="http://schemas.microsoft.com/office/drawing/2014/main" id="{D4F681A9-E543-490E-8CD3-E87A823B693E}"/>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6" name="Freeform 47">
              <a:extLst>
                <a:ext uri="{FF2B5EF4-FFF2-40B4-BE49-F238E27FC236}">
                  <a16:creationId xmlns:a16="http://schemas.microsoft.com/office/drawing/2014/main" id="{49283399-4EE4-4FD7-B3F0-F0CD376A6065}"/>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7" name="Freeform 48">
              <a:extLst>
                <a:ext uri="{FF2B5EF4-FFF2-40B4-BE49-F238E27FC236}">
                  <a16:creationId xmlns:a16="http://schemas.microsoft.com/office/drawing/2014/main" id="{338C3E08-CA77-4D8D-8271-7B0D5DA54F5C}"/>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8" name="Freeform 49">
              <a:extLst>
                <a:ext uri="{FF2B5EF4-FFF2-40B4-BE49-F238E27FC236}">
                  <a16:creationId xmlns:a16="http://schemas.microsoft.com/office/drawing/2014/main" id="{BCEE46AD-ABD8-42D2-A88E-6C9B009BBF2C}"/>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9" name="Freeform 50">
              <a:extLst>
                <a:ext uri="{FF2B5EF4-FFF2-40B4-BE49-F238E27FC236}">
                  <a16:creationId xmlns:a16="http://schemas.microsoft.com/office/drawing/2014/main" id="{76F66B20-4D5D-49D7-A33A-46749A156C9A}"/>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0" name="Freeform 51">
              <a:extLst>
                <a:ext uri="{FF2B5EF4-FFF2-40B4-BE49-F238E27FC236}">
                  <a16:creationId xmlns:a16="http://schemas.microsoft.com/office/drawing/2014/main" id="{3246E8BC-BF6E-4E1B-B6DE-7834CE5CA21C}"/>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1" name="Freeform 52">
              <a:extLst>
                <a:ext uri="{FF2B5EF4-FFF2-40B4-BE49-F238E27FC236}">
                  <a16:creationId xmlns:a16="http://schemas.microsoft.com/office/drawing/2014/main" id="{D61636B0-9E03-4DDB-956A-57929A4DAC3F}"/>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2" name="Freeform 53">
              <a:extLst>
                <a:ext uri="{FF2B5EF4-FFF2-40B4-BE49-F238E27FC236}">
                  <a16:creationId xmlns:a16="http://schemas.microsoft.com/office/drawing/2014/main" id="{150D2B7B-FD5D-4108-8637-D69673762CF5}"/>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3" name="Freeform 54">
              <a:extLst>
                <a:ext uri="{FF2B5EF4-FFF2-40B4-BE49-F238E27FC236}">
                  <a16:creationId xmlns:a16="http://schemas.microsoft.com/office/drawing/2014/main" id="{0A56D9FF-4177-416F-A8A5-B8C8B33CE2DB}"/>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4" name="Freeform 55">
              <a:extLst>
                <a:ext uri="{FF2B5EF4-FFF2-40B4-BE49-F238E27FC236}">
                  <a16:creationId xmlns:a16="http://schemas.microsoft.com/office/drawing/2014/main" id="{E7FFBC9E-D28A-4C56-8489-77CBC051CEC3}"/>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5" name="Freeform 56">
              <a:extLst>
                <a:ext uri="{FF2B5EF4-FFF2-40B4-BE49-F238E27FC236}">
                  <a16:creationId xmlns:a16="http://schemas.microsoft.com/office/drawing/2014/main" id="{9D33B26A-F967-4863-AC3C-9972CD4D0AE7}"/>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6" name="Freeform 57">
              <a:extLst>
                <a:ext uri="{FF2B5EF4-FFF2-40B4-BE49-F238E27FC236}">
                  <a16:creationId xmlns:a16="http://schemas.microsoft.com/office/drawing/2014/main" id="{73ECA63D-D3C2-460B-A352-58A4B0718C50}"/>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7" name="Freeform 58">
              <a:extLst>
                <a:ext uri="{FF2B5EF4-FFF2-40B4-BE49-F238E27FC236}">
                  <a16:creationId xmlns:a16="http://schemas.microsoft.com/office/drawing/2014/main" id="{E6108A80-2A55-473F-8197-E21F1A2A28D4}"/>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177F93E1-1560-4DDC-8DC1-013E5E8D5535}"/>
              </a:ext>
            </a:extLst>
          </p:cNvPr>
          <p:cNvSpPr>
            <a:spLocks noGrp="1"/>
          </p:cNvSpPr>
          <p:nvPr>
            <p:ph type="title"/>
          </p:nvPr>
        </p:nvSpPr>
        <p:spPr>
          <a:xfrm>
            <a:off x="4996697" y="618518"/>
            <a:ext cx="6050713" cy="1478570"/>
          </a:xfrm>
        </p:spPr>
        <p:txBody>
          <a:bodyPr vert="horz" lIns="91440" tIns="45720" rIns="91440" bIns="45720" rtlCol="0" anchor="ctr">
            <a:normAutofit/>
          </a:bodyPr>
          <a:lstStyle/>
          <a:p>
            <a:endParaRPr lang="en-US" dirty="0"/>
          </a:p>
        </p:txBody>
      </p:sp>
      <p:sp>
        <p:nvSpPr>
          <p:cNvPr id="3" name="Content Placeholder 2">
            <a:extLst>
              <a:ext uri="{FF2B5EF4-FFF2-40B4-BE49-F238E27FC236}">
                <a16:creationId xmlns:a16="http://schemas.microsoft.com/office/drawing/2014/main" id="{87105B12-A033-4482-B807-A4BC486FED1E}"/>
              </a:ext>
            </a:extLst>
          </p:cNvPr>
          <p:cNvSpPr>
            <a:spLocks noGrp="1"/>
          </p:cNvSpPr>
          <p:nvPr>
            <p:ph sz="half" idx="1"/>
          </p:nvPr>
        </p:nvSpPr>
        <p:spPr>
          <a:xfrm>
            <a:off x="4968958" y="1206500"/>
            <a:ext cx="6078453" cy="5162551"/>
          </a:xfr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a:bodyPr>
          <a:lstStyle/>
          <a:p>
            <a:pPr marL="0" indent="0">
              <a:buNone/>
            </a:pPr>
            <a:r>
              <a:rPr lang="en-US" sz="3600" b="1" dirty="0"/>
              <a:t>Is there an ethnocentric Western focus on material objects, such as baskets, pottery, rugs?</a:t>
            </a:r>
            <a:r>
              <a:rPr lang="en-US" sz="3600" dirty="0"/>
              <a:t> Examples include depicting these objects strictly as “art,” or as a means to trade with Euro-Americans.</a:t>
            </a:r>
          </a:p>
          <a:p>
            <a:endParaRPr lang="en-US" dirty="0"/>
          </a:p>
        </p:txBody>
      </p:sp>
    </p:spTree>
    <p:extLst>
      <p:ext uri="{BB962C8B-B14F-4D97-AF65-F5344CB8AC3E}">
        <p14:creationId xmlns:p14="http://schemas.microsoft.com/office/powerpoint/2010/main" val="1852844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0DC6-4710-449D-93DF-5C191B811997}"/>
              </a:ext>
            </a:extLst>
          </p:cNvPr>
          <p:cNvSpPr>
            <a:spLocks noGrp="1"/>
          </p:cNvSpPr>
          <p:nvPr>
            <p:ph type="title"/>
          </p:nvPr>
        </p:nvSpPr>
        <p:spPr/>
        <p:txBody>
          <a:bodyPr>
            <a:normAutofit fontScale="90000"/>
          </a:bodyPr>
          <a:lstStyle/>
          <a:p>
            <a:r>
              <a:rPr lang="en-US" b="1" dirty="0"/>
              <a:t>Are Native peoples shown as “relentlessly ecological”?</a:t>
            </a:r>
            <a:br>
              <a:rPr lang="en-US" dirty="0"/>
            </a:br>
            <a:endParaRPr lang="en-US" dirty="0"/>
          </a:p>
        </p:txBody>
      </p:sp>
      <p:pic>
        <p:nvPicPr>
          <p:cNvPr id="5" name="Content Placeholder 5" descr="A picture containing text&#10;&#10;Description generated with high confidence">
            <a:extLst>
              <a:ext uri="{FF2B5EF4-FFF2-40B4-BE49-F238E27FC236}">
                <a16:creationId xmlns:a16="http://schemas.microsoft.com/office/drawing/2014/main" id="{8984012A-FA84-48B3-91BA-14D100C7F788}"/>
              </a:ext>
            </a:extLst>
          </p:cNvPr>
          <p:cNvPicPr>
            <a:picLocks noGrp="1" noChangeAspect="1"/>
          </p:cNvPicPr>
          <p:nvPr>
            <p:ph sz="half" idx="1"/>
          </p:nvPr>
        </p:nvPicPr>
        <p:blipFill>
          <a:blip r:embed="rId2"/>
          <a:stretch>
            <a:fillRect/>
          </a:stretch>
        </p:blipFill>
        <p:spPr>
          <a:xfrm>
            <a:off x="2463006" y="1819180"/>
            <a:ext cx="3429000" cy="4165092"/>
          </a:xfrm>
        </p:spPr>
      </p:pic>
      <p:pic>
        <p:nvPicPr>
          <p:cNvPr id="6" name="Content Placeholder 5" descr="A close up of a sign&#10;&#10;Description generated with high confidence">
            <a:extLst>
              <a:ext uri="{FF2B5EF4-FFF2-40B4-BE49-F238E27FC236}">
                <a16:creationId xmlns:a16="http://schemas.microsoft.com/office/drawing/2014/main" id="{9DCF7C2E-D6F6-4590-BE94-2B600D5F4DB4}"/>
              </a:ext>
            </a:extLst>
          </p:cNvPr>
          <p:cNvPicPr>
            <a:picLocks noGrp="1" noChangeAspect="1"/>
          </p:cNvPicPr>
          <p:nvPr>
            <p:ph sz="half" idx="2"/>
          </p:nvPr>
        </p:nvPicPr>
        <p:blipFill>
          <a:blip r:embed="rId3"/>
          <a:stretch>
            <a:fillRect/>
          </a:stretch>
        </p:blipFill>
        <p:spPr>
          <a:xfrm>
            <a:off x="7332661" y="1678780"/>
            <a:ext cx="3714750" cy="4014788"/>
          </a:xfrm>
          <a:prstGeom prst="rect">
            <a:avLst/>
          </a:prstGeom>
        </p:spPr>
      </p:pic>
    </p:spTree>
    <p:extLst>
      <p:ext uri="{BB962C8B-B14F-4D97-AF65-F5344CB8AC3E}">
        <p14:creationId xmlns:p14="http://schemas.microsoft.com/office/powerpoint/2010/main" val="2969039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C4ACD-4A54-45C0-9C68-7B4F18CB9F2E}"/>
              </a:ext>
            </a:extLst>
          </p:cNvPr>
          <p:cNvSpPr>
            <a:spLocks noGrp="1"/>
          </p:cNvSpPr>
          <p:nvPr>
            <p:ph type="title"/>
          </p:nvPr>
        </p:nvSpPr>
        <p:spPr>
          <a:xfrm>
            <a:off x="10007599" y="618518"/>
            <a:ext cx="1039811" cy="1478570"/>
          </a:xfrm>
        </p:spPr>
        <p:txBody>
          <a:bodyPr>
            <a:normAutofit/>
          </a:bodyPr>
          <a:lstStyle/>
          <a:p>
            <a:endParaRPr lang="en-US" dirty="0"/>
          </a:p>
        </p:txBody>
      </p:sp>
      <p:sp>
        <p:nvSpPr>
          <p:cNvPr id="3" name="Content Placeholder 2">
            <a:extLst>
              <a:ext uri="{FF2B5EF4-FFF2-40B4-BE49-F238E27FC236}">
                <a16:creationId xmlns:a16="http://schemas.microsoft.com/office/drawing/2014/main" id="{95C8B9E1-E706-4582-9AF8-66B145A31C77}"/>
              </a:ext>
            </a:extLst>
          </p:cNvPr>
          <p:cNvSpPr>
            <a:spLocks noGrp="1"/>
          </p:cNvSpPr>
          <p:nvPr>
            <p:ph sz="half" idx="1"/>
          </p:nvPr>
        </p:nvSpPr>
        <p:spPr>
          <a:xfrm>
            <a:off x="596900" y="431800"/>
            <a:ext cx="5422899" cy="5359400"/>
          </a:xfrm>
        </p:spPr>
        <p:txBody>
          <a:bodyPr>
            <a:noAutofit/>
          </a:bodyPr>
          <a:lstStyle/>
          <a:p>
            <a:pPr marL="0" indent="0">
              <a:buNone/>
            </a:pPr>
            <a:r>
              <a:rPr lang="en-US" sz="3600" b="1"/>
              <a:t>Are elders treated as a dispensable burden upon their People, to be abandoned in times of trouble or famine?</a:t>
            </a:r>
            <a:r>
              <a:rPr lang="en-US" sz="3600"/>
              <a:t> Are they portrayed as querulous, petulant, demanding, nagging, irritating, or boring?</a:t>
            </a:r>
            <a:br>
              <a:rPr lang="en-US" sz="3600"/>
            </a:br>
            <a:endParaRPr lang="en-US" sz="3600" dirty="0"/>
          </a:p>
        </p:txBody>
      </p:sp>
      <p:pic>
        <p:nvPicPr>
          <p:cNvPr id="5" name="Content Placeholder 5" descr="A group of people around each other&#10;&#10;Description generated with high confidence">
            <a:extLst>
              <a:ext uri="{FF2B5EF4-FFF2-40B4-BE49-F238E27FC236}">
                <a16:creationId xmlns:a16="http://schemas.microsoft.com/office/drawing/2014/main" id="{F7948635-C025-43F5-A0C7-6806E440D687}"/>
              </a:ext>
            </a:extLst>
          </p:cNvPr>
          <p:cNvPicPr>
            <a:picLocks noChangeAspect="1"/>
          </p:cNvPicPr>
          <p:nvPr/>
        </p:nvPicPr>
        <p:blipFill>
          <a:blip r:embed="rId2"/>
          <a:stretch>
            <a:fillRect/>
          </a:stretch>
        </p:blipFill>
        <p:spPr>
          <a:xfrm>
            <a:off x="7207250" y="836613"/>
            <a:ext cx="4667250" cy="3924300"/>
          </a:xfrm>
          <a:prstGeom prst="rect">
            <a:avLst/>
          </a:prstGeom>
        </p:spPr>
      </p:pic>
      <p:pic>
        <p:nvPicPr>
          <p:cNvPr id="6" name="Content Placeholder 5">
            <a:extLst>
              <a:ext uri="{FF2B5EF4-FFF2-40B4-BE49-F238E27FC236}">
                <a16:creationId xmlns:a16="http://schemas.microsoft.com/office/drawing/2014/main" id="{4940B88C-9F99-4803-B719-F3508E973677}"/>
              </a:ext>
            </a:extLst>
          </p:cNvPr>
          <p:cNvPicPr>
            <a:picLocks noGrp="1" noChangeAspect="1"/>
          </p:cNvPicPr>
          <p:nvPr>
            <p:ph sz="half" idx="2"/>
          </p:nvPr>
        </p:nvPicPr>
        <p:blipFill>
          <a:blip r:embed="rId3"/>
          <a:stretch>
            <a:fillRect/>
          </a:stretch>
        </p:blipFill>
        <p:spPr>
          <a:xfrm>
            <a:off x="5143503" y="3949700"/>
            <a:ext cx="2667000" cy="2667000"/>
          </a:xfrm>
          <a:prstGeom prst="rect">
            <a:avLst/>
          </a:prstGeom>
        </p:spPr>
      </p:pic>
    </p:spTree>
    <p:extLst>
      <p:ext uri="{BB962C8B-B14F-4D97-AF65-F5344CB8AC3E}">
        <p14:creationId xmlns:p14="http://schemas.microsoft.com/office/powerpoint/2010/main" val="331451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00184-5861-484B-9A56-54E7770F6A71}"/>
              </a:ext>
            </a:extLst>
          </p:cNvPr>
          <p:cNvSpPr>
            <a:spLocks noGrp="1"/>
          </p:cNvSpPr>
          <p:nvPr>
            <p:ph type="title"/>
          </p:nvPr>
        </p:nvSpPr>
        <p:spPr>
          <a:xfrm>
            <a:off x="1141413" y="618518"/>
            <a:ext cx="9905998" cy="257782"/>
          </a:xfrm>
        </p:spPr>
        <p:txBody>
          <a:bodyPr>
            <a:normAutofit fontScale="90000"/>
          </a:bodyPr>
          <a:lstStyle/>
          <a:p>
            <a:endParaRPr lang="en-US" dirty="0"/>
          </a:p>
        </p:txBody>
      </p:sp>
      <p:pic>
        <p:nvPicPr>
          <p:cNvPr id="7" name="Content Placeholder 6" descr="A bird standing next to a body of water&#10;&#10;Description generated with very high confidence">
            <a:extLst>
              <a:ext uri="{FF2B5EF4-FFF2-40B4-BE49-F238E27FC236}">
                <a16:creationId xmlns:a16="http://schemas.microsoft.com/office/drawing/2014/main" id="{A72DBEED-F93D-49A3-97D0-785151B0FD8F}"/>
              </a:ext>
            </a:extLst>
          </p:cNvPr>
          <p:cNvPicPr>
            <a:picLocks noGrp="1" noChangeAspect="1"/>
          </p:cNvPicPr>
          <p:nvPr>
            <p:ph sz="half" idx="2"/>
          </p:nvPr>
        </p:nvPicPr>
        <p:blipFill>
          <a:blip r:embed="rId2"/>
          <a:stretch>
            <a:fillRect/>
          </a:stretch>
        </p:blipFill>
        <p:spPr>
          <a:xfrm>
            <a:off x="5549106" y="1421606"/>
            <a:ext cx="5715000" cy="4014788"/>
          </a:xfrm>
        </p:spPr>
      </p:pic>
      <p:pic>
        <p:nvPicPr>
          <p:cNvPr id="5" name="Content Placeholder 4" descr="A close up of a sign&#10;&#10;Description generated with high confidence">
            <a:extLst>
              <a:ext uri="{FF2B5EF4-FFF2-40B4-BE49-F238E27FC236}">
                <a16:creationId xmlns:a16="http://schemas.microsoft.com/office/drawing/2014/main" id="{7FFF7685-94D3-4232-B58B-AAF225DF99EB}"/>
              </a:ext>
            </a:extLst>
          </p:cNvPr>
          <p:cNvPicPr>
            <a:picLocks noGrp="1" noChangeAspect="1"/>
          </p:cNvPicPr>
          <p:nvPr>
            <p:ph sz="half" idx="1"/>
          </p:nvPr>
        </p:nvPicPr>
        <p:blipFill>
          <a:blip r:embed="rId3"/>
          <a:stretch>
            <a:fillRect/>
          </a:stretch>
        </p:blipFill>
        <p:spPr>
          <a:xfrm>
            <a:off x="1141413" y="1085850"/>
            <a:ext cx="3725609" cy="4686300"/>
          </a:xfrm>
          <a:prstGeom prst="rect">
            <a:avLst/>
          </a:prstGeom>
        </p:spPr>
      </p:pic>
    </p:spTree>
    <p:extLst>
      <p:ext uri="{BB962C8B-B14F-4D97-AF65-F5344CB8AC3E}">
        <p14:creationId xmlns:p14="http://schemas.microsoft.com/office/powerpoint/2010/main" val="1723909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D7FF74-8995-489A-96F0-1CF337CBD129}"/>
              </a:ext>
            </a:extLst>
          </p:cNvPr>
          <p:cNvSpPr>
            <a:spLocks noGrp="1"/>
          </p:cNvSpPr>
          <p:nvPr>
            <p:ph type="title"/>
          </p:nvPr>
        </p:nvSpPr>
        <p:spPr/>
        <p:txBody>
          <a:bodyPr>
            <a:normAutofit/>
          </a:bodyPr>
          <a:lstStyle/>
          <a:p>
            <a:r>
              <a:rPr lang="en-US" sz="7200" dirty="0"/>
              <a:t>Residential schools</a:t>
            </a:r>
          </a:p>
        </p:txBody>
      </p:sp>
      <p:sp>
        <p:nvSpPr>
          <p:cNvPr id="6" name="Text Placeholder 5">
            <a:extLst>
              <a:ext uri="{FF2B5EF4-FFF2-40B4-BE49-F238E27FC236}">
                <a16:creationId xmlns:a16="http://schemas.microsoft.com/office/drawing/2014/main" id="{F53953CA-4689-4DF2-AF22-D8A9B7F988F5}"/>
              </a:ext>
            </a:extLst>
          </p:cNvPr>
          <p:cNvSpPr>
            <a:spLocks noGrp="1"/>
          </p:cNvSpPr>
          <p:nvPr>
            <p:ph type="body" idx="1"/>
          </p:nvPr>
        </p:nvSpPr>
        <p:spPr/>
        <p:txBody>
          <a:bodyPr>
            <a:normAutofit lnSpcReduction="10000"/>
          </a:bodyPr>
          <a:lstStyle/>
          <a:p>
            <a:r>
              <a:rPr lang="en-US" sz="3600" dirty="0"/>
              <a:t>Additional picture books that address the various experiences in Canada</a:t>
            </a:r>
          </a:p>
          <a:p>
            <a:endParaRPr lang="en-US" dirty="0"/>
          </a:p>
        </p:txBody>
      </p:sp>
    </p:spTree>
    <p:extLst>
      <p:ext uri="{BB962C8B-B14F-4D97-AF65-F5344CB8AC3E}">
        <p14:creationId xmlns:p14="http://schemas.microsoft.com/office/powerpoint/2010/main" val="2597016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87869E-362A-4ED0-A4B3-1EA2C21C3ACF}"/>
              </a:ext>
            </a:extLst>
          </p:cNvPr>
          <p:cNvSpPr>
            <a:spLocks noGrp="1"/>
          </p:cNvSpPr>
          <p:nvPr>
            <p:ph type="title"/>
          </p:nvPr>
        </p:nvSpPr>
        <p:spPr>
          <a:xfrm>
            <a:off x="1141413" y="618518"/>
            <a:ext cx="9905998" cy="109615"/>
          </a:xfrm>
        </p:spPr>
        <p:txBody>
          <a:bodyPr>
            <a:normAutofit fontScale="90000"/>
          </a:bodyPr>
          <a:lstStyle/>
          <a:p>
            <a:endParaRPr lang="en-US" dirty="0"/>
          </a:p>
        </p:txBody>
      </p:sp>
      <p:pic>
        <p:nvPicPr>
          <p:cNvPr id="7" name="Content Placeholder 7" descr="A person holding a book&#10;&#10;Description generated with high confidence">
            <a:extLst>
              <a:ext uri="{FF2B5EF4-FFF2-40B4-BE49-F238E27FC236}">
                <a16:creationId xmlns:a16="http://schemas.microsoft.com/office/drawing/2014/main" id="{E6569E91-7543-4FD3-A8F8-591253CBB338}"/>
              </a:ext>
            </a:extLst>
          </p:cNvPr>
          <p:cNvPicPr>
            <a:picLocks noGrp="1" noChangeAspect="1"/>
          </p:cNvPicPr>
          <p:nvPr>
            <p:ph sz="half" idx="1"/>
          </p:nvPr>
        </p:nvPicPr>
        <p:blipFill>
          <a:blip r:embed="rId2"/>
          <a:stretch>
            <a:fillRect/>
          </a:stretch>
        </p:blipFill>
        <p:spPr>
          <a:xfrm>
            <a:off x="694268" y="210651"/>
            <a:ext cx="4572000" cy="5919216"/>
          </a:xfrm>
        </p:spPr>
      </p:pic>
      <p:sp>
        <p:nvSpPr>
          <p:cNvPr id="6" name="Text Placeholder 5">
            <a:extLst>
              <a:ext uri="{FF2B5EF4-FFF2-40B4-BE49-F238E27FC236}">
                <a16:creationId xmlns:a16="http://schemas.microsoft.com/office/drawing/2014/main" id="{C6E4E315-8CA0-47BB-94BA-2F80C85197F2}"/>
              </a:ext>
            </a:extLst>
          </p:cNvPr>
          <p:cNvSpPr>
            <a:spLocks noGrp="1"/>
          </p:cNvSpPr>
          <p:nvPr>
            <p:ph sz="half" idx="2"/>
          </p:nvPr>
        </p:nvSpPr>
        <p:spPr>
          <a:xfrm>
            <a:off x="5266268" y="728133"/>
            <a:ext cx="5781144" cy="6020252"/>
          </a:xfrm>
        </p:spPr>
        <p:txBody>
          <a:bodyPr>
            <a:normAutofit fontScale="70000" lnSpcReduction="20000"/>
          </a:bodyPr>
          <a:lstStyle/>
          <a:p>
            <a:r>
              <a:rPr lang="en-US" sz="4400" dirty="0"/>
              <a:t>150 years of operation</a:t>
            </a:r>
          </a:p>
          <a:p>
            <a:r>
              <a:rPr lang="en-US" sz="4400" dirty="0"/>
              <a:t>150,000 children who attended</a:t>
            </a:r>
          </a:p>
          <a:p>
            <a:r>
              <a:rPr lang="en-US" sz="4400" dirty="0"/>
              <a:t>6000 children (at least) who died while in the system</a:t>
            </a:r>
          </a:p>
          <a:p>
            <a:r>
              <a:rPr lang="en-US" sz="4400" dirty="0"/>
              <a:t>67 % of schools run by the Roman Catholic church, 20% by the Anglican church, 10% by the United church, 3% by the Presbyterian church</a:t>
            </a:r>
          </a:p>
          <a:p>
            <a:r>
              <a:rPr lang="en-US" sz="4400" dirty="0"/>
              <a:t>1996 – the year the last school closed</a:t>
            </a:r>
          </a:p>
          <a:p>
            <a:endParaRPr lang="en-US" dirty="0"/>
          </a:p>
        </p:txBody>
      </p:sp>
    </p:spTree>
    <p:extLst>
      <p:ext uri="{BB962C8B-B14F-4D97-AF65-F5344CB8AC3E}">
        <p14:creationId xmlns:p14="http://schemas.microsoft.com/office/powerpoint/2010/main" val="912861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A807-ED0D-4B6E-B6B3-3E10A9E48156}"/>
              </a:ext>
            </a:extLst>
          </p:cNvPr>
          <p:cNvSpPr>
            <a:spLocks noGrp="1"/>
          </p:cNvSpPr>
          <p:nvPr>
            <p:ph type="title"/>
          </p:nvPr>
        </p:nvSpPr>
        <p:spPr>
          <a:xfrm>
            <a:off x="1141413" y="29128"/>
            <a:ext cx="6440487" cy="2067960"/>
          </a:xfrm>
        </p:spPr>
        <p:txBody>
          <a:bodyPr/>
          <a:lstStyle/>
          <a:p>
            <a:r>
              <a:rPr lang="en-US" dirty="0"/>
              <a:t>Truth and reconciliation </a:t>
            </a:r>
            <a:br>
              <a:rPr lang="en-US" dirty="0"/>
            </a:br>
            <a:r>
              <a:rPr lang="en-US" dirty="0"/>
              <a:t>commission of Canada </a:t>
            </a:r>
            <a:br>
              <a:rPr lang="en-US" dirty="0"/>
            </a:br>
            <a:r>
              <a:rPr lang="en-US" dirty="0"/>
              <a:t>(</a:t>
            </a:r>
            <a:r>
              <a:rPr lang="en-US" dirty="0" err="1"/>
              <a:t>trc</a:t>
            </a:r>
            <a:r>
              <a:rPr lang="en-US" dirty="0"/>
              <a:t>)</a:t>
            </a:r>
          </a:p>
        </p:txBody>
      </p:sp>
      <p:sp>
        <p:nvSpPr>
          <p:cNvPr id="3" name="Content Placeholder 2">
            <a:extLst>
              <a:ext uri="{FF2B5EF4-FFF2-40B4-BE49-F238E27FC236}">
                <a16:creationId xmlns:a16="http://schemas.microsoft.com/office/drawing/2014/main" id="{43B743F0-4731-4F86-9F3F-2065B5E9B594}"/>
              </a:ext>
            </a:extLst>
          </p:cNvPr>
          <p:cNvSpPr>
            <a:spLocks noGrp="1"/>
          </p:cNvSpPr>
          <p:nvPr>
            <p:ph sz="half" idx="1"/>
          </p:nvPr>
        </p:nvSpPr>
        <p:spPr>
          <a:xfrm>
            <a:off x="495300" y="2249486"/>
            <a:ext cx="5524499" cy="3541714"/>
          </a:xfrm>
        </p:spPr>
        <p:style>
          <a:lnRef idx="1">
            <a:schemeClr val="dk1"/>
          </a:lnRef>
          <a:fillRef idx="2">
            <a:schemeClr val="dk1"/>
          </a:fillRef>
          <a:effectRef idx="1">
            <a:schemeClr val="dk1"/>
          </a:effectRef>
          <a:fontRef idx="minor">
            <a:schemeClr val="dk1"/>
          </a:fontRef>
        </p:style>
        <p:txBody>
          <a:bodyPr>
            <a:normAutofit fontScale="92500"/>
          </a:bodyPr>
          <a:lstStyle/>
          <a:p>
            <a:pPr marL="0" indent="0">
              <a:buNone/>
            </a:pPr>
            <a:r>
              <a:rPr lang="en-US" sz="3600" dirty="0"/>
              <a:t>“We are explaining what is wrong, why it happened/happens, and what has to be done in order to create real change” (175).</a:t>
            </a:r>
          </a:p>
          <a:p>
            <a:endParaRPr lang="en-US" dirty="0"/>
          </a:p>
        </p:txBody>
      </p:sp>
      <p:pic>
        <p:nvPicPr>
          <p:cNvPr id="5" name="Content Placeholder 4" descr="A close up of an animal&#10;&#10;Description generated with high confidence">
            <a:extLst>
              <a:ext uri="{FF2B5EF4-FFF2-40B4-BE49-F238E27FC236}">
                <a16:creationId xmlns:a16="http://schemas.microsoft.com/office/drawing/2014/main" id="{509AE44A-62B6-4D85-9649-A2F4C97DBA19}"/>
              </a:ext>
            </a:extLst>
          </p:cNvPr>
          <p:cNvPicPr>
            <a:picLocks noGrp="1" noChangeAspect="1"/>
          </p:cNvPicPr>
          <p:nvPr>
            <p:ph sz="half" idx="2"/>
          </p:nvPr>
        </p:nvPicPr>
        <p:blipFill>
          <a:blip r:embed="rId2"/>
          <a:stretch>
            <a:fillRect/>
          </a:stretch>
        </p:blipFill>
        <p:spPr>
          <a:xfrm>
            <a:off x="6633686" y="372028"/>
            <a:ext cx="3048000" cy="2705100"/>
          </a:xfrm>
          <a:prstGeom prst="rect">
            <a:avLst/>
          </a:prstGeom>
        </p:spPr>
      </p:pic>
      <p:pic>
        <p:nvPicPr>
          <p:cNvPr id="6" name="Picture 5" descr="A close up of text on the side of a building&#10;&#10;Description generated with high confidence">
            <a:extLst>
              <a:ext uri="{FF2B5EF4-FFF2-40B4-BE49-F238E27FC236}">
                <a16:creationId xmlns:a16="http://schemas.microsoft.com/office/drawing/2014/main" id="{C4047E5E-213D-4F30-ABFB-EEF72914A615}"/>
              </a:ext>
            </a:extLst>
          </p:cNvPr>
          <p:cNvPicPr>
            <a:picLocks noChangeAspect="1"/>
          </p:cNvPicPr>
          <p:nvPr/>
        </p:nvPicPr>
        <p:blipFill>
          <a:blip r:embed="rId3"/>
          <a:stretch>
            <a:fillRect/>
          </a:stretch>
        </p:blipFill>
        <p:spPr>
          <a:xfrm>
            <a:off x="9662160" y="381000"/>
            <a:ext cx="2034540" cy="3048000"/>
          </a:xfrm>
          <a:prstGeom prst="rect">
            <a:avLst/>
          </a:prstGeom>
        </p:spPr>
      </p:pic>
      <p:pic>
        <p:nvPicPr>
          <p:cNvPr id="7" name="Content Placeholder 5" descr="A picture containing text, book&#10;&#10;Description generated with high confidence">
            <a:extLst>
              <a:ext uri="{FF2B5EF4-FFF2-40B4-BE49-F238E27FC236}">
                <a16:creationId xmlns:a16="http://schemas.microsoft.com/office/drawing/2014/main" id="{0E301E06-28EB-4ED2-A269-B31AB596683F}"/>
              </a:ext>
            </a:extLst>
          </p:cNvPr>
          <p:cNvPicPr>
            <a:picLocks noChangeAspect="1"/>
          </p:cNvPicPr>
          <p:nvPr/>
        </p:nvPicPr>
        <p:blipFill>
          <a:blip r:embed="rId4"/>
          <a:stretch>
            <a:fillRect/>
          </a:stretch>
        </p:blipFill>
        <p:spPr>
          <a:xfrm>
            <a:off x="9315450" y="3260172"/>
            <a:ext cx="2381250" cy="3048000"/>
          </a:xfrm>
          <a:prstGeom prst="rect">
            <a:avLst/>
          </a:prstGeom>
        </p:spPr>
      </p:pic>
      <p:pic>
        <p:nvPicPr>
          <p:cNvPr id="8" name="Picture 7" descr="A picture containing text, newspaper&#10;&#10;Description generated with high confidence">
            <a:extLst>
              <a:ext uri="{FF2B5EF4-FFF2-40B4-BE49-F238E27FC236}">
                <a16:creationId xmlns:a16="http://schemas.microsoft.com/office/drawing/2014/main" id="{402A9FE1-D5AC-489A-8C70-02630F3F5A44}"/>
              </a:ext>
            </a:extLst>
          </p:cNvPr>
          <p:cNvPicPr>
            <a:picLocks noChangeAspect="1"/>
          </p:cNvPicPr>
          <p:nvPr/>
        </p:nvPicPr>
        <p:blipFill>
          <a:blip r:embed="rId5"/>
          <a:stretch>
            <a:fillRect/>
          </a:stretch>
        </p:blipFill>
        <p:spPr>
          <a:xfrm>
            <a:off x="5812315" y="2872529"/>
            <a:ext cx="3200400" cy="3214688"/>
          </a:xfrm>
          <a:prstGeom prst="rect">
            <a:avLst/>
          </a:prstGeom>
        </p:spPr>
      </p:pic>
    </p:spTree>
    <p:extLst>
      <p:ext uri="{BB962C8B-B14F-4D97-AF65-F5344CB8AC3E}">
        <p14:creationId xmlns:p14="http://schemas.microsoft.com/office/powerpoint/2010/main" val="3244035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0C9954-1D25-4874-A4A2-B47026886270}"/>
              </a:ext>
            </a:extLst>
          </p:cNvPr>
          <p:cNvSpPr>
            <a:spLocks noGrp="1"/>
          </p:cNvSpPr>
          <p:nvPr>
            <p:ph type="title"/>
          </p:nvPr>
        </p:nvSpPr>
        <p:spPr>
          <a:xfrm>
            <a:off x="1141411" y="1419227"/>
            <a:ext cx="9906000" cy="1527174"/>
          </a:xfrm>
        </p:spPr>
        <p:txBody>
          <a:bodyPr/>
          <a:lstStyle/>
          <a:p>
            <a:r>
              <a:rPr lang="en-US" dirty="0"/>
              <a:t>The commission believes education is the key to reconciliation</a:t>
            </a:r>
          </a:p>
        </p:txBody>
      </p:sp>
      <p:sp>
        <p:nvSpPr>
          <p:cNvPr id="6" name="Text Placeholder 5">
            <a:extLst>
              <a:ext uri="{FF2B5EF4-FFF2-40B4-BE49-F238E27FC236}">
                <a16:creationId xmlns:a16="http://schemas.microsoft.com/office/drawing/2014/main" id="{6D4CFA92-2C47-4155-9CD2-AACA843B0055}"/>
              </a:ext>
            </a:extLst>
          </p:cNvPr>
          <p:cNvSpPr>
            <a:spLocks noGrp="1"/>
          </p:cNvSpPr>
          <p:nvPr>
            <p:ph type="body" idx="1"/>
          </p:nvPr>
        </p:nvSpPr>
        <p:spPr/>
        <p:txBody>
          <a:bodyPr>
            <a:normAutofit/>
          </a:bodyPr>
          <a:lstStyle/>
          <a:p>
            <a:r>
              <a:rPr lang="en-US" sz="3200" dirty="0"/>
              <a:t>QUESTIONS TO ASK</a:t>
            </a:r>
          </a:p>
        </p:txBody>
      </p:sp>
    </p:spTree>
    <p:extLst>
      <p:ext uri="{BB962C8B-B14F-4D97-AF65-F5344CB8AC3E}">
        <p14:creationId xmlns:p14="http://schemas.microsoft.com/office/powerpoint/2010/main" val="4262012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1D7A01-45C0-4B67-AC99-F6D80E2585B1}"/>
              </a:ext>
            </a:extLst>
          </p:cNvPr>
          <p:cNvSpPr>
            <a:spLocks noGrp="1"/>
          </p:cNvSpPr>
          <p:nvPr>
            <p:ph type="title"/>
          </p:nvPr>
        </p:nvSpPr>
        <p:spPr>
          <a:xfrm>
            <a:off x="1141413" y="618518"/>
            <a:ext cx="9905998" cy="308582"/>
          </a:xfrm>
        </p:spPr>
        <p:txBody>
          <a:bodyPr>
            <a:normAutofit fontScale="90000"/>
          </a:bodyPr>
          <a:lstStyle/>
          <a:p>
            <a:endParaRPr lang="en-US" dirty="0"/>
          </a:p>
        </p:txBody>
      </p:sp>
      <p:sp>
        <p:nvSpPr>
          <p:cNvPr id="5" name="Content Placeholder 4">
            <a:extLst>
              <a:ext uri="{FF2B5EF4-FFF2-40B4-BE49-F238E27FC236}">
                <a16:creationId xmlns:a16="http://schemas.microsoft.com/office/drawing/2014/main" id="{F688D598-0D80-4CB3-923F-758C468AFC8B}"/>
              </a:ext>
            </a:extLst>
          </p:cNvPr>
          <p:cNvSpPr>
            <a:spLocks noGrp="1"/>
          </p:cNvSpPr>
          <p:nvPr>
            <p:ph sz="half" idx="1"/>
          </p:nvPr>
        </p:nvSpPr>
        <p:spPr>
          <a:xfrm>
            <a:off x="1141410" y="1041400"/>
            <a:ext cx="4878389" cy="4749800"/>
          </a:xfrm>
        </p:spPr>
        <p:txBody>
          <a:bodyPr/>
          <a:lstStyle/>
          <a:p>
            <a:pPr marL="0" indent="0">
              <a:buNone/>
            </a:pPr>
            <a:r>
              <a:rPr lang="en-US" sz="4000" dirty="0"/>
              <a:t>Don’t we learn enough about indigenous peoples in elementary and secondary school?</a:t>
            </a:r>
          </a:p>
          <a:p>
            <a:endParaRPr lang="en-US" dirty="0"/>
          </a:p>
        </p:txBody>
      </p:sp>
      <p:pic>
        <p:nvPicPr>
          <p:cNvPr id="8" name="Content Placeholder 7" descr="A sign on the grass&#10;&#10;Description generated with high confidence">
            <a:extLst>
              <a:ext uri="{FF2B5EF4-FFF2-40B4-BE49-F238E27FC236}">
                <a16:creationId xmlns:a16="http://schemas.microsoft.com/office/drawing/2014/main" id="{05B30A15-59E2-4279-AD3D-E3A9914438D0}"/>
              </a:ext>
            </a:extLst>
          </p:cNvPr>
          <p:cNvPicPr>
            <a:picLocks noGrp="1" noChangeAspect="1"/>
          </p:cNvPicPr>
          <p:nvPr>
            <p:ph sz="half" idx="2"/>
          </p:nvPr>
        </p:nvPicPr>
        <p:blipFill>
          <a:blip r:embed="rId2"/>
          <a:stretch>
            <a:fillRect/>
          </a:stretch>
        </p:blipFill>
        <p:spPr>
          <a:xfrm>
            <a:off x="6094412" y="2248428"/>
            <a:ext cx="3810000" cy="4248150"/>
          </a:xfrm>
        </p:spPr>
      </p:pic>
      <p:pic>
        <p:nvPicPr>
          <p:cNvPr id="10" name="Picture 9" descr="A picture containing wall, building&#10;&#10;Description generated with high confidence">
            <a:extLst>
              <a:ext uri="{FF2B5EF4-FFF2-40B4-BE49-F238E27FC236}">
                <a16:creationId xmlns:a16="http://schemas.microsoft.com/office/drawing/2014/main" id="{AAA85925-65F7-41B3-A4C2-D03B0340D7CF}"/>
              </a:ext>
            </a:extLst>
          </p:cNvPr>
          <p:cNvPicPr>
            <a:picLocks noChangeAspect="1"/>
          </p:cNvPicPr>
          <p:nvPr/>
        </p:nvPicPr>
        <p:blipFill>
          <a:blip r:embed="rId3"/>
          <a:stretch>
            <a:fillRect/>
          </a:stretch>
        </p:blipFill>
        <p:spPr>
          <a:xfrm>
            <a:off x="9007475" y="220662"/>
            <a:ext cx="2381250" cy="2733675"/>
          </a:xfrm>
          <a:prstGeom prst="rect">
            <a:avLst/>
          </a:prstGeom>
        </p:spPr>
      </p:pic>
    </p:spTree>
    <p:extLst>
      <p:ext uri="{BB962C8B-B14F-4D97-AF65-F5344CB8AC3E}">
        <p14:creationId xmlns:p14="http://schemas.microsoft.com/office/powerpoint/2010/main" val="3993518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722088-C837-4194-BF96-2E8D31ED7880}"/>
              </a:ext>
            </a:extLst>
          </p:cNvPr>
          <p:cNvSpPr>
            <a:spLocks noGrp="1"/>
          </p:cNvSpPr>
          <p:nvPr>
            <p:ph type="title"/>
          </p:nvPr>
        </p:nvSpPr>
        <p:spPr>
          <a:xfrm>
            <a:off x="1141413" y="618518"/>
            <a:ext cx="9905998" cy="160415"/>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E1A013B3-DA19-4A53-A046-4D65E119D1E8}"/>
              </a:ext>
            </a:extLst>
          </p:cNvPr>
          <p:cNvSpPr>
            <a:spLocks noGrp="1"/>
          </p:cNvSpPr>
          <p:nvPr>
            <p:ph sz="half" idx="1"/>
          </p:nvPr>
        </p:nvSpPr>
        <p:spPr>
          <a:xfrm>
            <a:off x="1141410" y="999067"/>
            <a:ext cx="4878389" cy="3865033"/>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US" sz="4800" dirty="0"/>
              <a:t>What about inclusion of indigenous topics in k-12.</a:t>
            </a:r>
          </a:p>
          <a:p>
            <a:endParaRPr lang="en-US" dirty="0"/>
          </a:p>
        </p:txBody>
      </p:sp>
      <p:pic>
        <p:nvPicPr>
          <p:cNvPr id="8" name="Content Placeholder 7" descr="A picture containing cat, indoor&#10;&#10;Description generated with very high confidence">
            <a:extLst>
              <a:ext uri="{FF2B5EF4-FFF2-40B4-BE49-F238E27FC236}">
                <a16:creationId xmlns:a16="http://schemas.microsoft.com/office/drawing/2014/main" id="{475F6072-281E-4345-B62F-5F16C8730352}"/>
              </a:ext>
            </a:extLst>
          </p:cNvPr>
          <p:cNvPicPr>
            <a:picLocks noGrp="1" noChangeAspect="1"/>
          </p:cNvPicPr>
          <p:nvPr>
            <p:ph sz="half" idx="2"/>
          </p:nvPr>
        </p:nvPicPr>
        <p:blipFill>
          <a:blip r:embed="rId2"/>
          <a:stretch>
            <a:fillRect/>
          </a:stretch>
        </p:blipFill>
        <p:spPr>
          <a:xfrm>
            <a:off x="6019799" y="2214297"/>
            <a:ext cx="5715000" cy="4514850"/>
          </a:xfrm>
        </p:spPr>
      </p:pic>
    </p:spTree>
    <p:extLst>
      <p:ext uri="{BB962C8B-B14F-4D97-AF65-F5344CB8AC3E}">
        <p14:creationId xmlns:p14="http://schemas.microsoft.com/office/powerpoint/2010/main" val="1615224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7F6F-6B53-44E0-9CB8-3D993703FBA1}"/>
              </a:ext>
            </a:extLst>
          </p:cNvPr>
          <p:cNvSpPr>
            <a:spLocks noGrp="1"/>
          </p:cNvSpPr>
          <p:nvPr>
            <p:ph type="title"/>
          </p:nvPr>
        </p:nvSpPr>
        <p:spPr>
          <a:xfrm flipV="1">
            <a:off x="1141413" y="520700"/>
            <a:ext cx="9905998" cy="97818"/>
          </a:xfrm>
        </p:spPr>
        <p:txBody>
          <a:bodyPr>
            <a:normAutofit fontScale="90000"/>
          </a:bodyPr>
          <a:lstStyle/>
          <a:p>
            <a:endParaRPr lang="en-US" dirty="0"/>
          </a:p>
        </p:txBody>
      </p:sp>
      <p:sp>
        <p:nvSpPr>
          <p:cNvPr id="4" name="Content Placeholder 3">
            <a:extLst>
              <a:ext uri="{FF2B5EF4-FFF2-40B4-BE49-F238E27FC236}">
                <a16:creationId xmlns:a16="http://schemas.microsoft.com/office/drawing/2014/main" id="{5F7FDB2D-D343-4164-B3C1-37B9AAE2D003}"/>
              </a:ext>
            </a:extLst>
          </p:cNvPr>
          <p:cNvSpPr>
            <a:spLocks noGrp="1"/>
          </p:cNvSpPr>
          <p:nvPr>
            <p:ph sz="half" idx="2"/>
          </p:nvPr>
        </p:nvSpPr>
        <p:spPr>
          <a:xfrm>
            <a:off x="5613400" y="1231900"/>
            <a:ext cx="5434011" cy="4559300"/>
          </a:xfrm>
        </p:spPr>
        <p:txBody>
          <a:bodyPr>
            <a:normAutofit lnSpcReduction="10000"/>
          </a:bodyPr>
          <a:lstStyle/>
          <a:p>
            <a:pPr marL="0" indent="0">
              <a:buNone/>
            </a:pPr>
            <a:r>
              <a:rPr lang="en-US" sz="3200" dirty="0"/>
              <a:t>“Words and stories live: they help us to keep other beings alive, and they reinforce the bonds between ourselves and “all our relations,” to invoke a key phrase in many indigenous cultures, and world views, as well as in indigenous studies” (5)</a:t>
            </a:r>
          </a:p>
          <a:p>
            <a:endParaRPr lang="en-US" dirty="0"/>
          </a:p>
        </p:txBody>
      </p:sp>
      <p:pic>
        <p:nvPicPr>
          <p:cNvPr id="5" name="Content Placeholder 5" descr="A close up of text on a white background&#10;&#10;Description generated with high confidence">
            <a:extLst>
              <a:ext uri="{FF2B5EF4-FFF2-40B4-BE49-F238E27FC236}">
                <a16:creationId xmlns:a16="http://schemas.microsoft.com/office/drawing/2014/main" id="{FDD7885A-5D6F-464A-B15F-3DD080D5B5E7}"/>
              </a:ext>
            </a:extLst>
          </p:cNvPr>
          <p:cNvPicPr>
            <a:picLocks noGrp="1"/>
          </p:cNvPicPr>
          <p:nvPr>
            <p:ph sz="half" idx="1"/>
          </p:nvPr>
        </p:nvPicPr>
        <p:blipFill>
          <a:blip r:embed="rId2"/>
          <a:stretch>
            <a:fillRect/>
          </a:stretch>
        </p:blipFill>
        <p:spPr>
          <a:xfrm>
            <a:off x="1701006" y="304800"/>
            <a:ext cx="3657600" cy="5486400"/>
          </a:xfrm>
        </p:spPr>
      </p:pic>
    </p:spTree>
    <p:extLst>
      <p:ext uri="{BB962C8B-B14F-4D97-AF65-F5344CB8AC3E}">
        <p14:creationId xmlns:p14="http://schemas.microsoft.com/office/powerpoint/2010/main" val="2313628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54550F-AA1C-4D9C-9174-56B6C2536839}"/>
              </a:ext>
            </a:extLst>
          </p:cNvPr>
          <p:cNvSpPr/>
          <p:nvPr/>
        </p:nvSpPr>
        <p:spPr>
          <a:xfrm>
            <a:off x="584201" y="3244334"/>
            <a:ext cx="10629899" cy="923330"/>
          </a:xfrm>
          <a:prstGeom prst="rect">
            <a:avLst/>
          </a:prstGeom>
        </p:spPr>
        <p:txBody>
          <a:bodyPr wrap="square">
            <a:spAutoFit/>
          </a:bodyPr>
          <a:lstStyle/>
          <a:p>
            <a:r>
              <a:rPr lang="en-US" sz="5400" b="1" dirty="0"/>
              <a:t>  What about our library collections?</a:t>
            </a:r>
            <a:endParaRPr lang="en-US" sz="5400" dirty="0"/>
          </a:p>
        </p:txBody>
      </p:sp>
    </p:spTree>
    <p:extLst>
      <p:ext uri="{BB962C8B-B14F-4D97-AF65-F5344CB8AC3E}">
        <p14:creationId xmlns:p14="http://schemas.microsoft.com/office/powerpoint/2010/main" val="3270662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generated with high confidence">
            <a:extLst>
              <a:ext uri="{FF2B5EF4-FFF2-40B4-BE49-F238E27FC236}">
                <a16:creationId xmlns:a16="http://schemas.microsoft.com/office/drawing/2014/main" id="{EB189022-2BD8-4966-B075-B38FE7FE7D87}"/>
              </a:ext>
            </a:extLst>
          </p:cNvPr>
          <p:cNvPicPr>
            <a:picLocks noChangeAspect="1"/>
          </p:cNvPicPr>
          <p:nvPr/>
        </p:nvPicPr>
        <p:blipFill>
          <a:blip r:embed="rId2"/>
          <a:stretch>
            <a:fillRect/>
          </a:stretch>
        </p:blipFill>
        <p:spPr>
          <a:xfrm>
            <a:off x="476250" y="266700"/>
            <a:ext cx="11239500" cy="6324600"/>
          </a:xfrm>
          <a:prstGeom prst="rect">
            <a:avLst/>
          </a:prstGeom>
        </p:spPr>
      </p:pic>
    </p:spTree>
    <p:extLst>
      <p:ext uri="{BB962C8B-B14F-4D97-AF65-F5344CB8AC3E}">
        <p14:creationId xmlns:p14="http://schemas.microsoft.com/office/powerpoint/2010/main" val="1214882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31BB0-CEED-4CDA-899F-CA6325792199}"/>
              </a:ext>
            </a:extLst>
          </p:cNvPr>
          <p:cNvSpPr>
            <a:spLocks noGrp="1"/>
          </p:cNvSpPr>
          <p:nvPr>
            <p:ph type="title"/>
          </p:nvPr>
        </p:nvSpPr>
        <p:spPr>
          <a:xfrm>
            <a:off x="977900" y="241300"/>
            <a:ext cx="9905998" cy="1793937"/>
          </a:xfrm>
        </p:spPr>
        <p:txBody>
          <a:bodyPr>
            <a:normAutofit fontScale="90000"/>
          </a:bodyPr>
          <a:lstStyle/>
          <a:p>
            <a:r>
              <a:rPr lang="en-US" b="1" dirty="0" err="1"/>
              <a:t>Younging</a:t>
            </a:r>
            <a:r>
              <a:rPr lang="en-US" b="1" dirty="0"/>
              <a:t> said these are some of the most common mistakes made by editors about Indigenous literature:</a:t>
            </a:r>
            <a:br>
              <a:rPr lang="en-US" b="1" dirty="0"/>
            </a:br>
            <a:endParaRPr lang="en-US" dirty="0"/>
          </a:p>
        </p:txBody>
      </p:sp>
      <p:sp>
        <p:nvSpPr>
          <p:cNvPr id="4" name="Content Placeholder 3">
            <a:extLst>
              <a:ext uri="{FF2B5EF4-FFF2-40B4-BE49-F238E27FC236}">
                <a16:creationId xmlns:a16="http://schemas.microsoft.com/office/drawing/2014/main" id="{024A60C0-051A-45EB-B002-390B494D19A5}"/>
              </a:ext>
            </a:extLst>
          </p:cNvPr>
          <p:cNvSpPr>
            <a:spLocks noGrp="1"/>
          </p:cNvSpPr>
          <p:nvPr>
            <p:ph idx="1"/>
          </p:nvPr>
        </p:nvSpPr>
        <p:spPr>
          <a:xfrm>
            <a:off x="1752600" y="1701800"/>
            <a:ext cx="9294811" cy="4089400"/>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n-US" sz="4400" b="1" dirty="0"/>
              <a:t>That non-Indigenous people can write about Indigenous communities and interpret their culture through their own perspectives.</a:t>
            </a:r>
          </a:p>
          <a:p>
            <a:endParaRPr lang="en-US" dirty="0"/>
          </a:p>
        </p:txBody>
      </p:sp>
    </p:spTree>
    <p:extLst>
      <p:ext uri="{BB962C8B-B14F-4D97-AF65-F5344CB8AC3E}">
        <p14:creationId xmlns:p14="http://schemas.microsoft.com/office/powerpoint/2010/main" val="183734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9B5-D8A9-4EAF-B54C-81DB28BD6356}"/>
              </a:ext>
            </a:extLst>
          </p:cNvPr>
          <p:cNvSpPr>
            <a:spLocks noGrp="1"/>
          </p:cNvSpPr>
          <p:nvPr>
            <p:ph type="title"/>
          </p:nvPr>
        </p:nvSpPr>
        <p:spPr>
          <a:xfrm>
            <a:off x="1141413" y="-411771"/>
            <a:ext cx="9905998" cy="1478570"/>
          </a:xfrm>
        </p:spPr>
        <p:txBody>
          <a:bodyPr/>
          <a:lstStyle/>
          <a:p>
            <a:endParaRPr lang="en-US"/>
          </a:p>
        </p:txBody>
      </p:sp>
      <p:sp>
        <p:nvSpPr>
          <p:cNvPr id="3" name="Content Placeholder 2">
            <a:extLst>
              <a:ext uri="{FF2B5EF4-FFF2-40B4-BE49-F238E27FC236}">
                <a16:creationId xmlns:a16="http://schemas.microsoft.com/office/drawing/2014/main" id="{BB90826F-8AC7-4693-BC87-BDE2C4D2475E}"/>
              </a:ext>
            </a:extLst>
          </p:cNvPr>
          <p:cNvSpPr>
            <a:spLocks noGrp="1"/>
          </p:cNvSpPr>
          <p:nvPr>
            <p:ph idx="1"/>
          </p:nvPr>
        </p:nvSpPr>
        <p:spPr>
          <a:xfrm>
            <a:off x="1141412" y="1333500"/>
            <a:ext cx="9905999" cy="4457701"/>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n-US" sz="4400" b="1" dirty="0"/>
              <a:t>That because Indigenous people are modern, they are no longer authentic. Editors assume that "when Indigenous peoples participate in modernity, they are turning their backs on their ancestors." </a:t>
            </a:r>
          </a:p>
          <a:p>
            <a:endParaRPr lang="en-US" dirty="0"/>
          </a:p>
        </p:txBody>
      </p:sp>
    </p:spTree>
    <p:extLst>
      <p:ext uri="{BB962C8B-B14F-4D97-AF65-F5344CB8AC3E}">
        <p14:creationId xmlns:p14="http://schemas.microsoft.com/office/powerpoint/2010/main" val="1527884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5A481-03D6-400F-9965-FF4567693D5A}"/>
              </a:ext>
            </a:extLst>
          </p:cNvPr>
          <p:cNvSpPr>
            <a:spLocks noGrp="1"/>
          </p:cNvSpPr>
          <p:nvPr>
            <p:ph type="title"/>
          </p:nvPr>
        </p:nvSpPr>
        <p:spPr>
          <a:xfrm>
            <a:off x="1141413" y="618518"/>
            <a:ext cx="9905998" cy="24508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9C10684-BB68-4D71-A085-5338B7CB5B0C}"/>
              </a:ext>
            </a:extLst>
          </p:cNvPr>
          <p:cNvSpPr>
            <a:spLocks noGrp="1"/>
          </p:cNvSpPr>
          <p:nvPr>
            <p:ph idx="1"/>
          </p:nvPr>
        </p:nvSpPr>
        <p:spPr>
          <a:xfrm>
            <a:off x="1141412" y="1092200"/>
            <a:ext cx="9905999" cy="4699001"/>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n-US" sz="4800" b="1" dirty="0"/>
              <a:t>Indigenous people are written about in the past tense, when they are in fact very much alive and thriving.  </a:t>
            </a:r>
          </a:p>
          <a:p>
            <a:endParaRPr lang="en-US" dirty="0"/>
          </a:p>
        </p:txBody>
      </p:sp>
    </p:spTree>
    <p:extLst>
      <p:ext uri="{BB962C8B-B14F-4D97-AF65-F5344CB8AC3E}">
        <p14:creationId xmlns:p14="http://schemas.microsoft.com/office/powerpoint/2010/main" val="600708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B00-D7C6-4B91-917D-C22AB2ED17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2A7414-7F8A-46C2-8205-B3CF636F5A31}"/>
              </a:ext>
            </a:extLst>
          </p:cNvPr>
          <p:cNvSpPr>
            <a:spLocks noGrp="1"/>
          </p:cNvSpPr>
          <p:nvPr>
            <p:ph idx="1"/>
          </p:nvPr>
        </p:nvSpPr>
        <p:spPr>
          <a:xfrm>
            <a:off x="1141412" y="1803400"/>
            <a:ext cx="9905999" cy="3987801"/>
          </a:xfrm>
        </p:spPr>
        <p:style>
          <a:lnRef idx="1">
            <a:schemeClr val="accent2"/>
          </a:lnRef>
          <a:fillRef idx="3">
            <a:schemeClr val="accent2"/>
          </a:fillRef>
          <a:effectRef idx="2">
            <a:schemeClr val="accent2"/>
          </a:effectRef>
          <a:fontRef idx="minor">
            <a:schemeClr val="lt1"/>
          </a:fontRef>
        </p:style>
        <p:txBody>
          <a:bodyPr/>
          <a:lstStyle/>
          <a:p>
            <a:pPr marL="0" indent="0">
              <a:buNone/>
            </a:pPr>
            <a:r>
              <a:rPr lang="en-US" sz="6000" b="1" dirty="0"/>
              <a:t>That Indigenous literature is a subcategory of </a:t>
            </a:r>
            <a:r>
              <a:rPr lang="en-US" sz="6000" b="1" dirty="0" err="1"/>
              <a:t>CanLit</a:t>
            </a:r>
            <a:r>
              <a:rPr lang="en-US" sz="6000" b="1" dirty="0"/>
              <a:t>. </a:t>
            </a:r>
          </a:p>
          <a:p>
            <a:endParaRPr lang="en-US" dirty="0"/>
          </a:p>
        </p:txBody>
      </p:sp>
    </p:spTree>
    <p:extLst>
      <p:ext uri="{BB962C8B-B14F-4D97-AF65-F5344CB8AC3E}">
        <p14:creationId xmlns:p14="http://schemas.microsoft.com/office/powerpoint/2010/main" val="3955434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EC55E-2B87-4184-8157-98F8C2D3BC42}"/>
              </a:ext>
            </a:extLst>
          </p:cNvPr>
          <p:cNvSpPr>
            <a:spLocks noGrp="1"/>
          </p:cNvSpPr>
          <p:nvPr>
            <p:ph type="title"/>
          </p:nvPr>
        </p:nvSpPr>
        <p:spPr>
          <a:xfrm>
            <a:off x="1141413" y="618518"/>
            <a:ext cx="9905998" cy="1478570"/>
          </a:xfrm>
        </p:spPr>
        <p:txBody>
          <a:bodyPr/>
          <a:lstStyle/>
          <a:p>
            <a:endParaRPr lang="en-US" dirty="0"/>
          </a:p>
        </p:txBody>
      </p:sp>
      <p:sp>
        <p:nvSpPr>
          <p:cNvPr id="3" name="Content Placeholder 2">
            <a:extLst>
              <a:ext uri="{FF2B5EF4-FFF2-40B4-BE49-F238E27FC236}">
                <a16:creationId xmlns:a16="http://schemas.microsoft.com/office/drawing/2014/main" id="{BF1DBCCC-96D2-44A6-B8BE-7675D14265DD}"/>
              </a:ext>
            </a:extLst>
          </p:cNvPr>
          <p:cNvSpPr>
            <a:spLocks noGrp="1"/>
          </p:cNvSpPr>
          <p:nvPr>
            <p:ph idx="1"/>
          </p:nvPr>
        </p:nvSpPr>
        <p:spPr>
          <a:xfrm>
            <a:off x="1141412" y="1320800"/>
            <a:ext cx="9905999" cy="4470401"/>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marL="0" indent="0">
              <a:buNone/>
            </a:pPr>
            <a:r>
              <a:rPr lang="en-US" sz="6000" b="1" dirty="0"/>
              <a:t>That publishers have the right to publish traditional stories — a trend </a:t>
            </a:r>
            <a:r>
              <a:rPr lang="en-US" sz="6000" b="1" dirty="0" err="1"/>
              <a:t>Younging</a:t>
            </a:r>
            <a:r>
              <a:rPr lang="en-US" sz="6000" b="1" dirty="0"/>
              <a:t> sees in children's literature. </a:t>
            </a:r>
          </a:p>
          <a:p>
            <a:endParaRPr lang="en-US" dirty="0"/>
          </a:p>
        </p:txBody>
      </p:sp>
    </p:spTree>
    <p:extLst>
      <p:ext uri="{BB962C8B-B14F-4D97-AF65-F5344CB8AC3E}">
        <p14:creationId xmlns:p14="http://schemas.microsoft.com/office/powerpoint/2010/main" val="3519789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9D807-5259-4D7F-9C16-AF8ADB8F213A}"/>
              </a:ext>
            </a:extLst>
          </p:cNvPr>
          <p:cNvPicPr>
            <a:picLocks noChangeAspect="1"/>
          </p:cNvPicPr>
          <p:nvPr/>
        </p:nvPicPr>
        <p:blipFill>
          <a:blip r:embed="rId3"/>
          <a:stretch>
            <a:fillRect/>
          </a:stretch>
        </p:blipFill>
        <p:spPr>
          <a:xfrm>
            <a:off x="215900" y="228600"/>
            <a:ext cx="11417300" cy="6426200"/>
          </a:xfrm>
          <a:prstGeom prst="rect">
            <a:avLst/>
          </a:prstGeom>
        </p:spPr>
      </p:pic>
    </p:spTree>
    <p:extLst>
      <p:ext uri="{BB962C8B-B14F-4D97-AF65-F5344CB8AC3E}">
        <p14:creationId xmlns:p14="http://schemas.microsoft.com/office/powerpoint/2010/main" val="149972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7F5A-A287-420B-AEEA-75496E264851}"/>
              </a:ext>
            </a:extLst>
          </p:cNvPr>
          <p:cNvSpPr>
            <a:spLocks noGrp="1"/>
          </p:cNvSpPr>
          <p:nvPr>
            <p:ph type="title"/>
          </p:nvPr>
        </p:nvSpPr>
        <p:spPr/>
        <p:txBody>
          <a:bodyPr/>
          <a:lstStyle/>
          <a:p>
            <a:r>
              <a:rPr lang="en-US" dirty="0"/>
              <a:t>Two categories that dominate the field of aboriginal children’s literature</a:t>
            </a:r>
          </a:p>
        </p:txBody>
      </p:sp>
      <p:sp>
        <p:nvSpPr>
          <p:cNvPr id="3" name="Content Placeholder 2">
            <a:extLst>
              <a:ext uri="{FF2B5EF4-FFF2-40B4-BE49-F238E27FC236}">
                <a16:creationId xmlns:a16="http://schemas.microsoft.com/office/drawing/2014/main" id="{964A0407-4CD7-400F-96E8-CD991BB05C7D}"/>
              </a:ext>
            </a:extLst>
          </p:cNvPr>
          <p:cNvSpPr>
            <a:spLocks noGrp="1"/>
          </p:cNvSpPr>
          <p:nvPr>
            <p:ph sz="half" idx="1"/>
          </p:nvPr>
        </p:nvSpPr>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r>
              <a:rPr lang="en-US" sz="5400" dirty="0"/>
              <a:t>Retellings of traditional tales and legends</a:t>
            </a:r>
          </a:p>
          <a:p>
            <a:endParaRPr lang="en-US" dirty="0"/>
          </a:p>
        </p:txBody>
      </p:sp>
      <p:sp>
        <p:nvSpPr>
          <p:cNvPr id="4" name="Content Placeholder 3">
            <a:extLst>
              <a:ext uri="{FF2B5EF4-FFF2-40B4-BE49-F238E27FC236}">
                <a16:creationId xmlns:a16="http://schemas.microsoft.com/office/drawing/2014/main" id="{8E984C86-D22A-480A-A142-82F4915C3D15}"/>
              </a:ext>
            </a:extLst>
          </p:cNvPr>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sz="4400" dirty="0"/>
              <a:t>Fictional stories about aboriginal youths in historical and contemporary settings</a:t>
            </a:r>
          </a:p>
          <a:p>
            <a:endParaRPr lang="en-US" dirty="0"/>
          </a:p>
        </p:txBody>
      </p:sp>
    </p:spTree>
    <p:extLst>
      <p:ext uri="{BB962C8B-B14F-4D97-AF65-F5344CB8AC3E}">
        <p14:creationId xmlns:p14="http://schemas.microsoft.com/office/powerpoint/2010/main" val="828161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pic>
        <p:nvPicPr>
          <p:cNvPr id="5" name="Content Placeholder 5" descr="A picture containing nature&#10;&#10;Description generated with very high confidence">
            <a:extLst>
              <a:ext uri="{FF2B5EF4-FFF2-40B4-BE49-F238E27FC236}">
                <a16:creationId xmlns:a16="http://schemas.microsoft.com/office/drawing/2014/main" id="{DDDD2403-3061-4853-B0FC-AFD3073725AD}"/>
              </a:ext>
            </a:extLst>
          </p:cNvPr>
          <p:cNvPicPr>
            <a:picLocks noGrp="1" noChangeAspect="1"/>
          </p:cNvPicPr>
          <p:nvPr>
            <p:ph sz="half" idx="1"/>
          </p:nvPr>
        </p:nvPicPr>
        <p:blipFill rotWithShape="1">
          <a:blip r:embed="rId4"/>
          <a:srcRect l="13461" r="18968" b="-1"/>
          <a:stretch/>
        </p:blipFill>
        <p:spPr>
          <a:xfrm>
            <a:off x="1141411" y="2249487"/>
            <a:ext cx="3494597"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82BFC0E7-95F8-449B-9BF3-99F442CEEADA}"/>
              </a:ext>
            </a:extLst>
          </p:cNvPr>
          <p:cNvSpPr>
            <a:spLocks noGrp="1"/>
          </p:cNvSpPr>
          <p:nvPr>
            <p:ph type="title"/>
          </p:nvPr>
        </p:nvSpPr>
        <p:spPr>
          <a:xfrm>
            <a:off x="1141413" y="618518"/>
            <a:ext cx="9905998" cy="1478570"/>
          </a:xfrm>
        </p:spPr>
        <p:txBody>
          <a:bodyPr vert="horz" lIns="91440" tIns="45720" rIns="91440" bIns="45720" rtlCol="0" anchor="ctr">
            <a:normAutofit/>
          </a:bodyPr>
          <a:lstStyle/>
          <a:p>
            <a:pPr algn="ctr"/>
            <a:r>
              <a:rPr lang="en-US" b="1" dirty="0"/>
              <a:t>Cite and respect the source</a:t>
            </a:r>
            <a:endParaRPr lang="en-US"/>
          </a:p>
        </p:txBody>
      </p:sp>
      <p:sp>
        <p:nvSpPr>
          <p:cNvPr id="4" name="Content Placeholder 3">
            <a:extLst>
              <a:ext uri="{FF2B5EF4-FFF2-40B4-BE49-F238E27FC236}">
                <a16:creationId xmlns:a16="http://schemas.microsoft.com/office/drawing/2014/main" id="{D13C6B7F-A248-4054-A5B9-1061734F51B9}"/>
              </a:ext>
            </a:extLst>
          </p:cNvPr>
          <p:cNvSpPr>
            <a:spLocks noGrp="1"/>
          </p:cNvSpPr>
          <p:nvPr>
            <p:ph sz="half" idx="2"/>
          </p:nvPr>
        </p:nvSpPr>
        <p:spPr>
          <a:xfrm>
            <a:off x="4726496" y="2249487"/>
            <a:ext cx="6936867" cy="3541714"/>
          </a:xfrm>
        </p:spPr>
        <p:txBody>
          <a:bodyPr vert="horz" lIns="91440" tIns="45720" rIns="91440" bIns="45720" rtlCol="0">
            <a:normAutofit lnSpcReduction="10000"/>
          </a:bodyPr>
          <a:lstStyle/>
          <a:p>
            <a:pPr marL="0" indent="0">
              <a:buNone/>
            </a:pPr>
            <a:r>
              <a:rPr lang="en-US" sz="3200" dirty="0"/>
              <a:t>Retold folktales, myths and legends specify the source for the story and details regarding changes the author made in retelling the story. The retold story reflects the tribe from which it originated.</a:t>
            </a:r>
          </a:p>
          <a:p>
            <a:endParaRPr lang="en-US" dirty="0"/>
          </a:p>
        </p:txBody>
      </p:sp>
    </p:spTree>
    <p:extLst>
      <p:ext uri="{BB962C8B-B14F-4D97-AF65-F5344CB8AC3E}">
        <p14:creationId xmlns:p14="http://schemas.microsoft.com/office/powerpoint/2010/main" val="41628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extLst/>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EF0702B-8BDA-49B2-9FB5-FAEFBAAD265D}"/>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
                <a:solidFill>
                  <a:srgbClr val="FFFFFF"/>
                </a:solidFill>
              </a14:hiddenFill>
            </a:ext>
          </a:extLst>
        </p:spPr>
      </p:pic>
      <p:grpSp>
        <p:nvGrpSpPr>
          <p:cNvPr id="12" name="Group 11">
            <a:extLst>
              <a:ext uri="{FF2B5EF4-FFF2-40B4-BE49-F238E27FC236}">
                <a16:creationId xmlns:a16="http://schemas.microsoft.com/office/drawing/2014/main" id="{9D8D9FF3-B837-4563-BBDD-397FAC4FDAF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724185D4-BA0D-4936-9FD1-DAFC9F2D4FBD}"/>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88C0A3E2-2EF8-4B78-924A-4CE18DC2E1FE}"/>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26" name="Freeform 6">
                <a:extLst>
                  <a:ext uri="{FF2B5EF4-FFF2-40B4-BE49-F238E27FC236}">
                    <a16:creationId xmlns:a16="http://schemas.microsoft.com/office/drawing/2014/main" id="{FC28307F-5603-45B4-811B-D1FDA9AC7495}"/>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7" name="Freeform 7">
                <a:extLst>
                  <a:ext uri="{FF2B5EF4-FFF2-40B4-BE49-F238E27FC236}">
                    <a16:creationId xmlns:a16="http://schemas.microsoft.com/office/drawing/2014/main" id="{69FD485A-59BE-46AD-AF37-77821F8F7F36}"/>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8" name="Freeform 8">
                <a:extLst>
                  <a:ext uri="{FF2B5EF4-FFF2-40B4-BE49-F238E27FC236}">
                    <a16:creationId xmlns:a16="http://schemas.microsoft.com/office/drawing/2014/main" id="{BDFEA793-B98A-4CAB-A0D5-2B470E05F908}"/>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9" name="Freeform 9">
                <a:extLst>
                  <a:ext uri="{FF2B5EF4-FFF2-40B4-BE49-F238E27FC236}">
                    <a16:creationId xmlns:a16="http://schemas.microsoft.com/office/drawing/2014/main" id="{EE25D0AE-3B13-4655-A294-EF0D78F1227C}"/>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0" name="Freeform 10">
                <a:extLst>
                  <a:ext uri="{FF2B5EF4-FFF2-40B4-BE49-F238E27FC236}">
                    <a16:creationId xmlns:a16="http://schemas.microsoft.com/office/drawing/2014/main" id="{23C38D80-292F-43A1-B89C-E624D0BF8BD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1" name="Freeform 11">
                <a:extLst>
                  <a:ext uri="{FF2B5EF4-FFF2-40B4-BE49-F238E27FC236}">
                    <a16:creationId xmlns:a16="http://schemas.microsoft.com/office/drawing/2014/main" id="{E2B5219E-9DCD-4C4B-991C-FC45DFCD14A7}"/>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2" name="Freeform 12">
                <a:extLst>
                  <a:ext uri="{FF2B5EF4-FFF2-40B4-BE49-F238E27FC236}">
                    <a16:creationId xmlns:a16="http://schemas.microsoft.com/office/drawing/2014/main" id="{A30E8782-7DF6-427A-9A2A-702365C0EC78}"/>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3" name="Freeform 13">
                <a:extLst>
                  <a:ext uri="{FF2B5EF4-FFF2-40B4-BE49-F238E27FC236}">
                    <a16:creationId xmlns:a16="http://schemas.microsoft.com/office/drawing/2014/main" id="{FE1B06CA-5BA9-45ED-B3C6-CAE40B8E23C4}"/>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4" name="Freeform 14">
                <a:extLst>
                  <a:ext uri="{FF2B5EF4-FFF2-40B4-BE49-F238E27FC236}">
                    <a16:creationId xmlns:a16="http://schemas.microsoft.com/office/drawing/2014/main" id="{C52909D3-C19E-4F06-A560-2D2DD632359E}"/>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5" name="Freeform 15">
                <a:extLst>
                  <a:ext uri="{FF2B5EF4-FFF2-40B4-BE49-F238E27FC236}">
                    <a16:creationId xmlns:a16="http://schemas.microsoft.com/office/drawing/2014/main" id="{C6838D4B-DA22-4462-9CE0-E01E48BA9189}"/>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6" name="Line 16">
                <a:extLst>
                  <a:ext uri="{FF2B5EF4-FFF2-40B4-BE49-F238E27FC236}">
                    <a16:creationId xmlns:a16="http://schemas.microsoft.com/office/drawing/2014/main" id="{AE0BE66B-3C19-4B17-AD92-0BC90461D639}"/>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AD0FA87C-8F9F-421D-BD98-51D6F78A027F}"/>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8" name="Freeform 18">
                <a:extLst>
                  <a:ext uri="{FF2B5EF4-FFF2-40B4-BE49-F238E27FC236}">
                    <a16:creationId xmlns:a16="http://schemas.microsoft.com/office/drawing/2014/main" id="{D1CCD0AA-AEA4-4E75-B606-ED77C1354D83}"/>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39" name="Freeform 19">
                <a:extLst>
                  <a:ext uri="{FF2B5EF4-FFF2-40B4-BE49-F238E27FC236}">
                    <a16:creationId xmlns:a16="http://schemas.microsoft.com/office/drawing/2014/main" id="{AE2D1BCE-E4E7-47AB-BE42-82509939EFCE}"/>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0" name="Freeform 20">
                <a:extLst>
                  <a:ext uri="{FF2B5EF4-FFF2-40B4-BE49-F238E27FC236}">
                    <a16:creationId xmlns:a16="http://schemas.microsoft.com/office/drawing/2014/main" id="{473D3523-AEDD-4EE1-A0AD-58CA27B8778E}"/>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1" name="Rectangle 21">
                <a:extLst>
                  <a:ext uri="{FF2B5EF4-FFF2-40B4-BE49-F238E27FC236}">
                    <a16:creationId xmlns:a16="http://schemas.microsoft.com/office/drawing/2014/main" id="{544D95D4-2423-4287-B761-407A6573A080}"/>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sp>
            <p:nvSpPr>
              <p:cNvPr id="42" name="Freeform 22">
                <a:extLst>
                  <a:ext uri="{FF2B5EF4-FFF2-40B4-BE49-F238E27FC236}">
                    <a16:creationId xmlns:a16="http://schemas.microsoft.com/office/drawing/2014/main" id="{7B471CBE-8098-4218-9F7A-6F1CBD1C3F3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3" name="Freeform 23">
                <a:extLst>
                  <a:ext uri="{FF2B5EF4-FFF2-40B4-BE49-F238E27FC236}">
                    <a16:creationId xmlns:a16="http://schemas.microsoft.com/office/drawing/2014/main" id="{F846011B-9AD7-4FD0-B6C2-5305FEA5F493}"/>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4" name="Freeform 24">
                <a:extLst>
                  <a:ext uri="{FF2B5EF4-FFF2-40B4-BE49-F238E27FC236}">
                    <a16:creationId xmlns:a16="http://schemas.microsoft.com/office/drawing/2014/main" id="{D865D67E-FECF-4D91-B760-03E7FDD77AF4}"/>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5" name="Freeform 25">
                <a:extLst>
                  <a:ext uri="{FF2B5EF4-FFF2-40B4-BE49-F238E27FC236}">
                    <a16:creationId xmlns:a16="http://schemas.microsoft.com/office/drawing/2014/main" id="{4BC160F1-DA26-4D45-85A9-9F848ED55B25}"/>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6" name="Freeform 26">
                <a:extLst>
                  <a:ext uri="{FF2B5EF4-FFF2-40B4-BE49-F238E27FC236}">
                    <a16:creationId xmlns:a16="http://schemas.microsoft.com/office/drawing/2014/main" id="{D94B6483-65D5-4965-AE49-E65F7112BAE8}"/>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7" name="Freeform 27">
                <a:extLst>
                  <a:ext uri="{FF2B5EF4-FFF2-40B4-BE49-F238E27FC236}">
                    <a16:creationId xmlns:a16="http://schemas.microsoft.com/office/drawing/2014/main" id="{1DACBD0F-F55C-49F2-BB15-E050ED16FE2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8" name="Freeform 28">
                <a:extLst>
                  <a:ext uri="{FF2B5EF4-FFF2-40B4-BE49-F238E27FC236}">
                    <a16:creationId xmlns:a16="http://schemas.microsoft.com/office/drawing/2014/main" id="{BC0FA2EE-3EF5-41AD-9BCC-4BD4066F21ED}"/>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49" name="Freeform 29">
                <a:extLst>
                  <a:ext uri="{FF2B5EF4-FFF2-40B4-BE49-F238E27FC236}">
                    <a16:creationId xmlns:a16="http://schemas.microsoft.com/office/drawing/2014/main" id="{66313D2E-7E8B-424D-8808-5A952762DD13}"/>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0" name="Freeform 30">
                <a:extLst>
                  <a:ext uri="{FF2B5EF4-FFF2-40B4-BE49-F238E27FC236}">
                    <a16:creationId xmlns:a16="http://schemas.microsoft.com/office/drawing/2014/main" id="{F4A99A13-FD75-4F56-A5F9-54E5807E5DBC}"/>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51" name="Freeform 31">
                <a:extLst>
                  <a:ext uri="{FF2B5EF4-FFF2-40B4-BE49-F238E27FC236}">
                    <a16:creationId xmlns:a16="http://schemas.microsoft.com/office/drawing/2014/main" id="{808E31E1-F7AD-4A81-8FD3-806FF7B69D24}"/>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grpSp>
        <p:grpSp>
          <p:nvGrpSpPr>
            <p:cNvPr id="14" name="Group 13">
              <a:extLst>
                <a:ext uri="{FF2B5EF4-FFF2-40B4-BE49-F238E27FC236}">
                  <a16:creationId xmlns:a16="http://schemas.microsoft.com/office/drawing/2014/main" id="{38424CA8-1819-45B9-9FA4-FA97F277502D}"/>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1A2DDE80-0145-4EFF-84F1-FFD7B2AC1DD8}"/>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6" name="Freeform 33">
                <a:extLst>
                  <a:ext uri="{FF2B5EF4-FFF2-40B4-BE49-F238E27FC236}">
                    <a16:creationId xmlns:a16="http://schemas.microsoft.com/office/drawing/2014/main" id="{1F71CC74-5030-4F80-BFFA-228D1A010CA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7" name="Freeform 34">
                <a:extLst>
                  <a:ext uri="{FF2B5EF4-FFF2-40B4-BE49-F238E27FC236}">
                    <a16:creationId xmlns:a16="http://schemas.microsoft.com/office/drawing/2014/main" id="{27BB5C15-D356-4178-BF59-F5F0771737AF}"/>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8" name="Freeform 35">
                <a:extLst>
                  <a:ext uri="{FF2B5EF4-FFF2-40B4-BE49-F238E27FC236}">
                    <a16:creationId xmlns:a16="http://schemas.microsoft.com/office/drawing/2014/main" id="{2700F8A0-067E-4788-A2D8-C429B70F51A5}"/>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19" name="Freeform 36">
                <a:extLst>
                  <a:ext uri="{FF2B5EF4-FFF2-40B4-BE49-F238E27FC236}">
                    <a16:creationId xmlns:a16="http://schemas.microsoft.com/office/drawing/2014/main" id="{73E624AE-B247-4560-A06C-B614B831B784}"/>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0" name="Freeform 37">
                <a:extLst>
                  <a:ext uri="{FF2B5EF4-FFF2-40B4-BE49-F238E27FC236}">
                    <a16:creationId xmlns:a16="http://schemas.microsoft.com/office/drawing/2014/main" id="{BD34E5F9-A598-428D-9A27-0BDF94519A7D}"/>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1" name="Freeform 38">
                <a:extLst>
                  <a:ext uri="{FF2B5EF4-FFF2-40B4-BE49-F238E27FC236}">
                    <a16:creationId xmlns:a16="http://schemas.microsoft.com/office/drawing/2014/main" id="{C93F07E1-E991-48B7-ABD5-6D145A4B5FEA}"/>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2" name="Freeform 39">
                <a:extLst>
                  <a:ext uri="{FF2B5EF4-FFF2-40B4-BE49-F238E27FC236}">
                    <a16:creationId xmlns:a16="http://schemas.microsoft.com/office/drawing/2014/main" id="{ECBD8DC9-06EC-452D-B7F6-A6F5902874A7}"/>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3" name="Freeform 40">
                <a:extLst>
                  <a:ext uri="{FF2B5EF4-FFF2-40B4-BE49-F238E27FC236}">
                    <a16:creationId xmlns:a16="http://schemas.microsoft.com/office/drawing/2014/main" id="{B6A9688A-5360-4512-BCAF-ACB027A176AB}"/>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p>
          <p:sp>
            <p:nvSpPr>
              <p:cNvPr id="24" name="Rectangle 41">
                <a:extLst>
                  <a:ext uri="{FF2B5EF4-FFF2-40B4-BE49-F238E27FC236}">
                    <a16:creationId xmlns:a16="http://schemas.microsoft.com/office/drawing/2014/main" id="{22DD5AF5-A34B-4E01-AAB8-94FFC93E458E}"/>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 w="9525">
                    <a:solidFill>
                      <a:srgbClr val="000000"/>
                    </a:solidFill>
                    <a:miter lim="800000"/>
                    <a:headEnd/>
                    <a:tailEnd/>
                  </a14:hiddenLine>
                </a:ext>
              </a:extLst>
            </p:spPr>
          </p:sp>
        </p:grpSp>
      </p:grpSp>
      <p:pic>
        <p:nvPicPr>
          <p:cNvPr id="5" name="Content Placeholder 5" descr="A person posing for a photo&#10;&#10;Description generated with very high confidence">
            <a:extLst>
              <a:ext uri="{FF2B5EF4-FFF2-40B4-BE49-F238E27FC236}">
                <a16:creationId xmlns:a16="http://schemas.microsoft.com/office/drawing/2014/main" id="{35ECE7D8-2089-4CBF-BE29-558195DB3411}"/>
              </a:ext>
            </a:extLst>
          </p:cNvPr>
          <p:cNvPicPr>
            <a:picLocks noGrp="1" noChangeAspect="1"/>
          </p:cNvPicPr>
          <p:nvPr>
            <p:ph sz="half" idx="2"/>
          </p:nvPr>
        </p:nvPicPr>
        <p:blipFill rotWithShape="1">
          <a:blip r:embed="rId4"/>
          <a:srcRect l="15243" r="13994" b="1"/>
          <a:stretch/>
        </p:blipFill>
        <p:spPr>
          <a:xfrm>
            <a:off x="7880444" y="848211"/>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E120BC6F-C9AE-4984-BB0D-27D8B3A5041B}"/>
              </a:ext>
            </a:extLst>
          </p:cNvPr>
          <p:cNvSpPr>
            <a:spLocks noGrp="1"/>
          </p:cNvSpPr>
          <p:nvPr>
            <p:ph type="title"/>
          </p:nvPr>
        </p:nvSpPr>
        <p:spPr>
          <a:xfrm>
            <a:off x="1141412" y="618518"/>
            <a:ext cx="5894387" cy="1478570"/>
          </a:xfrm>
        </p:spPr>
        <p:txBody>
          <a:bodyPr vert="horz" lIns="91440" tIns="45720" rIns="91440" bIns="45720" rtlCol="0" anchor="b">
            <a:normAutofit/>
          </a:bodyPr>
          <a:lstStyle/>
          <a:p>
            <a:r>
              <a:rPr lang="en-US" dirty="0"/>
              <a:t>Contemporary tales</a:t>
            </a:r>
          </a:p>
        </p:txBody>
      </p:sp>
      <p:sp>
        <p:nvSpPr>
          <p:cNvPr id="3" name="Content Placeholder 2">
            <a:extLst>
              <a:ext uri="{FF2B5EF4-FFF2-40B4-BE49-F238E27FC236}">
                <a16:creationId xmlns:a16="http://schemas.microsoft.com/office/drawing/2014/main" id="{3F812445-D752-44FA-9243-1CFFCE642935}"/>
              </a:ext>
            </a:extLst>
          </p:cNvPr>
          <p:cNvSpPr>
            <a:spLocks noGrp="1"/>
          </p:cNvSpPr>
          <p:nvPr>
            <p:ph sz="half" idx="1"/>
          </p:nvPr>
        </p:nvSpPr>
        <p:spPr>
          <a:xfrm>
            <a:off x="1141412" y="2249487"/>
            <a:ext cx="6445248" cy="4594226"/>
          </a:xfrm>
        </p:spPr>
        <p:txBody>
          <a:bodyPr vert="horz" lIns="91440" tIns="45720" rIns="91440" bIns="45720" rtlCol="0">
            <a:normAutofit/>
          </a:bodyPr>
          <a:lstStyle/>
          <a:p>
            <a:r>
              <a:rPr lang="en-US" sz="3200" dirty="0"/>
              <a:t>Can be fiction or nonfiction</a:t>
            </a:r>
          </a:p>
          <a:p>
            <a:r>
              <a:rPr lang="en-US" sz="3200" dirty="0"/>
              <a:t>Can rely on traditional stories or not</a:t>
            </a:r>
          </a:p>
          <a:p>
            <a:r>
              <a:rPr lang="en-US" sz="3200" dirty="0"/>
              <a:t>“We exist as contemporary peoples, too, and our experiences in the 21</a:t>
            </a:r>
            <a:r>
              <a:rPr lang="en-US" sz="3200" baseline="30000" dirty="0"/>
              <a:t>st</a:t>
            </a:r>
            <a:r>
              <a:rPr lang="en-US" sz="3200" dirty="0"/>
              <a:t> century are no less authentically indigenous” (Vowel, 97)</a:t>
            </a:r>
          </a:p>
          <a:p>
            <a:endParaRPr lang="en-US" dirty="0"/>
          </a:p>
        </p:txBody>
      </p:sp>
    </p:spTree>
    <p:extLst>
      <p:ext uri="{BB962C8B-B14F-4D97-AF65-F5344CB8AC3E}">
        <p14:creationId xmlns:p14="http://schemas.microsoft.com/office/powerpoint/2010/main" val="369618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A330-AA1B-43EC-A7E2-973E97FC80BA}"/>
              </a:ext>
            </a:extLst>
          </p:cNvPr>
          <p:cNvSpPr>
            <a:spLocks noGrp="1"/>
          </p:cNvSpPr>
          <p:nvPr>
            <p:ph type="title"/>
          </p:nvPr>
        </p:nvSpPr>
        <p:spPr>
          <a:xfrm>
            <a:off x="1141413" y="190500"/>
            <a:ext cx="9905998" cy="1054100"/>
          </a:xfrm>
        </p:spPr>
        <p:txBody>
          <a:bodyPr/>
          <a:lstStyle/>
          <a:p>
            <a:r>
              <a:rPr lang="en-US" dirty="0"/>
              <a:t>Primary characteristics:</a:t>
            </a:r>
          </a:p>
        </p:txBody>
      </p:sp>
      <p:sp>
        <p:nvSpPr>
          <p:cNvPr id="3" name="Content Placeholder 2">
            <a:extLst>
              <a:ext uri="{FF2B5EF4-FFF2-40B4-BE49-F238E27FC236}">
                <a16:creationId xmlns:a16="http://schemas.microsoft.com/office/drawing/2014/main" id="{B497C0B5-8CB2-476C-B5A7-A791B0F8BBFC}"/>
              </a:ext>
            </a:extLst>
          </p:cNvPr>
          <p:cNvSpPr>
            <a:spLocks noGrp="1"/>
          </p:cNvSpPr>
          <p:nvPr>
            <p:ph sz="half" idx="1"/>
          </p:nvPr>
        </p:nvSpPr>
        <p:spPr>
          <a:xfrm>
            <a:off x="1141409" y="1066800"/>
            <a:ext cx="5676901" cy="5359400"/>
          </a:xfrm>
        </p:spPr>
        <p:txBody>
          <a:bodyPr>
            <a:normAutofit lnSpcReduction="10000"/>
          </a:bodyPr>
          <a:lstStyle/>
          <a:p>
            <a:r>
              <a:rPr lang="en-US" dirty="0"/>
              <a:t>Avoidance of the historical past, especially the 19</a:t>
            </a:r>
            <a:r>
              <a:rPr lang="en-US" baseline="30000" dirty="0"/>
              <a:t>th</a:t>
            </a:r>
            <a:r>
              <a:rPr lang="en-US" dirty="0"/>
              <a:t> Century, as setting</a:t>
            </a:r>
          </a:p>
          <a:p>
            <a:r>
              <a:rPr lang="en-US" dirty="0"/>
              <a:t>Attempt to bridge oral tribal literature and contemporary written literature by depicting an egalitarian relationship between humans and other living things, including the land</a:t>
            </a:r>
          </a:p>
          <a:p>
            <a:r>
              <a:rPr lang="en-US" dirty="0"/>
              <a:t>Creation of resourceful, vibrant, and tenacious characters who act as counterpoints to the stereotypes of native peoples as an unsophisticated and dying race. (</a:t>
            </a:r>
            <a:r>
              <a:rPr lang="en-US" dirty="0">
                <a:effectLst/>
              </a:rPr>
              <a:t>Wolf and </a:t>
            </a:r>
            <a:r>
              <a:rPr lang="en-US" dirty="0" err="1">
                <a:effectLst/>
              </a:rPr>
              <a:t>DePaquate</a:t>
            </a:r>
            <a:r>
              <a:rPr lang="en-US" dirty="0">
                <a:effectLst/>
              </a:rPr>
              <a:t> (90)</a:t>
            </a:r>
          </a:p>
          <a:p>
            <a:endParaRPr lang="en-US" dirty="0"/>
          </a:p>
          <a:p>
            <a:endParaRPr lang="en-US" dirty="0"/>
          </a:p>
        </p:txBody>
      </p:sp>
      <p:pic>
        <p:nvPicPr>
          <p:cNvPr id="5" name="Content Placeholder 5">
            <a:extLst>
              <a:ext uri="{FF2B5EF4-FFF2-40B4-BE49-F238E27FC236}">
                <a16:creationId xmlns:a16="http://schemas.microsoft.com/office/drawing/2014/main" id="{65250457-C6E8-4841-928B-630B0C0EB3C2}"/>
              </a:ext>
            </a:extLst>
          </p:cNvPr>
          <p:cNvPicPr>
            <a:picLocks noGrp="1" noChangeAspect="1"/>
          </p:cNvPicPr>
          <p:nvPr>
            <p:ph sz="half" idx="2"/>
          </p:nvPr>
        </p:nvPicPr>
        <p:blipFill>
          <a:blip r:embed="rId2"/>
          <a:stretch>
            <a:fillRect/>
          </a:stretch>
        </p:blipFill>
        <p:spPr>
          <a:xfrm>
            <a:off x="6818311" y="2065867"/>
            <a:ext cx="4381500" cy="4171950"/>
          </a:xfrm>
        </p:spPr>
      </p:pic>
    </p:spTree>
    <p:extLst>
      <p:ext uri="{BB962C8B-B14F-4D97-AF65-F5344CB8AC3E}">
        <p14:creationId xmlns:p14="http://schemas.microsoft.com/office/powerpoint/2010/main" val="21849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icture containing text, building, ground&#10;&#10;Description generated with high confidence">
            <a:extLst>
              <a:ext uri="{FF2B5EF4-FFF2-40B4-BE49-F238E27FC236}">
                <a16:creationId xmlns:a16="http://schemas.microsoft.com/office/drawing/2014/main" id="{EDE8A5A4-4CC3-41DE-8C98-41C588FD0890}"/>
              </a:ext>
            </a:extLst>
          </p:cNvPr>
          <p:cNvPicPr>
            <a:picLocks noGrp="1" noChangeAspect="1"/>
          </p:cNvPicPr>
          <p:nvPr>
            <p:ph sz="half" idx="1"/>
          </p:nvPr>
        </p:nvPicPr>
        <p:blipFill>
          <a:blip r:embed="rId2"/>
          <a:stretch>
            <a:fillRect/>
          </a:stretch>
        </p:blipFill>
        <p:spPr>
          <a:xfrm>
            <a:off x="3027098" y="1219993"/>
            <a:ext cx="3771900" cy="4857750"/>
          </a:xfrm>
        </p:spPr>
      </p:pic>
      <p:sp>
        <p:nvSpPr>
          <p:cNvPr id="2" name="Title 1">
            <a:extLst>
              <a:ext uri="{FF2B5EF4-FFF2-40B4-BE49-F238E27FC236}">
                <a16:creationId xmlns:a16="http://schemas.microsoft.com/office/drawing/2014/main" id="{2C59591A-2B10-4339-BF9B-472523B2C08F}"/>
              </a:ext>
            </a:extLst>
          </p:cNvPr>
          <p:cNvSpPr>
            <a:spLocks noGrp="1"/>
          </p:cNvSpPr>
          <p:nvPr>
            <p:ph type="title"/>
          </p:nvPr>
        </p:nvSpPr>
        <p:spPr>
          <a:xfrm>
            <a:off x="1141413" y="618518"/>
            <a:ext cx="9905998" cy="601475"/>
          </a:xfrm>
        </p:spPr>
        <p:txBody>
          <a:bodyPr/>
          <a:lstStyle/>
          <a:p>
            <a:r>
              <a:rPr lang="en-US" b="1"/>
              <a:t>A Sense of community and family</a:t>
            </a:r>
            <a:endParaRPr lang="en-US" dirty="0"/>
          </a:p>
        </p:txBody>
      </p:sp>
      <p:sp>
        <p:nvSpPr>
          <p:cNvPr id="4" name="Content Placeholder 3">
            <a:extLst>
              <a:ext uri="{FF2B5EF4-FFF2-40B4-BE49-F238E27FC236}">
                <a16:creationId xmlns:a16="http://schemas.microsoft.com/office/drawing/2014/main" id="{E6BD66AA-3959-496E-907A-6258F01F886A}"/>
              </a:ext>
            </a:extLst>
          </p:cNvPr>
          <p:cNvSpPr>
            <a:spLocks noGrp="1"/>
          </p:cNvSpPr>
          <p:nvPr>
            <p:ph sz="half" idx="2"/>
          </p:nvPr>
        </p:nvSpPr>
        <p:spPr>
          <a:xfrm>
            <a:off x="6798998" y="1219993"/>
            <a:ext cx="5071269" cy="5299340"/>
          </a:xfrm>
        </p:spPr>
        <p:txBody>
          <a:bodyPr>
            <a:normAutofit/>
          </a:bodyPr>
          <a:lstStyle/>
          <a:p>
            <a:r>
              <a:rPr lang="en-US" sz="3200" dirty="0"/>
              <a:t>Typically depict older generations playing crucial roles in helping aboriginal children establish or strengthen their place in aboriginal communities through the passing on of traditional knowledges.</a:t>
            </a:r>
          </a:p>
          <a:p>
            <a:endParaRPr lang="en-US" dirty="0"/>
          </a:p>
        </p:txBody>
      </p:sp>
      <p:pic>
        <p:nvPicPr>
          <p:cNvPr id="6" name="Picture 5" descr="A close up of a logo&#10;&#10;Description generated with high confidence">
            <a:extLst>
              <a:ext uri="{FF2B5EF4-FFF2-40B4-BE49-F238E27FC236}">
                <a16:creationId xmlns:a16="http://schemas.microsoft.com/office/drawing/2014/main" id="{67317B8D-60DD-4504-BF8F-F60677FF7FD3}"/>
              </a:ext>
            </a:extLst>
          </p:cNvPr>
          <p:cNvPicPr>
            <a:picLocks noChangeAspect="1"/>
          </p:cNvPicPr>
          <p:nvPr/>
        </p:nvPicPr>
        <p:blipFill>
          <a:blip r:embed="rId3"/>
          <a:stretch>
            <a:fillRect/>
          </a:stretch>
        </p:blipFill>
        <p:spPr>
          <a:xfrm>
            <a:off x="66412" y="3593118"/>
            <a:ext cx="3714750" cy="3086100"/>
          </a:xfrm>
          <a:prstGeom prst="rect">
            <a:avLst/>
          </a:prstGeom>
        </p:spPr>
      </p:pic>
    </p:spTree>
    <p:extLst>
      <p:ext uri="{BB962C8B-B14F-4D97-AF65-F5344CB8AC3E}">
        <p14:creationId xmlns:p14="http://schemas.microsoft.com/office/powerpoint/2010/main" val="34961066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383</TotalTime>
  <Words>1655</Words>
  <Application>Microsoft Office PowerPoint</Application>
  <PresentationFormat>Widescreen</PresentationFormat>
  <Paragraphs>100</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Trebuchet MS</vt:lpstr>
      <vt:lpstr>Tw Cen MT</vt:lpstr>
      <vt:lpstr>Circuit</vt:lpstr>
      <vt:lpstr>FIRST NATIONS PEOPLE IN PICTURE BOOKS</vt:lpstr>
      <vt:lpstr>Alberta treaties</vt:lpstr>
      <vt:lpstr>PowerPoint Presentation</vt:lpstr>
      <vt:lpstr>PowerPoint Presentation</vt:lpstr>
      <vt:lpstr>Two categories that dominate the field of aboriginal children’s literature</vt:lpstr>
      <vt:lpstr>Cite and respect the source</vt:lpstr>
      <vt:lpstr>Contemporary tales</vt:lpstr>
      <vt:lpstr>Primary characteristics:</vt:lpstr>
      <vt:lpstr>A Sense of community and family</vt:lpstr>
      <vt:lpstr>Authenticity of voice</vt:lpstr>
      <vt:lpstr>diversity</vt:lpstr>
      <vt:lpstr>Common pitfalls in selecting first nations picture books for children</vt:lpstr>
      <vt:lpstr>Not knowing enough </vt:lpstr>
      <vt:lpstr>PowerPoint Presentation</vt:lpstr>
      <vt:lpstr>CULTURAL APPROPRIATION</vt:lpstr>
      <vt:lpstr>PowerPoint Presentation</vt:lpstr>
      <vt:lpstr>PowerPoint Presentation</vt:lpstr>
      <vt:lpstr>MOST APPROPRIATED IN POPULAR CULTURE</vt:lpstr>
      <vt:lpstr>PowerPoint Presentation</vt:lpstr>
      <vt:lpstr>Not native enough</vt:lpstr>
      <vt:lpstr>PowerPoint Presentation</vt:lpstr>
      <vt:lpstr>Selection criteria</vt:lpstr>
      <vt:lpstr>Important Questions to ask to determine authenticity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Are Native peoples shown as “relentlessly ecological”? </vt:lpstr>
      <vt:lpstr>PowerPoint Presentation</vt:lpstr>
      <vt:lpstr>PowerPoint Presentation</vt:lpstr>
      <vt:lpstr>Residential schools</vt:lpstr>
      <vt:lpstr>PowerPoint Presentation</vt:lpstr>
      <vt:lpstr>Truth and reconciliation  commission of Canada  (trc)</vt:lpstr>
      <vt:lpstr>The commission believes education is the key to reconciliation</vt:lpstr>
      <vt:lpstr>PowerPoint Presentation</vt:lpstr>
      <vt:lpstr>PowerPoint Presentation</vt:lpstr>
      <vt:lpstr>PowerPoint Presentation</vt:lpstr>
      <vt:lpstr>PowerPoint Presentation</vt:lpstr>
      <vt:lpstr>Younging said these are some of the most common mistakes made by editors about Indigenous literature: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NATIONS PEOPLE IN PICTURE BOOKS</dc:title>
  <dc:creator>Gail de Vos</dc:creator>
  <cp:lastModifiedBy>Gail de Vos</cp:lastModifiedBy>
  <cp:revision>36</cp:revision>
  <cp:lastPrinted>2018-04-14T13:37:48Z</cp:lastPrinted>
  <dcterms:created xsi:type="dcterms:W3CDTF">2018-03-06T15:52:32Z</dcterms:created>
  <dcterms:modified xsi:type="dcterms:W3CDTF">2018-04-14T13:39:09Z</dcterms:modified>
</cp:coreProperties>
</file>