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notesSlides/notesSlide33.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6.xml" ContentType="application/vnd.openxmlformats-officedocument.themeOverr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7.xml" ContentType="application/vnd.openxmlformats-officedocument.themeOverr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8.xml" ContentType="application/vnd.openxmlformats-officedocument.themeOverr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9.xml" ContentType="application/vnd.openxmlformats-officedocument.themeOverr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0.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6.xml" ContentType="application/vnd.openxmlformats-officedocument.presentationml.notesSl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7.xml" ContentType="application/vnd.openxmlformats-officedocument.presentationml.notesSlid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1.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0.xml" ContentType="application/vnd.openxmlformats-officedocument.presentationml.notesSlid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689" r:id="rId3"/>
    <p:sldMasterId id="2147483660" r:id="rId4"/>
    <p:sldMasterId id="2147483667" r:id="rId5"/>
    <p:sldMasterId id="2147483675" r:id="rId6"/>
    <p:sldMasterId id="2147483672" r:id="rId7"/>
    <p:sldMasterId id="2147483677" r:id="rId8"/>
    <p:sldMasterId id="2147483679" r:id="rId9"/>
    <p:sldMasterId id="2147483682" r:id="rId10"/>
    <p:sldMasterId id="2147483684" r:id="rId11"/>
    <p:sldMasterId id="2147483692" r:id="rId12"/>
    <p:sldMasterId id="2147483701" r:id="rId13"/>
  </p:sldMasterIdLst>
  <p:notesMasterIdLst>
    <p:notesMasterId r:id="rId59"/>
  </p:notesMasterIdLst>
  <p:sldIdLst>
    <p:sldId id="256" r:id="rId14"/>
    <p:sldId id="262" r:id="rId15"/>
    <p:sldId id="328" r:id="rId16"/>
    <p:sldId id="257" r:id="rId17"/>
    <p:sldId id="327" r:id="rId18"/>
    <p:sldId id="266" r:id="rId19"/>
    <p:sldId id="325" r:id="rId20"/>
    <p:sldId id="326" r:id="rId21"/>
    <p:sldId id="267" r:id="rId22"/>
    <p:sldId id="278" r:id="rId23"/>
    <p:sldId id="282" r:id="rId24"/>
    <p:sldId id="302" r:id="rId25"/>
    <p:sldId id="260" r:id="rId26"/>
    <p:sldId id="280" r:id="rId27"/>
    <p:sldId id="307" r:id="rId28"/>
    <p:sldId id="309" r:id="rId29"/>
    <p:sldId id="311" r:id="rId30"/>
    <p:sldId id="303" r:id="rId31"/>
    <p:sldId id="299" r:id="rId32"/>
    <p:sldId id="298" r:id="rId33"/>
    <p:sldId id="283" r:id="rId34"/>
    <p:sldId id="324" r:id="rId35"/>
    <p:sldId id="305" r:id="rId36"/>
    <p:sldId id="294" r:id="rId37"/>
    <p:sldId id="281" r:id="rId38"/>
    <p:sldId id="313" r:id="rId39"/>
    <p:sldId id="314" r:id="rId40"/>
    <p:sldId id="315" r:id="rId41"/>
    <p:sldId id="316" r:id="rId42"/>
    <p:sldId id="284" r:id="rId43"/>
    <p:sldId id="274" r:id="rId44"/>
    <p:sldId id="275" r:id="rId45"/>
    <p:sldId id="293" r:id="rId46"/>
    <p:sldId id="285" r:id="rId47"/>
    <p:sldId id="300" r:id="rId48"/>
    <p:sldId id="301" r:id="rId49"/>
    <p:sldId id="317" r:id="rId50"/>
    <p:sldId id="286" r:id="rId51"/>
    <p:sldId id="319" r:id="rId52"/>
    <p:sldId id="320" r:id="rId53"/>
    <p:sldId id="318" r:id="rId54"/>
    <p:sldId id="321" r:id="rId55"/>
    <p:sldId id="259" r:id="rId56"/>
    <p:sldId id="322" r:id="rId57"/>
    <p:sldId id="32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Lieu" initials="AL" lastIdx="1" clrIdx="0">
    <p:extLst>
      <p:ext uri="{19B8F6BF-5375-455C-9EA6-DF929625EA0E}">
        <p15:presenceInfo xmlns:p15="http://schemas.microsoft.com/office/powerpoint/2012/main" userId="S-1-5-21-66529269-1652698874-1629300891-14402" providerId="AD"/>
      </p:ext>
    </p:extLst>
  </p:cmAuthor>
  <p:cmAuthor id="2" name="Angela Lieu" initials="AL [2]" lastIdx="2" clrIdx="1">
    <p:extLst>
      <p:ext uri="{19B8F6BF-5375-455C-9EA6-DF929625EA0E}">
        <p15:presenceInfo xmlns:p15="http://schemas.microsoft.com/office/powerpoint/2012/main" userId="Angela Lie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58675" autoAdjust="0"/>
  </p:normalViewPr>
  <p:slideViewPr>
    <p:cSldViewPr>
      <p:cViewPr varScale="1">
        <p:scale>
          <a:sx n="65" d="100"/>
          <a:sy n="65" d="100"/>
        </p:scale>
        <p:origin x="232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9.xml"/><Relationship Id="rId1" Type="http://schemas.microsoft.com/office/2011/relationships/chartStyle" Target="style3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255813953488372E-2"/>
          <c:y val="1.1027384671935305E-2"/>
          <c:w val="0.95348837209302328"/>
          <c:h val="0.81961629911129696"/>
        </c:manualLayout>
      </c:layout>
      <c:lineChart>
        <c:grouping val="standard"/>
        <c:varyColors val="0"/>
        <c:ser>
          <c:idx val="0"/>
          <c:order val="0"/>
          <c:tx>
            <c:strRef>
              <c:f>Sheet1!$B$1</c:f>
              <c:strCache>
                <c:ptCount val="1"/>
                <c:pt idx="0">
                  <c:v>Physical</c:v>
                </c:pt>
              </c:strCache>
            </c:strRef>
          </c:tx>
          <c:spPr>
            <a:ln w="53975" cap="rnd">
              <a:solidFill>
                <a:srgbClr val="7BC143"/>
              </a:solidFill>
              <a:round/>
            </a:ln>
            <a:effectLst/>
          </c:spPr>
          <c:marker>
            <c:symbol val="circle"/>
            <c:size val="7"/>
            <c:spPr>
              <a:solidFill>
                <a:schemeClr val="accent2"/>
              </a:solidFill>
              <a:ln w="25400">
                <a:solidFill>
                  <a:schemeClr val="accent2"/>
                </a:solidFill>
              </a:ln>
              <a:effectLst/>
            </c:spPr>
          </c:marker>
          <c:dPt>
            <c:idx val="0"/>
            <c:marker>
              <c:symbol val="circle"/>
              <c:size val="7"/>
              <c:spPr>
                <a:solidFill>
                  <a:schemeClr val="accent2"/>
                </a:solidFill>
                <a:ln w="25400">
                  <a:solidFill>
                    <a:schemeClr val="accent2"/>
                  </a:solidFill>
                </a:ln>
                <a:effectLst/>
              </c:spPr>
            </c:marker>
            <c:bubble3D val="0"/>
            <c:spPr>
              <a:ln w="53975" cap="rnd">
                <a:solidFill>
                  <a:srgbClr val="7BC143"/>
                </a:solidFill>
                <a:round/>
              </a:ln>
              <a:effectLst/>
            </c:spPr>
            <c:extLst>
              <c:ext xmlns:c16="http://schemas.microsoft.com/office/drawing/2014/chart" uri="{C3380CC4-5D6E-409C-BE32-E72D297353CC}">
                <c16:uniqueId val="{00000001-FDE2-4AA5-8C91-9A5A752F1691}"/>
              </c:ext>
            </c:extLst>
          </c:dPt>
          <c:dPt>
            <c:idx val="1"/>
            <c:marker>
              <c:symbol val="circle"/>
              <c:size val="7"/>
              <c:spPr>
                <a:solidFill>
                  <a:schemeClr val="accent2"/>
                </a:solidFill>
                <a:ln w="25400">
                  <a:solidFill>
                    <a:schemeClr val="accent2"/>
                  </a:solidFill>
                </a:ln>
                <a:effectLst/>
              </c:spPr>
            </c:marker>
            <c:bubble3D val="0"/>
            <c:spPr>
              <a:ln w="53975" cap="rnd">
                <a:solidFill>
                  <a:srgbClr val="7BC143"/>
                </a:solidFill>
                <a:round/>
              </a:ln>
              <a:effectLst/>
            </c:spPr>
            <c:extLst>
              <c:ext xmlns:c16="http://schemas.microsoft.com/office/drawing/2014/chart" uri="{C3380CC4-5D6E-409C-BE32-E72D297353CC}">
                <c16:uniqueId val="{00000003-FDE2-4AA5-8C91-9A5A752F1691}"/>
              </c:ext>
            </c:extLst>
          </c:dPt>
          <c:dPt>
            <c:idx val="2"/>
            <c:marker>
              <c:symbol val="circle"/>
              <c:size val="7"/>
              <c:spPr>
                <a:solidFill>
                  <a:schemeClr val="accent2"/>
                </a:solidFill>
                <a:ln w="25400">
                  <a:solidFill>
                    <a:schemeClr val="accent2"/>
                  </a:solidFill>
                </a:ln>
                <a:effectLst/>
              </c:spPr>
            </c:marker>
            <c:bubble3D val="0"/>
            <c:spPr>
              <a:ln w="53975" cap="rnd">
                <a:solidFill>
                  <a:srgbClr val="7BC143"/>
                </a:solidFill>
                <a:round/>
              </a:ln>
              <a:effectLst/>
            </c:spPr>
            <c:extLst>
              <c:ext xmlns:c16="http://schemas.microsoft.com/office/drawing/2014/chart" uri="{C3380CC4-5D6E-409C-BE32-E72D297353CC}">
                <c16:uniqueId val="{00000005-FDE2-4AA5-8C91-9A5A752F1691}"/>
              </c:ext>
            </c:extLst>
          </c:dPt>
          <c:dPt>
            <c:idx val="3"/>
            <c:marker>
              <c:symbol val="circle"/>
              <c:size val="7"/>
              <c:spPr>
                <a:solidFill>
                  <a:schemeClr val="accent2"/>
                </a:solidFill>
                <a:ln w="25400">
                  <a:solidFill>
                    <a:schemeClr val="accent2"/>
                  </a:solidFill>
                </a:ln>
                <a:effectLst/>
              </c:spPr>
            </c:marker>
            <c:bubble3D val="0"/>
            <c:spPr>
              <a:ln w="53975" cap="rnd">
                <a:solidFill>
                  <a:srgbClr val="7BC143"/>
                </a:solidFill>
                <a:round/>
              </a:ln>
              <a:effectLst/>
            </c:spPr>
            <c:extLst>
              <c:ext xmlns:c16="http://schemas.microsoft.com/office/drawing/2014/chart" uri="{C3380CC4-5D6E-409C-BE32-E72D297353CC}">
                <c16:uniqueId val="{00000007-FDE2-4AA5-8C91-9A5A752F1691}"/>
              </c:ext>
            </c:extLst>
          </c:dPt>
          <c:dPt>
            <c:idx val="4"/>
            <c:marker>
              <c:symbol val="circle"/>
              <c:size val="7"/>
              <c:spPr>
                <a:solidFill>
                  <a:schemeClr val="accent2"/>
                </a:solidFill>
                <a:ln w="25400">
                  <a:solidFill>
                    <a:schemeClr val="accent2"/>
                  </a:solidFill>
                </a:ln>
                <a:effectLst/>
              </c:spPr>
            </c:marker>
            <c:bubble3D val="0"/>
            <c:spPr>
              <a:ln w="53975" cap="rnd">
                <a:solidFill>
                  <a:srgbClr val="7BC143"/>
                </a:solidFill>
                <a:round/>
              </a:ln>
              <a:effectLst/>
            </c:spPr>
            <c:extLst>
              <c:ext xmlns:c16="http://schemas.microsoft.com/office/drawing/2014/chart" uri="{C3380CC4-5D6E-409C-BE32-E72D297353CC}">
                <c16:uniqueId val="{00000009-FDE2-4AA5-8C91-9A5A752F1691}"/>
              </c:ext>
            </c:extLst>
          </c:dPt>
          <c:dPt>
            <c:idx val="5"/>
            <c:marker>
              <c:symbol val="circle"/>
              <c:size val="7"/>
              <c:spPr>
                <a:solidFill>
                  <a:schemeClr val="accent2"/>
                </a:solidFill>
                <a:ln w="25400">
                  <a:solidFill>
                    <a:schemeClr val="accent2"/>
                  </a:solidFill>
                </a:ln>
                <a:effectLst/>
              </c:spPr>
            </c:marker>
            <c:bubble3D val="0"/>
            <c:spPr>
              <a:ln w="53975" cap="rnd">
                <a:solidFill>
                  <a:srgbClr val="7BC143"/>
                </a:solidFill>
                <a:prstDash val="solid"/>
                <a:round/>
              </a:ln>
              <a:effectLst/>
            </c:spPr>
            <c:extLst>
              <c:ext xmlns:c16="http://schemas.microsoft.com/office/drawing/2014/chart" uri="{C3380CC4-5D6E-409C-BE32-E72D297353CC}">
                <c16:uniqueId val="{0000000B-FDE2-4AA5-8C91-9A5A752F1691}"/>
              </c:ext>
            </c:extLst>
          </c:dPt>
          <c:dLbls>
            <c:dLbl>
              <c:idx val="4"/>
              <c:layout>
                <c:manualLayout>
                  <c:x val="-7.1958282442417476E-2"/>
                  <c:y val="5.32162712887725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DE2-4AA5-8C91-9A5A752F1691}"/>
                </c:ext>
              </c:extLst>
            </c:dLbl>
            <c:dLbl>
              <c:idx val="5"/>
              <c:layout>
                <c:manualLayout>
                  <c:x val="-4.4425940226765881E-2"/>
                  <c:y val="5.751703316878136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DE2-4AA5-8C91-9A5A752F169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noFill/>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#,##0;\(#,##0\)</c:formatCode>
                <c:ptCount val="6"/>
                <c:pt idx="0">
                  <c:v>9648190</c:v>
                </c:pt>
                <c:pt idx="1">
                  <c:v>9001439</c:v>
                </c:pt>
                <c:pt idx="2">
                  <c:v>9093199</c:v>
                </c:pt>
                <c:pt idx="3">
                  <c:v>8596544</c:v>
                </c:pt>
                <c:pt idx="4">
                  <c:v>8111129</c:v>
                </c:pt>
                <c:pt idx="5">
                  <c:v>7778529</c:v>
                </c:pt>
              </c:numCache>
            </c:numRef>
          </c:val>
          <c:smooth val="0"/>
          <c:extLst>
            <c:ext xmlns:c16="http://schemas.microsoft.com/office/drawing/2014/chart" uri="{C3380CC4-5D6E-409C-BE32-E72D297353CC}">
              <c16:uniqueId val="{0000000C-FDE2-4AA5-8C91-9A5A752F1691}"/>
            </c:ext>
          </c:extLst>
        </c:ser>
        <c:ser>
          <c:idx val="1"/>
          <c:order val="1"/>
          <c:tx>
            <c:strRef>
              <c:f>Sheet1!$C$1</c:f>
              <c:strCache>
                <c:ptCount val="1"/>
                <c:pt idx="0">
                  <c:v>Digital</c:v>
                </c:pt>
              </c:strCache>
            </c:strRef>
          </c:tx>
          <c:spPr>
            <a:ln w="53975" cap="rnd">
              <a:solidFill>
                <a:srgbClr val="004B8D"/>
              </a:solidFill>
              <a:round/>
            </a:ln>
            <a:effectLst/>
          </c:spPr>
          <c:marker>
            <c:symbol val="circle"/>
            <c:size val="7"/>
            <c:spPr>
              <a:solidFill>
                <a:schemeClr val="accent6"/>
              </a:solidFill>
              <a:ln w="25400">
                <a:noFill/>
              </a:ln>
              <a:effectLst/>
            </c:spPr>
          </c:marker>
          <c:dPt>
            <c:idx val="5"/>
            <c:marker>
              <c:symbol val="circle"/>
              <c:size val="7"/>
              <c:spPr>
                <a:solidFill>
                  <a:schemeClr val="accent6"/>
                </a:solidFill>
                <a:ln w="25400">
                  <a:noFill/>
                </a:ln>
                <a:effectLst/>
              </c:spPr>
            </c:marker>
            <c:bubble3D val="0"/>
            <c:spPr>
              <a:ln w="53975" cap="rnd">
                <a:solidFill>
                  <a:srgbClr val="004B8D"/>
                </a:solidFill>
                <a:prstDash val="solid"/>
                <a:round/>
              </a:ln>
              <a:effectLst/>
            </c:spPr>
            <c:extLst>
              <c:ext xmlns:c16="http://schemas.microsoft.com/office/drawing/2014/chart" uri="{C3380CC4-5D6E-409C-BE32-E72D297353CC}">
                <c16:uniqueId val="{0000000E-FDE2-4AA5-8C91-9A5A752F1691}"/>
              </c:ext>
            </c:extLst>
          </c:dPt>
          <c:dLbls>
            <c:dLbl>
              <c:idx val="0"/>
              <c:layout>
                <c:manualLayout>
                  <c:x val="-5.8757045836731456E-2"/>
                  <c:y val="-6.091375883714017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FDE2-4AA5-8C91-9A5A752F1691}"/>
                </c:ext>
              </c:extLst>
            </c:dLbl>
            <c:dLbl>
              <c:idx val="1"/>
              <c:layout>
                <c:manualLayout>
                  <c:x val="-5.8757045836731456E-2"/>
                  <c:y val="6.089083424157463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FDE2-4AA5-8C91-9A5A752F169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2013</c:v>
                </c:pt>
                <c:pt idx="1">
                  <c:v>2014</c:v>
                </c:pt>
                <c:pt idx="2">
                  <c:v>2015</c:v>
                </c:pt>
                <c:pt idx="3">
                  <c:v>2016</c:v>
                </c:pt>
                <c:pt idx="4">
                  <c:v>2017</c:v>
                </c:pt>
                <c:pt idx="5">
                  <c:v>2018</c:v>
                </c:pt>
              </c:numCache>
            </c:numRef>
          </c:cat>
          <c:val>
            <c:numRef>
              <c:f>Sheet1!$C$2:$C$7</c:f>
              <c:numCache>
                <c:formatCode>#,##0</c:formatCode>
                <c:ptCount val="6"/>
                <c:pt idx="0" formatCode="#,##0_);\(#,##0\)">
                  <c:v>1298220</c:v>
                </c:pt>
                <c:pt idx="1">
                  <c:v>1867179</c:v>
                </c:pt>
                <c:pt idx="2" formatCode="#,##0_);\(#,##0\)">
                  <c:v>2691579</c:v>
                </c:pt>
                <c:pt idx="3">
                  <c:v>3212525</c:v>
                </c:pt>
                <c:pt idx="4">
                  <c:v>3728216</c:v>
                </c:pt>
                <c:pt idx="5">
                  <c:v>3691922</c:v>
                </c:pt>
              </c:numCache>
            </c:numRef>
          </c:val>
          <c:smooth val="0"/>
          <c:extLst>
            <c:ext xmlns:c16="http://schemas.microsoft.com/office/drawing/2014/chart" uri="{C3380CC4-5D6E-409C-BE32-E72D297353CC}">
              <c16:uniqueId val="{00000011-FDE2-4AA5-8C91-9A5A752F1691}"/>
            </c:ext>
          </c:extLst>
        </c:ser>
        <c:ser>
          <c:idx val="2"/>
          <c:order val="2"/>
          <c:tx>
            <c:strRef>
              <c:f>Sheet1!$D$1</c:f>
              <c:strCache>
                <c:ptCount val="1"/>
                <c:pt idx="0">
                  <c:v>Total Usage</c:v>
                </c:pt>
              </c:strCache>
            </c:strRef>
          </c:tx>
          <c:spPr>
            <a:ln w="53975" cap="rnd">
              <a:solidFill>
                <a:schemeClr val="accent3"/>
              </a:solidFill>
              <a:round/>
            </a:ln>
            <a:effectLst/>
          </c:spPr>
          <c:marker>
            <c:symbol val="circle"/>
            <c:size val="7"/>
            <c:spPr>
              <a:solidFill>
                <a:schemeClr val="accent3"/>
              </a:solidFill>
              <a:ln w="25400">
                <a:solidFill>
                  <a:schemeClr val="accent3"/>
                </a:solidFill>
              </a:ln>
              <a:effectLst/>
            </c:spPr>
          </c:marker>
          <c:dPt>
            <c:idx val="5"/>
            <c:marker>
              <c:symbol val="circle"/>
              <c:size val="7"/>
              <c:spPr>
                <a:solidFill>
                  <a:schemeClr val="accent3"/>
                </a:solidFill>
                <a:ln w="25400">
                  <a:solidFill>
                    <a:schemeClr val="accent3"/>
                  </a:solidFill>
                </a:ln>
                <a:effectLst/>
              </c:spPr>
            </c:marker>
            <c:bubble3D val="0"/>
            <c:spPr>
              <a:ln w="53975" cap="rnd">
                <a:solidFill>
                  <a:srgbClr val="E40E62"/>
                </a:solidFill>
                <a:prstDash val="solid"/>
                <a:round/>
              </a:ln>
              <a:effectLst/>
            </c:spPr>
            <c:extLst>
              <c:ext xmlns:c16="http://schemas.microsoft.com/office/drawing/2014/chart" uri="{C3380CC4-5D6E-409C-BE32-E72D297353CC}">
                <c16:uniqueId val="{00000013-FDE2-4AA5-8C91-9A5A752F1691}"/>
              </c:ext>
            </c:extLst>
          </c:dPt>
          <c:dLbls>
            <c:dLbl>
              <c:idx val="5"/>
              <c:layout>
                <c:manualLayout>
                  <c:x val="-1.2157631877133599E-2"/>
                  <c:y val="-4.22088430656012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FDE2-4AA5-8C91-9A5A752F169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2013</c:v>
                </c:pt>
                <c:pt idx="1">
                  <c:v>2014</c:v>
                </c:pt>
                <c:pt idx="2">
                  <c:v>2015</c:v>
                </c:pt>
                <c:pt idx="3">
                  <c:v>2016</c:v>
                </c:pt>
                <c:pt idx="4">
                  <c:v>2017</c:v>
                </c:pt>
                <c:pt idx="5">
                  <c:v>2018</c:v>
                </c:pt>
              </c:numCache>
            </c:numRef>
          </c:cat>
          <c:val>
            <c:numRef>
              <c:f>Sheet1!$D$2:$D$7</c:f>
              <c:numCache>
                <c:formatCode>#,##0</c:formatCode>
                <c:ptCount val="6"/>
                <c:pt idx="0">
                  <c:v>10946410</c:v>
                </c:pt>
                <c:pt idx="1">
                  <c:v>10868618</c:v>
                </c:pt>
                <c:pt idx="2">
                  <c:v>11784778</c:v>
                </c:pt>
                <c:pt idx="3">
                  <c:v>11809069</c:v>
                </c:pt>
                <c:pt idx="4">
                  <c:v>11839345</c:v>
                </c:pt>
                <c:pt idx="5">
                  <c:v>11470451</c:v>
                </c:pt>
              </c:numCache>
            </c:numRef>
          </c:val>
          <c:smooth val="0"/>
          <c:extLst>
            <c:ext xmlns:c16="http://schemas.microsoft.com/office/drawing/2014/chart" uri="{C3380CC4-5D6E-409C-BE32-E72D297353CC}">
              <c16:uniqueId val="{00000014-FDE2-4AA5-8C91-9A5A752F1691}"/>
            </c:ext>
          </c:extLst>
        </c:ser>
        <c:dLbls>
          <c:dLblPos val="b"/>
          <c:showLegendKey val="0"/>
          <c:showVal val="1"/>
          <c:showCatName val="0"/>
          <c:showSerName val="0"/>
          <c:showPercent val="0"/>
          <c:showBubbleSize val="0"/>
        </c:dLbls>
        <c:marker val="1"/>
        <c:smooth val="0"/>
        <c:axId val="-325757488"/>
        <c:axId val="-325763472"/>
      </c:lineChart>
      <c:catAx>
        <c:axId val="-32575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25763472"/>
        <c:crosses val="autoZero"/>
        <c:auto val="1"/>
        <c:lblAlgn val="ctr"/>
        <c:lblOffset val="100"/>
        <c:noMultiLvlLbl val="0"/>
      </c:catAx>
      <c:valAx>
        <c:axId val="-325763472"/>
        <c:scaling>
          <c:orientation val="minMax"/>
        </c:scaling>
        <c:delete val="1"/>
        <c:axPos val="l"/>
        <c:numFmt formatCode="#,##0;\(#,##0\)" sourceLinked="1"/>
        <c:majorTickMark val="none"/>
        <c:minorTickMark val="none"/>
        <c:tickLblPos val="nextTo"/>
        <c:crossAx val="-325757488"/>
        <c:crosses val="autoZero"/>
        <c:crossBetween val="between"/>
      </c:valAx>
      <c:spPr>
        <a:noFill/>
        <a:ln>
          <a:noFill/>
        </a:ln>
        <a:effectLst/>
      </c:spPr>
    </c:plotArea>
    <c:legend>
      <c:legendPos val="b"/>
      <c:layout>
        <c:manualLayout>
          <c:xMode val="edge"/>
          <c:yMode val="edge"/>
          <c:x val="0.23664744558445347"/>
          <c:y val="0.92493438320209975"/>
          <c:w val="0.55869150825843739"/>
          <c:h val="7.506561679790026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94904678887295E-2"/>
          <c:y val="5.6266844401961252E-2"/>
          <c:w val="0.96603467745160887"/>
          <c:h val="0.8096541388943731"/>
        </c:manualLayout>
      </c:layout>
      <c:barChart>
        <c:barDir val="col"/>
        <c:grouping val="clustered"/>
        <c:varyColors val="0"/>
        <c:ser>
          <c:idx val="0"/>
          <c:order val="0"/>
          <c:tx>
            <c:strRef>
              <c:f>Sheet1!$B$1</c:f>
              <c:strCache>
                <c:ptCount val="1"/>
                <c:pt idx="0">
                  <c:v>Cost</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3-5B6B-4EC2-BFEE-0B4CCBD8E01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4-5B6B-4EC2-BFEE-0B4CCBD8E01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5B6B-4EC2-BFEE-0B4CCBD8E013}"/>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6-5B6B-4EC2-BFEE-0B4CCBD8E013}"/>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Physical</c:v>
                </c:pt>
                <c:pt idx="1">
                  <c:v>Hoopla</c:v>
                </c:pt>
                <c:pt idx="2">
                  <c:v>OverDrive</c:v>
                </c:pt>
                <c:pt idx="3">
                  <c:v>Freading</c:v>
                </c:pt>
                <c:pt idx="4">
                  <c:v>Safari</c:v>
                </c:pt>
              </c:strCache>
            </c:strRef>
          </c:cat>
          <c:val>
            <c:numRef>
              <c:f>Sheet1!$B$2:$B$6</c:f>
              <c:numCache>
                <c:formatCode>"$"#,##0.00_);[Red]\("$"#,##0.00\)</c:formatCode>
                <c:ptCount val="5"/>
                <c:pt idx="0">
                  <c:v>1.74</c:v>
                </c:pt>
                <c:pt idx="1">
                  <c:v>1.96</c:v>
                </c:pt>
                <c:pt idx="2">
                  <c:v>0.97</c:v>
                </c:pt>
                <c:pt idx="3">
                  <c:v>1.45</c:v>
                </c:pt>
                <c:pt idx="4">
                  <c:v>1.89</c:v>
                </c:pt>
              </c:numCache>
            </c:numRef>
          </c:val>
          <c:extLst>
            <c:ext xmlns:c16="http://schemas.microsoft.com/office/drawing/2014/chart" uri="{C3380CC4-5D6E-409C-BE32-E72D297353CC}">
              <c16:uniqueId val="{00000000-5B6B-4EC2-BFEE-0B4CCBD8E013}"/>
            </c:ext>
          </c:extLst>
        </c:ser>
        <c:dLbls>
          <c:dLblPos val="inEnd"/>
          <c:showLegendKey val="0"/>
          <c:showVal val="1"/>
          <c:showCatName val="0"/>
          <c:showSerName val="0"/>
          <c:showPercent val="0"/>
          <c:showBubbleSize val="0"/>
        </c:dLbls>
        <c:gapWidth val="100"/>
        <c:overlap val="-27"/>
        <c:axId val="1791522688"/>
        <c:axId val="1808973200"/>
      </c:barChart>
      <c:catAx>
        <c:axId val="17915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808973200"/>
        <c:crosses val="autoZero"/>
        <c:auto val="1"/>
        <c:lblAlgn val="ctr"/>
        <c:lblOffset val="100"/>
        <c:noMultiLvlLbl val="0"/>
      </c:catAx>
      <c:valAx>
        <c:axId val="1808973200"/>
        <c:scaling>
          <c:orientation val="minMax"/>
        </c:scaling>
        <c:delete val="1"/>
        <c:axPos val="l"/>
        <c:numFmt formatCode="&quot;$&quot;#,##0.00_);[Red]\(&quot;$&quot;#,##0.00\)" sourceLinked="1"/>
        <c:majorTickMark val="none"/>
        <c:minorTickMark val="none"/>
        <c:tickLblPos val="nextTo"/>
        <c:crossAx val="17915226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Cost</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3E2-49D2-8928-7DD45238D123}"/>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33E2-49D2-8928-7DD45238D12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33E2-49D2-8928-7DD45238D123}"/>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33E2-49D2-8928-7DD45238D123}"/>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Physical</c:v>
                </c:pt>
                <c:pt idx="1">
                  <c:v>Hoopla</c:v>
                </c:pt>
                <c:pt idx="2">
                  <c:v>Kanopy</c:v>
                </c:pt>
              </c:strCache>
            </c:strRef>
          </c:cat>
          <c:val>
            <c:numRef>
              <c:f>Sheet1!$B$2:$B$4</c:f>
              <c:numCache>
                <c:formatCode>"$"#,##0.00_);[Red]\("$"#,##0.00\)</c:formatCode>
                <c:ptCount val="3"/>
                <c:pt idx="0">
                  <c:v>1.41</c:v>
                </c:pt>
                <c:pt idx="1">
                  <c:v>3.05</c:v>
                </c:pt>
                <c:pt idx="2">
                  <c:v>2</c:v>
                </c:pt>
              </c:numCache>
            </c:numRef>
          </c:val>
          <c:extLst>
            <c:ext xmlns:c16="http://schemas.microsoft.com/office/drawing/2014/chart" uri="{C3380CC4-5D6E-409C-BE32-E72D297353CC}">
              <c16:uniqueId val="{00000008-33E2-49D2-8928-7DD45238D123}"/>
            </c:ext>
          </c:extLst>
        </c:ser>
        <c:dLbls>
          <c:dLblPos val="inEnd"/>
          <c:showLegendKey val="0"/>
          <c:showVal val="1"/>
          <c:showCatName val="0"/>
          <c:showSerName val="0"/>
          <c:showPercent val="0"/>
          <c:showBubbleSize val="0"/>
        </c:dLbls>
        <c:gapWidth val="100"/>
        <c:overlap val="-27"/>
        <c:axId val="1791522688"/>
        <c:axId val="1808973200"/>
      </c:barChart>
      <c:catAx>
        <c:axId val="17915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808973200"/>
        <c:crosses val="autoZero"/>
        <c:auto val="1"/>
        <c:lblAlgn val="ctr"/>
        <c:lblOffset val="100"/>
        <c:noMultiLvlLbl val="0"/>
      </c:catAx>
      <c:valAx>
        <c:axId val="1808973200"/>
        <c:scaling>
          <c:orientation val="minMax"/>
        </c:scaling>
        <c:delete val="1"/>
        <c:axPos val="l"/>
        <c:numFmt formatCode="&quot;$&quot;#,##0.00_);[Red]\(&quot;$&quot;#,##0.00\)" sourceLinked="1"/>
        <c:majorTickMark val="none"/>
        <c:minorTickMark val="none"/>
        <c:tickLblPos val="nextTo"/>
        <c:crossAx val="17915226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Cost</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7A2-4B1A-B4AC-82282BF0C79E}"/>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27A2-4B1A-B4AC-82282BF0C79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27A2-4B1A-B4AC-82282BF0C79E}"/>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27A2-4B1A-B4AC-82282BF0C79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Physical</c:v>
                </c:pt>
                <c:pt idx="1">
                  <c:v>Hoopla</c:v>
                </c:pt>
                <c:pt idx="2">
                  <c:v>OverDrive</c:v>
                </c:pt>
                <c:pt idx="3">
                  <c:v>RB Digital</c:v>
                </c:pt>
              </c:strCache>
            </c:strRef>
          </c:cat>
          <c:val>
            <c:numRef>
              <c:f>Sheet1!$B$2:$B$5</c:f>
              <c:numCache>
                <c:formatCode>"$"#,##0.00_);[Red]\("$"#,##0.00\)</c:formatCode>
                <c:ptCount val="4"/>
                <c:pt idx="0">
                  <c:v>2.94</c:v>
                </c:pt>
                <c:pt idx="1">
                  <c:v>3.21</c:v>
                </c:pt>
                <c:pt idx="2">
                  <c:v>1.69</c:v>
                </c:pt>
                <c:pt idx="3">
                  <c:v>3.71</c:v>
                </c:pt>
              </c:numCache>
            </c:numRef>
          </c:val>
          <c:extLst>
            <c:ext xmlns:c16="http://schemas.microsoft.com/office/drawing/2014/chart" uri="{C3380CC4-5D6E-409C-BE32-E72D297353CC}">
              <c16:uniqueId val="{00000008-27A2-4B1A-B4AC-82282BF0C79E}"/>
            </c:ext>
          </c:extLst>
        </c:ser>
        <c:dLbls>
          <c:dLblPos val="inEnd"/>
          <c:showLegendKey val="0"/>
          <c:showVal val="1"/>
          <c:showCatName val="0"/>
          <c:showSerName val="0"/>
          <c:showPercent val="0"/>
          <c:showBubbleSize val="0"/>
        </c:dLbls>
        <c:gapWidth val="100"/>
        <c:overlap val="-27"/>
        <c:axId val="1791522688"/>
        <c:axId val="1808973200"/>
      </c:barChart>
      <c:catAx>
        <c:axId val="17915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808973200"/>
        <c:crosses val="autoZero"/>
        <c:auto val="1"/>
        <c:lblAlgn val="ctr"/>
        <c:lblOffset val="100"/>
        <c:noMultiLvlLbl val="0"/>
      </c:catAx>
      <c:valAx>
        <c:axId val="1808973200"/>
        <c:scaling>
          <c:orientation val="minMax"/>
        </c:scaling>
        <c:delete val="1"/>
        <c:axPos val="l"/>
        <c:numFmt formatCode="&quot;$&quot;#,##0.00_);[Red]\(&quot;$&quot;#,##0.00\)" sourceLinked="1"/>
        <c:majorTickMark val="none"/>
        <c:minorTickMark val="none"/>
        <c:tickLblPos val="nextTo"/>
        <c:crossAx val="17915226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Cost</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D228-4909-B935-55E91DB235F4}"/>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D228-4909-B935-55E91DB235F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D228-4909-B935-55E91DB235F4}"/>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D228-4909-B935-55E91DB235F4}"/>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Physical</c:v>
                </c:pt>
                <c:pt idx="1">
                  <c:v>Hoopla</c:v>
                </c:pt>
                <c:pt idx="2">
                  <c:v>Naxos</c:v>
                </c:pt>
              </c:strCache>
            </c:strRef>
          </c:cat>
          <c:val>
            <c:numRef>
              <c:f>Sheet1!$B$2:$B$4</c:f>
              <c:numCache>
                <c:formatCode>"$"#,##0.00_);[Red]\("$"#,##0.00\)</c:formatCode>
                <c:ptCount val="3"/>
                <c:pt idx="0">
                  <c:v>1.71</c:v>
                </c:pt>
                <c:pt idx="1">
                  <c:v>1.81</c:v>
                </c:pt>
                <c:pt idx="2">
                  <c:v>0.91</c:v>
                </c:pt>
              </c:numCache>
            </c:numRef>
          </c:val>
          <c:extLst>
            <c:ext xmlns:c16="http://schemas.microsoft.com/office/drawing/2014/chart" uri="{C3380CC4-5D6E-409C-BE32-E72D297353CC}">
              <c16:uniqueId val="{00000008-D228-4909-B935-55E91DB235F4}"/>
            </c:ext>
          </c:extLst>
        </c:ser>
        <c:dLbls>
          <c:dLblPos val="inEnd"/>
          <c:showLegendKey val="0"/>
          <c:showVal val="1"/>
          <c:showCatName val="0"/>
          <c:showSerName val="0"/>
          <c:showPercent val="0"/>
          <c:showBubbleSize val="0"/>
        </c:dLbls>
        <c:gapWidth val="100"/>
        <c:overlap val="-27"/>
        <c:axId val="1791522688"/>
        <c:axId val="1808973200"/>
      </c:barChart>
      <c:catAx>
        <c:axId val="17915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808973200"/>
        <c:crosses val="autoZero"/>
        <c:auto val="1"/>
        <c:lblAlgn val="ctr"/>
        <c:lblOffset val="100"/>
        <c:noMultiLvlLbl val="0"/>
      </c:catAx>
      <c:valAx>
        <c:axId val="1808973200"/>
        <c:scaling>
          <c:orientation val="minMax"/>
        </c:scaling>
        <c:delete val="1"/>
        <c:axPos val="l"/>
        <c:numFmt formatCode="&quot;$&quot;#,##0.00_);[Red]\(&quot;$&quot;#,##0.00\)" sourceLinked="1"/>
        <c:majorTickMark val="none"/>
        <c:minorTickMark val="none"/>
        <c:tickLblPos val="nextTo"/>
        <c:crossAx val="17915226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Cost</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994C-4FDF-8192-AA3BCDC694A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994C-4FDF-8192-AA3BCDC694A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994C-4FDF-8192-AA3BCDC694A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994C-4FDF-8192-AA3BCDC694AD}"/>
              </c:ext>
            </c:extLst>
          </c:dPt>
          <c:dLbls>
            <c:dLbl>
              <c:idx val="1"/>
              <c:layout>
                <c:manualLayout>
                  <c:x val="1.5984813671823133E-3"/>
                  <c:y val="9.712655483281981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94C-4FDF-8192-AA3BCDC694A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Physical</c:v>
                </c:pt>
                <c:pt idx="1">
                  <c:v>RB Digital</c:v>
                </c:pt>
                <c:pt idx="2">
                  <c:v>Flipster</c:v>
                </c:pt>
                <c:pt idx="3">
                  <c:v>DragonSource</c:v>
                </c:pt>
              </c:strCache>
            </c:strRef>
          </c:cat>
          <c:val>
            <c:numRef>
              <c:f>Sheet1!$B$2:$B$5</c:f>
              <c:numCache>
                <c:formatCode>"$"#,##0.00_);[Red]\("$"#,##0.00\)</c:formatCode>
                <c:ptCount val="4"/>
                <c:pt idx="0">
                  <c:v>2.04</c:v>
                </c:pt>
                <c:pt idx="1">
                  <c:v>0.28999999999999998</c:v>
                </c:pt>
                <c:pt idx="2">
                  <c:v>1.1200000000000001</c:v>
                </c:pt>
                <c:pt idx="3">
                  <c:v>0.34</c:v>
                </c:pt>
              </c:numCache>
            </c:numRef>
          </c:val>
          <c:extLst>
            <c:ext xmlns:c16="http://schemas.microsoft.com/office/drawing/2014/chart" uri="{C3380CC4-5D6E-409C-BE32-E72D297353CC}">
              <c16:uniqueId val="{00000008-994C-4FDF-8192-AA3BCDC694AD}"/>
            </c:ext>
          </c:extLst>
        </c:ser>
        <c:dLbls>
          <c:dLblPos val="inEnd"/>
          <c:showLegendKey val="0"/>
          <c:showVal val="1"/>
          <c:showCatName val="0"/>
          <c:showSerName val="0"/>
          <c:showPercent val="0"/>
          <c:showBubbleSize val="0"/>
        </c:dLbls>
        <c:gapWidth val="100"/>
        <c:overlap val="-27"/>
        <c:axId val="1791522688"/>
        <c:axId val="1808973200"/>
      </c:barChart>
      <c:catAx>
        <c:axId val="17915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808973200"/>
        <c:crosses val="autoZero"/>
        <c:auto val="1"/>
        <c:lblAlgn val="ctr"/>
        <c:lblOffset val="100"/>
        <c:noMultiLvlLbl val="0"/>
      </c:catAx>
      <c:valAx>
        <c:axId val="1808973200"/>
        <c:scaling>
          <c:orientation val="minMax"/>
        </c:scaling>
        <c:delete val="1"/>
        <c:axPos val="l"/>
        <c:numFmt formatCode="&quot;$&quot;#,##0.00_);[Red]\(&quot;$&quot;#,##0.00\)" sourceLinked="1"/>
        <c:majorTickMark val="none"/>
        <c:minorTickMark val="none"/>
        <c:tickLblPos val="nextTo"/>
        <c:crossAx val="17915226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893502242109036"/>
          <c:y val="0.1801486393148225"/>
          <c:w val="0.54606067098755517"/>
          <c:h val="0.739824134886365"/>
        </c:manualLayout>
      </c:layout>
      <c:pieChart>
        <c:varyColors val="1"/>
        <c:ser>
          <c:idx val="0"/>
          <c:order val="0"/>
          <c:tx>
            <c:strRef>
              <c:f>Sheet1!$B$1</c:f>
              <c:strCache>
                <c:ptCount val="1"/>
                <c:pt idx="0">
                  <c:v>n=157,927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DD-47D8-B078-F139C9420D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ADD-47D8-B078-F139C9420DC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DD-47D8-B078-F139C9420DCA}"/>
              </c:ext>
            </c:extLst>
          </c:dPt>
          <c:dLbls>
            <c:dLbl>
              <c:idx val="0"/>
              <c:layout>
                <c:manualLayout>
                  <c:x val="-0.13645025489898005"/>
                  <c:y val="-0.1316097464266406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ADD-47D8-B078-F139C9420DCA}"/>
                </c:ext>
              </c:extLst>
            </c:dLbl>
            <c:spPr>
              <a:noFill/>
              <a:ln>
                <a:noFill/>
              </a:ln>
              <a:effectLst/>
            </c:spPr>
            <c:txPr>
              <a:bodyPr wrap="square" lIns="38100" tIns="19050" rIns="38100" bIns="19050" anchor="ctr">
                <a:spAutoFit/>
              </a:bodyPr>
              <a:lstStyle/>
              <a:p>
                <a:pPr>
                  <a:defRPr sz="18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3"/>
                <c:pt idx="0">
                  <c:v>Physical Only</c:v>
                </c:pt>
                <c:pt idx="1">
                  <c:v>Digital Only</c:v>
                </c:pt>
                <c:pt idx="2">
                  <c:v>Physical and Digital</c:v>
                </c:pt>
              </c:strCache>
            </c:strRef>
          </c:cat>
          <c:val>
            <c:numRef>
              <c:f>Sheet1!$B$2:$B$4</c:f>
              <c:numCache>
                <c:formatCode>0%</c:formatCode>
                <c:ptCount val="3"/>
                <c:pt idx="0">
                  <c:v>0.73883503137525564</c:v>
                </c:pt>
                <c:pt idx="1">
                  <c:v>0.10191417553679864</c:v>
                </c:pt>
                <c:pt idx="2">
                  <c:v>0.15925079308794571</c:v>
                </c:pt>
              </c:numCache>
            </c:numRef>
          </c:val>
          <c:extLst>
            <c:ext xmlns:c16="http://schemas.microsoft.com/office/drawing/2014/chart" uri="{C3380CC4-5D6E-409C-BE32-E72D297353CC}">
              <c16:uniqueId val="{00000006-4ADD-47D8-B078-F139C9420DC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378261050701998"/>
          <c:y val="0.14308557584148135"/>
          <c:w val="0.46491243778474173"/>
          <c:h val="0.81769893469198685"/>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28-4E9C-9287-E8867AC3A6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28-4E9C-9287-E8867AC3A6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C28-4E9C-9287-E8867AC3A680}"/>
              </c:ext>
            </c:extLst>
          </c:dPt>
          <c:dLbls>
            <c:dLbl>
              <c:idx val="1"/>
              <c:layout>
                <c:manualLayout>
                  <c:x val="0.14538815280170553"/>
                  <c:y val="-8.91775879834832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C28-4E9C-9287-E8867AC3A68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Physical only</c:v>
                </c:pt>
                <c:pt idx="1">
                  <c:v>Digital only</c:v>
                </c:pt>
                <c:pt idx="2">
                  <c:v>Physical and Digital</c:v>
                </c:pt>
              </c:strCache>
            </c:strRef>
          </c:cat>
          <c:val>
            <c:numRef>
              <c:f>Sheet1!$B$2:$B$4</c:f>
              <c:numCache>
                <c:formatCode>0%</c:formatCode>
                <c:ptCount val="3"/>
                <c:pt idx="0">
                  <c:v>0.38923091957392747</c:v>
                </c:pt>
                <c:pt idx="1">
                  <c:v>0.49399003224860744</c:v>
                </c:pt>
                <c:pt idx="2">
                  <c:v>0.11677904817746507</c:v>
                </c:pt>
              </c:numCache>
            </c:numRef>
          </c:val>
          <c:extLst>
            <c:ext xmlns:c16="http://schemas.microsoft.com/office/drawing/2014/chart" uri="{C3380CC4-5D6E-409C-BE32-E72D297353CC}">
              <c16:uniqueId val="{00000006-AC28-4E9C-9287-E8867AC3A68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A4A-43D6-80A4-DE12AFC652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A4A-43D6-80A4-DE12AFC652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A4A-43D6-80A4-DE12AFC65215}"/>
              </c:ext>
            </c:extLst>
          </c:dPt>
          <c:dLbls>
            <c:dLbl>
              <c:idx val="0"/>
              <c:layout>
                <c:manualLayout>
                  <c:x val="-7.428585018253063E-2"/>
                  <c:y val="-0.2204309049400082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A4A-43D6-80A4-DE12AFC65215}"/>
                </c:ext>
              </c:extLst>
            </c:dLbl>
            <c:dLbl>
              <c:idx val="1"/>
              <c:layout>
                <c:manualLayout>
                  <c:x val="8.982878731019768E-2"/>
                  <c:y val="0.1163528323714677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A4A-43D6-80A4-DE12AFC65215}"/>
                </c:ext>
              </c:extLst>
            </c:dLbl>
            <c:dLbl>
              <c:idx val="2"/>
              <c:layout>
                <c:manualLayout>
                  <c:x val="5.1813015427128024E-2"/>
                  <c:y val="0.1268524342822957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A4A-43D6-80A4-DE12AFC6521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Physical Only</c:v>
                </c:pt>
                <c:pt idx="1">
                  <c:v>Digital Only</c:v>
                </c:pt>
                <c:pt idx="2">
                  <c:v>Physical and Digital</c:v>
                </c:pt>
              </c:strCache>
            </c:strRef>
          </c:cat>
          <c:val>
            <c:numRef>
              <c:f>Sheet1!$B$2:$B$4</c:f>
              <c:numCache>
                <c:formatCode>0%</c:formatCode>
                <c:ptCount val="3"/>
                <c:pt idx="0">
                  <c:v>0.88508688407522018</c:v>
                </c:pt>
                <c:pt idx="1">
                  <c:v>5.8884789335872413E-2</c:v>
                </c:pt>
                <c:pt idx="2">
                  <c:v>5.6028326588907405E-2</c:v>
                </c:pt>
              </c:numCache>
            </c:numRef>
          </c:val>
          <c:extLst>
            <c:ext xmlns:c16="http://schemas.microsoft.com/office/drawing/2014/chart" uri="{C3380CC4-5D6E-409C-BE32-E72D297353CC}">
              <c16:uniqueId val="{00000006-AA4A-43D6-80A4-DE12AFC6521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solidFill>
                  <a:schemeClr val="tx1"/>
                </a:solidFill>
              </a:rPr>
              <a:t>OverDrive</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2077057629814593E-2"/>
          <c:y val="0.19260643465466434"/>
          <c:w val="0.83118045610891489"/>
          <c:h val="0.75623652641874728"/>
        </c:manualLayout>
      </c:layout>
      <c:pieChart>
        <c:varyColors val="1"/>
        <c:ser>
          <c:idx val="0"/>
          <c:order val="0"/>
          <c:tx>
            <c:strRef>
              <c:f>Sheet1!$B$1</c:f>
              <c:strCache>
                <c:ptCount val="1"/>
                <c:pt idx="0">
                  <c:v>OverDrive eBooks</c:v>
                </c:pt>
              </c:strCache>
            </c:strRef>
          </c:tx>
          <c:dPt>
            <c:idx val="0"/>
            <c:bubble3D val="0"/>
            <c:spPr>
              <a:solidFill>
                <a:srgbClr val="7030A0"/>
              </a:solidFill>
              <a:ln>
                <a:noFill/>
              </a:ln>
              <a:effectLst/>
            </c:spPr>
            <c:extLst>
              <c:ext xmlns:c16="http://schemas.microsoft.com/office/drawing/2014/chart" uri="{C3380CC4-5D6E-409C-BE32-E72D297353CC}">
                <c16:uniqueId val="{00000001-E7BE-44FF-9B72-483D493DBA15}"/>
              </c:ext>
            </c:extLst>
          </c:dPt>
          <c:dPt>
            <c:idx val="1"/>
            <c:bubble3D val="0"/>
            <c:spPr>
              <a:solidFill>
                <a:schemeClr val="accent2"/>
              </a:solidFill>
              <a:ln>
                <a:noFill/>
              </a:ln>
              <a:effectLst/>
            </c:spPr>
            <c:extLst>
              <c:ext xmlns:c16="http://schemas.microsoft.com/office/drawing/2014/chart" uri="{C3380CC4-5D6E-409C-BE32-E72D297353CC}">
                <c16:uniqueId val="{00000003-E7BE-44FF-9B72-483D493DBA1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Top 10% of Users</c:v>
                </c:pt>
                <c:pt idx="1">
                  <c:v>Bottom 90% of Users</c:v>
                </c:pt>
              </c:strCache>
            </c:strRef>
          </c:cat>
          <c:val>
            <c:numRef>
              <c:f>Sheet1!$B$2:$B$3</c:f>
              <c:numCache>
                <c:formatCode>0.0%</c:formatCode>
                <c:ptCount val="2"/>
                <c:pt idx="0">
                  <c:v>0.58299999999999996</c:v>
                </c:pt>
                <c:pt idx="1">
                  <c:v>0.41699999999999998</c:v>
                </c:pt>
              </c:numCache>
            </c:numRef>
          </c:val>
          <c:extLst>
            <c:ext xmlns:c16="http://schemas.microsoft.com/office/drawing/2014/chart" uri="{C3380CC4-5D6E-409C-BE32-E72D297353CC}">
              <c16:uniqueId val="{00000004-E7BE-44FF-9B72-483D493DBA1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solidFill>
                  <a:schemeClr val="tx1"/>
                </a:solidFill>
              </a:rPr>
              <a:t>Interlibrary Loan</a:t>
            </a:r>
          </a:p>
        </c:rich>
      </c:tx>
      <c:layout>
        <c:manualLayout>
          <c:xMode val="edge"/>
          <c:yMode val="edge"/>
          <c:x val="0.13280035560071121"/>
          <c:y val="7.935306203341657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OverDrive eBooks</c:v>
                </c:pt>
              </c:strCache>
            </c:strRef>
          </c:tx>
          <c:dPt>
            <c:idx val="0"/>
            <c:bubble3D val="0"/>
            <c:spPr>
              <a:solidFill>
                <a:srgbClr val="7030A0"/>
              </a:solidFill>
              <a:ln>
                <a:noFill/>
              </a:ln>
              <a:effectLst/>
            </c:spPr>
            <c:extLst>
              <c:ext xmlns:c16="http://schemas.microsoft.com/office/drawing/2014/chart" uri="{C3380CC4-5D6E-409C-BE32-E72D297353CC}">
                <c16:uniqueId val="{00000001-0EEC-4FF9-923D-0B9711FB9650}"/>
              </c:ext>
            </c:extLst>
          </c:dPt>
          <c:dPt>
            <c:idx val="1"/>
            <c:bubble3D val="0"/>
            <c:spPr>
              <a:solidFill>
                <a:schemeClr val="accent2"/>
              </a:solidFill>
              <a:ln>
                <a:noFill/>
              </a:ln>
              <a:effectLst/>
            </c:spPr>
            <c:extLst>
              <c:ext xmlns:c16="http://schemas.microsoft.com/office/drawing/2014/chart" uri="{C3380CC4-5D6E-409C-BE32-E72D297353CC}">
                <c16:uniqueId val="{00000003-0EEC-4FF9-923D-0B9711FB965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Top 10% of Users</c:v>
                </c:pt>
                <c:pt idx="1">
                  <c:v>Bottom 90% of Users</c:v>
                </c:pt>
              </c:strCache>
            </c:strRef>
          </c:cat>
          <c:val>
            <c:numRef>
              <c:f>Sheet1!$B$2:$B$3</c:f>
              <c:numCache>
                <c:formatCode>0.0%</c:formatCode>
                <c:ptCount val="2"/>
                <c:pt idx="0">
                  <c:v>0.50600000000000001</c:v>
                </c:pt>
                <c:pt idx="1">
                  <c:v>0.49399999999999999</c:v>
                </c:pt>
              </c:numCache>
            </c:numRef>
          </c:val>
          <c:extLst>
            <c:ext xmlns:c16="http://schemas.microsoft.com/office/drawing/2014/chart" uri="{C3380CC4-5D6E-409C-BE32-E72D297353CC}">
              <c16:uniqueId val="{00000004-0EEC-4FF9-923D-0B9711FB965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488103185263232E-2"/>
          <c:y val="5.9307687790199605E-2"/>
          <c:w val="0.91643031155324839"/>
          <c:h val="0.69353686263287084"/>
        </c:manualLayout>
      </c:layout>
      <c:lineChart>
        <c:grouping val="standard"/>
        <c:varyColors val="0"/>
        <c:ser>
          <c:idx val="0"/>
          <c:order val="0"/>
          <c:tx>
            <c:strRef>
              <c:f>Sheet1!$B$1</c:f>
              <c:strCache>
                <c:ptCount val="1"/>
                <c:pt idx="0">
                  <c:v>% Physical Circulation</c:v>
                </c:pt>
              </c:strCache>
            </c:strRef>
          </c:tx>
          <c:spPr>
            <a:ln w="38100" cap="rnd">
              <a:solidFill>
                <a:schemeClr val="accent2"/>
              </a:solidFill>
              <a:prstDash val="sysDash"/>
              <a:round/>
            </a:ln>
            <a:effectLst/>
          </c:spPr>
          <c:marker>
            <c:symbol val="plus"/>
            <c:size val="7"/>
            <c:spPr>
              <a:solidFill>
                <a:srgbClr val="00B050"/>
              </a:solidFill>
              <a:ln w="53975" cap="sq">
                <a:solidFill>
                  <a:srgbClr val="00B050"/>
                </a:solidFill>
              </a:ln>
              <a:effectLst/>
            </c:spPr>
          </c:marker>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General</c:formatCode>
                <c:ptCount val="6"/>
                <c:pt idx="0">
                  <c:v>88.1</c:v>
                </c:pt>
                <c:pt idx="1">
                  <c:v>82.8</c:v>
                </c:pt>
                <c:pt idx="2">
                  <c:v>77.2</c:v>
                </c:pt>
                <c:pt idx="3">
                  <c:v>73.2</c:v>
                </c:pt>
                <c:pt idx="4">
                  <c:v>68.5</c:v>
                </c:pt>
                <c:pt idx="5">
                  <c:v>66.2</c:v>
                </c:pt>
              </c:numCache>
            </c:numRef>
          </c:val>
          <c:smooth val="0"/>
          <c:extLst>
            <c:ext xmlns:c16="http://schemas.microsoft.com/office/drawing/2014/chart" uri="{C3380CC4-5D6E-409C-BE32-E72D297353CC}">
              <c16:uniqueId val="{00000000-BE89-43D3-974A-5929D8DCE331}"/>
            </c:ext>
          </c:extLst>
        </c:ser>
        <c:ser>
          <c:idx val="1"/>
          <c:order val="1"/>
          <c:tx>
            <c:strRef>
              <c:f>Sheet1!$C$1</c:f>
              <c:strCache>
                <c:ptCount val="1"/>
                <c:pt idx="0">
                  <c:v>% Physical Budget</c:v>
                </c:pt>
              </c:strCache>
            </c:strRef>
          </c:tx>
          <c:spPr>
            <a:ln w="47625" cap="rnd">
              <a:solidFill>
                <a:schemeClr val="accent2"/>
              </a:solidFill>
              <a:round/>
            </a:ln>
            <a:effectLst/>
          </c:spPr>
          <c:marker>
            <c:symbol val="circle"/>
            <c:size val="5"/>
            <c:spPr>
              <a:solidFill>
                <a:schemeClr val="accent2"/>
              </a:solidFill>
              <a:ln w="53975">
                <a:solidFill>
                  <a:schemeClr val="accent2"/>
                </a:solidFill>
              </a:ln>
              <a:effectLst/>
            </c:spPr>
          </c:marker>
          <c:cat>
            <c:numRef>
              <c:f>Sheet1!$A$2:$A$7</c:f>
              <c:numCache>
                <c:formatCode>General</c:formatCode>
                <c:ptCount val="6"/>
                <c:pt idx="0">
                  <c:v>2013</c:v>
                </c:pt>
                <c:pt idx="1">
                  <c:v>2014</c:v>
                </c:pt>
                <c:pt idx="2">
                  <c:v>2015</c:v>
                </c:pt>
                <c:pt idx="3">
                  <c:v>2016</c:v>
                </c:pt>
                <c:pt idx="4">
                  <c:v>2017</c:v>
                </c:pt>
                <c:pt idx="5">
                  <c:v>2018</c:v>
                </c:pt>
              </c:numCache>
            </c:numRef>
          </c:cat>
          <c:val>
            <c:numRef>
              <c:f>Sheet1!$C$2:$C$7</c:f>
              <c:numCache>
                <c:formatCode>General</c:formatCode>
                <c:ptCount val="6"/>
                <c:pt idx="0">
                  <c:v>81</c:v>
                </c:pt>
                <c:pt idx="1">
                  <c:v>76.5</c:v>
                </c:pt>
                <c:pt idx="2">
                  <c:v>76.599999999999994</c:v>
                </c:pt>
                <c:pt idx="3">
                  <c:v>61.6</c:v>
                </c:pt>
                <c:pt idx="4">
                  <c:v>61.2</c:v>
                </c:pt>
                <c:pt idx="5">
                  <c:v>61.3</c:v>
                </c:pt>
              </c:numCache>
            </c:numRef>
          </c:val>
          <c:smooth val="0"/>
          <c:extLst>
            <c:ext xmlns:c16="http://schemas.microsoft.com/office/drawing/2014/chart" uri="{C3380CC4-5D6E-409C-BE32-E72D297353CC}">
              <c16:uniqueId val="{00000001-BE89-43D3-974A-5929D8DCE331}"/>
            </c:ext>
          </c:extLst>
        </c:ser>
        <c:ser>
          <c:idx val="2"/>
          <c:order val="2"/>
          <c:tx>
            <c:strRef>
              <c:f>Sheet1!$D$1</c:f>
              <c:strCache>
                <c:ptCount val="1"/>
                <c:pt idx="0">
                  <c:v>% Digital Circulation</c:v>
                </c:pt>
              </c:strCache>
            </c:strRef>
          </c:tx>
          <c:spPr>
            <a:ln w="38100" cap="rnd">
              <a:solidFill>
                <a:schemeClr val="accent3"/>
              </a:solidFill>
              <a:prstDash val="sysDash"/>
              <a:round/>
            </a:ln>
            <a:effectLst/>
          </c:spPr>
          <c:marker>
            <c:symbol val="plus"/>
            <c:size val="7"/>
            <c:spPr>
              <a:solidFill>
                <a:schemeClr val="accent3"/>
              </a:solidFill>
              <a:ln w="53975">
                <a:solidFill>
                  <a:schemeClr val="accent3"/>
                </a:solidFill>
              </a:ln>
              <a:effectLst/>
            </c:spPr>
          </c:marker>
          <c:cat>
            <c:numRef>
              <c:f>Sheet1!$A$2:$A$7</c:f>
              <c:numCache>
                <c:formatCode>General</c:formatCode>
                <c:ptCount val="6"/>
                <c:pt idx="0">
                  <c:v>2013</c:v>
                </c:pt>
                <c:pt idx="1">
                  <c:v>2014</c:v>
                </c:pt>
                <c:pt idx="2">
                  <c:v>2015</c:v>
                </c:pt>
                <c:pt idx="3">
                  <c:v>2016</c:v>
                </c:pt>
                <c:pt idx="4">
                  <c:v>2017</c:v>
                </c:pt>
                <c:pt idx="5">
                  <c:v>2018</c:v>
                </c:pt>
              </c:numCache>
            </c:numRef>
          </c:cat>
          <c:val>
            <c:numRef>
              <c:f>Sheet1!$D$2:$D$7</c:f>
              <c:numCache>
                <c:formatCode>General</c:formatCode>
                <c:ptCount val="6"/>
                <c:pt idx="0">
                  <c:v>11.9</c:v>
                </c:pt>
                <c:pt idx="1">
                  <c:v>17.2</c:v>
                </c:pt>
                <c:pt idx="2">
                  <c:v>22.8</c:v>
                </c:pt>
                <c:pt idx="3">
                  <c:v>26.8</c:v>
                </c:pt>
                <c:pt idx="4">
                  <c:v>31.5</c:v>
                </c:pt>
                <c:pt idx="5">
                  <c:v>33.799999999999997</c:v>
                </c:pt>
              </c:numCache>
            </c:numRef>
          </c:val>
          <c:smooth val="0"/>
          <c:extLst>
            <c:ext xmlns:c16="http://schemas.microsoft.com/office/drawing/2014/chart" uri="{C3380CC4-5D6E-409C-BE32-E72D297353CC}">
              <c16:uniqueId val="{00000002-BE89-43D3-974A-5929D8DCE331}"/>
            </c:ext>
          </c:extLst>
        </c:ser>
        <c:ser>
          <c:idx val="3"/>
          <c:order val="3"/>
          <c:tx>
            <c:strRef>
              <c:f>Sheet1!$E$1</c:f>
              <c:strCache>
                <c:ptCount val="1"/>
                <c:pt idx="0">
                  <c:v>% Digital Budget</c:v>
                </c:pt>
              </c:strCache>
            </c:strRef>
          </c:tx>
          <c:spPr>
            <a:ln w="47625" cap="rnd">
              <a:solidFill>
                <a:schemeClr val="accent3"/>
              </a:solidFill>
              <a:round/>
            </a:ln>
            <a:effectLst/>
          </c:spPr>
          <c:marker>
            <c:symbol val="circle"/>
            <c:size val="5"/>
            <c:spPr>
              <a:solidFill>
                <a:schemeClr val="accent3"/>
              </a:solidFill>
              <a:ln w="53975">
                <a:solidFill>
                  <a:schemeClr val="accent3"/>
                </a:solidFill>
              </a:ln>
              <a:effectLst/>
            </c:spPr>
          </c:marker>
          <c:cat>
            <c:numRef>
              <c:f>Sheet1!$A$2:$A$7</c:f>
              <c:numCache>
                <c:formatCode>General</c:formatCode>
                <c:ptCount val="6"/>
                <c:pt idx="0">
                  <c:v>2013</c:v>
                </c:pt>
                <c:pt idx="1">
                  <c:v>2014</c:v>
                </c:pt>
                <c:pt idx="2">
                  <c:v>2015</c:v>
                </c:pt>
                <c:pt idx="3">
                  <c:v>2016</c:v>
                </c:pt>
                <c:pt idx="4">
                  <c:v>2017</c:v>
                </c:pt>
                <c:pt idx="5">
                  <c:v>2018</c:v>
                </c:pt>
              </c:numCache>
            </c:numRef>
          </c:cat>
          <c:val>
            <c:numRef>
              <c:f>Sheet1!$E$2:$E$7</c:f>
              <c:numCache>
                <c:formatCode>General</c:formatCode>
                <c:ptCount val="6"/>
                <c:pt idx="0">
                  <c:v>19</c:v>
                </c:pt>
                <c:pt idx="1">
                  <c:v>23.5</c:v>
                </c:pt>
                <c:pt idx="2">
                  <c:v>23.4</c:v>
                </c:pt>
                <c:pt idx="3">
                  <c:v>38.4</c:v>
                </c:pt>
                <c:pt idx="4">
                  <c:v>38.799999999999997</c:v>
                </c:pt>
                <c:pt idx="5">
                  <c:v>38.700000000000003</c:v>
                </c:pt>
              </c:numCache>
            </c:numRef>
          </c:val>
          <c:smooth val="0"/>
          <c:extLst>
            <c:ext xmlns:c16="http://schemas.microsoft.com/office/drawing/2014/chart" uri="{C3380CC4-5D6E-409C-BE32-E72D297353CC}">
              <c16:uniqueId val="{00000003-BE89-43D3-974A-5929D8DCE331}"/>
            </c:ext>
          </c:extLst>
        </c:ser>
        <c:dLbls>
          <c:showLegendKey val="0"/>
          <c:showVal val="0"/>
          <c:showCatName val="0"/>
          <c:showSerName val="0"/>
          <c:showPercent val="0"/>
          <c:showBubbleSize val="0"/>
        </c:dLbls>
        <c:marker val="1"/>
        <c:smooth val="0"/>
        <c:axId val="1843915504"/>
        <c:axId val="1843932912"/>
      </c:lineChart>
      <c:catAx>
        <c:axId val="184391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843932912"/>
        <c:crosses val="autoZero"/>
        <c:auto val="1"/>
        <c:lblAlgn val="ctr"/>
        <c:lblOffset val="100"/>
        <c:noMultiLvlLbl val="0"/>
      </c:catAx>
      <c:valAx>
        <c:axId val="1843932912"/>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843915504"/>
        <c:crosses val="autoZero"/>
        <c:crossBetween val="between"/>
      </c:valAx>
      <c:spPr>
        <a:noFill/>
        <a:ln>
          <a:noFill/>
        </a:ln>
        <a:effectLst/>
      </c:spPr>
    </c:plotArea>
    <c:legend>
      <c:legendPos val="b"/>
      <c:layout>
        <c:manualLayout>
          <c:xMode val="edge"/>
          <c:yMode val="edge"/>
          <c:x val="7.5471698113207565E-3"/>
          <c:y val="0.85934227170653454"/>
          <c:w val="0.94534926597709124"/>
          <c:h val="0.12199126919244226"/>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solidFill>
                  <a:schemeClr val="tx1"/>
                </a:solidFill>
              </a:rPr>
              <a:t>Physical Collection</a:t>
            </a:r>
          </a:p>
        </c:rich>
      </c:tx>
      <c:layout>
        <c:manualLayout>
          <c:xMode val="edge"/>
          <c:yMode val="edge"/>
          <c:x val="0.13569585632958972"/>
          <c:y val="1.1209253371050559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363164829904093"/>
          <c:y val="0.156298722393688"/>
          <c:w val="0.78273613993911306"/>
          <c:h val="0.77382488864321475"/>
        </c:manualLayout>
      </c:layout>
      <c:pieChart>
        <c:varyColors val="1"/>
        <c:ser>
          <c:idx val="0"/>
          <c:order val="0"/>
          <c:tx>
            <c:strRef>
              <c:f>Sheet1!$B$1</c:f>
              <c:strCache>
                <c:ptCount val="1"/>
                <c:pt idx="0">
                  <c:v>OverDrive eBooks</c:v>
                </c:pt>
              </c:strCache>
            </c:strRef>
          </c:tx>
          <c:dPt>
            <c:idx val="0"/>
            <c:bubble3D val="0"/>
            <c:spPr>
              <a:solidFill>
                <a:srgbClr val="7030A0"/>
              </a:solidFill>
              <a:ln>
                <a:noFill/>
              </a:ln>
              <a:effectLst/>
            </c:spPr>
            <c:extLst>
              <c:ext xmlns:c16="http://schemas.microsoft.com/office/drawing/2014/chart" uri="{C3380CC4-5D6E-409C-BE32-E72D297353CC}">
                <c16:uniqueId val="{00000001-8410-4079-957F-B9D9B0037571}"/>
              </c:ext>
            </c:extLst>
          </c:dPt>
          <c:dPt>
            <c:idx val="1"/>
            <c:bubble3D val="0"/>
            <c:spPr>
              <a:solidFill>
                <a:schemeClr val="accent2"/>
              </a:solidFill>
              <a:ln>
                <a:noFill/>
              </a:ln>
              <a:effectLst/>
            </c:spPr>
            <c:extLst>
              <c:ext xmlns:c16="http://schemas.microsoft.com/office/drawing/2014/chart" uri="{C3380CC4-5D6E-409C-BE32-E72D297353CC}">
                <c16:uniqueId val="{00000003-8410-4079-957F-B9D9B003757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Top 10% of Users</c:v>
                </c:pt>
                <c:pt idx="1">
                  <c:v>Bottom 90% of Users</c:v>
                </c:pt>
              </c:strCache>
            </c:strRef>
          </c:cat>
          <c:val>
            <c:numRef>
              <c:f>Sheet1!$B$2:$B$3</c:f>
              <c:numCache>
                <c:formatCode>0.0%</c:formatCode>
                <c:ptCount val="2"/>
                <c:pt idx="0">
                  <c:v>0.56999999999999995</c:v>
                </c:pt>
                <c:pt idx="1">
                  <c:v>0.43</c:v>
                </c:pt>
              </c:numCache>
            </c:numRef>
          </c:val>
          <c:extLst>
            <c:ext xmlns:c16="http://schemas.microsoft.com/office/drawing/2014/chart" uri="{C3380CC4-5D6E-409C-BE32-E72D297353CC}">
              <c16:uniqueId val="{00000004-8410-4079-957F-B9D9B003757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solidFill>
                  <a:schemeClr val="tx1"/>
                </a:solidFill>
              </a:rPr>
              <a:t>Holds</a:t>
            </a:r>
          </a:p>
        </c:rich>
      </c:tx>
      <c:layout>
        <c:manualLayout>
          <c:xMode val="edge"/>
          <c:yMode val="edge"/>
          <c:x val="0.39067205195483434"/>
          <c:y val="2.196567836866626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8970547976937042E-2"/>
          <c:y val="0.17892879426941047"/>
          <c:w val="0.8862443511331427"/>
          <c:h val="0.79237758990948703"/>
        </c:manualLayout>
      </c:layout>
      <c:pieChart>
        <c:varyColors val="1"/>
        <c:ser>
          <c:idx val="0"/>
          <c:order val="0"/>
          <c:tx>
            <c:strRef>
              <c:f>Sheet1!$B$1</c:f>
              <c:strCache>
                <c:ptCount val="1"/>
                <c:pt idx="0">
                  <c:v>OverDrive eBooks</c:v>
                </c:pt>
              </c:strCache>
            </c:strRef>
          </c:tx>
          <c:dPt>
            <c:idx val="0"/>
            <c:bubble3D val="0"/>
            <c:spPr>
              <a:solidFill>
                <a:srgbClr val="7030A0"/>
              </a:solidFill>
              <a:ln>
                <a:noFill/>
              </a:ln>
              <a:effectLst/>
            </c:spPr>
            <c:extLst>
              <c:ext xmlns:c16="http://schemas.microsoft.com/office/drawing/2014/chart" uri="{C3380CC4-5D6E-409C-BE32-E72D297353CC}">
                <c16:uniqueId val="{00000001-5184-4FD7-AFD4-32FE23E766A7}"/>
              </c:ext>
            </c:extLst>
          </c:dPt>
          <c:dPt>
            <c:idx val="1"/>
            <c:bubble3D val="0"/>
            <c:spPr>
              <a:solidFill>
                <a:schemeClr val="accent2"/>
              </a:solidFill>
              <a:ln>
                <a:noFill/>
              </a:ln>
              <a:effectLst/>
            </c:spPr>
            <c:extLst>
              <c:ext xmlns:c16="http://schemas.microsoft.com/office/drawing/2014/chart" uri="{C3380CC4-5D6E-409C-BE32-E72D297353CC}">
                <c16:uniqueId val="{00000003-5184-4FD7-AFD4-32FE23E766A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Top 10% of Users</c:v>
                </c:pt>
                <c:pt idx="1">
                  <c:v>Bottom 90% of Users</c:v>
                </c:pt>
              </c:strCache>
            </c:strRef>
          </c:cat>
          <c:val>
            <c:numRef>
              <c:f>Sheet1!$B$2:$B$3</c:f>
              <c:numCache>
                <c:formatCode>0.0%</c:formatCode>
                <c:ptCount val="2"/>
                <c:pt idx="0">
                  <c:v>0.60199999999999998</c:v>
                </c:pt>
                <c:pt idx="1">
                  <c:v>0.39800000000000002</c:v>
                </c:pt>
              </c:numCache>
            </c:numRef>
          </c:val>
          <c:extLst>
            <c:ext xmlns:c16="http://schemas.microsoft.com/office/drawing/2014/chart" uri="{C3380CC4-5D6E-409C-BE32-E72D297353CC}">
              <c16:uniqueId val="{00000004-5184-4FD7-AFD4-32FE23E766A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solidFill>
                  <a:schemeClr val="tx1"/>
                </a:solidFill>
              </a:rPr>
              <a:t>hoopla</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2077057629814593E-2"/>
          <c:y val="0.19260643465466434"/>
          <c:w val="0.83118045610891489"/>
          <c:h val="0.75623652641874728"/>
        </c:manualLayout>
      </c:layout>
      <c:pieChart>
        <c:varyColors val="1"/>
        <c:ser>
          <c:idx val="0"/>
          <c:order val="0"/>
          <c:tx>
            <c:strRef>
              <c:f>Sheet1!$B$1</c:f>
              <c:strCache>
                <c:ptCount val="1"/>
                <c:pt idx="0">
                  <c:v>hoopl</c:v>
                </c:pt>
              </c:strCache>
            </c:strRef>
          </c:tx>
          <c:dPt>
            <c:idx val="0"/>
            <c:bubble3D val="0"/>
            <c:spPr>
              <a:solidFill>
                <a:srgbClr val="7030A0"/>
              </a:solidFill>
              <a:ln>
                <a:noFill/>
              </a:ln>
              <a:effectLst/>
            </c:spPr>
            <c:extLst>
              <c:ext xmlns:c16="http://schemas.microsoft.com/office/drawing/2014/chart" uri="{C3380CC4-5D6E-409C-BE32-E72D297353CC}">
                <c16:uniqueId val="{00000001-F91D-431B-A3DF-992438641F8D}"/>
              </c:ext>
            </c:extLst>
          </c:dPt>
          <c:dPt>
            <c:idx val="1"/>
            <c:bubble3D val="0"/>
            <c:spPr>
              <a:solidFill>
                <a:schemeClr val="accent2"/>
              </a:solidFill>
              <a:ln>
                <a:noFill/>
              </a:ln>
              <a:effectLst/>
            </c:spPr>
            <c:extLst>
              <c:ext xmlns:c16="http://schemas.microsoft.com/office/drawing/2014/chart" uri="{C3380CC4-5D6E-409C-BE32-E72D297353CC}">
                <c16:uniqueId val="{00000003-F91D-431B-A3DF-992438641F8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Top 10% of Users</c:v>
                </c:pt>
                <c:pt idx="1">
                  <c:v>Bottom 90% of Users</c:v>
                </c:pt>
              </c:strCache>
            </c:strRef>
          </c:cat>
          <c:val>
            <c:numRef>
              <c:f>Sheet1!$B$2:$B$3</c:f>
              <c:numCache>
                <c:formatCode>0.0%</c:formatCode>
                <c:ptCount val="2"/>
                <c:pt idx="0">
                  <c:v>0.46300000000000002</c:v>
                </c:pt>
                <c:pt idx="1">
                  <c:v>0.53700000000000003</c:v>
                </c:pt>
              </c:numCache>
            </c:numRef>
          </c:val>
          <c:extLst>
            <c:ext xmlns:c16="http://schemas.microsoft.com/office/drawing/2014/chart" uri="{C3380CC4-5D6E-409C-BE32-E72D297353CC}">
              <c16:uniqueId val="{00000004-F91D-431B-A3DF-992438641F8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075108652881126E-2"/>
          <c:y val="4.8996844841687932E-2"/>
          <c:w val="0.95588197211690107"/>
          <c:h val="0.68642861050980564"/>
        </c:manualLayout>
      </c:layout>
      <c:barChart>
        <c:barDir val="col"/>
        <c:grouping val="stacked"/>
        <c:varyColors val="0"/>
        <c:ser>
          <c:idx val="0"/>
          <c:order val="0"/>
          <c:tx>
            <c:strRef>
              <c:f>Sheet1!$B$1</c:f>
              <c:strCache>
                <c:ptCount val="1"/>
                <c:pt idx="0">
                  <c:v>eBooks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5"/>
                <c:pt idx="0">
                  <c:v>2014</c:v>
                </c:pt>
                <c:pt idx="1">
                  <c:v>2015</c:v>
                </c:pt>
                <c:pt idx="2">
                  <c:v>2016</c:v>
                </c:pt>
                <c:pt idx="3">
                  <c:v>2017</c:v>
                </c:pt>
                <c:pt idx="4">
                  <c:v>2018</c:v>
                </c:pt>
              </c:numCache>
            </c:numRef>
          </c:cat>
          <c:val>
            <c:numRef>
              <c:f>Sheet1!$B$2:$B$7</c:f>
            </c:numRef>
          </c:val>
          <c:extLst>
            <c:ext xmlns:c16="http://schemas.microsoft.com/office/drawing/2014/chart" uri="{C3380CC4-5D6E-409C-BE32-E72D297353CC}">
              <c16:uniqueId val="{00000000-C175-4334-89A7-21DDF3C53B50}"/>
            </c:ext>
          </c:extLst>
        </c:ser>
        <c:ser>
          <c:idx val="1"/>
          <c:order val="1"/>
          <c:tx>
            <c:strRef>
              <c:f>Sheet1!$C$1</c:f>
              <c:strCache>
                <c:ptCount val="1"/>
                <c:pt idx="0">
                  <c:v>eAudiobooks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5"/>
                <c:pt idx="0">
                  <c:v>2014</c:v>
                </c:pt>
                <c:pt idx="1">
                  <c:v>2015</c:v>
                </c:pt>
                <c:pt idx="2">
                  <c:v>2016</c:v>
                </c:pt>
                <c:pt idx="3">
                  <c:v>2017</c:v>
                </c:pt>
                <c:pt idx="4">
                  <c:v>2018</c:v>
                </c:pt>
              </c:numCache>
            </c:numRef>
          </c:cat>
          <c:val>
            <c:numRef>
              <c:f>Sheet1!$C$2:$C$7</c:f>
            </c:numRef>
          </c:val>
          <c:extLst>
            <c:ext xmlns:c16="http://schemas.microsoft.com/office/drawing/2014/chart" uri="{C3380CC4-5D6E-409C-BE32-E72D297353CC}">
              <c16:uniqueId val="{00000001-C175-4334-89A7-21DDF3C53B50}"/>
            </c:ext>
          </c:extLst>
        </c:ser>
        <c:ser>
          <c:idx val="2"/>
          <c:order val="2"/>
          <c:tx>
            <c:strRef>
              <c:f>Sheet1!$D$1</c:f>
              <c:strCache>
                <c:ptCount val="1"/>
                <c:pt idx="0">
                  <c:v>eVideo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5"/>
                <c:pt idx="0">
                  <c:v>2014</c:v>
                </c:pt>
                <c:pt idx="1">
                  <c:v>2015</c:v>
                </c:pt>
                <c:pt idx="2">
                  <c:v>2016</c:v>
                </c:pt>
                <c:pt idx="3">
                  <c:v>2017</c:v>
                </c:pt>
                <c:pt idx="4">
                  <c:v>2018</c:v>
                </c:pt>
              </c:numCache>
            </c:numRef>
          </c:cat>
          <c:val>
            <c:numRef>
              <c:f>Sheet1!$D$2:$D$7</c:f>
            </c:numRef>
          </c:val>
          <c:extLst>
            <c:ext xmlns:c16="http://schemas.microsoft.com/office/drawing/2014/chart" uri="{C3380CC4-5D6E-409C-BE32-E72D297353CC}">
              <c16:uniqueId val="{00000002-C175-4334-89A7-21DDF3C53B50}"/>
            </c:ext>
          </c:extLst>
        </c:ser>
        <c:ser>
          <c:idx val="3"/>
          <c:order val="3"/>
          <c:tx>
            <c:strRef>
              <c:f>Sheet1!$E$1</c:f>
              <c:strCache>
                <c:ptCount val="1"/>
                <c:pt idx="0">
                  <c:v>Total Requests</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5"/>
                <c:pt idx="0">
                  <c:v>2014</c:v>
                </c:pt>
                <c:pt idx="1">
                  <c:v>2015</c:v>
                </c:pt>
                <c:pt idx="2">
                  <c:v>2016</c:v>
                </c:pt>
                <c:pt idx="3">
                  <c:v>2017</c:v>
                </c:pt>
                <c:pt idx="4">
                  <c:v>2018</c:v>
                </c:pt>
              </c:numCache>
            </c:numRef>
          </c:cat>
          <c:val>
            <c:numRef>
              <c:f>Sheet1!$E$2:$E$7</c:f>
              <c:numCache>
                <c:formatCode>General</c:formatCode>
                <c:ptCount val="5"/>
                <c:pt idx="0">
                  <c:v>4443</c:v>
                </c:pt>
                <c:pt idx="1">
                  <c:v>17664</c:v>
                </c:pt>
                <c:pt idx="2">
                  <c:v>16904</c:v>
                </c:pt>
                <c:pt idx="3">
                  <c:v>17328</c:v>
                </c:pt>
                <c:pt idx="4">
                  <c:v>17015</c:v>
                </c:pt>
              </c:numCache>
            </c:numRef>
          </c:val>
          <c:extLst>
            <c:ext xmlns:c16="http://schemas.microsoft.com/office/drawing/2014/chart" uri="{C3380CC4-5D6E-409C-BE32-E72D297353CC}">
              <c16:uniqueId val="{00000004-C175-4334-89A7-21DDF3C53B50}"/>
            </c:ext>
          </c:extLst>
        </c:ser>
        <c:dLbls>
          <c:dLblPos val="inEnd"/>
          <c:showLegendKey val="0"/>
          <c:showVal val="1"/>
          <c:showCatName val="0"/>
          <c:showSerName val="0"/>
          <c:showPercent val="0"/>
          <c:showBubbleSize val="0"/>
        </c:dLbls>
        <c:gapWidth val="94"/>
        <c:overlap val="100"/>
        <c:axId val="1558047760"/>
        <c:axId val="1558051568"/>
      </c:barChart>
      <c:catAx>
        <c:axId val="155804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58051568"/>
        <c:crosses val="autoZero"/>
        <c:auto val="1"/>
        <c:lblAlgn val="ctr"/>
        <c:lblOffset val="100"/>
        <c:noMultiLvlLbl val="0"/>
      </c:catAx>
      <c:valAx>
        <c:axId val="1558051568"/>
        <c:scaling>
          <c:orientation val="minMax"/>
        </c:scaling>
        <c:delete val="1"/>
        <c:axPos val="l"/>
        <c:numFmt formatCode="#,##0" sourceLinked="0"/>
        <c:majorTickMark val="none"/>
        <c:minorTickMark val="none"/>
        <c:tickLblPos val="nextTo"/>
        <c:crossAx val="1558047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2016</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5D3-41A9-A469-F45DABA0C85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F5D3-41A9-A469-F45DABA0C85E}"/>
              </c:ext>
            </c:extLst>
          </c:dPt>
          <c:dLbls>
            <c:dLbl>
              <c:idx val="0"/>
              <c:layout>
                <c:manualLayout>
                  <c:x val="-0.17204301075268819"/>
                  <c:y val="8.117010254509574E-3"/>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5125448028673834"/>
                      <c:h val="0.10453045100986243"/>
                    </c:manualLayout>
                  </c15:layout>
                </c:ext>
                <c:ext xmlns:c16="http://schemas.microsoft.com/office/drawing/2014/chart" uri="{C3380CC4-5D6E-409C-BE32-E72D297353CC}">
                  <c16:uniqueId val="{00000001-F5D3-41A9-A469-F45DABA0C85E}"/>
                </c:ext>
              </c:extLst>
            </c:dLbl>
            <c:dLbl>
              <c:idx val="1"/>
              <c:layout>
                <c:manualLayout>
                  <c:x val="0.1863799283154122"/>
                  <c:y val="3.2947918345031797E-3"/>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0107526881720431"/>
                      <c:h val="0.10453045100986243"/>
                    </c:manualLayout>
                  </c15:layout>
                </c:ext>
                <c:ext xmlns:c16="http://schemas.microsoft.com/office/drawing/2014/chart" uri="{C3380CC4-5D6E-409C-BE32-E72D297353CC}">
                  <c16:uniqueId val="{00000003-F5D3-41A9-A469-F45DABA0C85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Approved</c:v>
                </c:pt>
                <c:pt idx="1">
                  <c:v>Denied</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4-F5D3-41A9-A469-F45DABA0C85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2017</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C26-4A2D-AA19-955E5863C5E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C26-4A2D-AA19-955E5863C5E5}"/>
              </c:ext>
            </c:extLst>
          </c:dPt>
          <c:dLbls>
            <c:dLbl>
              <c:idx val="0"/>
              <c:layout>
                <c:manualLayout>
                  <c:x val="-0.20799549615418361"/>
                  <c:y val="3.6812939092744953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8970841985201645"/>
                      <c:h val="0.10082803611236348"/>
                    </c:manualLayout>
                  </c15:layout>
                </c:ext>
                <c:ext xmlns:c16="http://schemas.microsoft.com/office/drawing/2014/chart" uri="{C3380CC4-5D6E-409C-BE32-E72D297353CC}">
                  <c16:uniqueId val="{00000001-2C26-4A2D-AA19-955E5863C5E5}"/>
                </c:ext>
              </c:extLst>
            </c:dLbl>
            <c:dLbl>
              <c:idx val="1"/>
              <c:layout>
                <c:manualLayout>
                  <c:x val="0.17085368350247127"/>
                  <c:y val="-1.8184171513998707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2685052496124939"/>
                      <c:h val="0.10082803611236348"/>
                    </c:manualLayout>
                  </c15:layout>
                </c:ext>
                <c:ext xmlns:c16="http://schemas.microsoft.com/office/drawing/2014/chart" uri="{C3380CC4-5D6E-409C-BE32-E72D297353CC}">
                  <c16:uniqueId val="{00000003-2C26-4A2D-AA19-955E5863C5E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Approved</c:v>
                </c:pt>
                <c:pt idx="1">
                  <c:v>Denied</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4-2C26-4A2D-AA19-955E5863C5E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2018</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AB-42BE-B180-C33916233DF9}"/>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14AB-42BE-B180-C33916233DF9}"/>
              </c:ext>
            </c:extLst>
          </c:dPt>
          <c:dLbls>
            <c:dLbl>
              <c:idx val="0"/>
              <c:layout>
                <c:manualLayout>
                  <c:x val="-0.17981331435364412"/>
                  <c:y val="1.117580697453671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7663586823637554"/>
                      <c:h val="0.10247179275024902"/>
                    </c:manualLayout>
                  </c15:layout>
                </c:ext>
                <c:ext xmlns:c16="http://schemas.microsoft.com/office/drawing/2014/chart" uri="{C3380CC4-5D6E-409C-BE32-E72D297353CC}">
                  <c16:uniqueId val="{00000001-14AB-42BE-B180-C33916233DF9}"/>
                </c:ext>
              </c:extLst>
            </c:dLbl>
            <c:dLbl>
              <c:idx val="1"/>
              <c:layout>
                <c:manualLayout>
                  <c:x val="0.14523383082409716"/>
                  <c:y val="2.9681855768812347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5098175782490149"/>
                      <c:h val="0.10247179275024902"/>
                    </c:manualLayout>
                  </c15:layout>
                </c:ext>
                <c:ext xmlns:c16="http://schemas.microsoft.com/office/drawing/2014/chart" uri="{C3380CC4-5D6E-409C-BE32-E72D297353CC}">
                  <c16:uniqueId val="{00000003-14AB-42BE-B180-C33916233DF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Approved</c:v>
                </c:pt>
                <c:pt idx="1">
                  <c:v>Denied</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4-14AB-42BE-B180-C33916233DF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2015</a:t>
            </a:r>
          </a:p>
        </c:rich>
      </c:tx>
      <c:layout>
        <c:manualLayout>
          <c:xMode val="edge"/>
          <c:yMode val="edge"/>
          <c:x val="0.37843857356765292"/>
          <c:y val="2.04576829338357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E5C-4BC2-87F3-C2C8ED73ABD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E5C-4BC2-87F3-C2C8ED73ABD2}"/>
              </c:ext>
            </c:extLst>
          </c:dPt>
          <c:dLbls>
            <c:dLbl>
              <c:idx val="0"/>
              <c:layout>
                <c:manualLayout>
                  <c:x val="-0.20459163228278757"/>
                  <c:y val="-7.7861527432176683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3725651884115754"/>
                      <c:h val="0.1182228810984389"/>
                    </c:manualLayout>
                  </c15:layout>
                </c:ext>
                <c:ext xmlns:c16="http://schemas.microsoft.com/office/drawing/2014/chart" uri="{C3380CC4-5D6E-409C-BE32-E72D297353CC}">
                  <c16:uniqueId val="{00000001-CE5C-4BC2-87F3-C2C8ED73ABD2}"/>
                </c:ext>
              </c:extLst>
            </c:dLbl>
            <c:dLbl>
              <c:idx val="1"/>
              <c:layout>
                <c:manualLayout>
                  <c:x val="0.24818616227579995"/>
                  <c:y val="8.624250572434569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E5C-4BC2-87F3-C2C8ED73ABD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Approved</c:v>
                </c:pt>
                <c:pt idx="1">
                  <c:v>Denied</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4-CE5C-4BC2-87F3-C2C8ED73ABD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smtClean="0">
                <a:solidFill>
                  <a:schemeClr val="tx1"/>
                </a:solidFill>
              </a:rPr>
              <a:t>2014</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5A2-4A16-BF78-5035D2C8D30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5A2-4A16-BF78-5035D2C8D30F}"/>
              </c:ext>
            </c:extLst>
          </c:dPt>
          <c:dLbls>
            <c:dLbl>
              <c:idx val="0"/>
              <c:layout>
                <c:manualLayout>
                  <c:x val="-0.20466932816445566"/>
                  <c:y val="-9.4994775314151098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2247394814525021"/>
                      <c:h val="0.20107124328037199"/>
                    </c:manualLayout>
                  </c15:layout>
                </c:ext>
                <c:ext xmlns:c16="http://schemas.microsoft.com/office/drawing/2014/chart" uri="{C3380CC4-5D6E-409C-BE32-E72D297353CC}">
                  <c16:uniqueId val="{00000001-E5A2-4A16-BF78-5035D2C8D30F}"/>
                </c:ext>
              </c:extLst>
            </c:dLbl>
            <c:dLbl>
              <c:idx val="1"/>
              <c:layout>
                <c:manualLayout>
                  <c:x val="0.20214249831063058"/>
                  <c:y val="0.11978170799730119"/>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4397995429811145"/>
                      <c:h val="0.21777562349135671"/>
                    </c:manualLayout>
                  </c15:layout>
                </c:ext>
                <c:ext xmlns:c16="http://schemas.microsoft.com/office/drawing/2014/chart" uri="{C3380CC4-5D6E-409C-BE32-E72D297353CC}">
                  <c16:uniqueId val="{00000003-E5A2-4A16-BF78-5035D2C8D30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Approved</c:v>
                </c:pt>
                <c:pt idx="1">
                  <c:v>Denied</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4-E5A2-4A16-BF78-5035D2C8D30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eBooks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2015</c:v>
                </c:pt>
                <c:pt idx="1">
                  <c:v>2016</c:v>
                </c:pt>
                <c:pt idx="2">
                  <c:v>2017</c:v>
                </c:pt>
                <c:pt idx="3">
                  <c:v>2018</c:v>
                </c:pt>
              </c:numCache>
            </c:numRef>
          </c:cat>
          <c:val>
            <c:numRef>
              <c:f>Sheet1!$B$2:$B$5</c:f>
            </c:numRef>
          </c:val>
          <c:extLst>
            <c:ext xmlns:c16="http://schemas.microsoft.com/office/drawing/2014/chart" uri="{C3380CC4-5D6E-409C-BE32-E72D297353CC}">
              <c16:uniqueId val="{00000000-4DEC-47EF-9AFC-CDE03FF2590D}"/>
            </c:ext>
          </c:extLst>
        </c:ser>
        <c:ser>
          <c:idx val="1"/>
          <c:order val="1"/>
          <c:tx>
            <c:strRef>
              <c:f>Sheet1!$C$1</c:f>
              <c:strCache>
                <c:ptCount val="1"/>
                <c:pt idx="0">
                  <c:v>eAudiobooks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2015</c:v>
                </c:pt>
                <c:pt idx="1">
                  <c:v>2016</c:v>
                </c:pt>
                <c:pt idx="2">
                  <c:v>2017</c:v>
                </c:pt>
                <c:pt idx="3">
                  <c:v>2018</c:v>
                </c:pt>
              </c:numCache>
            </c:numRef>
          </c:cat>
          <c:val>
            <c:numRef>
              <c:f>Sheet1!$C$2:$C$5</c:f>
            </c:numRef>
          </c:val>
          <c:extLst>
            <c:ext xmlns:c16="http://schemas.microsoft.com/office/drawing/2014/chart" uri="{C3380CC4-5D6E-409C-BE32-E72D297353CC}">
              <c16:uniqueId val="{00000001-4DEC-47EF-9AFC-CDE03FF2590D}"/>
            </c:ext>
          </c:extLst>
        </c:ser>
        <c:ser>
          <c:idx val="2"/>
          <c:order val="2"/>
          <c:tx>
            <c:strRef>
              <c:f>Sheet1!$D$1</c:f>
              <c:strCache>
                <c:ptCount val="1"/>
                <c:pt idx="0">
                  <c:v>eVideo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2015</c:v>
                </c:pt>
                <c:pt idx="1">
                  <c:v>2016</c:v>
                </c:pt>
                <c:pt idx="2">
                  <c:v>2017</c:v>
                </c:pt>
                <c:pt idx="3">
                  <c:v>2018</c:v>
                </c:pt>
              </c:numCache>
            </c:numRef>
          </c:cat>
          <c:val>
            <c:numRef>
              <c:f>Sheet1!$D$2:$D$5</c:f>
            </c:numRef>
          </c:val>
          <c:extLst>
            <c:ext xmlns:c16="http://schemas.microsoft.com/office/drawing/2014/chart" uri="{C3380CC4-5D6E-409C-BE32-E72D297353CC}">
              <c16:uniqueId val="{00000002-4DEC-47EF-9AFC-CDE03FF2590D}"/>
            </c:ext>
          </c:extLst>
        </c:ser>
        <c:ser>
          <c:idx val="3"/>
          <c:order val="3"/>
          <c:tx>
            <c:strRef>
              <c:f>Sheet1!$E$1</c:f>
              <c:strCache>
                <c:ptCount val="1"/>
                <c:pt idx="0">
                  <c:v>Total Requests</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2015</c:v>
                </c:pt>
                <c:pt idx="1">
                  <c:v>2016</c:v>
                </c:pt>
                <c:pt idx="2">
                  <c:v>2017</c:v>
                </c:pt>
                <c:pt idx="3">
                  <c:v>2018</c:v>
                </c:pt>
              </c:numCache>
            </c:numRef>
          </c:cat>
          <c:val>
            <c:numRef>
              <c:f>Sheet1!$E$2:$E$5</c:f>
              <c:numCache>
                <c:formatCode>General</c:formatCode>
                <c:ptCount val="4"/>
                <c:pt idx="0">
                  <c:v>6288</c:v>
                </c:pt>
                <c:pt idx="1">
                  <c:v>14429</c:v>
                </c:pt>
                <c:pt idx="2">
                  <c:v>35810</c:v>
                </c:pt>
                <c:pt idx="3">
                  <c:v>37254</c:v>
                </c:pt>
              </c:numCache>
            </c:numRef>
          </c:val>
          <c:extLst>
            <c:ext xmlns:c16="http://schemas.microsoft.com/office/drawing/2014/chart" uri="{C3380CC4-5D6E-409C-BE32-E72D297353CC}">
              <c16:uniqueId val="{00000003-4DEC-47EF-9AFC-CDE03FF2590D}"/>
            </c:ext>
          </c:extLst>
        </c:ser>
        <c:dLbls>
          <c:dLblPos val="inEnd"/>
          <c:showLegendKey val="0"/>
          <c:showVal val="1"/>
          <c:showCatName val="0"/>
          <c:showSerName val="0"/>
          <c:showPercent val="0"/>
          <c:showBubbleSize val="0"/>
        </c:dLbls>
        <c:gapWidth val="150"/>
        <c:overlap val="100"/>
        <c:axId val="1372113344"/>
        <c:axId val="1738158160"/>
      </c:barChart>
      <c:catAx>
        <c:axId val="137211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738158160"/>
        <c:crosses val="autoZero"/>
        <c:auto val="1"/>
        <c:lblAlgn val="ctr"/>
        <c:lblOffset val="100"/>
        <c:noMultiLvlLbl val="0"/>
      </c:catAx>
      <c:valAx>
        <c:axId val="1738158160"/>
        <c:scaling>
          <c:orientation val="minMax"/>
        </c:scaling>
        <c:delete val="1"/>
        <c:axPos val="l"/>
        <c:numFmt formatCode="#,##0" sourceLinked="0"/>
        <c:majorTickMark val="none"/>
        <c:minorTickMark val="none"/>
        <c:tickLblPos val="nextTo"/>
        <c:crossAx val="137211334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2"/>
                </a:solidFill>
                <a:latin typeface="+mn-lt"/>
                <a:ea typeface="+mn-ea"/>
                <a:cs typeface="+mn-cs"/>
              </a:defRPr>
            </a:pPr>
            <a:r>
              <a:rPr lang="en-US" b="1" dirty="0">
                <a:solidFill>
                  <a:schemeClr val="tx2"/>
                </a:solidFill>
              </a:rPr>
              <a:t>Physical</a:t>
            </a:r>
          </a:p>
          <a:p>
            <a:pPr>
              <a:defRPr b="1">
                <a:solidFill>
                  <a:schemeClr val="tx2"/>
                </a:solidFill>
              </a:defRPr>
            </a:pPr>
            <a:r>
              <a:rPr lang="en-US" b="0" dirty="0">
                <a:solidFill>
                  <a:schemeClr val="tx2"/>
                </a:solidFill>
              </a:rPr>
              <a:t>(68.5% of Total</a:t>
            </a:r>
            <a:r>
              <a:rPr lang="en-US" b="0" baseline="0" dirty="0">
                <a:solidFill>
                  <a:schemeClr val="tx2"/>
                </a:solidFill>
              </a:rPr>
              <a:t> Circulation)</a:t>
            </a:r>
            <a:endParaRPr lang="en-US" b="0" dirty="0">
              <a:solidFill>
                <a:schemeClr val="tx2"/>
              </a:solidFill>
            </a:endParaRPr>
          </a:p>
        </c:rich>
      </c:tx>
      <c:layout>
        <c:manualLayout>
          <c:xMode val="edge"/>
          <c:yMode val="edge"/>
          <c:x val="0.25478650056802604"/>
          <c:y val="0.83926723932235736"/>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29581839267977339"/>
          <c:y val="0.15584249572543374"/>
          <c:w val="0.51636936292054403"/>
          <c:h val="0.57892983916207941"/>
        </c:manualLayout>
      </c:layout>
      <c:pieChart>
        <c:varyColors val="1"/>
        <c:ser>
          <c:idx val="0"/>
          <c:order val="0"/>
          <c:tx>
            <c:strRef>
              <c:f>Sheet1!$B$1</c:f>
              <c:strCache>
                <c:ptCount val="1"/>
                <c:pt idx="0">
                  <c:v>Circulation</c:v>
                </c:pt>
              </c:strCache>
            </c:strRef>
          </c:tx>
          <c:spPr>
            <a:ln>
              <a:noFill/>
            </a:ln>
          </c:spPr>
          <c:explosion val="1"/>
          <c:dPt>
            <c:idx val="0"/>
            <c:bubble3D val="0"/>
            <c:spPr>
              <a:solidFill>
                <a:schemeClr val="accent1"/>
              </a:solidFill>
              <a:ln w="19050">
                <a:noFill/>
              </a:ln>
              <a:effectLst/>
            </c:spPr>
            <c:extLst>
              <c:ext xmlns:c16="http://schemas.microsoft.com/office/drawing/2014/chart" uri="{C3380CC4-5D6E-409C-BE32-E72D297353CC}">
                <c16:uniqueId val="{00000001-98E7-4500-A63E-C4458227F4B7}"/>
              </c:ext>
            </c:extLst>
          </c:dPt>
          <c:dPt>
            <c:idx val="1"/>
            <c:bubble3D val="0"/>
            <c:spPr>
              <a:solidFill>
                <a:schemeClr val="accent2"/>
              </a:solidFill>
              <a:ln w="19050">
                <a:noFill/>
              </a:ln>
              <a:effectLst/>
            </c:spPr>
            <c:extLst>
              <c:ext xmlns:c16="http://schemas.microsoft.com/office/drawing/2014/chart" uri="{C3380CC4-5D6E-409C-BE32-E72D297353CC}">
                <c16:uniqueId val="{00000003-98E7-4500-A63E-C4458227F4B7}"/>
              </c:ext>
            </c:extLst>
          </c:dPt>
          <c:dPt>
            <c:idx val="2"/>
            <c:bubble3D val="0"/>
            <c:spPr>
              <a:solidFill>
                <a:schemeClr val="accent3"/>
              </a:solidFill>
              <a:ln w="19050">
                <a:noFill/>
              </a:ln>
              <a:effectLst/>
            </c:spPr>
            <c:extLst>
              <c:ext xmlns:c16="http://schemas.microsoft.com/office/drawing/2014/chart" uri="{C3380CC4-5D6E-409C-BE32-E72D297353CC}">
                <c16:uniqueId val="{00000005-98E7-4500-A63E-C4458227F4B7}"/>
              </c:ext>
            </c:extLst>
          </c:dPt>
          <c:dPt>
            <c:idx val="3"/>
            <c:bubble3D val="0"/>
            <c:spPr>
              <a:solidFill>
                <a:schemeClr val="accent4"/>
              </a:solidFill>
              <a:ln w="19050">
                <a:noFill/>
              </a:ln>
              <a:effectLst/>
            </c:spPr>
            <c:extLst>
              <c:ext xmlns:c16="http://schemas.microsoft.com/office/drawing/2014/chart" uri="{C3380CC4-5D6E-409C-BE32-E72D297353CC}">
                <c16:uniqueId val="{00000007-98E7-4500-A63E-C4458227F4B7}"/>
              </c:ext>
            </c:extLst>
          </c:dPt>
          <c:dPt>
            <c:idx val="4"/>
            <c:bubble3D val="0"/>
            <c:spPr>
              <a:solidFill>
                <a:schemeClr val="accent5"/>
              </a:solidFill>
              <a:ln w="19050">
                <a:noFill/>
              </a:ln>
              <a:effectLst/>
            </c:spPr>
            <c:extLst>
              <c:ext xmlns:c16="http://schemas.microsoft.com/office/drawing/2014/chart" uri="{C3380CC4-5D6E-409C-BE32-E72D297353CC}">
                <c16:uniqueId val="{00000009-98E7-4500-A63E-C4458227F4B7}"/>
              </c:ext>
            </c:extLst>
          </c:dPt>
          <c:dPt>
            <c:idx val="5"/>
            <c:bubble3D val="0"/>
            <c:spPr>
              <a:solidFill>
                <a:schemeClr val="accent6"/>
              </a:solidFill>
              <a:ln w="19050">
                <a:noFill/>
              </a:ln>
              <a:effectLst/>
            </c:spPr>
            <c:extLst>
              <c:ext xmlns:c16="http://schemas.microsoft.com/office/drawing/2014/chart" uri="{C3380CC4-5D6E-409C-BE32-E72D297353CC}">
                <c16:uniqueId val="{0000000B-98E7-4500-A63E-C4458227F4B7}"/>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98E7-4500-A63E-C4458227F4B7}"/>
              </c:ext>
            </c:extLst>
          </c:dPt>
          <c:dLbls>
            <c:dLbl>
              <c:idx val="0"/>
              <c:layout>
                <c:manualLayout>
                  <c:x val="-2.2727272727272735E-2"/>
                  <c:y val="0.16307715313964727"/>
                </c:manualLayout>
              </c:layout>
              <c:spPr>
                <a:xfrm>
                  <a:off x="3344558" y="2961844"/>
                  <a:ext cx="751192" cy="392542"/>
                </a:xfrm>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6725"/>
                        <a:gd name="adj2" fmla="val -99573"/>
                      </a:avLst>
                    </a:prstGeom>
                    <a:noFill/>
                    <a:ln>
                      <a:noFill/>
                    </a:ln>
                  </c15:spPr>
                  <c15:layout>
                    <c:manualLayout>
                      <c:w val="0.17923932235743259"/>
                      <c:h val="0.10501106039922302"/>
                    </c:manualLayout>
                  </c15:layout>
                </c:ext>
                <c:ext xmlns:c16="http://schemas.microsoft.com/office/drawing/2014/chart" uri="{C3380CC4-5D6E-409C-BE32-E72D297353CC}">
                  <c16:uniqueId val="{00000001-98E7-4500-A63E-C4458227F4B7}"/>
                </c:ext>
              </c:extLst>
            </c:dLbl>
            <c:dLbl>
              <c:idx val="1"/>
              <c:layout>
                <c:manualLayout>
                  <c:x val="-2.4242424242424242E-2"/>
                  <c:y val="0.10192313711390592"/>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5032"/>
                        <a:gd name="adj2" fmla="val -21981"/>
                      </a:avLst>
                    </a:prstGeom>
                    <a:noFill/>
                    <a:ln>
                      <a:noFill/>
                    </a:ln>
                  </c15:spPr>
                  <c15:layout/>
                </c:ext>
                <c:ext xmlns:c16="http://schemas.microsoft.com/office/drawing/2014/chart" uri="{C3380CC4-5D6E-409C-BE32-E72D297353CC}">
                  <c16:uniqueId val="{00000003-98E7-4500-A63E-C4458227F4B7}"/>
                </c:ext>
              </c:extLst>
            </c:dLbl>
            <c:dLbl>
              <c:idx val="2"/>
              <c:layout>
                <c:manualLayout>
                  <c:x val="-0.13006720138738351"/>
                  <c:y val="0.187230855645010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98E7-4500-A63E-C4458227F4B7}"/>
                </c:ext>
              </c:extLst>
            </c:dLbl>
            <c:dLbl>
              <c:idx val="3"/>
              <c:layout>
                <c:manualLayout>
                  <c:x val="-0.17809791875563066"/>
                  <c:y val="3.2136191309419658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98E7-4500-A63E-C4458227F4B7}"/>
                </c:ext>
              </c:extLst>
            </c:dLbl>
            <c:dLbl>
              <c:idx val="4"/>
              <c:layout>
                <c:manualLayout>
                  <c:x val="-4.9352433141803265E-2"/>
                  <c:y val="-9.7863040907783631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8963804355536634"/>
                      <c:h val="9.76062652369767E-2"/>
                    </c:manualLayout>
                  </c15:layout>
                </c:ext>
                <c:ext xmlns:c16="http://schemas.microsoft.com/office/drawing/2014/chart" uri="{C3380CC4-5D6E-409C-BE32-E72D297353CC}">
                  <c16:uniqueId val="{00000009-98E7-4500-A63E-C4458227F4B7}"/>
                </c:ext>
              </c:extLst>
            </c:dLbl>
            <c:dLbl>
              <c:idx val="5"/>
              <c:layout>
                <c:manualLayout>
                  <c:x val="0.17517587794741385"/>
                  <c:y val="7.5757087407114301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804070200180197"/>
                      <c:h val="0.1294127893104271"/>
                    </c:manualLayout>
                  </c15:layout>
                </c:ext>
                <c:ext xmlns:c16="http://schemas.microsoft.com/office/drawing/2014/chart" uri="{C3380CC4-5D6E-409C-BE32-E72D297353CC}">
                  <c16:uniqueId val="{0000000B-98E7-4500-A63E-C4458227F4B7}"/>
                </c:ext>
              </c:extLst>
            </c:dLbl>
            <c:dLbl>
              <c:idx val="6"/>
              <c:layout>
                <c:manualLayout>
                  <c:x val="0.2640402319113096"/>
                  <c:y val="0.11516105941302791"/>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98E7-4500-A63E-C4458227F4B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Sheet1!$A$2:$A$8</c:f>
              <c:strCache>
                <c:ptCount val="7"/>
                <c:pt idx="0">
                  <c:v>Books</c:v>
                </c:pt>
                <c:pt idx="1">
                  <c:v>DVDs/Blu-Rays</c:v>
                </c:pt>
                <c:pt idx="2">
                  <c:v>Music CDs</c:v>
                </c:pt>
                <c:pt idx="3">
                  <c:v>Audiobook CDs</c:v>
                </c:pt>
                <c:pt idx="4">
                  <c:v>Magazines</c:v>
                </c:pt>
                <c:pt idx="5">
                  <c:v>Video Games</c:v>
                </c:pt>
                <c:pt idx="6">
                  <c:v>Comics</c:v>
                </c:pt>
              </c:strCache>
            </c:strRef>
          </c:cat>
          <c:val>
            <c:numRef>
              <c:f>Sheet1!$B$2:$B$8</c:f>
              <c:numCache>
                <c:formatCode>0.0%</c:formatCode>
                <c:ptCount val="7"/>
                <c:pt idx="0">
                  <c:v>0.61499999999999999</c:v>
                </c:pt>
                <c:pt idx="1">
                  <c:v>0.248</c:v>
                </c:pt>
                <c:pt idx="2">
                  <c:v>5.6000000000000001E-2</c:v>
                </c:pt>
                <c:pt idx="3">
                  <c:v>2.5000000000000001E-2</c:v>
                </c:pt>
                <c:pt idx="4">
                  <c:v>1.4999999999999999E-2</c:v>
                </c:pt>
                <c:pt idx="5">
                  <c:v>6.0000000000000001E-3</c:v>
                </c:pt>
                <c:pt idx="6">
                  <c:v>0.01</c:v>
                </c:pt>
              </c:numCache>
            </c:numRef>
          </c:val>
          <c:extLst>
            <c:ext xmlns:c16="http://schemas.microsoft.com/office/drawing/2014/chart" uri="{C3380CC4-5D6E-409C-BE32-E72D297353CC}">
              <c16:uniqueId val="{0000000E-98E7-4500-A63E-C4458227F4B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2016</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376-44A9-A2AD-AACF4C8C1F2A}"/>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B376-44A9-A2AD-AACF4C8C1F2A}"/>
              </c:ext>
            </c:extLst>
          </c:dPt>
          <c:dLbls>
            <c:dLbl>
              <c:idx val="0"/>
              <c:layout>
                <c:manualLayout>
                  <c:x val="-0.2078853046594982"/>
                  <c:y val="-0.18193835521796756"/>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5125448028673834"/>
                      <c:h val="0.10453045100986243"/>
                    </c:manualLayout>
                  </c15:layout>
                </c:ext>
                <c:ext xmlns:c16="http://schemas.microsoft.com/office/drawing/2014/chart" uri="{C3380CC4-5D6E-409C-BE32-E72D297353CC}">
                  <c16:uniqueId val="{00000001-B376-44A9-A2AD-AACF4C8C1F2A}"/>
                </c:ext>
              </c:extLst>
            </c:dLbl>
            <c:dLbl>
              <c:idx val="1"/>
              <c:layout>
                <c:manualLayout>
                  <c:x val="0.21505376344086022"/>
                  <c:y val="0.16167426306156746"/>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0107526881720431"/>
                      <c:h val="0.10453045100986243"/>
                    </c:manualLayout>
                  </c15:layout>
                </c:ext>
                <c:ext xmlns:c16="http://schemas.microsoft.com/office/drawing/2014/chart" uri="{C3380CC4-5D6E-409C-BE32-E72D297353CC}">
                  <c16:uniqueId val="{00000003-B376-44A9-A2AD-AACF4C8C1F2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Approved</c:v>
                </c:pt>
                <c:pt idx="1">
                  <c:v>Denied</c:v>
                </c:pt>
              </c:strCache>
            </c:strRef>
          </c:cat>
          <c:val>
            <c:numRef>
              <c:f>Sheet1!$B$2:$B$3</c:f>
              <c:numCache>
                <c:formatCode>0%</c:formatCode>
                <c:ptCount val="2"/>
                <c:pt idx="0">
                  <c:v>0.81</c:v>
                </c:pt>
                <c:pt idx="1">
                  <c:v>0.19</c:v>
                </c:pt>
              </c:numCache>
            </c:numRef>
          </c:val>
          <c:extLst>
            <c:ext xmlns:c16="http://schemas.microsoft.com/office/drawing/2014/chart" uri="{C3380CC4-5D6E-409C-BE32-E72D297353CC}">
              <c16:uniqueId val="{00000004-B376-44A9-A2AD-AACF4C8C1F2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2017</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571-4184-8A5E-E1CDA5E60DE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571-4184-8A5E-E1CDA5E60DEF}"/>
              </c:ext>
            </c:extLst>
          </c:dPt>
          <c:dLbls>
            <c:dLbl>
              <c:idx val="0"/>
              <c:layout>
                <c:manualLayout>
                  <c:x val="-0.20799549615418361"/>
                  <c:y val="-2.4294961581414785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8970841985201645"/>
                      <c:h val="0.10082803611236348"/>
                    </c:manualLayout>
                  </c15:layout>
                </c:ext>
                <c:ext xmlns:c16="http://schemas.microsoft.com/office/drawing/2014/chart" uri="{C3380CC4-5D6E-409C-BE32-E72D297353CC}">
                  <c16:uniqueId val="{00000001-9571-4184-8A5E-E1CDA5E60DE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Approved</c:v>
                </c:pt>
                <c:pt idx="1">
                  <c:v>Denied</c:v>
                </c:pt>
              </c:strCache>
            </c:strRef>
          </c:cat>
          <c:val>
            <c:numRef>
              <c:f>Sheet1!$B$2:$B$3</c:f>
              <c:numCache>
                <c:formatCode>0%</c:formatCode>
                <c:ptCount val="2"/>
                <c:pt idx="0">
                  <c:v>0.48</c:v>
                </c:pt>
                <c:pt idx="1">
                  <c:v>0.52</c:v>
                </c:pt>
              </c:numCache>
            </c:numRef>
          </c:val>
          <c:extLst>
            <c:ext xmlns:c16="http://schemas.microsoft.com/office/drawing/2014/chart" uri="{C3380CC4-5D6E-409C-BE32-E72D297353CC}">
              <c16:uniqueId val="{00000004-9571-4184-8A5E-E1CDA5E60DE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2018</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768-4ACD-9287-E04616C5353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768-4ACD-9287-E04616C53533}"/>
              </c:ext>
            </c:extLst>
          </c:dPt>
          <c:dLbls>
            <c:dLbl>
              <c:idx val="0"/>
              <c:layout>
                <c:manualLayout>
                  <c:x val="-0.21439279788319104"/>
                  <c:y val="5.4648688747369743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7663586823637554"/>
                      <c:h val="0.10247179275024902"/>
                    </c:manualLayout>
                  </c15:layout>
                </c:ext>
                <c:ext xmlns:c16="http://schemas.microsoft.com/office/drawing/2014/chart" uri="{C3380CC4-5D6E-409C-BE32-E72D297353CC}">
                  <c16:uniqueId val="{00000001-2768-4ACD-9287-E04616C5353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Approved</c:v>
                </c:pt>
                <c:pt idx="1">
                  <c:v>Denied</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4-2768-4ACD-9287-E04616C5353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2015</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718-46A4-9891-64082D2313F1}"/>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718-46A4-9891-64082D2313F1}"/>
              </c:ext>
            </c:extLst>
          </c:dPt>
          <c:dLbls>
            <c:dLbl>
              <c:idx val="0"/>
              <c:layout>
                <c:manualLayout>
                  <c:x val="-3.8360931053022719E-2"/>
                  <c:y val="-0.24179725588867859"/>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3725651884115754"/>
                      <c:h val="0.1182228810984389"/>
                    </c:manualLayout>
                  </c15:layout>
                </c:ext>
                <c:ext xmlns:c16="http://schemas.microsoft.com/office/drawing/2014/chart" uri="{C3380CC4-5D6E-409C-BE32-E72D297353CC}">
                  <c16:uniqueId val="{00000001-C718-46A4-9891-64082D2313F1}"/>
                </c:ext>
              </c:extLst>
            </c:dLbl>
            <c:dLbl>
              <c:idx val="1"/>
              <c:layout>
                <c:manualLayout>
                  <c:x val="0.13949685762556907"/>
                  <c:y val="0.2060416919040971"/>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718-46A4-9891-64082D2313F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Approved</c:v>
                </c:pt>
                <c:pt idx="1">
                  <c:v>Denied</c:v>
                </c:pt>
              </c:strCache>
            </c:strRef>
          </c:cat>
          <c:val>
            <c:numRef>
              <c:f>Sheet1!$B$2:$B$3</c:f>
              <c:numCache>
                <c:formatCode>0%</c:formatCode>
                <c:ptCount val="2"/>
                <c:pt idx="0">
                  <c:v>0.98</c:v>
                </c:pt>
                <c:pt idx="1">
                  <c:v>0.02</c:v>
                </c:pt>
              </c:numCache>
            </c:numRef>
          </c:val>
          <c:extLst>
            <c:ext xmlns:c16="http://schemas.microsoft.com/office/drawing/2014/chart" uri="{C3380CC4-5D6E-409C-BE32-E72D297353CC}">
              <c16:uniqueId val="{00000004-C718-46A4-9891-64082D2313F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Users</a:t>
            </a:r>
          </a:p>
        </c:rich>
      </c:tx>
      <c:layout>
        <c:manualLayout>
          <c:xMode val="edge"/>
          <c:yMode val="edge"/>
          <c:x val="0.46642266272859645"/>
          <c:y val="5.13845275478161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BiblioSuggest</c:v>
                </c:pt>
              </c:strCache>
            </c:strRef>
          </c:tx>
          <c:spPr>
            <a:solidFill>
              <a:schemeClr val="accent3"/>
            </a:solidFill>
            <a:ln>
              <a:noFill/>
            </a:ln>
            <a:effectLst/>
          </c:spPr>
          <c:invertIfNegative val="0"/>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4915</c:v>
                </c:pt>
                <c:pt idx="1">
                  <c:v>5143</c:v>
                </c:pt>
                <c:pt idx="2">
                  <c:v>5358</c:v>
                </c:pt>
                <c:pt idx="3">
                  <c:v>5025</c:v>
                </c:pt>
              </c:numCache>
            </c:numRef>
          </c:val>
          <c:extLst>
            <c:ext xmlns:c16="http://schemas.microsoft.com/office/drawing/2014/chart" uri="{C3380CC4-5D6E-409C-BE32-E72D297353CC}">
              <c16:uniqueId val="{00000000-18F4-44CF-B222-6444BE7168E9}"/>
            </c:ext>
          </c:extLst>
        </c:ser>
        <c:ser>
          <c:idx val="1"/>
          <c:order val="1"/>
          <c:tx>
            <c:strRef>
              <c:f>Sheet1!$C$1</c:f>
              <c:strCache>
                <c:ptCount val="1"/>
                <c:pt idx="0">
                  <c:v>OverDrive</c:v>
                </c:pt>
              </c:strCache>
            </c:strRef>
          </c:tx>
          <c:spPr>
            <a:solidFill>
              <a:schemeClr val="accent5"/>
            </a:solidFill>
            <a:ln>
              <a:noFill/>
            </a:ln>
            <a:effectLst/>
          </c:spPr>
          <c:invertIfNegative val="0"/>
          <c:cat>
            <c:numRef>
              <c:f>Sheet1!$A$2:$A$5</c:f>
              <c:numCache>
                <c:formatCode>General</c:formatCode>
                <c:ptCount val="4"/>
                <c:pt idx="0">
                  <c:v>2015</c:v>
                </c:pt>
                <c:pt idx="1">
                  <c:v>2016</c:v>
                </c:pt>
                <c:pt idx="2">
                  <c:v>2017</c:v>
                </c:pt>
                <c:pt idx="3">
                  <c:v>2018</c:v>
                </c:pt>
              </c:numCache>
            </c:numRef>
          </c:cat>
          <c:val>
            <c:numRef>
              <c:f>Sheet1!$C$2:$C$5</c:f>
              <c:numCache>
                <c:formatCode>General</c:formatCode>
                <c:ptCount val="4"/>
                <c:pt idx="0">
                  <c:v>1256</c:v>
                </c:pt>
                <c:pt idx="1">
                  <c:v>3152</c:v>
                </c:pt>
                <c:pt idx="2">
                  <c:v>8902</c:v>
                </c:pt>
                <c:pt idx="3">
                  <c:v>9117</c:v>
                </c:pt>
              </c:numCache>
            </c:numRef>
          </c:val>
          <c:extLst>
            <c:ext xmlns:c16="http://schemas.microsoft.com/office/drawing/2014/chart" uri="{C3380CC4-5D6E-409C-BE32-E72D297353CC}">
              <c16:uniqueId val="{00000001-18F4-44CF-B222-6444BE7168E9}"/>
            </c:ext>
          </c:extLst>
        </c:ser>
        <c:dLbls>
          <c:showLegendKey val="0"/>
          <c:showVal val="0"/>
          <c:showCatName val="0"/>
          <c:showSerName val="0"/>
          <c:showPercent val="0"/>
          <c:showBubbleSize val="0"/>
        </c:dLbls>
        <c:gapWidth val="219"/>
        <c:overlap val="-27"/>
        <c:axId val="694798768"/>
        <c:axId val="694799856"/>
      </c:barChart>
      <c:catAx>
        <c:axId val="69479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799856"/>
        <c:crosses val="autoZero"/>
        <c:auto val="1"/>
        <c:lblAlgn val="ctr"/>
        <c:lblOffset val="100"/>
        <c:noMultiLvlLbl val="0"/>
      </c:catAx>
      <c:valAx>
        <c:axId val="69479985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7987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94225721784776"/>
          <c:y val="0.15385013070911097"/>
          <c:w val="0.47045268534981516"/>
          <c:h val="0.74939365807935154"/>
        </c:manualLayout>
      </c:layout>
      <c:pieChart>
        <c:varyColors val="1"/>
        <c:ser>
          <c:idx val="0"/>
          <c:order val="0"/>
          <c:tx>
            <c:strRef>
              <c:f>Sheet1!$B$1</c:f>
              <c:strCache>
                <c:ptCount val="1"/>
                <c:pt idx="0">
                  <c:v>Users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8387-4830-95AB-CBA105D80A2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8387-4830-95AB-CBA105D80A2B}"/>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8387-4830-95AB-CBA105D80A2B}"/>
              </c:ext>
            </c:extLst>
          </c:dPt>
          <c:dLbls>
            <c:dLbl>
              <c:idx val="0"/>
              <c:layout>
                <c:manualLayout>
                  <c:x val="1.4098053081048254E-2"/>
                  <c:y val="4.5246668571487583E-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593779527559056"/>
                      <c:h val="0.32281766044386911"/>
                    </c:manualLayout>
                  </c15:layout>
                </c:ext>
                <c:ext xmlns:c16="http://schemas.microsoft.com/office/drawing/2014/chart" uri="{C3380CC4-5D6E-409C-BE32-E72D297353CC}">
                  <c16:uniqueId val="{00000001-8387-4830-95AB-CBA105D80A2B}"/>
                </c:ext>
              </c:extLst>
            </c:dLbl>
            <c:dLbl>
              <c:idx val="1"/>
              <c:layout>
                <c:manualLayout>
                  <c:x val="2.2677801130482417E-2"/>
                  <c:y val="-0.12022769207996117"/>
                </c:manualLayout>
              </c:layout>
              <c:spPr>
                <a:xfrm>
                  <a:off x="127000" y="407487"/>
                  <a:ext cx="1030989" cy="458404"/>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4319"/>
                        <a:gd name="adj2" fmla="val 123841"/>
                      </a:avLst>
                    </a:prstGeom>
                    <a:noFill/>
                    <a:ln>
                      <a:noFill/>
                    </a:ln>
                  </c15:spPr>
                  <c15:layout>
                    <c:manualLayout>
                      <c:w val="0.2666596660281601"/>
                      <c:h val="0.19725438998110092"/>
                    </c:manualLayout>
                  </c15:layout>
                </c:ext>
                <c:ext xmlns:c16="http://schemas.microsoft.com/office/drawing/2014/chart" uri="{C3380CC4-5D6E-409C-BE32-E72D297353CC}">
                  <c16:uniqueId val="{00000003-8387-4830-95AB-CBA105D80A2B}"/>
                </c:ext>
              </c:extLst>
            </c:dLbl>
            <c:dLbl>
              <c:idx val="2"/>
              <c:layout>
                <c:manualLayout>
                  <c:x val="-8.2437275985663083E-2"/>
                  <c:y val="1.141878389951470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8387-4830-95AB-CBA105D80A2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OverDrive RTL Only</c:v>
                </c:pt>
                <c:pt idx="1">
                  <c:v>BiblioSuggest Only</c:v>
                </c:pt>
                <c:pt idx="2">
                  <c:v>Both</c:v>
                </c:pt>
              </c:strCache>
            </c:strRef>
          </c:cat>
          <c:val>
            <c:numRef>
              <c:f>Sheet1!$B$2:$B$4</c:f>
              <c:numCache>
                <c:formatCode>0.0%</c:formatCode>
                <c:ptCount val="3"/>
                <c:pt idx="0">
                  <c:v>0.63</c:v>
                </c:pt>
                <c:pt idx="1">
                  <c:v>0.32800000000000001</c:v>
                </c:pt>
                <c:pt idx="2">
                  <c:v>4.2000000000000003E-2</c:v>
                </c:pt>
              </c:numCache>
            </c:numRef>
          </c:val>
          <c:extLst>
            <c:ext xmlns:c16="http://schemas.microsoft.com/office/drawing/2014/chart" uri="{C3380CC4-5D6E-409C-BE32-E72D297353CC}">
              <c16:uniqueId val="{00000006-8387-4830-95AB-CBA105D80A2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Number</a:t>
            </a:r>
            <a:r>
              <a:rPr lang="en-US" sz="1600" b="1" baseline="0" dirty="0">
                <a:solidFill>
                  <a:schemeClr val="tx1"/>
                </a:solidFill>
              </a:rPr>
              <a:t> of Suggestions</a:t>
            </a:r>
            <a:endParaRPr lang="en-US" sz="1600" b="1" dirty="0">
              <a:solidFill>
                <a:schemeClr val="tx1"/>
              </a:solidFill>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094607801712196"/>
          <c:y val="0.14782303476689862"/>
          <c:w val="0.78144996429289415"/>
          <c:h val="0.54396193949045546"/>
        </c:manualLayout>
      </c:layout>
      <c:barChart>
        <c:barDir val="col"/>
        <c:grouping val="clustered"/>
        <c:varyColors val="0"/>
        <c:ser>
          <c:idx val="0"/>
          <c:order val="0"/>
          <c:tx>
            <c:strRef>
              <c:f>Sheet1!$B$1</c:f>
              <c:strCache>
                <c:ptCount val="1"/>
                <c:pt idx="0">
                  <c:v>BiblioSuggest</c:v>
                </c:pt>
              </c:strCache>
            </c:strRef>
          </c:tx>
          <c:spPr>
            <a:solidFill>
              <a:srgbClr val="E40E62"/>
            </a:solidFill>
            <a:ln>
              <a:noFill/>
            </a:ln>
            <a:effectLst/>
          </c:spPr>
          <c:invertIfNegative val="0"/>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17664</c:v>
                </c:pt>
                <c:pt idx="1">
                  <c:v>16904</c:v>
                </c:pt>
                <c:pt idx="2">
                  <c:v>17328</c:v>
                </c:pt>
                <c:pt idx="3">
                  <c:v>17015</c:v>
                </c:pt>
              </c:numCache>
            </c:numRef>
          </c:val>
          <c:extLst>
            <c:ext xmlns:c16="http://schemas.microsoft.com/office/drawing/2014/chart" uri="{C3380CC4-5D6E-409C-BE32-E72D297353CC}">
              <c16:uniqueId val="{00000000-347D-4099-988B-E3CED405A149}"/>
            </c:ext>
          </c:extLst>
        </c:ser>
        <c:ser>
          <c:idx val="1"/>
          <c:order val="1"/>
          <c:tx>
            <c:strRef>
              <c:f>Sheet1!$C$1</c:f>
              <c:strCache>
                <c:ptCount val="1"/>
                <c:pt idx="0">
                  <c:v>OverDrive</c:v>
                </c:pt>
              </c:strCache>
            </c:strRef>
          </c:tx>
          <c:spPr>
            <a:solidFill>
              <a:srgbClr val="009DDC"/>
            </a:solidFill>
            <a:ln>
              <a:noFill/>
            </a:ln>
            <a:effectLst/>
          </c:spPr>
          <c:invertIfNegative val="0"/>
          <c:cat>
            <c:numRef>
              <c:f>Sheet1!$A$2:$A$5</c:f>
              <c:numCache>
                <c:formatCode>General</c:formatCode>
                <c:ptCount val="4"/>
                <c:pt idx="0">
                  <c:v>2015</c:v>
                </c:pt>
                <c:pt idx="1">
                  <c:v>2016</c:v>
                </c:pt>
                <c:pt idx="2">
                  <c:v>2017</c:v>
                </c:pt>
                <c:pt idx="3">
                  <c:v>2018</c:v>
                </c:pt>
              </c:numCache>
            </c:numRef>
          </c:cat>
          <c:val>
            <c:numRef>
              <c:f>Sheet1!$C$2:$C$5</c:f>
              <c:numCache>
                <c:formatCode>General</c:formatCode>
                <c:ptCount val="4"/>
                <c:pt idx="0">
                  <c:v>6288</c:v>
                </c:pt>
                <c:pt idx="1">
                  <c:v>14429</c:v>
                </c:pt>
                <c:pt idx="2">
                  <c:v>35810</c:v>
                </c:pt>
                <c:pt idx="3">
                  <c:v>37254</c:v>
                </c:pt>
              </c:numCache>
            </c:numRef>
          </c:val>
          <c:extLst>
            <c:ext xmlns:c16="http://schemas.microsoft.com/office/drawing/2014/chart" uri="{C3380CC4-5D6E-409C-BE32-E72D297353CC}">
              <c16:uniqueId val="{00000001-347D-4099-988B-E3CED405A149}"/>
            </c:ext>
          </c:extLst>
        </c:ser>
        <c:dLbls>
          <c:showLegendKey val="0"/>
          <c:showVal val="0"/>
          <c:showCatName val="0"/>
          <c:showSerName val="0"/>
          <c:showPercent val="0"/>
          <c:showBubbleSize val="0"/>
        </c:dLbls>
        <c:gapWidth val="219"/>
        <c:overlap val="-27"/>
        <c:axId val="-1498774016"/>
        <c:axId val="-1498768576"/>
      </c:barChart>
      <c:catAx>
        <c:axId val="-149877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98768576"/>
        <c:crosses val="autoZero"/>
        <c:auto val="1"/>
        <c:lblAlgn val="ctr"/>
        <c:lblOffset val="100"/>
        <c:noMultiLvlLbl val="0"/>
      </c:catAx>
      <c:valAx>
        <c:axId val="-1498768576"/>
        <c:scaling>
          <c:orientation val="minMax"/>
          <c:max val="4000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98774016"/>
        <c:crosses val="autoZero"/>
        <c:crossBetween val="between"/>
      </c:valAx>
      <c:spPr>
        <a:noFill/>
        <a:ln>
          <a:noFill/>
        </a:ln>
        <a:effectLst/>
      </c:spPr>
    </c:plotArea>
    <c:legend>
      <c:legendPos val="b"/>
      <c:layout>
        <c:manualLayout>
          <c:xMode val="edge"/>
          <c:yMode val="edge"/>
          <c:x val="0.23614267759903487"/>
          <c:y val="0.83644180891783615"/>
          <c:w val="0.54215285900325916"/>
          <c:h val="0.132239849178756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Borrowing</c:v>
                </c:pt>
              </c:strCache>
            </c:strRef>
          </c:tx>
          <c:spPr>
            <a:solidFill>
              <a:schemeClr val="accent4"/>
            </a:solidFill>
            <a:ln>
              <a:noFill/>
            </a:ln>
            <a:effectLst/>
          </c:spPr>
          <c:invertIfNegative val="0"/>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General</c:formatCode>
                <c:ptCount val="6"/>
                <c:pt idx="0">
                  <c:v>10894</c:v>
                </c:pt>
                <c:pt idx="1">
                  <c:v>12080</c:v>
                </c:pt>
                <c:pt idx="2">
                  <c:v>16043</c:v>
                </c:pt>
                <c:pt idx="3">
                  <c:v>18958</c:v>
                </c:pt>
                <c:pt idx="4">
                  <c:v>22988</c:v>
                </c:pt>
                <c:pt idx="5">
                  <c:v>17727</c:v>
                </c:pt>
              </c:numCache>
            </c:numRef>
          </c:val>
          <c:extLst>
            <c:ext xmlns:c16="http://schemas.microsoft.com/office/drawing/2014/chart" uri="{C3380CC4-5D6E-409C-BE32-E72D297353CC}">
              <c16:uniqueId val="{00000000-8D76-4ABC-B74F-99F61A8B7267}"/>
            </c:ext>
          </c:extLst>
        </c:ser>
        <c:ser>
          <c:idx val="1"/>
          <c:order val="1"/>
          <c:tx>
            <c:strRef>
              <c:f>Sheet1!$C$1</c:f>
              <c:strCache>
                <c:ptCount val="1"/>
                <c:pt idx="0">
                  <c:v>Lending</c:v>
                </c:pt>
              </c:strCache>
            </c:strRef>
          </c:tx>
          <c:spPr>
            <a:solidFill>
              <a:schemeClr val="accent3"/>
            </a:solidFill>
            <a:ln>
              <a:noFill/>
            </a:ln>
            <a:effectLst/>
          </c:spPr>
          <c:invertIfNegative val="0"/>
          <c:cat>
            <c:numRef>
              <c:f>Sheet1!$A$2:$A$7</c:f>
              <c:numCache>
                <c:formatCode>General</c:formatCode>
                <c:ptCount val="6"/>
                <c:pt idx="0">
                  <c:v>2013</c:v>
                </c:pt>
                <c:pt idx="1">
                  <c:v>2014</c:v>
                </c:pt>
                <c:pt idx="2">
                  <c:v>2015</c:v>
                </c:pt>
                <c:pt idx="3">
                  <c:v>2016</c:v>
                </c:pt>
                <c:pt idx="4">
                  <c:v>2017</c:v>
                </c:pt>
                <c:pt idx="5">
                  <c:v>2018</c:v>
                </c:pt>
              </c:numCache>
            </c:numRef>
          </c:cat>
          <c:val>
            <c:numRef>
              <c:f>Sheet1!$C$2:$C$7</c:f>
              <c:numCache>
                <c:formatCode>General</c:formatCode>
                <c:ptCount val="6"/>
                <c:pt idx="0">
                  <c:v>4142</c:v>
                </c:pt>
                <c:pt idx="1">
                  <c:v>4813</c:v>
                </c:pt>
                <c:pt idx="2">
                  <c:v>6851</c:v>
                </c:pt>
                <c:pt idx="3">
                  <c:v>6546</c:v>
                </c:pt>
                <c:pt idx="4">
                  <c:v>7151</c:v>
                </c:pt>
                <c:pt idx="5">
                  <c:v>7825</c:v>
                </c:pt>
              </c:numCache>
            </c:numRef>
          </c:val>
          <c:extLst>
            <c:ext xmlns:c16="http://schemas.microsoft.com/office/drawing/2014/chart" uri="{C3380CC4-5D6E-409C-BE32-E72D297353CC}">
              <c16:uniqueId val="{00000001-8D76-4ABC-B74F-99F61A8B7267}"/>
            </c:ext>
          </c:extLst>
        </c:ser>
        <c:dLbls>
          <c:showLegendKey val="0"/>
          <c:showVal val="0"/>
          <c:showCatName val="0"/>
          <c:showSerName val="0"/>
          <c:showPercent val="0"/>
          <c:showBubbleSize val="0"/>
        </c:dLbls>
        <c:gapWidth val="129"/>
        <c:overlap val="100"/>
        <c:axId val="1738153808"/>
        <c:axId val="1738160336"/>
      </c:barChart>
      <c:catAx>
        <c:axId val="173815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38160336"/>
        <c:crosses val="autoZero"/>
        <c:auto val="1"/>
        <c:lblAlgn val="ctr"/>
        <c:lblOffset val="100"/>
        <c:noMultiLvlLbl val="0"/>
      </c:catAx>
      <c:valAx>
        <c:axId val="17381603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38153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dirty="0">
                <a:solidFill>
                  <a:schemeClr val="tx2"/>
                </a:solidFill>
              </a:rPr>
              <a:t>Average Turnaround Time</a:t>
            </a:r>
          </a:p>
        </c:rich>
      </c:tx>
      <c:layout>
        <c:manualLayout>
          <c:xMode val="edge"/>
          <c:yMode val="edge"/>
          <c:x val="0.28833589385974895"/>
          <c:y val="0.100448667941597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Turnaround Time</c:v>
                </c:pt>
              </c:strCache>
            </c:strRef>
          </c:tx>
          <c:spPr>
            <a:solidFill>
              <a:schemeClr val="accent2"/>
            </a:solidFill>
            <a:ln>
              <a:noFill/>
            </a:ln>
            <a:effectLst/>
          </c:spPr>
          <c:invertIfNegative val="0"/>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General</c:formatCode>
                <c:ptCount val="6"/>
                <c:pt idx="0">
                  <c:v>21</c:v>
                </c:pt>
                <c:pt idx="1">
                  <c:v>17</c:v>
                </c:pt>
                <c:pt idx="2">
                  <c:v>30</c:v>
                </c:pt>
                <c:pt idx="3">
                  <c:v>31</c:v>
                </c:pt>
                <c:pt idx="4">
                  <c:v>34</c:v>
                </c:pt>
                <c:pt idx="5">
                  <c:v>42</c:v>
                </c:pt>
              </c:numCache>
            </c:numRef>
          </c:val>
          <c:extLst>
            <c:ext xmlns:c16="http://schemas.microsoft.com/office/drawing/2014/chart" uri="{C3380CC4-5D6E-409C-BE32-E72D297353CC}">
              <c16:uniqueId val="{00000000-D2C4-42D7-92C7-B954E9B948B4}"/>
            </c:ext>
          </c:extLst>
        </c:ser>
        <c:dLbls>
          <c:showLegendKey val="0"/>
          <c:showVal val="0"/>
          <c:showCatName val="0"/>
          <c:showSerName val="0"/>
          <c:showPercent val="0"/>
          <c:showBubbleSize val="0"/>
        </c:dLbls>
        <c:gapWidth val="107"/>
        <c:overlap val="-27"/>
        <c:axId val="1738155440"/>
        <c:axId val="1738155984"/>
      </c:barChart>
      <c:catAx>
        <c:axId val="173815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38155984"/>
        <c:crosses val="autoZero"/>
        <c:auto val="1"/>
        <c:lblAlgn val="ctr"/>
        <c:lblOffset val="100"/>
        <c:noMultiLvlLbl val="0"/>
      </c:catAx>
      <c:valAx>
        <c:axId val="17381559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38155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14339241855217"/>
          <c:y val="0.26655999536854408"/>
          <c:w val="0.39864861368386456"/>
          <c:h val="0.64051772532695039"/>
        </c:manualLayout>
      </c:layout>
      <c:pieChart>
        <c:varyColors val="1"/>
        <c:ser>
          <c:idx val="0"/>
          <c:order val="0"/>
          <c:tx>
            <c:strRef>
              <c:f>Sheet1!$B$1</c:f>
              <c:strCache>
                <c:ptCount val="1"/>
                <c:pt idx="0">
                  <c:v>2018 Requests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0F-493B-917E-5CCE63DDCC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D0F-493B-917E-5CCE63DDCC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D0F-493B-917E-5CCE63DDCC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D0F-493B-917E-5CCE63DDCC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D0F-493B-917E-5CCE63DDCC8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D0F-493B-917E-5CCE63DDCC83}"/>
              </c:ext>
            </c:extLst>
          </c:dPt>
          <c:dLbls>
            <c:dLbl>
              <c:idx val="0"/>
              <c:layout>
                <c:manualLayout>
                  <c:x val="6.7129629629629636E-2"/>
                  <c:y val="-1.4550096466308564E-16"/>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D0F-493B-917E-5CCE63DDCC83}"/>
                </c:ext>
              </c:extLst>
            </c:dLbl>
            <c:dLbl>
              <c:idx val="1"/>
              <c:layout>
                <c:manualLayout>
                  <c:x val="-2.9878809950411429E-2"/>
                  <c:y val="0.2223011650980818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172766595121577"/>
                      <c:h val="0.28457810114288412"/>
                    </c:manualLayout>
                  </c15:layout>
                </c:ext>
                <c:ext xmlns:c16="http://schemas.microsoft.com/office/drawing/2014/chart" uri="{C3380CC4-5D6E-409C-BE32-E72D297353CC}">
                  <c16:uniqueId val="{00000003-CD0F-493B-917E-5CCE63DDCC83}"/>
                </c:ext>
              </c:extLst>
            </c:dLbl>
            <c:dLbl>
              <c:idx val="2"/>
              <c:layout>
                <c:manualLayout>
                  <c:x val="-0.15497444941189817"/>
                  <c:y val="7.5396701692151957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CD0F-493B-917E-5CCE63DDCC83}"/>
                </c:ext>
              </c:extLst>
            </c:dLbl>
            <c:dLbl>
              <c:idx val="3"/>
              <c:layout>
                <c:manualLayout>
                  <c:x val="-3.0579232605747513E-2"/>
                  <c:y val="-8.2385316169949749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CD0F-493B-917E-5CCE63DDCC83}"/>
                </c:ext>
              </c:extLst>
            </c:dLbl>
            <c:dLbl>
              <c:idx val="4"/>
              <c:layout>
                <c:manualLayout>
                  <c:x val="0.16196933267274927"/>
                  <c:y val="-4.662003800626909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CD0F-493B-917E-5CCE63DDCC83}"/>
                </c:ext>
              </c:extLst>
            </c:dLbl>
            <c:dLbl>
              <c:idx val="5"/>
              <c:layout>
                <c:manualLayout>
                  <c:x val="0.22777057582929844"/>
                  <c:y val="0.1563602160651420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CD0F-493B-917E-5CCE63DDCC83}"/>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Books</c:v>
                </c:pt>
                <c:pt idx="1">
                  <c:v>DVD/Blu-rays</c:v>
                </c:pt>
                <c:pt idx="2">
                  <c:v>Music CDs</c:v>
                </c:pt>
                <c:pt idx="3">
                  <c:v>Audiobooks</c:v>
                </c:pt>
                <c:pt idx="4">
                  <c:v>Magazines</c:v>
                </c:pt>
                <c:pt idx="5">
                  <c:v>Other</c:v>
                </c:pt>
              </c:strCache>
            </c:strRef>
          </c:cat>
          <c:val>
            <c:numRef>
              <c:f>Sheet1!$B$2:$B$7</c:f>
              <c:numCache>
                <c:formatCode>0.0%</c:formatCode>
                <c:ptCount val="6"/>
                <c:pt idx="0">
                  <c:v>0.69950995272995364</c:v>
                </c:pt>
                <c:pt idx="1">
                  <c:v>0.22559521228153867</c:v>
                </c:pt>
                <c:pt idx="2">
                  <c:v>6.6091330933691836E-2</c:v>
                </c:pt>
                <c:pt idx="3">
                  <c:v>6.3749512121080709E-3</c:v>
                </c:pt>
                <c:pt idx="4">
                  <c:v>6.938722407736675E-4</c:v>
                </c:pt>
                <c:pt idx="5">
                  <c:v>1.7346806019341689E-3</c:v>
                </c:pt>
              </c:numCache>
            </c:numRef>
          </c:val>
          <c:extLst>
            <c:ext xmlns:c16="http://schemas.microsoft.com/office/drawing/2014/chart" uri="{C3380CC4-5D6E-409C-BE32-E72D297353CC}">
              <c16:uniqueId val="{0000000C-CD0F-493B-917E-5CCE63DDCC8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2"/>
                </a:solidFill>
                <a:latin typeface="+mn-lt"/>
                <a:ea typeface="+mn-ea"/>
                <a:cs typeface="+mn-cs"/>
              </a:defRPr>
            </a:pPr>
            <a:r>
              <a:rPr lang="en-US" b="1" dirty="0">
                <a:solidFill>
                  <a:schemeClr val="tx2"/>
                </a:solidFill>
              </a:rPr>
              <a:t>Digital</a:t>
            </a:r>
          </a:p>
          <a:p>
            <a:pPr>
              <a:defRPr b="1">
                <a:solidFill>
                  <a:schemeClr val="tx2"/>
                </a:solidFill>
              </a:defRPr>
            </a:pPr>
            <a:r>
              <a:rPr lang="en-US" b="0" dirty="0">
                <a:solidFill>
                  <a:schemeClr val="tx2"/>
                </a:solidFill>
              </a:rPr>
              <a:t>(31.5%</a:t>
            </a:r>
            <a:r>
              <a:rPr lang="en-US" b="0" baseline="0" dirty="0">
                <a:solidFill>
                  <a:schemeClr val="tx2"/>
                </a:solidFill>
              </a:rPr>
              <a:t> of Total Circulation)</a:t>
            </a:r>
            <a:endParaRPr lang="en-US" b="0" dirty="0">
              <a:solidFill>
                <a:schemeClr val="tx2"/>
              </a:solidFill>
            </a:endParaRPr>
          </a:p>
        </c:rich>
      </c:tx>
      <c:layout>
        <c:manualLayout>
          <c:xMode val="edge"/>
          <c:yMode val="edge"/>
          <c:x val="0.19180723093599281"/>
          <c:y val="0.87031933508311465"/>
        </c:manualLayout>
      </c:layout>
      <c:overlay val="1"/>
      <c:spPr>
        <a:noFill/>
        <a:ln>
          <a:noFill/>
        </a:ln>
        <a:effectLst/>
      </c:spPr>
      <c:txPr>
        <a:bodyPr rot="0" spcFirstLastPara="1" vertOverflow="ellipsis" vert="horz" wrap="square" anchor="ctr" anchorCtr="1"/>
        <a:lstStyle/>
        <a:p>
          <a:pPr>
            <a:defRPr sz="1862"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21027114467834379"/>
          <c:y val="0.22274590198336117"/>
          <c:w val="0.4705689645937115"/>
          <c:h val="0.52672737376065415"/>
        </c:manualLayout>
      </c:layout>
      <c:pieChart>
        <c:varyColors val="1"/>
        <c:ser>
          <c:idx val="0"/>
          <c:order val="0"/>
          <c:tx>
            <c:strRef>
              <c:f>Sheet1!$B$1</c:f>
              <c:strCache>
                <c:ptCount val="1"/>
                <c:pt idx="0">
                  <c:v>Circulation</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A5C5-4A5E-B4C8-4003A5718D6B}"/>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A5C5-4A5E-B4C8-4003A5718D6B}"/>
              </c:ext>
            </c:extLst>
          </c:dPt>
          <c:dPt>
            <c:idx val="2"/>
            <c:bubble3D val="0"/>
            <c:spPr>
              <a:solidFill>
                <a:srgbClr val="FF69E2"/>
              </a:solidFill>
              <a:ln w="19050">
                <a:noFill/>
              </a:ln>
              <a:effectLst/>
            </c:spPr>
            <c:extLst>
              <c:ext xmlns:c16="http://schemas.microsoft.com/office/drawing/2014/chart" uri="{C3380CC4-5D6E-409C-BE32-E72D297353CC}">
                <c16:uniqueId val="{00000005-A5C5-4A5E-B4C8-4003A5718D6B}"/>
              </c:ext>
            </c:extLst>
          </c:dPt>
          <c:dPt>
            <c:idx val="3"/>
            <c:bubble3D val="0"/>
            <c:spPr>
              <a:solidFill>
                <a:schemeClr val="accent6"/>
              </a:solidFill>
              <a:ln w="19050">
                <a:noFill/>
              </a:ln>
              <a:effectLst/>
            </c:spPr>
            <c:extLst>
              <c:ext xmlns:c16="http://schemas.microsoft.com/office/drawing/2014/chart" uri="{C3380CC4-5D6E-409C-BE32-E72D297353CC}">
                <c16:uniqueId val="{00000007-A5C5-4A5E-B4C8-4003A5718D6B}"/>
              </c:ext>
            </c:extLst>
          </c:dPt>
          <c:dPt>
            <c:idx val="4"/>
            <c:bubble3D val="0"/>
            <c:spPr>
              <a:solidFill>
                <a:schemeClr val="accent2"/>
              </a:solidFill>
              <a:ln w="19050">
                <a:noFill/>
              </a:ln>
              <a:effectLst/>
            </c:spPr>
            <c:extLst>
              <c:ext xmlns:c16="http://schemas.microsoft.com/office/drawing/2014/chart" uri="{C3380CC4-5D6E-409C-BE32-E72D297353CC}">
                <c16:uniqueId val="{00000009-A5C5-4A5E-B4C8-4003A5718D6B}"/>
              </c:ext>
            </c:extLst>
          </c:dPt>
          <c:dPt>
            <c:idx val="5"/>
            <c:bubble3D val="0"/>
            <c:spPr>
              <a:solidFill>
                <a:schemeClr val="accent4"/>
              </a:solidFill>
              <a:ln w="19050">
                <a:noFill/>
              </a:ln>
              <a:effectLst/>
            </c:spPr>
            <c:extLst>
              <c:ext xmlns:c16="http://schemas.microsoft.com/office/drawing/2014/chart" uri="{C3380CC4-5D6E-409C-BE32-E72D297353CC}">
                <c16:uniqueId val="{0000000B-A5C5-4A5E-B4C8-4003A5718D6B}"/>
              </c:ext>
            </c:extLst>
          </c:dPt>
          <c:dPt>
            <c:idx val="6"/>
            <c:bubble3D val="0"/>
            <c:spPr>
              <a:solidFill>
                <a:schemeClr val="accent1"/>
              </a:solidFill>
              <a:ln w="19050">
                <a:noFill/>
              </a:ln>
              <a:effectLst/>
            </c:spPr>
            <c:extLst>
              <c:ext xmlns:c16="http://schemas.microsoft.com/office/drawing/2014/chart" uri="{C3380CC4-5D6E-409C-BE32-E72D297353CC}">
                <c16:uniqueId val="{0000000D-A5C5-4A5E-B4C8-4003A5718D6B}"/>
              </c:ext>
            </c:extLst>
          </c:dPt>
          <c:dPt>
            <c:idx val="7"/>
            <c:bubble3D val="0"/>
            <c:spPr>
              <a:solidFill>
                <a:schemeClr val="accent3"/>
              </a:solidFill>
              <a:ln w="19050">
                <a:noFill/>
              </a:ln>
              <a:effectLst/>
            </c:spPr>
            <c:extLst>
              <c:ext xmlns:c16="http://schemas.microsoft.com/office/drawing/2014/chart" uri="{C3380CC4-5D6E-409C-BE32-E72D297353CC}">
                <c16:uniqueId val="{0000000F-A5C5-4A5E-B4C8-4003A5718D6B}"/>
              </c:ext>
            </c:extLst>
          </c:dPt>
          <c:dPt>
            <c:idx val="8"/>
            <c:bubble3D val="0"/>
            <c:spPr>
              <a:solidFill>
                <a:schemeClr val="accent5"/>
              </a:solidFill>
              <a:ln w="19050">
                <a:noFill/>
              </a:ln>
              <a:effectLst/>
            </c:spPr>
            <c:extLst>
              <c:ext xmlns:c16="http://schemas.microsoft.com/office/drawing/2014/chart" uri="{C3380CC4-5D6E-409C-BE32-E72D297353CC}">
                <c16:uniqueId val="{00000011-A5C5-4A5E-B4C8-4003A5718D6B}"/>
              </c:ext>
            </c:extLst>
          </c:dPt>
          <c:dLbls>
            <c:dLbl>
              <c:idx val="0"/>
              <c:layout>
                <c:manualLayout>
                  <c:x val="-0.27130611563727947"/>
                  <c:y val="1.5876165905933718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5C5-4A5E-B4C8-4003A5718D6B}"/>
                </c:ext>
              </c:extLst>
            </c:dLbl>
            <c:dLbl>
              <c:idx val="1"/>
              <c:layout>
                <c:manualLayout>
                  <c:x val="-5.1459608011426315E-2"/>
                  <c:y val="-3.1542316388859813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A5C5-4A5E-B4C8-4003A5718D6B}"/>
                </c:ext>
              </c:extLst>
            </c:dLbl>
            <c:dLbl>
              <c:idx val="2"/>
              <c:layout>
                <c:manualLayout>
                  <c:x val="8.535927228749586E-2"/>
                  <c:y val="1.3205344767506361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A5C5-4A5E-B4C8-4003A5718D6B}"/>
                </c:ext>
              </c:extLst>
            </c:dLbl>
            <c:dLbl>
              <c:idx val="3"/>
              <c:layout>
                <c:manualLayout>
                  <c:x val="0.17065785851913021"/>
                  <c:y val="6.350466362373487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A5C5-4A5E-B4C8-4003A5718D6B}"/>
                </c:ext>
              </c:extLst>
            </c:dLbl>
            <c:dLbl>
              <c:idx val="4"/>
              <c:layout>
                <c:manualLayout>
                  <c:x val="4.5500454061739394E-2"/>
                  <c:y val="0.11889154359773296"/>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A5C5-4A5E-B4C8-4003A5718D6B}"/>
                </c:ext>
              </c:extLst>
            </c:dLbl>
            <c:dLbl>
              <c:idx val="5"/>
              <c:layout>
                <c:manualLayout>
                  <c:x val="3.6885961139087993E-2"/>
                  <c:y val="6.7988334650599294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902255075258448"/>
                      <c:h val="0.13725552739697611"/>
                    </c:manualLayout>
                  </c15:layout>
                </c:ext>
                <c:ext xmlns:c16="http://schemas.microsoft.com/office/drawing/2014/chart" uri="{C3380CC4-5D6E-409C-BE32-E72D297353CC}">
                  <c16:uniqueId val="{0000000B-A5C5-4A5E-B4C8-4003A5718D6B}"/>
                </c:ext>
              </c:extLst>
            </c:dLbl>
            <c:dLbl>
              <c:idx val="6"/>
              <c:layout>
                <c:manualLayout>
                  <c:x val="-2.6603575232965818E-2"/>
                  <c:y val="4.31686316301016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979002624671916"/>
                      <c:h val="0.15034634892852836"/>
                    </c:manualLayout>
                  </c15:layout>
                </c:ext>
                <c:ext xmlns:c16="http://schemas.microsoft.com/office/drawing/2014/chart" uri="{C3380CC4-5D6E-409C-BE32-E72D297353CC}">
                  <c16:uniqueId val="{0000000D-A5C5-4A5E-B4C8-4003A5718D6B}"/>
                </c:ext>
              </c:extLst>
            </c:dLbl>
            <c:dLbl>
              <c:idx val="7"/>
              <c:layout>
                <c:manualLayout>
                  <c:x val="-9.8181185479893837E-2"/>
                  <c:y val="-5.45819694017079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106390272644489"/>
                      <c:h val="0.15635046583169429"/>
                    </c:manualLayout>
                  </c15:layout>
                </c:ext>
                <c:ext xmlns:c16="http://schemas.microsoft.com/office/drawing/2014/chart" uri="{C3380CC4-5D6E-409C-BE32-E72D297353CC}">
                  <c16:uniqueId val="{0000000F-A5C5-4A5E-B4C8-4003A5718D6B}"/>
                </c:ext>
              </c:extLst>
            </c:dLbl>
            <c:dLbl>
              <c:idx val="8"/>
              <c:layout>
                <c:manualLayout>
                  <c:x val="-4.9545829892650724E-2"/>
                  <c:y val="3.5733874206386997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1-A5C5-4A5E-B4C8-4003A5718D6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Sheet1!$A$2:$A$10</c:f>
              <c:strCache>
                <c:ptCount val="9"/>
                <c:pt idx="0">
                  <c:v>eVideo</c:v>
                </c:pt>
                <c:pt idx="1">
                  <c:v>eResearch</c:v>
                </c:pt>
                <c:pt idx="2">
                  <c:v>eMusic</c:v>
                </c:pt>
                <c:pt idx="3">
                  <c:v>Other</c:v>
                </c:pt>
                <c:pt idx="4">
                  <c:v>eMagazines</c:v>
                </c:pt>
                <c:pt idx="5">
                  <c:v>eAudiobooks</c:v>
                </c:pt>
                <c:pt idx="6">
                  <c:v>eNewspapers</c:v>
                </c:pt>
                <c:pt idx="7">
                  <c:v>eLearning</c:v>
                </c:pt>
                <c:pt idx="8">
                  <c:v>eBooks</c:v>
                </c:pt>
              </c:strCache>
            </c:strRef>
          </c:cat>
          <c:val>
            <c:numRef>
              <c:f>Sheet1!$B$2:$B$10</c:f>
              <c:numCache>
                <c:formatCode>0%</c:formatCode>
                <c:ptCount val="9"/>
                <c:pt idx="0">
                  <c:v>1.7999999999999999E-2</c:v>
                </c:pt>
                <c:pt idx="1">
                  <c:v>1.9E-2</c:v>
                </c:pt>
                <c:pt idx="2">
                  <c:v>2.8000000000000001E-2</c:v>
                </c:pt>
                <c:pt idx="3">
                  <c:v>3.2000000000000001E-2</c:v>
                </c:pt>
                <c:pt idx="4">
                  <c:v>7.4999999999999997E-2</c:v>
                </c:pt>
                <c:pt idx="5">
                  <c:v>0.11</c:v>
                </c:pt>
                <c:pt idx="6">
                  <c:v>0.113</c:v>
                </c:pt>
                <c:pt idx="7">
                  <c:v>0.28999999999999998</c:v>
                </c:pt>
                <c:pt idx="8">
                  <c:v>0.30599999999999999</c:v>
                </c:pt>
              </c:numCache>
            </c:numRef>
          </c:val>
          <c:extLst>
            <c:ext xmlns:c16="http://schemas.microsoft.com/office/drawing/2014/chart" uri="{C3380CC4-5D6E-409C-BE32-E72D297353CC}">
              <c16:uniqueId val="{00000012-A5C5-4A5E-B4C8-4003A5718D6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&gt; 10 Years</c:v>
                </c:pt>
              </c:strCache>
            </c:strRef>
          </c:tx>
          <c:spPr>
            <a:solidFill>
              <a:schemeClr val="accent5"/>
            </a:solidFill>
            <a:ln>
              <a:noFill/>
            </a:ln>
            <a:effectLst/>
          </c:spPr>
          <c:invertIfNegative val="0"/>
          <c:cat>
            <c:numRef>
              <c:f>Sheet1!$A$2:$A$7</c:f>
              <c:numCache>
                <c:formatCode>General</c:formatCode>
                <c:ptCount val="4"/>
                <c:pt idx="0">
                  <c:v>2015</c:v>
                </c:pt>
                <c:pt idx="1">
                  <c:v>2016</c:v>
                </c:pt>
                <c:pt idx="2">
                  <c:v>2017</c:v>
                </c:pt>
                <c:pt idx="3">
                  <c:v>2018</c:v>
                </c:pt>
              </c:numCache>
            </c:numRef>
          </c:cat>
          <c:val>
            <c:numRef>
              <c:f>Sheet1!$B$2:$B$7</c:f>
              <c:numCache>
                <c:formatCode>General</c:formatCode>
                <c:ptCount val="4"/>
                <c:pt idx="0">
                  <c:v>11201</c:v>
                </c:pt>
                <c:pt idx="1">
                  <c:v>15761</c:v>
                </c:pt>
                <c:pt idx="2">
                  <c:v>17468</c:v>
                </c:pt>
                <c:pt idx="3">
                  <c:v>12719</c:v>
                </c:pt>
              </c:numCache>
            </c:numRef>
          </c:val>
          <c:extLst>
            <c:ext xmlns:c16="http://schemas.microsoft.com/office/drawing/2014/chart" uri="{C3380CC4-5D6E-409C-BE32-E72D297353CC}">
              <c16:uniqueId val="{00000000-AAF3-46BA-B375-9046D754059F}"/>
            </c:ext>
          </c:extLst>
        </c:ser>
        <c:ser>
          <c:idx val="1"/>
          <c:order val="1"/>
          <c:tx>
            <c:strRef>
              <c:f>Sheet1!$C$1</c:f>
              <c:strCache>
                <c:ptCount val="1"/>
                <c:pt idx="0">
                  <c:v>&gt; 1 and ≤ 10 Years</c:v>
                </c:pt>
              </c:strCache>
            </c:strRef>
          </c:tx>
          <c:spPr>
            <a:solidFill>
              <a:schemeClr val="accent4"/>
            </a:solidFill>
            <a:ln>
              <a:noFill/>
            </a:ln>
            <a:effectLst/>
          </c:spPr>
          <c:invertIfNegative val="0"/>
          <c:cat>
            <c:numRef>
              <c:f>Sheet1!$A$2:$A$7</c:f>
              <c:numCache>
                <c:formatCode>General</c:formatCode>
                <c:ptCount val="4"/>
                <c:pt idx="0">
                  <c:v>2015</c:v>
                </c:pt>
                <c:pt idx="1">
                  <c:v>2016</c:v>
                </c:pt>
                <c:pt idx="2">
                  <c:v>2017</c:v>
                </c:pt>
                <c:pt idx="3">
                  <c:v>2018</c:v>
                </c:pt>
              </c:numCache>
            </c:numRef>
          </c:cat>
          <c:val>
            <c:numRef>
              <c:f>Sheet1!$C$2:$C$7</c:f>
              <c:numCache>
                <c:formatCode>General</c:formatCode>
                <c:ptCount val="4"/>
                <c:pt idx="0">
                  <c:v>8763</c:v>
                </c:pt>
                <c:pt idx="1">
                  <c:v>8447</c:v>
                </c:pt>
                <c:pt idx="2">
                  <c:v>10993</c:v>
                </c:pt>
                <c:pt idx="3">
                  <c:v>7766</c:v>
                </c:pt>
              </c:numCache>
            </c:numRef>
          </c:val>
          <c:extLst>
            <c:ext xmlns:c16="http://schemas.microsoft.com/office/drawing/2014/chart" uri="{C3380CC4-5D6E-409C-BE32-E72D297353CC}">
              <c16:uniqueId val="{00000001-AAF3-46BA-B375-9046D754059F}"/>
            </c:ext>
          </c:extLst>
        </c:ser>
        <c:ser>
          <c:idx val="2"/>
          <c:order val="2"/>
          <c:tx>
            <c:strRef>
              <c:f>Sheet1!$D$1</c:f>
              <c:strCache>
                <c:ptCount val="1"/>
                <c:pt idx="0">
                  <c:v>≤ 1 Year</c:v>
                </c:pt>
              </c:strCache>
            </c:strRef>
          </c:tx>
          <c:spPr>
            <a:solidFill>
              <a:schemeClr val="accent3"/>
            </a:solidFill>
            <a:ln>
              <a:noFill/>
            </a:ln>
            <a:effectLst/>
          </c:spPr>
          <c:invertIfNegative val="0"/>
          <c:cat>
            <c:numRef>
              <c:f>Sheet1!$A$2:$A$7</c:f>
              <c:numCache>
                <c:formatCode>General</c:formatCode>
                <c:ptCount val="4"/>
                <c:pt idx="0">
                  <c:v>2015</c:v>
                </c:pt>
                <c:pt idx="1">
                  <c:v>2016</c:v>
                </c:pt>
                <c:pt idx="2">
                  <c:v>2017</c:v>
                </c:pt>
                <c:pt idx="3">
                  <c:v>2018</c:v>
                </c:pt>
              </c:numCache>
            </c:numRef>
          </c:cat>
          <c:val>
            <c:numRef>
              <c:f>Sheet1!$D$2:$D$7</c:f>
              <c:numCache>
                <c:formatCode>General</c:formatCode>
                <c:ptCount val="4"/>
                <c:pt idx="0">
                  <c:v>2042</c:v>
                </c:pt>
                <c:pt idx="1">
                  <c:v>2821</c:v>
                </c:pt>
                <c:pt idx="2">
                  <c:v>3503</c:v>
                </c:pt>
                <c:pt idx="3">
                  <c:v>2574</c:v>
                </c:pt>
              </c:numCache>
            </c:numRef>
          </c:val>
          <c:extLst>
            <c:ext xmlns:c16="http://schemas.microsoft.com/office/drawing/2014/chart" uri="{C3380CC4-5D6E-409C-BE32-E72D297353CC}">
              <c16:uniqueId val="{00000002-AAF3-46BA-B375-9046D754059F}"/>
            </c:ext>
          </c:extLst>
        </c:ser>
        <c:dLbls>
          <c:showLegendKey val="0"/>
          <c:showVal val="0"/>
          <c:showCatName val="0"/>
          <c:showSerName val="0"/>
          <c:showPercent val="0"/>
          <c:showBubbleSize val="0"/>
        </c:dLbls>
        <c:gapWidth val="219"/>
        <c:overlap val="-27"/>
        <c:axId val="1738156528"/>
        <c:axId val="1738164144"/>
      </c:barChart>
      <c:catAx>
        <c:axId val="173815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8164144"/>
        <c:crosses val="autoZero"/>
        <c:auto val="1"/>
        <c:lblAlgn val="ctr"/>
        <c:lblOffset val="100"/>
        <c:noMultiLvlLbl val="0"/>
      </c:catAx>
      <c:valAx>
        <c:axId val="173816414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8156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807737737691125E-2"/>
          <c:y val="1.6329322293624094E-2"/>
          <c:w val="0.94767636600126348"/>
          <c:h val="0.72645826064636709"/>
        </c:manualLayout>
      </c:layout>
      <c:barChart>
        <c:barDir val="col"/>
        <c:grouping val="clustered"/>
        <c:varyColors val="0"/>
        <c:ser>
          <c:idx val="0"/>
          <c:order val="0"/>
          <c:tx>
            <c:strRef>
              <c:f>Sheet1!$B$1</c:f>
              <c:strCache>
                <c:ptCount val="1"/>
                <c:pt idx="0">
                  <c:v>eBooks</c:v>
                </c:pt>
              </c:strCache>
            </c:strRef>
          </c:tx>
          <c:spPr>
            <a:solidFill>
              <a:schemeClr val="accent5"/>
            </a:solidFill>
            <a:ln>
              <a:noFill/>
            </a:ln>
            <a:effectLst/>
          </c:spPr>
          <c:invertIfNegative val="0"/>
          <c:dLbls>
            <c:dLbl>
              <c:idx val="0"/>
              <c:layout>
                <c:manualLayout>
                  <c:x val="-5.8365343636523964E-3"/>
                  <c:y val="9.848742851906408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947-4A6A-9B6A-3970F81C4E74}"/>
                </c:ext>
              </c:extLst>
            </c:dLbl>
            <c:dLbl>
              <c:idx val="1"/>
              <c:layout>
                <c:manualLayout>
                  <c:x val="-1.7827694073401013E-3"/>
                  <c:y val="-2.417597748171004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947-4A6A-9B6A-3970F81C4E74}"/>
                </c:ext>
              </c:extLst>
            </c:dLbl>
            <c:dLbl>
              <c:idx val="2"/>
              <c:layout>
                <c:manualLayout>
                  <c:x val="-1.0696616444040413E-2"/>
                  <c:y val="2.260035369471468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947-4A6A-9B6A-3970F81C4E74}"/>
                </c:ext>
              </c:extLst>
            </c:dLbl>
            <c:dLbl>
              <c:idx val="3"/>
              <c:layout>
                <c:manualLayout>
                  <c:x val="-7.1310776293602753E-3"/>
                  <c:y val="1.056078255981420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947-4A6A-9B6A-3970F81C4E74}"/>
                </c:ext>
              </c:extLst>
            </c:dLbl>
            <c:dLbl>
              <c:idx val="4"/>
              <c:layout>
                <c:manualLayout>
                  <c:x val="-5.0303576151205795E-3"/>
                  <c:y val="1.422766395993101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947-4A6A-9B6A-3970F81C4E74}"/>
                </c:ext>
              </c:extLst>
            </c:dLbl>
            <c:dLbl>
              <c:idx val="8"/>
              <c:layout>
                <c:manualLayout>
                  <c:x val="-1.9455322372107425E-2"/>
                  <c:y val="-5.98827889047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47-4A6A-9B6A-3970F81C4E74}"/>
                </c:ext>
              </c:extLst>
            </c:dLbl>
            <c:dLbl>
              <c:idx val="12"/>
              <c:layout>
                <c:manualLayout>
                  <c:x val="-5.8365191045383798E-3"/>
                  <c:y val="-6.70414880552580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47-4A6A-9B6A-3970F81C4E74}"/>
                </c:ext>
              </c:extLst>
            </c:dLbl>
            <c:dLbl>
              <c:idx val="16"/>
              <c:layout>
                <c:manualLayout>
                  <c:x val="-9.727626459143969E-3"/>
                  <c:y val="-7.48576078112286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47-4A6A-9B6A-3970F81C4E74}"/>
                </c:ext>
              </c:extLst>
            </c:dLbl>
            <c:dLbl>
              <c:idx val="20"/>
              <c:layout>
                <c:manualLayout>
                  <c:x val="-1.1673151750972905E-2"/>
                  <c:y val="-6.18388934092758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47-4A6A-9B6A-3970F81C4E7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456915</c:v>
                </c:pt>
                <c:pt idx="1">
                  <c:v>622909</c:v>
                </c:pt>
                <c:pt idx="2">
                  <c:v>713054</c:v>
                </c:pt>
                <c:pt idx="3">
                  <c:v>873024</c:v>
                </c:pt>
                <c:pt idx="4">
                  <c:v>980532</c:v>
                </c:pt>
              </c:numCache>
            </c:numRef>
          </c:val>
          <c:extLst>
            <c:ext xmlns:c16="http://schemas.microsoft.com/office/drawing/2014/chart" uri="{C3380CC4-5D6E-409C-BE32-E72D297353CC}">
              <c16:uniqueId val="{00000009-3947-4A6A-9B6A-3970F81C4E74}"/>
            </c:ext>
          </c:extLst>
        </c:ser>
        <c:ser>
          <c:idx val="1"/>
          <c:order val="1"/>
          <c:tx>
            <c:strRef>
              <c:f>Sheet1!$C$1</c:f>
              <c:strCache>
                <c:ptCount val="1"/>
                <c:pt idx="0">
                  <c:v>Physical Books</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5218500</c:v>
                </c:pt>
                <c:pt idx="1">
                  <c:v>5222294</c:v>
                </c:pt>
                <c:pt idx="2">
                  <c:v>5365043</c:v>
                </c:pt>
                <c:pt idx="3">
                  <c:v>5141795</c:v>
                </c:pt>
                <c:pt idx="4">
                  <c:v>4985423</c:v>
                </c:pt>
              </c:numCache>
            </c:numRef>
          </c:val>
          <c:extLst>
            <c:ext xmlns:c16="http://schemas.microsoft.com/office/drawing/2014/chart" uri="{C3380CC4-5D6E-409C-BE32-E72D297353CC}">
              <c16:uniqueId val="{0000000A-3947-4A6A-9B6A-3970F81C4E74}"/>
            </c:ext>
          </c:extLst>
        </c:ser>
        <c:dLbls>
          <c:showLegendKey val="0"/>
          <c:showVal val="0"/>
          <c:showCatName val="0"/>
          <c:showSerName val="0"/>
          <c:showPercent val="0"/>
          <c:showBubbleSize val="0"/>
        </c:dLbls>
        <c:gapWidth val="49"/>
        <c:overlap val="-16"/>
        <c:axId val="1843924208"/>
        <c:axId val="1843916048"/>
      </c:barChart>
      <c:catAx>
        <c:axId val="184392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843916048"/>
        <c:crosses val="autoZero"/>
        <c:auto val="1"/>
        <c:lblAlgn val="ctr"/>
        <c:lblOffset val="100"/>
        <c:noMultiLvlLbl val="0"/>
      </c:catAx>
      <c:valAx>
        <c:axId val="1843916048"/>
        <c:scaling>
          <c:orientation val="minMax"/>
        </c:scaling>
        <c:delete val="1"/>
        <c:axPos val="l"/>
        <c:numFmt formatCode="#,##0" sourceLinked="0"/>
        <c:majorTickMark val="none"/>
        <c:minorTickMark val="none"/>
        <c:tickLblPos val="nextTo"/>
        <c:crossAx val="1843924208"/>
        <c:crosses val="autoZero"/>
        <c:crossBetween val="between"/>
      </c:valAx>
      <c:spPr>
        <a:noFill/>
        <a:ln w="3175">
          <a:noFill/>
        </a:ln>
        <a:effectLst/>
      </c:spPr>
    </c:plotArea>
    <c:legend>
      <c:legendPos val="b"/>
      <c:layout>
        <c:manualLayout>
          <c:xMode val="edge"/>
          <c:yMode val="edge"/>
          <c:x val="0.22937880251125484"/>
          <c:y val="0.86883484806307554"/>
          <c:w val="0.54124239497749027"/>
          <c:h val="0.1311651519369244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eVideo</c:v>
                </c:pt>
              </c:strCache>
            </c:strRef>
          </c:tx>
          <c:spPr>
            <a:solidFill>
              <a:schemeClr val="accent5"/>
            </a:solidFill>
            <a:ln>
              <a:noFill/>
            </a:ln>
            <a:effectLst/>
          </c:spPr>
          <c:invertIfNegative val="0"/>
          <c:dLbls>
            <c:dLbl>
              <c:idx val="2"/>
              <c:layout>
                <c:manualLayout>
                  <c:x val="0"/>
                  <c:y val="4.761904761904762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2A0-494E-A63A-1F30B98F272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5"/>
                <c:pt idx="0">
                  <c:v>2013</c:v>
                </c:pt>
                <c:pt idx="1">
                  <c:v>2014</c:v>
                </c:pt>
                <c:pt idx="2">
                  <c:v>2015</c:v>
                </c:pt>
                <c:pt idx="3">
                  <c:v>2016</c:v>
                </c:pt>
                <c:pt idx="4">
                  <c:v>2017</c:v>
                </c:pt>
              </c:numCache>
            </c:numRef>
          </c:cat>
          <c:val>
            <c:numRef>
              <c:f>Sheet1!$B$2:$B$7</c:f>
              <c:numCache>
                <c:formatCode>General</c:formatCode>
                <c:ptCount val="5"/>
                <c:pt idx="0">
                  <c:v>9395</c:v>
                </c:pt>
                <c:pt idx="1">
                  <c:v>38566</c:v>
                </c:pt>
                <c:pt idx="2">
                  <c:v>50817</c:v>
                </c:pt>
                <c:pt idx="3">
                  <c:v>56736</c:v>
                </c:pt>
                <c:pt idx="4">
                  <c:v>58578</c:v>
                </c:pt>
              </c:numCache>
            </c:numRef>
          </c:val>
          <c:extLst>
            <c:ext xmlns:c16="http://schemas.microsoft.com/office/drawing/2014/chart" uri="{C3380CC4-5D6E-409C-BE32-E72D297353CC}">
              <c16:uniqueId val="{00000000-E2A0-494E-A63A-1F30B98F2727}"/>
            </c:ext>
          </c:extLst>
        </c:ser>
        <c:ser>
          <c:idx val="1"/>
          <c:order val="1"/>
          <c:tx>
            <c:strRef>
              <c:f>Sheet1!$C$1</c:f>
              <c:strCache>
                <c:ptCount val="1"/>
                <c:pt idx="0">
                  <c:v>DVD/Blu-ray</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5"/>
                <c:pt idx="0">
                  <c:v>2013</c:v>
                </c:pt>
                <c:pt idx="1">
                  <c:v>2014</c:v>
                </c:pt>
                <c:pt idx="2">
                  <c:v>2015</c:v>
                </c:pt>
                <c:pt idx="3">
                  <c:v>2016</c:v>
                </c:pt>
                <c:pt idx="4">
                  <c:v>2017</c:v>
                </c:pt>
              </c:numCache>
            </c:numRef>
          </c:cat>
          <c:val>
            <c:numRef>
              <c:f>Sheet1!$C$2:$C$7</c:f>
              <c:numCache>
                <c:formatCode>General</c:formatCode>
                <c:ptCount val="5"/>
                <c:pt idx="0">
                  <c:v>2743265</c:v>
                </c:pt>
                <c:pt idx="1">
                  <c:v>2254417</c:v>
                </c:pt>
                <c:pt idx="2">
                  <c:v>2297048</c:v>
                </c:pt>
                <c:pt idx="3">
                  <c:v>2209009</c:v>
                </c:pt>
                <c:pt idx="4">
                  <c:v>2013901</c:v>
                </c:pt>
              </c:numCache>
            </c:numRef>
          </c:val>
          <c:extLst>
            <c:ext xmlns:c16="http://schemas.microsoft.com/office/drawing/2014/chart" uri="{C3380CC4-5D6E-409C-BE32-E72D297353CC}">
              <c16:uniqueId val="{00000001-E2A0-494E-A63A-1F30B98F2727}"/>
            </c:ext>
          </c:extLst>
        </c:ser>
        <c:ser>
          <c:idx val="2"/>
          <c:order val="2"/>
          <c:tx>
            <c:strRef>
              <c:f>Sheet1!$D$1</c:f>
              <c:strCache>
                <c:ptCount val="1"/>
                <c:pt idx="0">
                  <c:v>Total Circulations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5"/>
                <c:pt idx="0">
                  <c:v>2013</c:v>
                </c:pt>
                <c:pt idx="1">
                  <c:v>2014</c:v>
                </c:pt>
                <c:pt idx="2">
                  <c:v>2015</c:v>
                </c:pt>
                <c:pt idx="3">
                  <c:v>2016</c:v>
                </c:pt>
                <c:pt idx="4">
                  <c:v>2017</c:v>
                </c:pt>
              </c:numCache>
            </c:numRef>
          </c:cat>
          <c:val>
            <c:numRef>
              <c:f>Sheet1!$D$2:$D$7</c:f>
            </c:numRef>
          </c:val>
          <c:extLst>
            <c:ext xmlns:c16="http://schemas.microsoft.com/office/drawing/2014/chart" uri="{C3380CC4-5D6E-409C-BE32-E72D297353CC}">
              <c16:uniqueId val="{00000002-E2A0-494E-A63A-1F30B98F2727}"/>
            </c:ext>
          </c:extLst>
        </c:ser>
        <c:dLbls>
          <c:dLblPos val="outEnd"/>
          <c:showLegendKey val="0"/>
          <c:showVal val="1"/>
          <c:showCatName val="0"/>
          <c:showSerName val="0"/>
          <c:showPercent val="0"/>
          <c:showBubbleSize val="0"/>
        </c:dLbls>
        <c:gapWidth val="95"/>
        <c:overlap val="-36"/>
        <c:axId val="-147214304"/>
        <c:axId val="-147212672"/>
      </c:barChart>
      <c:catAx>
        <c:axId val="-14721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7212672"/>
        <c:crosses val="autoZero"/>
        <c:auto val="1"/>
        <c:lblAlgn val="ctr"/>
        <c:lblOffset val="100"/>
        <c:noMultiLvlLbl val="0"/>
      </c:catAx>
      <c:valAx>
        <c:axId val="-147212672"/>
        <c:scaling>
          <c:orientation val="minMax"/>
        </c:scaling>
        <c:delete val="1"/>
        <c:axPos val="l"/>
        <c:numFmt formatCode="#,##0" sourceLinked="0"/>
        <c:majorTickMark val="none"/>
        <c:minorTickMark val="none"/>
        <c:tickLblPos val="nextTo"/>
        <c:crossAx val="-147214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eAudiobooks</c:v>
                </c:pt>
              </c:strCache>
            </c:strRef>
          </c:tx>
          <c:spPr>
            <a:ln w="47625" cap="rnd">
              <a:solidFill>
                <a:schemeClr val="accent5"/>
              </a:solidFill>
              <a:round/>
            </a:ln>
            <a:effectLst/>
          </c:spPr>
          <c:marker>
            <c:symbol val="circle"/>
            <c:size val="5"/>
            <c:spPr>
              <a:solidFill>
                <a:schemeClr val="accent5"/>
              </a:solidFill>
              <a:ln w="47625">
                <a:solidFill>
                  <a:schemeClr val="accent5"/>
                </a:solidFill>
              </a:ln>
              <a:effectLst/>
            </c:spPr>
          </c:marker>
          <c:cat>
            <c:numRef>
              <c:f>Sheet1!$A$2:$A$7</c:f>
              <c:numCache>
                <c:formatCode>General</c:formatCode>
                <c:ptCount val="5"/>
                <c:pt idx="0">
                  <c:v>2013</c:v>
                </c:pt>
                <c:pt idx="1">
                  <c:v>2014</c:v>
                </c:pt>
                <c:pt idx="2">
                  <c:v>2015</c:v>
                </c:pt>
                <c:pt idx="3">
                  <c:v>2016</c:v>
                </c:pt>
                <c:pt idx="4">
                  <c:v>2017</c:v>
                </c:pt>
              </c:numCache>
            </c:numRef>
          </c:cat>
          <c:val>
            <c:numRef>
              <c:f>Sheet1!$B$2:$B$7</c:f>
              <c:numCache>
                <c:formatCode>General</c:formatCode>
                <c:ptCount val="5"/>
                <c:pt idx="0">
                  <c:v>78914</c:v>
                </c:pt>
                <c:pt idx="1">
                  <c:v>122900</c:v>
                </c:pt>
                <c:pt idx="2">
                  <c:v>179975</c:v>
                </c:pt>
                <c:pt idx="3">
                  <c:v>258814</c:v>
                </c:pt>
                <c:pt idx="4">
                  <c:v>352921</c:v>
                </c:pt>
              </c:numCache>
            </c:numRef>
          </c:val>
          <c:smooth val="0"/>
          <c:extLst>
            <c:ext xmlns:c16="http://schemas.microsoft.com/office/drawing/2014/chart" uri="{C3380CC4-5D6E-409C-BE32-E72D297353CC}">
              <c16:uniqueId val="{00000000-43EB-4AE3-9D59-DECC811F27F1}"/>
            </c:ext>
          </c:extLst>
        </c:ser>
        <c:ser>
          <c:idx val="1"/>
          <c:order val="1"/>
          <c:tx>
            <c:strRef>
              <c:f>Sheet1!$C$1</c:f>
              <c:strCache>
                <c:ptCount val="1"/>
                <c:pt idx="0">
                  <c:v>Audiobook CDs</c:v>
                </c:pt>
              </c:strCache>
            </c:strRef>
          </c:tx>
          <c:spPr>
            <a:ln w="47625" cap="rnd">
              <a:solidFill>
                <a:schemeClr val="accent4"/>
              </a:solidFill>
              <a:round/>
            </a:ln>
            <a:effectLst/>
          </c:spPr>
          <c:marker>
            <c:symbol val="circle"/>
            <c:size val="5"/>
            <c:spPr>
              <a:solidFill>
                <a:schemeClr val="accent4"/>
              </a:solidFill>
              <a:ln w="47625">
                <a:solidFill>
                  <a:schemeClr val="accent4"/>
                </a:solidFill>
              </a:ln>
              <a:effectLst/>
            </c:spPr>
          </c:marker>
          <c:cat>
            <c:numRef>
              <c:f>Sheet1!$A$2:$A$7</c:f>
              <c:numCache>
                <c:formatCode>General</c:formatCode>
                <c:ptCount val="5"/>
                <c:pt idx="0">
                  <c:v>2013</c:v>
                </c:pt>
                <c:pt idx="1">
                  <c:v>2014</c:v>
                </c:pt>
                <c:pt idx="2">
                  <c:v>2015</c:v>
                </c:pt>
                <c:pt idx="3">
                  <c:v>2016</c:v>
                </c:pt>
                <c:pt idx="4">
                  <c:v>2017</c:v>
                </c:pt>
              </c:numCache>
            </c:numRef>
          </c:cat>
          <c:val>
            <c:numRef>
              <c:f>Sheet1!$C$2:$C$7</c:f>
              <c:numCache>
                <c:formatCode>General</c:formatCode>
                <c:ptCount val="5"/>
                <c:pt idx="0">
                  <c:v>237748</c:v>
                </c:pt>
                <c:pt idx="1">
                  <c:v>237116</c:v>
                </c:pt>
                <c:pt idx="2">
                  <c:v>236888</c:v>
                </c:pt>
                <c:pt idx="3">
                  <c:v>221981</c:v>
                </c:pt>
                <c:pt idx="4">
                  <c:v>200661</c:v>
                </c:pt>
              </c:numCache>
            </c:numRef>
          </c:val>
          <c:smooth val="0"/>
          <c:extLst>
            <c:ext xmlns:c16="http://schemas.microsoft.com/office/drawing/2014/chart" uri="{C3380CC4-5D6E-409C-BE32-E72D297353CC}">
              <c16:uniqueId val="{00000001-43EB-4AE3-9D59-DECC811F27F1}"/>
            </c:ext>
          </c:extLst>
        </c:ser>
        <c:ser>
          <c:idx val="2"/>
          <c:order val="2"/>
          <c:tx>
            <c:strRef>
              <c:f>Sheet1!$D$1</c:f>
              <c:strCache>
                <c:ptCount val="1"/>
                <c:pt idx="0">
                  <c:v>Total Circulations</c:v>
                </c:pt>
              </c:strCache>
            </c:strRef>
          </c:tx>
          <c:spPr>
            <a:ln w="28575" cap="rnd">
              <a:solidFill>
                <a:schemeClr val="accent3"/>
              </a:solidFill>
              <a:round/>
            </a:ln>
            <a:effectLst/>
          </c:spPr>
          <c:marker>
            <c:symbol val="circle"/>
            <c:size val="5"/>
            <c:spPr>
              <a:solidFill>
                <a:schemeClr val="accent3"/>
              </a:solidFill>
              <a:ln w="28575">
                <a:solidFill>
                  <a:schemeClr val="accent3"/>
                </a:solidFill>
              </a:ln>
              <a:effectLst/>
            </c:spPr>
          </c:marker>
          <c:cat>
            <c:numRef>
              <c:f>Sheet1!$A$2:$A$7</c:f>
              <c:numCache>
                <c:formatCode>General</c:formatCode>
                <c:ptCount val="5"/>
                <c:pt idx="0">
                  <c:v>2013</c:v>
                </c:pt>
                <c:pt idx="1">
                  <c:v>2014</c:v>
                </c:pt>
                <c:pt idx="2">
                  <c:v>2015</c:v>
                </c:pt>
                <c:pt idx="3">
                  <c:v>2016</c:v>
                </c:pt>
                <c:pt idx="4">
                  <c:v>2017</c:v>
                </c:pt>
              </c:numCache>
            </c:numRef>
          </c:cat>
          <c:val>
            <c:numRef>
              <c:f>Sheet1!$D$2:$D$7</c:f>
            </c:numRef>
          </c:val>
          <c:smooth val="0"/>
          <c:extLst>
            <c:ext xmlns:c16="http://schemas.microsoft.com/office/drawing/2014/chart" uri="{C3380CC4-5D6E-409C-BE32-E72D297353CC}">
              <c16:uniqueId val="{00000002-43EB-4AE3-9D59-DECC811F27F1}"/>
            </c:ext>
          </c:extLst>
        </c:ser>
        <c:dLbls>
          <c:showLegendKey val="0"/>
          <c:showVal val="0"/>
          <c:showCatName val="0"/>
          <c:showSerName val="0"/>
          <c:showPercent val="0"/>
          <c:showBubbleSize val="0"/>
        </c:dLbls>
        <c:marker val="1"/>
        <c:smooth val="0"/>
        <c:axId val="-1935360752"/>
        <c:axId val="-1935370544"/>
      </c:lineChart>
      <c:catAx>
        <c:axId val="-193536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35370544"/>
        <c:crosses val="autoZero"/>
        <c:auto val="1"/>
        <c:lblAlgn val="ctr"/>
        <c:lblOffset val="100"/>
        <c:noMultiLvlLbl val="0"/>
      </c:catAx>
      <c:valAx>
        <c:axId val="-1935370544"/>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35360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39257592800897E-2"/>
          <c:y val="3.3876794812413152E-2"/>
          <c:w val="0.85032358455193102"/>
          <c:h val="0.72744210282538202"/>
        </c:manualLayout>
      </c:layout>
      <c:barChart>
        <c:barDir val="col"/>
        <c:grouping val="clustered"/>
        <c:varyColors val="0"/>
        <c:ser>
          <c:idx val="0"/>
          <c:order val="0"/>
          <c:tx>
            <c:strRef>
              <c:f>Sheet1!$B$1</c:f>
              <c:strCache>
                <c:ptCount val="1"/>
                <c:pt idx="0">
                  <c:v>eMusic</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5"/>
                <c:pt idx="0">
                  <c:v>2013</c:v>
                </c:pt>
                <c:pt idx="1">
                  <c:v>2014</c:v>
                </c:pt>
                <c:pt idx="2">
                  <c:v>2015</c:v>
                </c:pt>
                <c:pt idx="3">
                  <c:v>2016</c:v>
                </c:pt>
                <c:pt idx="4">
                  <c:v>2017</c:v>
                </c:pt>
              </c:numCache>
            </c:numRef>
          </c:cat>
          <c:val>
            <c:numRef>
              <c:f>Sheet1!$B$2:$B$7</c:f>
              <c:numCache>
                <c:formatCode>General</c:formatCode>
                <c:ptCount val="5"/>
                <c:pt idx="0">
                  <c:v>18268</c:v>
                </c:pt>
                <c:pt idx="1">
                  <c:v>37883</c:v>
                </c:pt>
                <c:pt idx="2">
                  <c:v>126849</c:v>
                </c:pt>
                <c:pt idx="3">
                  <c:v>123157</c:v>
                </c:pt>
                <c:pt idx="4">
                  <c:v>90757</c:v>
                </c:pt>
              </c:numCache>
            </c:numRef>
          </c:val>
          <c:extLst>
            <c:ext xmlns:c16="http://schemas.microsoft.com/office/drawing/2014/chart" uri="{C3380CC4-5D6E-409C-BE32-E72D297353CC}">
              <c16:uniqueId val="{00000000-3B30-4BA2-9704-12D32F232690}"/>
            </c:ext>
          </c:extLst>
        </c:ser>
        <c:ser>
          <c:idx val="1"/>
          <c:order val="1"/>
          <c:tx>
            <c:strRef>
              <c:f>Sheet1!$C$1</c:f>
              <c:strCache>
                <c:ptCount val="1"/>
                <c:pt idx="0">
                  <c:v>Music CDs</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5"/>
                <c:pt idx="0">
                  <c:v>2013</c:v>
                </c:pt>
                <c:pt idx="1">
                  <c:v>2014</c:v>
                </c:pt>
                <c:pt idx="2">
                  <c:v>2015</c:v>
                </c:pt>
                <c:pt idx="3">
                  <c:v>2016</c:v>
                </c:pt>
                <c:pt idx="4">
                  <c:v>2017</c:v>
                </c:pt>
              </c:numCache>
            </c:numRef>
          </c:cat>
          <c:val>
            <c:numRef>
              <c:f>Sheet1!$C$2:$C$7</c:f>
              <c:numCache>
                <c:formatCode>General</c:formatCode>
                <c:ptCount val="5"/>
                <c:pt idx="0">
                  <c:v>786092</c:v>
                </c:pt>
                <c:pt idx="1">
                  <c:v>694981</c:v>
                </c:pt>
                <c:pt idx="2">
                  <c:v>631804</c:v>
                </c:pt>
                <c:pt idx="3">
                  <c:v>537973</c:v>
                </c:pt>
                <c:pt idx="4">
                  <c:v>457266</c:v>
                </c:pt>
              </c:numCache>
            </c:numRef>
          </c:val>
          <c:extLst>
            <c:ext xmlns:c16="http://schemas.microsoft.com/office/drawing/2014/chart" uri="{C3380CC4-5D6E-409C-BE32-E72D297353CC}">
              <c16:uniqueId val="{00000001-3B30-4BA2-9704-12D32F232690}"/>
            </c:ext>
          </c:extLst>
        </c:ser>
        <c:ser>
          <c:idx val="2"/>
          <c:order val="2"/>
          <c:tx>
            <c:strRef>
              <c:f>Sheet1!$D$1</c:f>
              <c:strCache>
                <c:ptCount val="1"/>
                <c:pt idx="0">
                  <c:v>Total Circulations</c:v>
                </c:pt>
              </c:strCache>
            </c:strRef>
          </c:tx>
          <c:spPr>
            <a:solidFill>
              <a:schemeClr val="accent3"/>
            </a:solidFill>
            <a:ln>
              <a:noFill/>
            </a:ln>
            <a:effectLst/>
          </c:spPr>
          <c:invertIfNegative val="0"/>
          <c:cat>
            <c:numRef>
              <c:f>Sheet1!$A$2:$A$7</c:f>
              <c:numCache>
                <c:formatCode>General</c:formatCode>
                <c:ptCount val="5"/>
                <c:pt idx="0">
                  <c:v>2013</c:v>
                </c:pt>
                <c:pt idx="1">
                  <c:v>2014</c:v>
                </c:pt>
                <c:pt idx="2">
                  <c:v>2015</c:v>
                </c:pt>
                <c:pt idx="3">
                  <c:v>2016</c:v>
                </c:pt>
                <c:pt idx="4">
                  <c:v>2017</c:v>
                </c:pt>
              </c:numCache>
            </c:numRef>
          </c:cat>
          <c:val>
            <c:numRef>
              <c:f>Sheet1!$D$2:$D$7</c:f>
            </c:numRef>
          </c:val>
          <c:extLst>
            <c:ext xmlns:c16="http://schemas.microsoft.com/office/drawing/2014/chart" uri="{C3380CC4-5D6E-409C-BE32-E72D297353CC}">
              <c16:uniqueId val="{00000002-3B30-4BA2-9704-12D32F232690}"/>
            </c:ext>
          </c:extLst>
        </c:ser>
        <c:dLbls>
          <c:showLegendKey val="0"/>
          <c:showVal val="0"/>
          <c:showCatName val="0"/>
          <c:showSerName val="0"/>
          <c:showPercent val="0"/>
          <c:showBubbleSize val="0"/>
        </c:dLbls>
        <c:gapWidth val="150"/>
        <c:overlap val="-94"/>
        <c:axId val="-1522858736"/>
        <c:axId val="-104172320"/>
      </c:barChart>
      <c:catAx>
        <c:axId val="-152285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172320"/>
        <c:crosses val="autoZero"/>
        <c:auto val="1"/>
        <c:lblAlgn val="ctr"/>
        <c:lblOffset val="100"/>
        <c:noMultiLvlLbl val="0"/>
      </c:catAx>
      <c:valAx>
        <c:axId val="-104172320"/>
        <c:scaling>
          <c:orientation val="minMax"/>
        </c:scaling>
        <c:delete val="1"/>
        <c:axPos val="l"/>
        <c:numFmt formatCode="#,##0" sourceLinked="0"/>
        <c:majorTickMark val="none"/>
        <c:minorTickMark val="none"/>
        <c:tickLblPos val="nextTo"/>
        <c:crossAx val="-1522858736"/>
        <c:crosses val="autoZero"/>
        <c:crossBetween val="between"/>
      </c:valAx>
      <c:spPr>
        <a:noFill/>
        <a:ln>
          <a:noFill/>
        </a:ln>
        <a:effectLst/>
      </c:spPr>
    </c:plotArea>
    <c:legend>
      <c:legendPos val="b"/>
      <c:layout>
        <c:manualLayout>
          <c:xMode val="edge"/>
          <c:yMode val="edge"/>
          <c:x val="0.2608474035685871"/>
          <c:y val="0.87127317752507116"/>
          <c:w val="0.51919238969295767"/>
          <c:h val="8.818841676019717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eMagazines</c:v>
                </c:pt>
              </c:strCache>
            </c:strRef>
          </c:tx>
          <c:spPr>
            <a:solidFill>
              <a:schemeClr val="accent5"/>
            </a:solidFill>
            <a:ln>
              <a:noFill/>
            </a:ln>
            <a:effectLst/>
          </c:spPr>
          <c:invertIfNegative val="0"/>
          <c:cat>
            <c:numRef>
              <c:f>Sheet1!$A$2:$A$7</c:f>
              <c:numCache>
                <c:formatCode>General</c:formatCode>
                <c:ptCount val="5"/>
                <c:pt idx="0">
                  <c:v>2013</c:v>
                </c:pt>
                <c:pt idx="1">
                  <c:v>2014</c:v>
                </c:pt>
                <c:pt idx="2">
                  <c:v>2015</c:v>
                </c:pt>
                <c:pt idx="3">
                  <c:v>2016</c:v>
                </c:pt>
                <c:pt idx="4">
                  <c:v>2017</c:v>
                </c:pt>
              </c:numCache>
            </c:numRef>
          </c:cat>
          <c:val>
            <c:numRef>
              <c:f>Sheet1!$B$2:$B$7</c:f>
              <c:numCache>
                <c:formatCode>#,##0</c:formatCode>
                <c:ptCount val="5"/>
                <c:pt idx="0">
                  <c:v>184394</c:v>
                </c:pt>
                <c:pt idx="1">
                  <c:v>231057</c:v>
                </c:pt>
                <c:pt idx="2">
                  <c:v>236485</c:v>
                </c:pt>
                <c:pt idx="3" formatCode="General">
                  <c:v>275813</c:v>
                </c:pt>
                <c:pt idx="4" formatCode="General">
                  <c:v>239201</c:v>
                </c:pt>
              </c:numCache>
            </c:numRef>
          </c:val>
          <c:extLst>
            <c:ext xmlns:c16="http://schemas.microsoft.com/office/drawing/2014/chart" uri="{C3380CC4-5D6E-409C-BE32-E72D297353CC}">
              <c16:uniqueId val="{00000000-AC4A-4020-8896-2888647DE96E}"/>
            </c:ext>
          </c:extLst>
        </c:ser>
        <c:ser>
          <c:idx val="1"/>
          <c:order val="1"/>
          <c:tx>
            <c:strRef>
              <c:f>Sheet1!$C$1</c:f>
              <c:strCache>
                <c:ptCount val="1"/>
                <c:pt idx="0">
                  <c:v>Magazines</c:v>
                </c:pt>
              </c:strCache>
            </c:strRef>
          </c:tx>
          <c:spPr>
            <a:solidFill>
              <a:schemeClr val="accent4"/>
            </a:solidFill>
            <a:ln>
              <a:noFill/>
            </a:ln>
            <a:effectLst/>
          </c:spPr>
          <c:invertIfNegative val="0"/>
          <c:cat>
            <c:numRef>
              <c:f>Sheet1!$A$2:$A$7</c:f>
              <c:numCache>
                <c:formatCode>General</c:formatCode>
                <c:ptCount val="5"/>
                <c:pt idx="0">
                  <c:v>2013</c:v>
                </c:pt>
                <c:pt idx="1">
                  <c:v>2014</c:v>
                </c:pt>
                <c:pt idx="2">
                  <c:v>2015</c:v>
                </c:pt>
                <c:pt idx="3">
                  <c:v>2016</c:v>
                </c:pt>
                <c:pt idx="4">
                  <c:v>2017</c:v>
                </c:pt>
              </c:numCache>
            </c:numRef>
          </c:cat>
          <c:val>
            <c:numRef>
              <c:f>Sheet1!$C$2:$C$7</c:f>
              <c:numCache>
                <c:formatCode>General</c:formatCode>
                <c:ptCount val="5"/>
                <c:pt idx="0">
                  <c:v>246295</c:v>
                </c:pt>
                <c:pt idx="1">
                  <c:v>206122</c:v>
                </c:pt>
                <c:pt idx="2">
                  <c:v>193613</c:v>
                </c:pt>
                <c:pt idx="3">
                  <c:v>131856</c:v>
                </c:pt>
                <c:pt idx="4">
                  <c:v>122856</c:v>
                </c:pt>
              </c:numCache>
            </c:numRef>
          </c:val>
          <c:extLst>
            <c:ext xmlns:c16="http://schemas.microsoft.com/office/drawing/2014/chart" uri="{C3380CC4-5D6E-409C-BE32-E72D297353CC}">
              <c16:uniqueId val="{00000001-AC4A-4020-8896-2888647DE96E}"/>
            </c:ext>
          </c:extLst>
        </c:ser>
        <c:dLbls>
          <c:showLegendKey val="0"/>
          <c:showVal val="0"/>
          <c:showCatName val="0"/>
          <c:showSerName val="0"/>
          <c:showPercent val="0"/>
          <c:showBubbleSize val="0"/>
        </c:dLbls>
        <c:gapWidth val="219"/>
        <c:overlap val="-27"/>
        <c:axId val="1066069808"/>
        <c:axId val="1066062192"/>
      </c:barChart>
      <c:lineChart>
        <c:grouping val="standard"/>
        <c:varyColors val="0"/>
        <c:ser>
          <c:idx val="2"/>
          <c:order val="2"/>
          <c:tx>
            <c:strRef>
              <c:f>Sheet1!$D$1</c:f>
              <c:strCache>
                <c:ptCount val="1"/>
                <c:pt idx="0">
                  <c:v>Total Circulations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Pt>
            <c:idx val="5"/>
            <c:marker>
              <c:symbol val="circle"/>
              <c:size val="5"/>
              <c:spPr>
                <a:solidFill>
                  <a:schemeClr val="accent3"/>
                </a:solidFill>
                <a:ln w="9525">
                  <a:solidFill>
                    <a:schemeClr val="accent3"/>
                  </a:solidFill>
                </a:ln>
                <a:effectLst/>
              </c:spPr>
            </c:marker>
            <c:bubble3D val="0"/>
            <c:spPr>
              <a:ln w="28575" cap="rnd">
                <a:solidFill>
                  <a:schemeClr val="accent3"/>
                </a:solidFill>
                <a:prstDash val="sysDot"/>
                <a:round/>
              </a:ln>
              <a:effectLst/>
            </c:spPr>
            <c:extLst>
              <c:ext xmlns:c16="http://schemas.microsoft.com/office/drawing/2014/chart" uri="{C3380CC4-5D6E-409C-BE32-E72D297353CC}">
                <c16:uniqueId val="{00000003-AC4A-4020-8896-2888647DE96E}"/>
              </c:ext>
            </c:extLst>
          </c:dPt>
          <c:cat>
            <c:numRef>
              <c:f>Sheet1!$A$2:$A$7</c:f>
              <c:numCache>
                <c:formatCode>General</c:formatCode>
                <c:ptCount val="5"/>
                <c:pt idx="0">
                  <c:v>2013</c:v>
                </c:pt>
                <c:pt idx="1">
                  <c:v>2014</c:v>
                </c:pt>
                <c:pt idx="2">
                  <c:v>2015</c:v>
                </c:pt>
                <c:pt idx="3">
                  <c:v>2016</c:v>
                </c:pt>
                <c:pt idx="4">
                  <c:v>2017</c:v>
                </c:pt>
              </c:numCache>
            </c:numRef>
          </c:cat>
          <c:val>
            <c:numRef>
              <c:f>Sheet1!$D$2:$D$7</c:f>
            </c:numRef>
          </c:val>
          <c:smooth val="0"/>
          <c:extLst>
            <c:ext xmlns:c16="http://schemas.microsoft.com/office/drawing/2014/chart" uri="{C3380CC4-5D6E-409C-BE32-E72D297353CC}">
              <c16:uniqueId val="{00000004-AC4A-4020-8896-2888647DE96E}"/>
            </c:ext>
          </c:extLst>
        </c:ser>
        <c:dLbls>
          <c:showLegendKey val="0"/>
          <c:showVal val="0"/>
          <c:showCatName val="0"/>
          <c:showSerName val="0"/>
          <c:showPercent val="0"/>
          <c:showBubbleSize val="0"/>
        </c:dLbls>
        <c:marker val="1"/>
        <c:smooth val="0"/>
        <c:axId val="1066069808"/>
        <c:axId val="1066062192"/>
      </c:lineChart>
      <c:catAx>
        <c:axId val="106606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66062192"/>
        <c:crosses val="autoZero"/>
        <c:auto val="1"/>
        <c:lblAlgn val="ctr"/>
        <c:lblOffset val="100"/>
        <c:noMultiLvlLbl val="0"/>
      </c:catAx>
      <c:valAx>
        <c:axId val="10660621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66069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0.59567</cdr:x>
      <cdr:y>0.48853</cdr:y>
    </cdr:from>
    <cdr:to>
      <cdr:x>0.86853</cdr:x>
      <cdr:y>0.53451</cdr:y>
    </cdr:to>
    <cdr:sp macro="" textlink="">
      <cdr:nvSpPr>
        <cdr:cNvPr id="2" name="Text Box 2"/>
        <cdr:cNvSpPr txBox="1">
          <a:spLocks xmlns:a="http://schemas.openxmlformats.org/drawingml/2006/main" noChangeArrowheads="1"/>
        </cdr:cNvSpPr>
      </cdr:nvSpPr>
      <cdr:spPr bwMode="auto">
        <a:xfrm xmlns:a="http://schemas.openxmlformats.org/drawingml/2006/main">
          <a:off x="4493588" y="2233579"/>
          <a:ext cx="2058442" cy="2102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68580" tIns="34290" rIns="68580" bIns="34290" anchor="t"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07000"/>
            </a:lnSpc>
            <a:spcAft>
              <a:spcPts val="600"/>
            </a:spcAft>
          </a:pPr>
          <a:r>
            <a:rPr lang="en-CA" sz="1400" dirty="0">
              <a:latin typeface="Arial" panose="020B0604020202020204" pitchFamily="34" charset="0"/>
              <a:ea typeface="Calibri" panose="020F0502020204030204" pitchFamily="34" charset="0"/>
              <a:cs typeface="Times New Roman" panose="02020603050405020304" pitchFamily="18" charset="0"/>
            </a:rPr>
            <a:t>MNA </a:t>
          </a:r>
          <a:r>
            <a:rPr lang="en-CA" sz="1200" dirty="0">
              <a:latin typeface="Arial" panose="020B0604020202020204" pitchFamily="34" charset="0"/>
              <a:ea typeface="Calibri" panose="020F0502020204030204" pitchFamily="34" charset="0"/>
              <a:cs typeface="Times New Roman" panose="02020603050405020304" pitchFamily="18" charset="0"/>
            </a:rPr>
            <a:t>relocated</a:t>
          </a:r>
          <a:r>
            <a:rPr lang="en-CA" sz="1400" dirty="0">
              <a:latin typeface="Arial" panose="020B0604020202020204" pitchFamily="34" charset="0"/>
              <a:ea typeface="Calibri" panose="020F0502020204030204" pitchFamily="34" charset="0"/>
              <a:cs typeface="Times New Roman" panose="02020603050405020304" pitchFamily="18" charset="0"/>
            </a:rPr>
            <a:t> to ESQ</a:t>
          </a:r>
          <a:endParaRPr lang="en-US" sz="2800" dirty="0">
            <a:latin typeface="Arial" panose="020B0604020202020204" pitchFamily="34" charset="0"/>
            <a:ea typeface="Calibri" panose="020F0502020204030204" pitchFamily="34"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5C6042-4D9B-48B5-9278-E6A216DBB91A}" type="datetimeFigureOut">
              <a:rPr lang="en-US" smtClean="0"/>
              <a:pPr/>
              <a:t>4/30/2019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CFD94-5EC6-467A-B5B3-B0F47D4550FD}" type="slidenum">
              <a:rPr lang="en-US" smtClean="0"/>
              <a:pPr/>
              <a:t>‹#›</a:t>
            </a:fld>
            <a:endParaRPr lang="en-US"/>
          </a:p>
        </p:txBody>
      </p:sp>
    </p:spTree>
    <p:extLst>
      <p:ext uri="{BB962C8B-B14F-4D97-AF65-F5344CB8AC3E}">
        <p14:creationId xmlns:p14="http://schemas.microsoft.com/office/powerpoint/2010/main" val="306242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order to compare this (as well as other policies/practices at EPL) with other public libraries in N. America, we conducted a large industry survey. </a:t>
            </a:r>
          </a:p>
          <a:p>
            <a:pPr lvl="1"/>
            <a:r>
              <a:rPr lang="en-US" sz="1200" kern="1200" dirty="0" smtClean="0">
                <a:solidFill>
                  <a:schemeClr val="tx1"/>
                </a:solidFill>
                <a:effectLst/>
                <a:latin typeface="+mn-lt"/>
                <a:ea typeface="+mn-ea"/>
                <a:cs typeface="+mn-cs"/>
              </a:rPr>
              <a:t>We won’t have time to go over the results of the survey in detail, but are happy to share the aggregated data (we’ll grab emails at the end)</a:t>
            </a:r>
          </a:p>
          <a:p>
            <a:pPr lvl="0"/>
            <a:r>
              <a:rPr lang="en-CA" sz="1200" kern="1200" dirty="0" smtClean="0">
                <a:solidFill>
                  <a:schemeClr val="tx1"/>
                </a:solidFill>
                <a:effectLst/>
                <a:latin typeface="+mn-lt"/>
                <a:ea typeface="+mn-ea"/>
                <a:cs typeface="+mn-cs"/>
              </a:rPr>
              <a:t>Results of our industry survey suggest that: </a:t>
            </a:r>
            <a:r>
              <a:rPr lang="en-US" sz="1200" kern="1200" dirty="0" smtClean="0">
                <a:solidFill>
                  <a:schemeClr val="tx1"/>
                </a:solidFill>
                <a:effectLst/>
                <a:latin typeface="+mn-lt"/>
                <a:ea typeface="+mn-ea"/>
                <a:cs typeface="+mn-cs"/>
              </a:rPr>
              <a:t>Generally, libraries materials budgets are increasingly being attributed to digital collections. A</a:t>
            </a:r>
            <a:r>
              <a:rPr lang="en-CA" sz="1200" kern="1200" dirty="0" err="1" smtClean="0">
                <a:solidFill>
                  <a:schemeClr val="tx1"/>
                </a:solidFill>
                <a:effectLst/>
                <a:latin typeface="+mn-lt"/>
                <a:ea typeface="+mn-ea"/>
                <a:cs typeface="+mn-cs"/>
              </a:rPr>
              <a:t>lthough</a:t>
            </a:r>
            <a:r>
              <a:rPr lang="en-CA" sz="1200" kern="1200" dirty="0" smtClean="0">
                <a:solidFill>
                  <a:schemeClr val="tx1"/>
                </a:solidFill>
                <a:effectLst/>
                <a:latin typeface="+mn-lt"/>
                <a:ea typeface="+mn-ea"/>
                <a:cs typeface="+mn-cs"/>
              </a:rPr>
              <a:t> EPL’s materials budget allocation on digital collections has been relatively similar to the industry average between 2013-2015, it’s been slightly higher than the industry average </a:t>
            </a:r>
            <a:r>
              <a:rPr lang="en-US" sz="1200" kern="1200" dirty="0" smtClean="0">
                <a:solidFill>
                  <a:schemeClr val="tx1"/>
                </a:solidFill>
                <a:effectLst/>
                <a:latin typeface="+mn-lt"/>
                <a:ea typeface="+mn-ea"/>
                <a:cs typeface="+mn-cs"/>
              </a:rPr>
              <a:t>after 2015.</a:t>
            </a:r>
          </a:p>
          <a:p>
            <a:pPr lvl="0"/>
            <a:r>
              <a:rPr lang="en-US" sz="1200" kern="1200" dirty="0" smtClean="0">
                <a:solidFill>
                  <a:schemeClr val="tx1"/>
                </a:solidFill>
                <a:effectLst/>
                <a:latin typeface="+mn-lt"/>
                <a:ea typeface="+mn-ea"/>
                <a:cs typeface="+mn-cs"/>
              </a:rPr>
              <a:t>It’s important to note that libraries vary in their budget, population, and circs; EPL does generally offer more digital content than most other libraries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10</a:t>
            </a:fld>
            <a:endParaRPr lang="en-US"/>
          </a:p>
        </p:txBody>
      </p:sp>
    </p:spTree>
    <p:extLst>
      <p:ext uri="{BB962C8B-B14F-4D97-AF65-F5344CB8AC3E}">
        <p14:creationId xmlns:p14="http://schemas.microsoft.com/office/powerpoint/2010/main" val="3957610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all this in mind, we will be further contextualizing circulation with emerging commercial trends and changes to policies, practices, etc.</a:t>
            </a:r>
          </a:p>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11</a:t>
            </a:fld>
            <a:endParaRPr lang="en-US"/>
          </a:p>
        </p:txBody>
      </p:sp>
    </p:spTree>
    <p:extLst>
      <p:ext uri="{BB962C8B-B14F-4D97-AF65-F5344CB8AC3E}">
        <p14:creationId xmlns:p14="http://schemas.microsoft.com/office/powerpoint/2010/main" val="3391969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Methods:</a:t>
            </a:r>
          </a:p>
          <a:p>
            <a:r>
              <a:rPr lang="en-US" sz="1200" kern="1200" dirty="0" smtClean="0">
                <a:solidFill>
                  <a:schemeClr val="tx1"/>
                </a:solidFill>
                <a:effectLst/>
                <a:latin typeface="+mn-lt"/>
                <a:ea typeface="+mn-ea"/>
                <a:cs typeface="+mn-cs"/>
              </a:rPr>
              <a:t>Physical circulation data: BLUEcloud Analytics</a:t>
            </a:r>
          </a:p>
          <a:p>
            <a:r>
              <a:rPr lang="en-US" sz="1200" kern="1200" dirty="0" smtClean="0">
                <a:solidFill>
                  <a:schemeClr val="tx1"/>
                </a:solidFill>
                <a:effectLst/>
                <a:latin typeface="+mn-lt"/>
                <a:ea typeface="+mn-ea"/>
                <a:cs typeface="+mn-cs"/>
              </a:rPr>
              <a:t>Digital circulation data: Individual vendor platforms/emails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all know, comparing the two is difficult. What counts as a “circulation” in the digital realm can be defined differently, and this results in different metrics reported from various vendors.</a:t>
            </a:r>
          </a:p>
          <a:p>
            <a:r>
              <a:rPr lang="en-US" sz="1200" kern="1200" dirty="0" smtClean="0">
                <a:solidFill>
                  <a:schemeClr val="tx1"/>
                </a:solidFill>
                <a:effectLst/>
                <a:latin typeface="+mn-lt"/>
                <a:ea typeface="+mn-ea"/>
                <a:cs typeface="+mn-cs"/>
              </a:rPr>
              <a:t>With physical circulation, in-house use and renewals are not directly comparable to digital </a:t>
            </a:r>
            <a:r>
              <a:rPr lang="en-US" sz="1200" kern="1200" dirty="0" err="1" smtClean="0">
                <a:solidFill>
                  <a:schemeClr val="tx1"/>
                </a:solidFill>
                <a:effectLst/>
                <a:latin typeface="+mn-lt"/>
                <a:ea typeface="+mn-ea"/>
                <a:cs typeface="+mn-cs"/>
              </a:rPr>
              <a:t>circ</a:t>
            </a:r>
            <a:r>
              <a:rPr lang="en-US" sz="1200" kern="1200" dirty="0" smtClean="0">
                <a:solidFill>
                  <a:schemeClr val="tx1"/>
                </a:solidFill>
                <a:effectLst/>
                <a:latin typeface="+mn-lt"/>
                <a:ea typeface="+mn-ea"/>
                <a:cs typeface="+mn-cs"/>
              </a:rPr>
              <a:t> models.</a:t>
            </a:r>
          </a:p>
          <a:p>
            <a:r>
              <a:rPr lang="en-US" sz="1200" kern="1200" dirty="0" smtClean="0">
                <a:solidFill>
                  <a:schemeClr val="tx1"/>
                </a:solidFill>
                <a:effectLst/>
                <a:latin typeface="+mn-lt"/>
                <a:ea typeface="+mn-ea"/>
                <a:cs typeface="+mn-cs"/>
              </a:rPr>
              <a:t>Using the aforementioned methods, we calculated % of circs by format when compared to the whole. Just remember that physical circs still account for the majority of overall circs, so these two pies aren’t equal.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slide here, you can see that print books are still the bread and butter of library circulation (accounting for 63% of physical circulations, and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of overall circulation). It’s interesting that eBooks only account for about a ~1/3 of digital circs, and that eLearning accounts for such a large chunk (this collection in particular does not have a direct physical counterpart).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also good for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reference as you do format specific analyses, as we’re about to go through.</a:t>
            </a:r>
          </a:p>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12</a:t>
            </a:fld>
            <a:endParaRPr lang="en-US"/>
          </a:p>
        </p:txBody>
      </p:sp>
    </p:spTree>
    <p:extLst>
      <p:ext uri="{BB962C8B-B14F-4D97-AF65-F5344CB8AC3E}">
        <p14:creationId xmlns:p14="http://schemas.microsoft.com/office/powerpoint/2010/main" val="4277952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kern="1200" dirty="0" smtClean="0">
                <a:solidFill>
                  <a:schemeClr val="tx1"/>
                </a:solidFill>
                <a:effectLst/>
                <a:latin typeface="+mn-lt"/>
                <a:ea typeface="+mn-ea"/>
                <a:cs typeface="+mn-cs"/>
              </a:rPr>
              <a:t>We will now go through some trends we’ve found when it comes to both physical and digital collections by format. For all the slides – Digital is blue, Physical is purple.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Print books are by far the most popular format at EPL, and has shown very little decreases in circulation despite significant environmental changes, with just a 4% decline from 2013-17 including the relocation of our central branch</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When we dove deeper into specific sub-collections, we actually found that 70% of the decrease between 2014-17 are attributable to adult mass-market </a:t>
            </a:r>
            <a:r>
              <a:rPr lang="en-US" sz="1200" kern="1200" dirty="0" err="1" smtClean="0">
                <a:solidFill>
                  <a:schemeClr val="tx1"/>
                </a:solidFill>
                <a:effectLst/>
                <a:latin typeface="+mn-lt"/>
                <a:ea typeface="+mn-ea"/>
                <a:cs typeface="+mn-cs"/>
              </a:rPr>
              <a:t>pbks</a:t>
            </a:r>
            <a:r>
              <a:rPr lang="en-US" sz="1200" kern="1200" dirty="0" smtClean="0">
                <a:solidFill>
                  <a:schemeClr val="tx1"/>
                </a:solidFill>
                <a:effectLst/>
                <a:latin typeface="+mn-lt"/>
                <a:ea typeface="+mn-ea"/>
                <a:cs typeface="+mn-cs"/>
              </a:rPr>
              <a:t> alone (a collection that has been significantly impacted by print publishing trends)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Although eBooks are increasing in popularity, their usage falls far short of print, with only 16% of book usage being digital (increasing from 8% in 2013)</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Interestingly, EPL circulates more </a:t>
            </a:r>
            <a:r>
              <a:rPr lang="en-US" sz="1200" kern="1200" dirty="0" err="1" smtClean="0">
                <a:solidFill>
                  <a:schemeClr val="tx1"/>
                </a:solidFill>
                <a:effectLst/>
                <a:latin typeface="+mn-lt"/>
                <a:ea typeface="+mn-ea"/>
                <a:cs typeface="+mn-cs"/>
              </a:rPr>
              <a:t>juv</a:t>
            </a:r>
            <a:r>
              <a:rPr lang="en-US" sz="1200" kern="1200" dirty="0" smtClean="0">
                <a:solidFill>
                  <a:schemeClr val="tx1"/>
                </a:solidFill>
                <a:effectLst/>
                <a:latin typeface="+mn-lt"/>
                <a:ea typeface="+mn-ea"/>
                <a:cs typeface="+mn-cs"/>
              </a:rPr>
              <a:t> print books than adult print books; but over 80% of eBook circulation is accounted for by adult materials.</a:t>
            </a:r>
          </a:p>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13</a:t>
            </a:fld>
            <a:endParaRPr lang="en-US"/>
          </a:p>
        </p:txBody>
      </p:sp>
    </p:spTree>
    <p:extLst>
      <p:ext uri="{BB962C8B-B14F-4D97-AF65-F5344CB8AC3E}">
        <p14:creationId xmlns:p14="http://schemas.microsoft.com/office/powerpoint/2010/main" val="318439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DVDs/Blu-rays are the second most circulated physical format at EPL. In 2017, </a:t>
            </a:r>
            <a:r>
              <a:rPr lang="en-US" sz="1200" b="1" kern="1200" dirty="0" smtClean="0">
                <a:solidFill>
                  <a:schemeClr val="tx1"/>
                </a:solidFill>
                <a:effectLst/>
                <a:latin typeface="+mn-lt"/>
                <a:ea typeface="+mn-ea"/>
                <a:cs typeface="+mn-cs"/>
              </a:rPr>
              <a:t>DVDs/Blu-rays accounted for approximately 25% of total physical circulation</a:t>
            </a:r>
            <a:r>
              <a:rPr lang="en-US" sz="1200" kern="1200" dirty="0" smtClean="0">
                <a:solidFill>
                  <a:schemeClr val="tx1"/>
                </a:solidFill>
                <a:effectLst/>
                <a:latin typeface="+mn-lt"/>
                <a:ea typeface="+mn-ea"/>
                <a:cs typeface="+mn-cs"/>
              </a:rPr>
              <a:t>, while </a:t>
            </a:r>
            <a:r>
              <a:rPr lang="en-US" sz="1200" b="1" kern="1200" dirty="0" smtClean="0">
                <a:solidFill>
                  <a:schemeClr val="tx1"/>
                </a:solidFill>
                <a:effectLst/>
                <a:latin typeface="+mn-lt"/>
                <a:ea typeface="+mn-ea"/>
                <a:cs typeface="+mn-cs"/>
              </a:rPr>
              <a:t>eVideo accounted for 3% of total digital circulation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While DVD/Blu-ray circulation has dropped 26.6% from 2013-2017, as we’ve already mentioned the two largest annual decreases in circulation can be attributed in part to the change in DVD loan periods from one week to three weeks in 2014, and the closure of MNA in Q4 of 2016 (which you can see in the bar graph here). </a:t>
            </a:r>
          </a:p>
          <a:p>
            <a:r>
              <a:rPr lang="en-US" sz="1200" kern="1200" dirty="0" smtClean="0">
                <a:solidFill>
                  <a:schemeClr val="tx1"/>
                </a:solidFill>
                <a:effectLst/>
                <a:latin typeface="+mn-lt"/>
                <a:ea typeface="+mn-ea"/>
                <a:cs typeface="+mn-cs"/>
              </a:rPr>
              <a:t>It has been predicted that the optical disc may become obsolete within the next decade; however, a majority of popular content is not made available to public libraries digitally – and that is reflected our stats – looking at the pie chart timeline (TM Angela Lieu).</a:t>
            </a:r>
          </a:p>
          <a:p>
            <a:r>
              <a:rPr lang="en-US" sz="1200" kern="1200" dirty="0" smtClean="0">
                <a:solidFill>
                  <a:schemeClr val="tx1"/>
                </a:solidFill>
                <a:effectLst/>
                <a:latin typeface="+mn-lt"/>
                <a:ea typeface="+mn-ea"/>
                <a:cs typeface="+mn-cs"/>
              </a:rPr>
              <a:t>Contrary to other collections, adult content makes up the majority of EPL’s DVD/Blu-ray collection and circulation; however, the turnover rates between adult, juvenile, and teen material are relatively similar. </a:t>
            </a:r>
          </a:p>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14</a:t>
            </a:fld>
            <a:endParaRPr lang="en-US"/>
          </a:p>
        </p:txBody>
      </p:sp>
    </p:spTree>
    <p:extLst>
      <p:ext uri="{BB962C8B-B14F-4D97-AF65-F5344CB8AC3E}">
        <p14:creationId xmlns:p14="http://schemas.microsoft.com/office/powerpoint/2010/main" val="1425242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Audiobooks don’t make up a huge percentage of overall checkouts (3% of </a:t>
            </a:r>
            <a:r>
              <a:rPr lang="en-US" sz="1200" b="0" kern="1200" dirty="0" err="1" smtClean="0">
                <a:solidFill>
                  <a:schemeClr val="tx1"/>
                </a:solidFill>
                <a:effectLst/>
                <a:latin typeface="+mn-lt"/>
                <a:ea typeface="+mn-ea"/>
                <a:cs typeface="+mn-cs"/>
              </a:rPr>
              <a:t>phys</a:t>
            </a:r>
            <a:r>
              <a:rPr lang="en-US" sz="1200" b="0" kern="1200" dirty="0" smtClean="0">
                <a:solidFill>
                  <a:schemeClr val="tx1"/>
                </a:solidFill>
                <a:effectLst/>
                <a:latin typeface="+mn-lt"/>
                <a:ea typeface="+mn-ea"/>
                <a:cs typeface="+mn-cs"/>
              </a:rPr>
              <a:t>; 11% of dig), but their usage has shifted drastically over the last few years</a:t>
            </a:r>
          </a:p>
          <a:p>
            <a:r>
              <a:rPr lang="en-US" sz="1200" b="0" kern="1200" dirty="0" smtClean="0">
                <a:solidFill>
                  <a:schemeClr val="tx1"/>
                </a:solidFill>
                <a:effectLst/>
                <a:latin typeface="+mn-lt"/>
                <a:ea typeface="+mn-ea"/>
                <a:cs typeface="+mn-cs"/>
              </a:rPr>
              <a:t> </a:t>
            </a:r>
          </a:p>
          <a:p>
            <a:pPr lvl="0"/>
            <a:r>
              <a:rPr lang="en-US" sz="1200" b="0" kern="1200" dirty="0" smtClean="0">
                <a:solidFill>
                  <a:schemeClr val="tx1"/>
                </a:solidFill>
                <a:effectLst/>
                <a:latin typeface="+mn-lt"/>
                <a:ea typeface="+mn-ea"/>
                <a:cs typeface="+mn-cs"/>
              </a:rPr>
              <a:t>Physical audiobook usage has decreased slightly, but as you can see – the usage of eAudiobooks has grown significantly, overtaking physical circs after 2015.</a:t>
            </a:r>
          </a:p>
          <a:p>
            <a:r>
              <a:rPr lang="en-US" sz="1200" b="0" kern="1200" dirty="0" smtClean="0">
                <a:solidFill>
                  <a:schemeClr val="tx1"/>
                </a:solidFill>
                <a:effectLst/>
                <a:latin typeface="+mn-lt"/>
                <a:ea typeface="+mn-ea"/>
                <a:cs typeface="+mn-cs"/>
              </a:rPr>
              <a:t> </a:t>
            </a:r>
          </a:p>
          <a:p>
            <a:pPr lvl="0"/>
            <a:r>
              <a:rPr lang="en-US" sz="1200" b="0" kern="1200" dirty="0" smtClean="0">
                <a:solidFill>
                  <a:schemeClr val="tx1"/>
                </a:solidFill>
                <a:effectLst/>
                <a:latin typeface="+mn-lt"/>
                <a:ea typeface="+mn-ea"/>
                <a:cs typeface="+mn-cs"/>
              </a:rPr>
              <a:t>Compared to 2013, audiobook usage in 2017 have almost done a complete role reversal, with eAudiobooks now accounting for nearly two thirds of format usage.</a:t>
            </a:r>
          </a:p>
          <a:p>
            <a:r>
              <a:rPr lang="en-US" sz="1200" b="0" kern="1200" dirty="0" smtClean="0">
                <a:solidFill>
                  <a:schemeClr val="tx1"/>
                </a:solidFill>
                <a:effectLst/>
                <a:latin typeface="+mn-lt"/>
                <a:ea typeface="+mn-ea"/>
                <a:cs typeface="+mn-cs"/>
              </a:rPr>
              <a:t> </a:t>
            </a:r>
          </a:p>
          <a:p>
            <a:pPr lvl="0"/>
            <a:r>
              <a:rPr lang="en-US" sz="1200" b="0" kern="1200" dirty="0" smtClean="0">
                <a:solidFill>
                  <a:schemeClr val="tx1"/>
                </a:solidFill>
                <a:effectLst/>
                <a:latin typeface="+mn-lt"/>
                <a:ea typeface="+mn-ea"/>
                <a:cs typeface="+mn-cs"/>
              </a:rPr>
              <a:t>Of course, changes to the accessibility and convenience of eAudiobooks, as well as technology shifts in smart phones, the lack of CD players in cars, etc., has spurred this change</a:t>
            </a:r>
          </a:p>
          <a:p>
            <a:r>
              <a:rPr lang="en-US" sz="1200" b="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Despite growing popularity and demand of eAudiobooks, public libraries are still facing challenges related to content availability by multinational publishers.</a:t>
            </a:r>
          </a:p>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15</a:t>
            </a:fld>
            <a:endParaRPr lang="en-US"/>
          </a:p>
        </p:txBody>
      </p:sp>
    </p:spTree>
    <p:extLst>
      <p:ext uri="{BB962C8B-B14F-4D97-AF65-F5344CB8AC3E}">
        <p14:creationId xmlns:p14="http://schemas.microsoft.com/office/powerpoint/2010/main" val="1296093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Changes in the music industry, which have seen the rise of large-scale streaming and downloadable content,  and have contributed to the decrease in sales of its physical formats, which we see echoed in our circulation stats (42% decrease in circulation between 2013 and 2017). It’s interesting to note that while adult music accounts for the majority of circulation, the juvenile collection has a higher turnover rate.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Here’s where you can see the impact of an </a:t>
            </a:r>
            <a:r>
              <a:rPr lang="en-US" sz="1200" kern="1200" dirty="0" err="1" smtClean="0">
                <a:solidFill>
                  <a:schemeClr val="tx1"/>
                </a:solidFill>
                <a:effectLst/>
                <a:latin typeface="+mn-lt"/>
                <a:ea typeface="+mn-ea"/>
                <a:cs typeface="+mn-cs"/>
              </a:rPr>
              <a:t>eResource</a:t>
            </a:r>
            <a:r>
              <a:rPr lang="en-US" sz="1200" kern="1200" dirty="0" smtClean="0">
                <a:solidFill>
                  <a:schemeClr val="tx1"/>
                </a:solidFill>
                <a:effectLst/>
                <a:latin typeface="+mn-lt"/>
                <a:ea typeface="+mn-ea"/>
                <a:cs typeface="+mn-cs"/>
              </a:rPr>
              <a:t> being added/cancelled, as Freegal increased digital offering eMusic between 2015-2017. Like eVideo, libraries aren’t able to offer the same content that is available commercially, or that we can offer with physical CDs, so it isn’t surprising to see that eMusic has not taken off.</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16</a:t>
            </a:fld>
            <a:endParaRPr lang="en-US"/>
          </a:p>
        </p:txBody>
      </p:sp>
    </p:spTree>
    <p:extLst>
      <p:ext uri="{BB962C8B-B14F-4D97-AF65-F5344CB8AC3E}">
        <p14:creationId xmlns:p14="http://schemas.microsoft.com/office/powerpoint/2010/main" val="3154500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landscape of magazines has also shifted a lot in recent years. </a:t>
            </a:r>
            <a:r>
              <a:rPr lang="en-US" sz="1200" kern="1200" dirty="0" err="1" smtClean="0">
                <a:solidFill>
                  <a:schemeClr val="tx1"/>
                </a:solidFill>
                <a:effectLst/>
                <a:latin typeface="+mn-lt"/>
                <a:ea typeface="+mn-ea"/>
                <a:cs typeface="+mn-cs"/>
              </a:rPr>
              <a:t>eMagazine</a:t>
            </a:r>
            <a:r>
              <a:rPr lang="en-US" sz="1200" kern="1200" dirty="0" smtClean="0">
                <a:solidFill>
                  <a:schemeClr val="tx1"/>
                </a:solidFill>
                <a:effectLst/>
                <a:latin typeface="+mn-lt"/>
                <a:ea typeface="+mn-ea"/>
                <a:cs typeface="+mn-cs"/>
              </a:rPr>
              <a:t> circs have exceed print </a:t>
            </a:r>
            <a:r>
              <a:rPr lang="en-US" sz="1200" kern="1200" dirty="0" err="1" smtClean="0">
                <a:solidFill>
                  <a:schemeClr val="tx1"/>
                </a:solidFill>
                <a:effectLst/>
                <a:latin typeface="+mn-lt"/>
                <a:ea typeface="+mn-ea"/>
                <a:cs typeface="+mn-cs"/>
              </a:rPr>
              <a:t>magainze</a:t>
            </a:r>
            <a:r>
              <a:rPr lang="en-US" sz="1200" kern="1200" dirty="0" smtClean="0">
                <a:solidFill>
                  <a:schemeClr val="tx1"/>
                </a:solidFill>
                <a:effectLst/>
                <a:latin typeface="+mn-lt"/>
                <a:ea typeface="+mn-ea"/>
                <a:cs typeface="+mn-cs"/>
              </a:rPr>
              <a:t> circs at EPL since 2014; however, it is really important to note that at EPL customers are not able to check out the most recent issue of magazines, therefore a significant number of “uses” are not captured.  We will talk about this a bit more later, but this speaks to the importance of collecting and considering in-house use data to contextualize physical collection usage – particularly for magazines and books. The limited in-house use data EPL collects does suggest that in-house is significant, and further closes the gap of physical/digital usage.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EPL also went through a significant reduction of the print magazine collection in 2015 which has certainly impacted this collection’s usage in subsequent years.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In terms of our </a:t>
            </a:r>
            <a:r>
              <a:rPr lang="en-US" sz="1200" kern="1200" dirty="0" err="1" smtClean="0">
                <a:solidFill>
                  <a:schemeClr val="tx1"/>
                </a:solidFill>
                <a:effectLst/>
                <a:latin typeface="+mn-lt"/>
                <a:ea typeface="+mn-ea"/>
                <a:cs typeface="+mn-cs"/>
              </a:rPr>
              <a:t>eMagazine</a:t>
            </a:r>
            <a:r>
              <a:rPr lang="en-US" sz="1200" kern="1200" dirty="0" smtClean="0">
                <a:solidFill>
                  <a:schemeClr val="tx1"/>
                </a:solidFill>
                <a:effectLst/>
                <a:latin typeface="+mn-lt"/>
                <a:ea typeface="+mn-ea"/>
                <a:cs typeface="+mn-cs"/>
              </a:rPr>
              <a:t> platforms, </a:t>
            </a:r>
            <a:r>
              <a:rPr lang="en-US" sz="1200" kern="1200" dirty="0" err="1" smtClean="0">
                <a:solidFill>
                  <a:schemeClr val="tx1"/>
                </a:solidFill>
                <a:effectLst/>
                <a:latin typeface="+mn-lt"/>
                <a:ea typeface="+mn-ea"/>
                <a:cs typeface="+mn-cs"/>
              </a:rPr>
              <a:t>RBDigital</a:t>
            </a:r>
            <a:r>
              <a:rPr lang="en-US" sz="1200" kern="1200" dirty="0" smtClean="0">
                <a:solidFill>
                  <a:schemeClr val="tx1"/>
                </a:solidFill>
                <a:effectLst/>
                <a:latin typeface="+mn-lt"/>
                <a:ea typeface="+mn-ea"/>
                <a:cs typeface="+mn-cs"/>
              </a:rPr>
              <a:t> (formerly </a:t>
            </a:r>
            <a:r>
              <a:rPr lang="en-US" sz="1200" kern="1200" dirty="0" err="1" smtClean="0">
                <a:solidFill>
                  <a:schemeClr val="tx1"/>
                </a:solidFill>
                <a:effectLst/>
                <a:latin typeface="+mn-lt"/>
                <a:ea typeface="+mn-ea"/>
                <a:cs typeface="+mn-cs"/>
              </a:rPr>
              <a:t>OneClick</a:t>
            </a:r>
            <a:r>
              <a:rPr lang="en-US" sz="1200" kern="1200" dirty="0" smtClean="0">
                <a:solidFill>
                  <a:schemeClr val="tx1"/>
                </a:solidFill>
                <a:effectLst/>
                <a:latin typeface="+mn-lt"/>
                <a:ea typeface="+mn-ea"/>
                <a:cs typeface="+mn-cs"/>
              </a:rPr>
              <a:t> Digital) account for about half of our circulations, while </a:t>
            </a:r>
            <a:r>
              <a:rPr lang="en-US" sz="1200" kern="1200" dirty="0" err="1" smtClean="0">
                <a:solidFill>
                  <a:schemeClr val="tx1"/>
                </a:solidFill>
                <a:effectLst/>
                <a:latin typeface="+mn-lt"/>
                <a:ea typeface="+mn-ea"/>
                <a:cs typeface="+mn-cs"/>
              </a:rPr>
              <a:t>DragonSource</a:t>
            </a:r>
            <a:r>
              <a:rPr lang="en-US" sz="1200" kern="1200" dirty="0" smtClean="0">
                <a:solidFill>
                  <a:schemeClr val="tx1"/>
                </a:solidFill>
                <a:effectLst/>
                <a:latin typeface="+mn-lt"/>
                <a:ea typeface="+mn-ea"/>
                <a:cs typeface="+mn-cs"/>
              </a:rPr>
              <a:t> (Chinese magazines) account for just over a quarter and </a:t>
            </a:r>
            <a:r>
              <a:rPr lang="en-US" sz="1200" kern="1200" dirty="0" err="1" smtClean="0">
                <a:solidFill>
                  <a:schemeClr val="tx1"/>
                </a:solidFill>
                <a:effectLst/>
                <a:latin typeface="+mn-lt"/>
                <a:ea typeface="+mn-ea"/>
                <a:cs typeface="+mn-cs"/>
              </a:rPr>
              <a:t>Flipsster</a:t>
            </a:r>
            <a:r>
              <a:rPr lang="en-US" sz="1200" kern="1200" dirty="0" smtClean="0">
                <a:solidFill>
                  <a:schemeClr val="tx1"/>
                </a:solidFill>
                <a:effectLst/>
                <a:latin typeface="+mn-lt"/>
                <a:ea typeface="+mn-ea"/>
                <a:cs typeface="+mn-cs"/>
              </a:rPr>
              <a:t> accounts for around a fifth. </a:t>
            </a:r>
            <a:r>
              <a:rPr lang="en-US" sz="1200" kern="1200" dirty="0" err="1" smtClean="0">
                <a:solidFill>
                  <a:schemeClr val="tx1"/>
                </a:solidFill>
                <a:effectLst/>
                <a:latin typeface="+mn-lt"/>
                <a:ea typeface="+mn-ea"/>
                <a:cs typeface="+mn-cs"/>
              </a:rPr>
              <a:t>PressReader</a:t>
            </a:r>
            <a:r>
              <a:rPr lang="en-US" sz="1200" kern="1200" dirty="0" smtClean="0">
                <a:solidFill>
                  <a:schemeClr val="tx1"/>
                </a:solidFill>
                <a:effectLst/>
                <a:latin typeface="+mn-lt"/>
                <a:ea typeface="+mn-ea"/>
                <a:cs typeface="+mn-cs"/>
              </a:rPr>
              <a:t> rounds out our </a:t>
            </a:r>
            <a:r>
              <a:rPr lang="en-US" sz="1200" kern="1200" dirty="0" err="1" smtClean="0">
                <a:solidFill>
                  <a:schemeClr val="tx1"/>
                </a:solidFill>
                <a:effectLst/>
                <a:latin typeface="+mn-lt"/>
                <a:ea typeface="+mn-ea"/>
                <a:cs typeface="+mn-cs"/>
              </a:rPr>
              <a:t>eMagazine</a:t>
            </a:r>
            <a:r>
              <a:rPr lang="en-US" sz="1200" kern="1200" dirty="0" smtClean="0">
                <a:solidFill>
                  <a:schemeClr val="tx1"/>
                </a:solidFill>
                <a:effectLst/>
                <a:latin typeface="+mn-lt"/>
                <a:ea typeface="+mn-ea"/>
                <a:cs typeface="+mn-cs"/>
              </a:rPr>
              <a:t> providers at 8%.</a:t>
            </a:r>
          </a:p>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17</a:t>
            </a:fld>
            <a:endParaRPr lang="en-US"/>
          </a:p>
        </p:txBody>
      </p:sp>
    </p:spTree>
    <p:extLst>
      <p:ext uri="{BB962C8B-B14F-4D97-AF65-F5344CB8AC3E}">
        <p14:creationId xmlns:p14="http://schemas.microsoft.com/office/powerpoint/2010/main" val="970567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interests of taking a break from pie charts, we’ll move on to discussing Customer Usage Trends. We investigated patterns in holds, weeding, and floating of the physical collection through our analytics tool BCA. Comparing holds, check-ins, weeding, and movement with checkouts can provide insight into how a library’s collection is being used and how policies and practice might be adjusted to better meet the needs and borrowing habits of customers, as well as staff workflow.</a:t>
            </a:r>
          </a:p>
          <a:p>
            <a:endParaRPr lang="en-US" b="0"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18</a:t>
            </a:fld>
            <a:endParaRPr lang="en-US"/>
          </a:p>
        </p:txBody>
      </p:sp>
    </p:spTree>
    <p:extLst>
      <p:ext uri="{BB962C8B-B14F-4D97-AF65-F5344CB8AC3E}">
        <p14:creationId xmlns:p14="http://schemas.microsoft.com/office/powerpoint/2010/main" val="3038766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Context: </a:t>
            </a:r>
            <a:r>
              <a:rPr lang="en-US" sz="1200" kern="1200" dirty="0" smtClean="0">
                <a:solidFill>
                  <a:schemeClr val="tx1"/>
                </a:solidFill>
                <a:effectLst/>
                <a:latin typeface="+mn-lt"/>
                <a:ea typeface="+mn-ea"/>
                <a:cs typeface="+mn-cs"/>
              </a:rPr>
              <a:t>To evaluate our floating collection (where our materials shift between branches based on customer holds/drop off patterns), we investigated holds-checkouts and average holds/item by format/collection.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interesting finding is that some collections at EPL are holding collections, while others are predominantly browsing collections. </a:t>
            </a:r>
          </a:p>
          <a:p>
            <a:r>
              <a:rPr lang="en-US" sz="1200" kern="1200" dirty="0" smtClean="0">
                <a:solidFill>
                  <a:schemeClr val="tx1"/>
                </a:solidFill>
                <a:effectLst/>
                <a:latin typeface="+mn-lt"/>
                <a:ea typeface="+mn-ea"/>
                <a:cs typeface="+mn-cs"/>
              </a:rPr>
              <a:t>For example, juvenile print books and world language books (highlighted in red) have the lowest holds-to-checkout ratios AND </a:t>
            </a:r>
            <a:r>
              <a:rPr lang="en-US" sz="1200" kern="1200" dirty="0" err="1" smtClean="0">
                <a:solidFill>
                  <a:schemeClr val="tx1"/>
                </a:solidFill>
                <a:effectLst/>
                <a:latin typeface="+mn-lt"/>
                <a:ea typeface="+mn-ea"/>
                <a:cs typeface="+mn-cs"/>
              </a:rPr>
              <a:t>avg</a:t>
            </a:r>
            <a:r>
              <a:rPr lang="en-US" sz="1200" kern="1200" dirty="0" smtClean="0">
                <a:solidFill>
                  <a:schemeClr val="tx1"/>
                </a:solidFill>
                <a:effectLst/>
                <a:latin typeface="+mn-lt"/>
                <a:ea typeface="+mn-ea"/>
                <a:cs typeface="+mn-cs"/>
              </a:rPr>
              <a:t> annual holds per item – indicating that they are browsing rather than holding collections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a:t>
            </a:r>
            <a:r>
              <a:rPr lang="en-US" sz="1200" kern="1200" baseline="0" dirty="0" smtClean="0">
                <a:solidFill>
                  <a:schemeClr val="tx1"/>
                </a:solidFill>
                <a:effectLst/>
                <a:latin typeface="+mn-lt"/>
                <a:ea typeface="+mn-ea"/>
                <a:cs typeface="+mn-cs"/>
              </a:rPr>
              <a:t> findings</a:t>
            </a:r>
            <a:r>
              <a:rPr lang="en-US" sz="1200" kern="1200" dirty="0" smtClean="0">
                <a:solidFill>
                  <a:schemeClr val="tx1"/>
                </a:solidFill>
                <a:effectLst/>
                <a:latin typeface="+mn-lt"/>
                <a:ea typeface="+mn-ea"/>
                <a:cs typeface="+mn-cs"/>
              </a:rPr>
              <a:t> might inform the ways that EPL floats (or doesn’t float) its collections in the future, and can allow us to adjust our practices and holdings such that they more closely match usage and demand.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BAA23-8F67-4650-B190-AA2F2C820D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85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2</a:t>
            </a:fld>
            <a:endParaRPr lang="en-US"/>
          </a:p>
        </p:txBody>
      </p:sp>
    </p:spTree>
    <p:extLst>
      <p:ext uri="{BB962C8B-B14F-4D97-AF65-F5344CB8AC3E}">
        <p14:creationId xmlns:p14="http://schemas.microsoft.com/office/powerpoint/2010/main" val="2877041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When we looked at branch specific collections and compared them to circulation, we found some discrepancies between “supply and demand”</a:t>
            </a:r>
            <a:endParaRPr lang="en-US" sz="14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For example:</a:t>
            </a:r>
            <a:endParaRPr lang="en-US" sz="1400" b="0" kern="1200" dirty="0" smtClean="0">
              <a:solidFill>
                <a:schemeClr val="tx1"/>
              </a:solidFill>
              <a:effectLst/>
              <a:latin typeface="+mn-lt"/>
              <a:ea typeface="+mn-ea"/>
              <a:cs typeface="+mn-cs"/>
            </a:endParaRPr>
          </a:p>
          <a:p>
            <a:pPr lvl="1"/>
            <a:r>
              <a:rPr lang="en-US" sz="1200" b="0" kern="1200" dirty="0" smtClean="0">
                <a:solidFill>
                  <a:schemeClr val="tx1"/>
                </a:solidFill>
                <a:effectLst/>
                <a:latin typeface="+mn-lt"/>
                <a:ea typeface="+mn-ea"/>
                <a:cs typeface="+mn-cs"/>
              </a:rPr>
              <a:t>First table</a:t>
            </a:r>
            <a:endParaRPr lang="en-US" sz="1400" b="0" kern="1200" dirty="0" smtClean="0">
              <a:solidFill>
                <a:schemeClr val="tx1"/>
              </a:solidFill>
              <a:effectLst/>
              <a:latin typeface="+mn-lt"/>
              <a:ea typeface="+mn-ea"/>
              <a:cs typeface="+mn-cs"/>
            </a:endParaRPr>
          </a:p>
          <a:p>
            <a:pPr lvl="1"/>
            <a:r>
              <a:rPr lang="en-US" sz="1200" b="0" kern="1200" dirty="0" smtClean="0">
                <a:solidFill>
                  <a:schemeClr val="tx1"/>
                </a:solidFill>
                <a:effectLst/>
                <a:latin typeface="+mn-lt"/>
                <a:ea typeface="+mn-ea"/>
                <a:cs typeface="+mn-cs"/>
              </a:rPr>
              <a:t>This is most starkly seen with the WL collection, where a vast majority of checkouts for specific languages are concentrated within just a few branches.</a:t>
            </a:r>
            <a:endParaRPr lang="en-US" sz="1400" b="0" kern="1200" dirty="0" smtClean="0">
              <a:solidFill>
                <a:schemeClr val="tx1"/>
              </a:solidFill>
              <a:effectLst/>
              <a:latin typeface="+mn-lt"/>
              <a:ea typeface="+mn-ea"/>
              <a:cs typeface="+mn-cs"/>
            </a:endParaRPr>
          </a:p>
          <a:p>
            <a:pPr lvl="1"/>
            <a:r>
              <a:rPr lang="en-US" sz="1200" b="0" kern="1200" dirty="0" smtClean="0">
                <a:solidFill>
                  <a:schemeClr val="tx1"/>
                </a:solidFill>
                <a:effectLst/>
                <a:latin typeface="+mn-lt"/>
                <a:ea typeface="+mn-ea"/>
                <a:cs typeface="+mn-cs"/>
              </a:rPr>
              <a:t>This is very true of South Asian languages.</a:t>
            </a:r>
            <a:endParaRPr lang="en-US" sz="1400" b="0" kern="1200" dirty="0" smtClean="0">
              <a:solidFill>
                <a:schemeClr val="tx1"/>
              </a:solidFill>
              <a:effectLst/>
              <a:latin typeface="+mn-lt"/>
              <a:ea typeface="+mn-ea"/>
              <a:cs typeface="+mn-cs"/>
            </a:endParaRPr>
          </a:p>
          <a:p>
            <a:pPr lvl="1"/>
            <a:r>
              <a:rPr lang="en-US" sz="1200" b="0" kern="1200" dirty="0" smtClean="0">
                <a:solidFill>
                  <a:schemeClr val="tx1"/>
                </a:solidFill>
                <a:effectLst/>
                <a:latin typeface="+mn-lt"/>
                <a:ea typeface="+mn-ea"/>
                <a:cs typeface="+mn-cs"/>
              </a:rPr>
              <a:t>Over 90% of Gujarati checkouts are at MLW and MEA, but they only hold approximately 40% of EPL’s collection.</a:t>
            </a:r>
            <a:endParaRPr lang="en-US" sz="1400" b="0" kern="1200" dirty="0" smtClean="0">
              <a:solidFill>
                <a:schemeClr val="tx1"/>
              </a:solidFill>
              <a:effectLst/>
              <a:latin typeface="+mn-lt"/>
              <a:ea typeface="+mn-ea"/>
              <a:cs typeface="+mn-cs"/>
            </a:endParaRPr>
          </a:p>
          <a:p>
            <a:pPr lvl="1"/>
            <a:r>
              <a:rPr lang="en-US" sz="1200" b="0" kern="1200" dirty="0" smtClean="0">
                <a:solidFill>
                  <a:schemeClr val="tx1"/>
                </a:solidFill>
                <a:effectLst/>
                <a:latin typeface="+mn-lt"/>
                <a:ea typeface="+mn-ea"/>
                <a:cs typeface="+mn-cs"/>
              </a:rPr>
              <a:t>This type of analysis helped us identify ways we might alter our collection distribution practices and policies to more closely meet the needs of specific communities and get the most use out of our collections</a:t>
            </a:r>
            <a:endParaRPr lang="en-US" sz="14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a:t>
            </a:r>
            <a:endParaRPr lang="en-US" sz="14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BAA23-8F67-4650-B190-AA2F2C820D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944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to the heavy hitter: our return on investment analysis. We did this in order to compare costs on a checkout level of physical and digital collections by format (such as book vs. eBook).</a:t>
            </a:r>
          </a:p>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21</a:t>
            </a:fld>
            <a:endParaRPr lang="en-US"/>
          </a:p>
        </p:txBody>
      </p:sp>
    </p:spTree>
    <p:extLst>
      <p:ext uri="{BB962C8B-B14F-4D97-AF65-F5344CB8AC3E}">
        <p14:creationId xmlns:p14="http://schemas.microsoft.com/office/powerpoint/2010/main" val="1761752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are some of our key findings.</a:t>
            </a:r>
          </a:p>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22</a:t>
            </a:fld>
            <a:endParaRPr lang="en-US"/>
          </a:p>
        </p:txBody>
      </p:sp>
    </p:spTree>
    <p:extLst>
      <p:ext uri="{BB962C8B-B14F-4D97-AF65-F5344CB8AC3E}">
        <p14:creationId xmlns:p14="http://schemas.microsoft.com/office/powerpoint/2010/main" val="719529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To calculate costs per checkout by format and analyze returns on investment, we considered 4 areas of cost and workload:</a:t>
            </a:r>
            <a:endParaRPr lang="en-US" sz="14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Item costs:</a:t>
            </a:r>
            <a:r>
              <a:rPr lang="en-US" sz="1200" kern="1200" dirty="0" smtClean="0">
                <a:solidFill>
                  <a:schemeClr val="tx1"/>
                </a:solidFill>
                <a:effectLst/>
                <a:latin typeface="+mn-lt"/>
                <a:ea typeface="+mn-ea"/>
                <a:cs typeface="+mn-cs"/>
              </a:rPr>
              <a:t> purchasing, vendor processing (including labels, MARC records, RFID…)</a:t>
            </a:r>
            <a:endParaRPr lang="en-US" sz="14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The cost of CMA:</a:t>
            </a:r>
            <a:r>
              <a:rPr lang="en-US" sz="1200" kern="1200" dirty="0" smtClean="0">
                <a:solidFill>
                  <a:schemeClr val="tx1"/>
                </a:solidFill>
                <a:effectLst/>
                <a:latin typeface="+mn-lt"/>
                <a:ea typeface="+mn-ea"/>
                <a:cs typeface="+mn-cs"/>
              </a:rPr>
              <a:t> was determined through a division-wide time audit in which we provided staff of each position with spreadsheets to record how much time they spent working on specific formats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book vs. </a:t>
            </a:r>
            <a:r>
              <a:rPr lang="en-US" sz="1200" kern="1200" dirty="0" err="1" smtClean="0">
                <a:solidFill>
                  <a:schemeClr val="tx1"/>
                </a:solidFill>
                <a:effectLst/>
                <a:latin typeface="+mn-lt"/>
                <a:ea typeface="+mn-ea"/>
                <a:cs typeface="+mn-cs"/>
              </a:rPr>
              <a:t>ebook</a:t>
            </a:r>
            <a:r>
              <a:rPr lang="en-US" sz="1200" kern="1200" dirty="0" smtClean="0">
                <a:solidFill>
                  <a:schemeClr val="tx1"/>
                </a:solidFill>
                <a:effectLst/>
                <a:latin typeface="+mn-lt"/>
                <a:ea typeface="+mn-ea"/>
                <a:cs typeface="+mn-cs"/>
              </a:rPr>
              <a:t> vs. DVD vs. eVideo). We then used this data and staff wages to estimate the annual cost of staff by format. Using the number of items entering the collection we then determined the average cost per item of our collections staff. This also applied to digital formats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books in OverDrive still get selected, content in hoopla gets catalogued, etc.)</a:t>
            </a:r>
            <a:endParaRPr lang="en-US" sz="14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Branch costs: </a:t>
            </a:r>
            <a:r>
              <a:rPr lang="en-US" sz="1200" kern="1200" dirty="0" smtClean="0">
                <a:solidFill>
                  <a:schemeClr val="tx1"/>
                </a:solidFill>
                <a:effectLst/>
                <a:latin typeface="+mn-lt"/>
                <a:ea typeface="+mn-ea"/>
                <a:cs typeface="+mn-cs"/>
              </a:rPr>
              <a:t>done with existing data from system-wide activity assessments that EPL performs routinely. Accounts for staff activity from shelving, check-in/out, inventory, weeding, and automated machines..</a:t>
            </a:r>
            <a:endParaRPr lang="en-US" sz="14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Transit costs</a:t>
            </a:r>
            <a:r>
              <a:rPr lang="en-US" sz="1200" kern="1200" dirty="0" smtClean="0">
                <a:solidFill>
                  <a:schemeClr val="tx1"/>
                </a:solidFill>
                <a:effectLst/>
                <a:latin typeface="+mn-lt"/>
                <a:ea typeface="+mn-ea"/>
                <a:cs typeface="+mn-cs"/>
              </a:rPr>
              <a:t>: includes consideration of staff costs as well as operational vehicle costs like fuel and maintenance.</a:t>
            </a:r>
            <a:r>
              <a:rPr lang="en-US" sz="12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key metric needed for these calculations was the average lifetime checkouts of physical items by format. We determined this by analyzing discard snapshots and averaging all the lifetime checkouts of music CDs for example. And of course the number of annual checkouts of each format were critical.</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23</a:t>
            </a:fld>
            <a:endParaRPr lang="en-US"/>
          </a:p>
        </p:txBody>
      </p:sp>
    </p:spTree>
    <p:extLst>
      <p:ext uri="{BB962C8B-B14F-4D97-AF65-F5344CB8AC3E}">
        <p14:creationId xmlns:p14="http://schemas.microsoft.com/office/powerpoint/2010/main" val="2221644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Here are 2 examples of the formulas we used in our calculations.</a:t>
            </a:r>
          </a:p>
          <a:p>
            <a:pPr lvl="0"/>
            <a:r>
              <a:rPr lang="en-US" sz="1200" kern="1200" dirty="0" smtClean="0">
                <a:solidFill>
                  <a:schemeClr val="tx1"/>
                </a:solidFill>
                <a:effectLst/>
                <a:latin typeface="+mn-lt"/>
                <a:ea typeface="+mn-ea"/>
                <a:cs typeface="+mn-cs"/>
              </a:rPr>
              <a:t>The first one is a generic cost of collections staff time per checkout based on our time audit</a:t>
            </a:r>
          </a:p>
          <a:p>
            <a:pPr lvl="1"/>
            <a:r>
              <a:rPr lang="en-US" sz="1200" kern="1200" dirty="0" smtClean="0">
                <a:solidFill>
                  <a:schemeClr val="tx1"/>
                </a:solidFill>
                <a:effectLst/>
                <a:latin typeface="+mn-lt"/>
                <a:ea typeface="+mn-ea"/>
                <a:cs typeface="+mn-cs"/>
              </a:rPr>
              <a:t>Walk through formula</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second breaks down how we calculated the per checkout cost of automated check-in/out</a:t>
            </a:r>
          </a:p>
          <a:p>
            <a:pPr lvl="1"/>
            <a:r>
              <a:rPr lang="en-US" sz="1200" kern="1200" dirty="0" smtClean="0">
                <a:solidFill>
                  <a:schemeClr val="tx1"/>
                </a:solidFill>
                <a:effectLst/>
                <a:latin typeface="+mn-lt"/>
                <a:ea typeface="+mn-ea"/>
                <a:cs typeface="+mn-cs"/>
              </a:rPr>
              <a:t>Walk through formula</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BAA23-8F67-4650-B190-AA2F2C820D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046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Compared to other formats, books are relatively inexpensive to circulate, at $1.74/checkout (yellow bar). Due to their lending models and annual circulations, OverDrive eBooks are the least expensive reading format, while hoopla eBooks are the most expensive per checkout. Just a note that the OverDrive cost in the pink (0.97) is an average between their various lending models. Could increase return on investment with </a:t>
            </a:r>
            <a:r>
              <a:rPr lang="en-US" sz="1200" kern="1200" dirty="0" err="1" smtClean="0">
                <a:solidFill>
                  <a:schemeClr val="tx1"/>
                </a:solidFill>
                <a:effectLst/>
                <a:latin typeface="+mn-lt"/>
                <a:ea typeface="+mn-ea"/>
                <a:cs typeface="+mn-cs"/>
              </a:rPr>
              <a:t>Freading</a:t>
            </a:r>
            <a:r>
              <a:rPr lang="en-US" sz="1200" kern="1200" dirty="0" smtClean="0">
                <a:solidFill>
                  <a:schemeClr val="tx1"/>
                </a:solidFill>
                <a:effectLst/>
                <a:latin typeface="+mn-lt"/>
                <a:ea typeface="+mn-ea"/>
                <a:cs typeface="+mn-cs"/>
              </a:rPr>
              <a:t> and Safari with increased use.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5CCFD94-5EC6-467A-B5B3-B0F47D4550FD}" type="slidenum">
              <a:rPr lang="en-US" smtClean="0"/>
              <a:pPr/>
              <a:t>25</a:t>
            </a:fld>
            <a:endParaRPr lang="en-US"/>
          </a:p>
        </p:txBody>
      </p:sp>
    </p:spTree>
    <p:extLst>
      <p:ext uri="{BB962C8B-B14F-4D97-AF65-F5344CB8AC3E}">
        <p14:creationId xmlns:p14="http://schemas.microsoft.com/office/powerpoint/2010/main" val="1132287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When it comes to video, physical formats (DVDs and Blu-rays) provide the best return on investment due to high </a:t>
            </a:r>
            <a:r>
              <a:rPr lang="en-US" sz="1200" kern="1200" dirty="0" err="1" smtClean="0">
                <a:solidFill>
                  <a:schemeClr val="tx1"/>
                </a:solidFill>
                <a:effectLst/>
                <a:latin typeface="+mn-lt"/>
                <a:ea typeface="+mn-ea"/>
                <a:cs typeface="+mn-cs"/>
              </a:rPr>
              <a:t>avg</a:t>
            </a:r>
            <a:r>
              <a:rPr lang="en-US" sz="1200" kern="1200" dirty="0" smtClean="0">
                <a:solidFill>
                  <a:schemeClr val="tx1"/>
                </a:solidFill>
                <a:effectLst/>
                <a:latin typeface="+mn-lt"/>
                <a:ea typeface="+mn-ea"/>
                <a:cs typeface="+mn-cs"/>
              </a:rPr>
              <a:t> lifetime circs (over 50) and popularity of this format; it also has significantly more breadth and depth at EPL when compared to its digital counterparts</a:t>
            </a:r>
          </a:p>
          <a:p>
            <a:pPr lvl="0"/>
            <a:r>
              <a:rPr lang="en-US" sz="1200" kern="1200" dirty="0" smtClean="0">
                <a:solidFill>
                  <a:schemeClr val="tx1"/>
                </a:solidFill>
                <a:effectLst/>
                <a:latin typeface="+mn-lt"/>
                <a:ea typeface="+mn-ea"/>
                <a:cs typeface="+mn-cs"/>
              </a:rPr>
              <a:t>Hoopla and Kanopy cost $3.05 and $2 per checkout respectively (so hoopla does cost about $1 more); costs do not decrease with increased use like physical items due to their pay-per-use lending models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BAA23-8F67-4650-B190-AA2F2C820D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042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Audiobooks are the most expensive format at EPL both physically and digitally, predominantly due to their high initial purchase cost. There is also less variance in lending models when compared to eBooks (so besides hoopla, increased use will decrease costs per checkout). This explains why eAudiobooks in OverDrive (again in pink) are so inexpensive per checkout (high use, licenses don’t expire).</a:t>
            </a:r>
          </a:p>
          <a:p>
            <a:r>
              <a:rPr lang="en-US" sz="1200" kern="1200" dirty="0" smtClean="0">
                <a:solidFill>
                  <a:schemeClr val="tx1"/>
                </a:solidFill>
                <a:effectLst/>
                <a:latin typeface="+mn-lt"/>
                <a:ea typeface="+mn-ea"/>
                <a:cs typeface="+mn-cs"/>
              </a:rPr>
              <a:t>Intentionally promoting content in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RB digital may help to decrease its cost per checkout.</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BAA23-8F67-4650-B190-AA2F2C820D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872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For music, music CDs are actually quite comparable to hoopla, costing $1.71 per checkout – which is 10 cents less than the average checkout cost of an album in hoopla</a:t>
            </a:r>
          </a:p>
          <a:p>
            <a:pPr lvl="0"/>
            <a:r>
              <a:rPr lang="en-US" sz="1200" kern="1200" dirty="0" smtClean="0">
                <a:solidFill>
                  <a:schemeClr val="tx1"/>
                </a:solidFill>
                <a:effectLst/>
                <a:latin typeface="+mn-lt"/>
                <a:ea typeface="+mn-ea"/>
                <a:cs typeface="+mn-cs"/>
              </a:rPr>
              <a:t>EPL cancelled its subscription to Freegal in 2017 and that has really limited the digital music options available</a:t>
            </a:r>
          </a:p>
          <a:p>
            <a:pPr lvl="0"/>
            <a:r>
              <a:rPr lang="en-US" sz="1200" kern="1200" dirty="0" smtClean="0">
                <a:solidFill>
                  <a:schemeClr val="tx1"/>
                </a:solidFill>
                <a:effectLst/>
                <a:latin typeface="+mn-lt"/>
                <a:ea typeface="+mn-ea"/>
                <a:cs typeface="+mn-cs"/>
              </a:rPr>
              <a:t>eMusic in Naxos actually emerged as the most cost effective, however it is important to note that its collection is quite niche and does not provide access to “mainstream” content like the other two</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BAA23-8F67-4650-B190-AA2F2C820D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282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Print magazines were revealed the most expensive magazine format to circulate; however, they are an example of a format that is difficult to accurately assess because of the limitations of in-house use surveying (especially as new issues cannot be checked out for a month). If we factor in in-house use estimates, the cost-per-use of print magazines would decrease from $2.04 to $1.31. This is also an important consideration for print books.</a:t>
            </a:r>
          </a:p>
          <a:p>
            <a:pPr lvl="0"/>
            <a:r>
              <a:rPr lang="en-US" sz="1200" kern="1200" dirty="0" smtClean="0">
                <a:solidFill>
                  <a:schemeClr val="tx1"/>
                </a:solidFill>
                <a:effectLst/>
                <a:latin typeface="+mn-lt"/>
                <a:ea typeface="+mn-ea"/>
                <a:cs typeface="+mn-cs"/>
              </a:rPr>
              <a:t>Despite this, RB Digital is still by far the cheapest magazine format to circulate (perpetual access, simultaneous use model).</a:t>
            </a:r>
          </a:p>
          <a:p>
            <a:pPr lvl="0"/>
            <a:r>
              <a:rPr lang="en-US" sz="1200" kern="1200" dirty="0" smtClean="0">
                <a:solidFill>
                  <a:schemeClr val="tx1"/>
                </a:solidFill>
                <a:effectLst/>
                <a:latin typeface="+mn-lt"/>
                <a:ea typeface="+mn-ea"/>
                <a:cs typeface="+mn-cs"/>
              </a:rPr>
              <a:t>Since </a:t>
            </a:r>
            <a:r>
              <a:rPr lang="en-US" sz="1200" kern="1200" dirty="0" err="1" smtClean="0">
                <a:solidFill>
                  <a:schemeClr val="tx1"/>
                </a:solidFill>
                <a:effectLst/>
                <a:latin typeface="+mn-lt"/>
                <a:ea typeface="+mn-ea"/>
                <a:cs typeface="+mn-cs"/>
              </a:rPr>
              <a:t>PressReader</a:t>
            </a:r>
            <a:r>
              <a:rPr lang="en-US" sz="1200" kern="1200" dirty="0" smtClean="0">
                <a:solidFill>
                  <a:schemeClr val="tx1"/>
                </a:solidFill>
                <a:effectLst/>
                <a:latin typeface="+mn-lt"/>
                <a:ea typeface="+mn-ea"/>
                <a:cs typeface="+mn-cs"/>
              </a:rPr>
              <a:t> is subsidized, it is not on this chart as it is free for EPL to circulate this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BAA23-8F67-4650-B190-AA2F2C820D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363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AA23-8F67-4650-B190-AA2F2C820D80}" type="slidenum">
              <a:rPr lang="en-US" smtClean="0"/>
              <a:t>3</a:t>
            </a:fld>
            <a:endParaRPr lang="en-US" dirty="0"/>
          </a:p>
        </p:txBody>
      </p:sp>
    </p:spTree>
    <p:extLst>
      <p:ext uri="{BB962C8B-B14F-4D97-AF65-F5344CB8AC3E}">
        <p14:creationId xmlns:p14="http://schemas.microsoft.com/office/powerpoint/2010/main" val="2099100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Circulation and cost don’t tell the whole story. What if your library has huge circulation figures but you found out only 10 people were using the collection?</a:t>
            </a:r>
          </a:p>
          <a:p>
            <a:pPr lvl="1"/>
            <a:r>
              <a:rPr lang="en-US" sz="1200" b="0" kern="1200" dirty="0" smtClean="0">
                <a:solidFill>
                  <a:schemeClr val="tx1"/>
                </a:solidFill>
                <a:effectLst/>
                <a:latin typeface="+mn-lt"/>
                <a:ea typeface="+mn-ea"/>
                <a:cs typeface="+mn-cs"/>
              </a:rPr>
              <a:t>How many people are using eBooks compared to books? How many people use both?</a:t>
            </a:r>
          </a:p>
          <a:p>
            <a:pPr lvl="0"/>
            <a:r>
              <a:rPr lang="en-US" sz="1200" b="0" kern="1200" dirty="0" smtClean="0">
                <a:solidFill>
                  <a:schemeClr val="tx1"/>
                </a:solidFill>
                <a:effectLst/>
                <a:latin typeface="+mn-lt"/>
                <a:ea typeface="+mn-ea"/>
                <a:cs typeface="+mn-cs"/>
              </a:rPr>
              <a:t>We wanted to try and analyze customers to better understand our borrower base and potentially identify underserved populations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30</a:t>
            </a:fld>
            <a:endParaRPr lang="en-US"/>
          </a:p>
        </p:txBody>
      </p:sp>
    </p:spTree>
    <p:extLst>
      <p:ext uri="{BB962C8B-B14F-4D97-AF65-F5344CB8AC3E}">
        <p14:creationId xmlns:p14="http://schemas.microsoft.com/office/powerpoint/2010/main" val="1263398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To analyze customer demographics, we used a software called Environics, which takes inputted postal code data and uses algorithms based on census information to provide aggregated demographic, geographic, and psychographic information.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found that there exist different layers of library participation - with each layer of users demonstrating more social and economic capital, and each being smaller than the one before.</a:t>
            </a:r>
          </a:p>
          <a:p>
            <a:pPr lvl="0"/>
            <a:r>
              <a:rPr lang="en-US" sz="1200" kern="1200" dirty="0" smtClean="0">
                <a:solidFill>
                  <a:schemeClr val="tx1"/>
                </a:solidFill>
                <a:effectLst/>
                <a:latin typeface="+mn-lt"/>
                <a:ea typeface="+mn-ea"/>
                <a:cs typeface="+mn-cs"/>
              </a:rPr>
              <a:t>Anyone that walks through our door is an </a:t>
            </a:r>
            <a:r>
              <a:rPr lang="en-US" sz="1200" b="1" kern="1200" dirty="0" smtClean="0">
                <a:solidFill>
                  <a:schemeClr val="tx1"/>
                </a:solidFill>
                <a:effectLst/>
                <a:latin typeface="+mn-lt"/>
                <a:ea typeface="+mn-ea"/>
                <a:cs typeface="+mn-cs"/>
              </a:rPr>
              <a:t>EPL customer</a:t>
            </a:r>
            <a:r>
              <a:rPr lang="en-US" sz="1200" kern="1200" dirty="0" smtClean="0">
                <a:solidFill>
                  <a:schemeClr val="tx1"/>
                </a:solidFill>
                <a:effectLst/>
                <a:latin typeface="+mn-lt"/>
                <a:ea typeface="+mn-ea"/>
                <a:cs typeface="+mn-cs"/>
              </a:rPr>
              <a:t>, and many do not have library cards or do not make “tangible” transactions, so we don’t have an accurate data set for all customers.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EPL cardholders </a:t>
            </a:r>
            <a:r>
              <a:rPr lang="en-US" sz="1200" kern="1200" dirty="0" smtClean="0">
                <a:solidFill>
                  <a:schemeClr val="tx1"/>
                </a:solidFill>
                <a:effectLst/>
                <a:latin typeface="+mn-lt"/>
                <a:ea typeface="+mn-ea"/>
                <a:cs typeface="+mn-cs"/>
              </a:rPr>
              <a:t>are likely to be employed, middle-class, and well-educated. They are over-representative of Edmontonians that come from families comprised of couples with young children, have post-secondary educations, and own their homes. On the contrary, Cardholders are under-representative of low income households, seniors, lone parent families, and Indigenous people.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Borrowers </a:t>
            </a:r>
            <a:r>
              <a:rPr lang="en-US" sz="1200" kern="1200" dirty="0" smtClean="0">
                <a:solidFill>
                  <a:schemeClr val="tx1"/>
                </a:solidFill>
                <a:effectLst/>
                <a:latin typeface="+mn-lt"/>
                <a:ea typeface="+mn-ea"/>
                <a:cs typeface="+mn-cs"/>
              </a:rPr>
              <a:t>are an even smaller, more socially and economically privileged subset of cardholders (they are more likely to have a university education, own their home, have higher household incomes)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Holders &amp; Suggesters</a:t>
            </a:r>
            <a:r>
              <a:rPr lang="en-US" sz="1200" kern="1200" dirty="0" smtClean="0">
                <a:solidFill>
                  <a:schemeClr val="tx1"/>
                </a:solidFill>
                <a:effectLst/>
                <a:latin typeface="+mn-lt"/>
                <a:ea typeface="+mn-ea"/>
                <a:cs typeface="+mn-cs"/>
              </a:rPr>
              <a:t> are a Smaller, more socially and economically privileged (slightly older) subset of borrowers. Barriers related to access to the internet might also prevent some customers from accessing these services.</a:t>
            </a:r>
          </a:p>
          <a:p>
            <a:endParaRPr lang="en-US" dirty="0"/>
          </a:p>
        </p:txBody>
      </p:sp>
      <p:sp>
        <p:nvSpPr>
          <p:cNvPr id="4" name="Slide Number Placeholder 3"/>
          <p:cNvSpPr>
            <a:spLocks noGrp="1"/>
          </p:cNvSpPr>
          <p:nvPr>
            <p:ph type="sldNum" sz="quarter" idx="10"/>
          </p:nvPr>
        </p:nvSpPr>
        <p:spPr/>
        <p:txBody>
          <a:bodyPr/>
          <a:lstStyle/>
          <a:p>
            <a:fld id="{5B6BAA23-8F67-4650-B190-AA2F2C820D80}" type="slidenum">
              <a:rPr lang="en-US" smtClean="0"/>
              <a:t>31</a:t>
            </a:fld>
            <a:endParaRPr lang="en-US" dirty="0"/>
          </a:p>
        </p:txBody>
      </p:sp>
    </p:spTree>
    <p:extLst>
      <p:ext uri="{BB962C8B-B14F-4D97-AF65-F5344CB8AC3E}">
        <p14:creationId xmlns:p14="http://schemas.microsoft.com/office/powerpoint/2010/main" val="3054905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also compared customer data by formats. For physical usage, we used BCA to determine the number of checkouts by format to each customer barcode, and for digital we again used vendor platforms that stored/allowed us to access this data. We then compared these datasets against each other to see how many customers were using only physical resources, only digital resources, or both. Due to data limitations from digital vendors, we were only able to do this analysis with books, Video, and Audiobooks.</a:t>
            </a:r>
          </a:p>
          <a:p>
            <a:r>
              <a:rPr lang="en-US" sz="1200" kern="1200" dirty="0" smtClean="0">
                <a:solidFill>
                  <a:schemeClr val="tx1"/>
                </a:solidFill>
                <a:effectLst/>
                <a:latin typeface="+mn-lt"/>
                <a:ea typeface="+mn-ea"/>
                <a:cs typeface="+mn-cs"/>
              </a:rPr>
              <a:t>As you can see by the yellow pieces of pies on the slide, EPL customers are predominantly and exclusively using physical materials. With books and video (which are by far our two most used formats), a vast majority of borrowers only borrowed the physical version of these formats in 2017, with only 16% and 6% of format borrowers using both physical and digital versions of these respective formats.</a:t>
            </a:r>
          </a:p>
          <a:p>
            <a:r>
              <a:rPr lang="en-US" sz="1200" kern="1200" dirty="0" smtClean="0">
                <a:solidFill>
                  <a:schemeClr val="tx1"/>
                </a:solidFill>
                <a:effectLst/>
                <a:latin typeface="+mn-lt"/>
                <a:ea typeface="+mn-ea"/>
                <a:cs typeface="+mn-cs"/>
              </a:rPr>
              <a:t>Audiobooks are the only format where we know there are more users of the digital collection that the physical collection (but as we noted earlier, they account for a relatively small percentage of usage compared to other formats)</a:t>
            </a:r>
          </a:p>
          <a:p>
            <a:r>
              <a:rPr lang="en-US" sz="1200" kern="1200" dirty="0" smtClean="0">
                <a:solidFill>
                  <a:schemeClr val="tx1"/>
                </a:solidFill>
                <a:effectLst/>
                <a:latin typeface="+mn-lt"/>
                <a:ea typeface="+mn-ea"/>
                <a:cs typeface="+mn-cs"/>
              </a:rPr>
              <a:t>These are important considerations when thinking about spending and acquisitions as it relates to physical vs digital collections by format.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B6BAA23-8F67-4650-B190-AA2F2C820D80}" type="slidenum">
              <a:rPr lang="en-US" smtClean="0"/>
              <a:t>32</a:t>
            </a:fld>
            <a:endParaRPr lang="en-US" dirty="0"/>
          </a:p>
        </p:txBody>
      </p:sp>
    </p:spTree>
    <p:extLst>
      <p:ext uri="{BB962C8B-B14F-4D97-AF65-F5344CB8AC3E}">
        <p14:creationId xmlns:p14="http://schemas.microsoft.com/office/powerpoint/2010/main" val="728424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smtClean="0">
                <a:solidFill>
                  <a:schemeClr val="tx1"/>
                </a:solidFill>
                <a:effectLst/>
                <a:latin typeface="+mn-lt"/>
                <a:ea typeface="+mn-ea"/>
                <a:cs typeface="+mn-cs"/>
              </a:rPr>
              <a:t>Whenever possible, we analyzed “power users” within collections-related services or platforms</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That is, we looked at the top 10% of users of a specific service and figured out how much of the overall usage they account for.</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Upon this analysis, it is clear that power users are prominent in all collections-related activities, with the top 10% users of a service or platform accounting for close to (and often more than) 50% of usage</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a:t>
            </a:r>
            <a:endParaRPr lang="en-US"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10% of borrowers account for 57% of physical circulations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This means nearly 4.6 million of our 8.1 million circs are accounted for by just 17,000 people in a city with a population of almost 1 million</a:t>
            </a:r>
            <a:endParaRPr lang="en-US"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10% of holders account for 60% of the 2.5 millions holds placed each year</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is particularly interesting in services with smaller user bases such as digital content</a:t>
            </a:r>
            <a:endParaRPr lang="en-US" sz="1400" kern="1200" dirty="0" smtClean="0">
              <a:solidFill>
                <a:schemeClr val="tx1"/>
              </a:solidFill>
              <a:effectLst/>
              <a:latin typeface="+mn-lt"/>
              <a:ea typeface="+mn-ea"/>
              <a:cs typeface="+mn-cs"/>
            </a:endParaRPr>
          </a:p>
          <a:p>
            <a:pPr lvl="1"/>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EPL spends over a million dollars in OverDrive content each year.</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58% of checkouts in OverDrive are attributable to 10% of OverDrive users, which is only 1.4% of EPL cardholders and 0.4% pf the population.</a:t>
            </a:r>
            <a:endParaRPr lang="en-US" sz="1400" kern="1200" dirty="0" smtClean="0">
              <a:solidFill>
                <a:schemeClr val="tx1"/>
              </a:solidFill>
              <a:effectLst/>
              <a:latin typeface="+mn-lt"/>
              <a:ea typeface="+mn-ea"/>
              <a:cs typeface="+mn-cs"/>
            </a:endParaRPr>
          </a:p>
          <a:p>
            <a:endParaRPr lang="en-US" baseline="0" dirty="0" smtClean="0"/>
          </a:p>
          <a:p>
            <a:pPr lvl="0"/>
            <a:r>
              <a:rPr lang="en-US" sz="1200" kern="1200" dirty="0" smtClean="0">
                <a:solidFill>
                  <a:schemeClr val="tx1"/>
                </a:solidFill>
                <a:effectLst/>
                <a:latin typeface="+mn-lt"/>
                <a:ea typeface="+mn-ea"/>
                <a:cs typeface="+mn-cs"/>
              </a:rPr>
              <a:t>We did find that power users are less prominent – and that usage is more spread out – in platforms with more rigorous customer limits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For example: at EPL, customers have a 5 checkout per month limit in hoopla , and as you can see– power users in this platform account for just under half of hoopla’s total annual usage</a:t>
            </a:r>
            <a:endParaRPr lang="en-US" sz="1400" kern="1200" dirty="0" smtClean="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5B6BAA23-8F67-4650-B190-AA2F2C820D80}" type="slidenum">
              <a:rPr lang="en-US" smtClean="0"/>
              <a:t>33</a:t>
            </a:fld>
            <a:endParaRPr lang="en-US" dirty="0"/>
          </a:p>
        </p:txBody>
      </p:sp>
    </p:spTree>
    <p:extLst>
      <p:ext uri="{BB962C8B-B14F-4D97-AF65-F5344CB8AC3E}">
        <p14:creationId xmlns:p14="http://schemas.microsoft.com/office/powerpoint/2010/main" val="2212346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Following up on our goal to assess demand-driven acquisition at EPL, we looked at our two customer suggestion platforms: BiblioSuggest and OverDrive Recommend to Library. Since EPL is a community-led organization, there is the argument that everything we do is demand-driven and in response to community needs, so this is only part of the picture of DDA at EPL.</a:t>
            </a:r>
          </a:p>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34</a:t>
            </a:fld>
            <a:endParaRPr lang="en-US"/>
          </a:p>
        </p:txBody>
      </p:sp>
    </p:spTree>
    <p:extLst>
      <p:ext uri="{BB962C8B-B14F-4D97-AF65-F5344CB8AC3E}">
        <p14:creationId xmlns:p14="http://schemas.microsoft.com/office/powerpoint/2010/main" val="1763393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Methods: Looked at total requests and approval vs. denials by exporting data from BiblioCommons (using status reason to come up with approval/denial rates)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Number of requests have remained steady since the launch in 2014. When we look at approval/denial rates (pie chart timeline at the bottom of the slide) the percentage of denied requests increased by 7% after 2015 (which is when the automatic denial of titles older than 10 years was introduced). </a:t>
            </a:r>
          </a:p>
          <a:p>
            <a:r>
              <a:rPr lang="en-US" sz="1200" kern="1200" dirty="0" smtClean="0">
                <a:solidFill>
                  <a:schemeClr val="tx1"/>
                </a:solidFill>
                <a:effectLst/>
                <a:latin typeface="+mn-lt"/>
                <a:ea typeface="+mn-ea"/>
                <a:cs typeface="+mn-cs"/>
              </a:rPr>
              <a:t>We believe this has impacted how the ILL service is used/perceived by our customers.</a:t>
            </a:r>
          </a:p>
          <a:p>
            <a:pPr marL="0" indent="0">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BAA23-8F67-4650-B190-AA2F2C820D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0317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Methods: “Recommendations” report from marketplace, had to manually parse out approval/denial based on the “Added to collection date” relative to “request date” in Microsoft Access.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Due to the rise in popularity of OverDrive, suggestions made in RTL have increased significantly, causing over half of requests in 2017/2018 to be denied; in large part to budget.</a:t>
            </a:r>
          </a:p>
          <a:p>
            <a:r>
              <a:rPr lang="en-US" sz="1200" kern="1200" dirty="0" smtClean="0">
                <a:solidFill>
                  <a:schemeClr val="tx1"/>
                </a:solidFill>
                <a:effectLst/>
                <a:latin typeface="+mn-lt"/>
                <a:ea typeface="+mn-ea"/>
                <a:cs typeface="+mn-cs"/>
              </a:rPr>
              <a:t>These findings do raise some questions about the long-term sustainability and service – especially as it relates to digital content.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BAA23-8F67-4650-B190-AA2F2C820D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870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OverDrive RTL surpassed BiblioSuggest in both the number of suggestions and the number of users beginning in 2017 and looks to maintain this lead</a:t>
            </a:r>
            <a:endParaRPr lang="en-US" sz="14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Only 5% of active cardholders at EPL make suggestions for purchase</a:t>
            </a:r>
            <a:endParaRPr lang="en-US" sz="14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When we cross-referenced users, we found that almost 2 thirds of suggesters are exclusively suggesting in RTL, and only 4% of suggesters make suggestions in both platforms</a:t>
            </a:r>
            <a:endParaRPr lang="en-US" sz="1400" b="0" kern="1200" dirty="0" smtClean="0">
              <a:solidFill>
                <a:schemeClr val="tx1"/>
              </a:solidFill>
              <a:effectLst/>
              <a:latin typeface="+mn-lt"/>
              <a:ea typeface="+mn-ea"/>
              <a:cs typeface="+mn-cs"/>
            </a:endParaRPr>
          </a:p>
          <a:p>
            <a:pPr lvl="1"/>
            <a:r>
              <a:rPr lang="en-US" sz="1200" b="0" kern="1200" dirty="0" smtClean="0">
                <a:solidFill>
                  <a:schemeClr val="tx1"/>
                </a:solidFill>
                <a:effectLst/>
                <a:latin typeface="+mn-lt"/>
                <a:ea typeface="+mn-ea"/>
                <a:cs typeface="+mn-cs"/>
              </a:rPr>
              <a:t>This is interesting considering the physical collection serves significantly more users than OverDrive does</a:t>
            </a:r>
            <a:endParaRPr lang="en-US" sz="14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a:t>
            </a:r>
            <a:endParaRPr lang="en-US" sz="14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Both these platforms (esp. RTL) have more rigorous limits than other services, so power users are less prominent.</a:t>
            </a:r>
            <a:endParaRPr lang="en-US" sz="14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a:t>
            </a:r>
            <a:endParaRPr lang="en-US" sz="14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37</a:t>
            </a:fld>
            <a:endParaRPr lang="en-US"/>
          </a:p>
        </p:txBody>
      </p:sp>
    </p:spTree>
    <p:extLst>
      <p:ext uri="{BB962C8B-B14F-4D97-AF65-F5344CB8AC3E}">
        <p14:creationId xmlns:p14="http://schemas.microsoft.com/office/powerpoint/2010/main" val="349637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also looked at usage and cost of the ILL service at EPL.</a:t>
            </a:r>
          </a:p>
          <a:p>
            <a:r>
              <a:rPr lang="en-US" sz="1200" kern="1200" dirty="0" smtClean="0">
                <a:solidFill>
                  <a:schemeClr val="tx1"/>
                </a:solidFill>
                <a:effectLst/>
                <a:latin typeface="+mn-lt"/>
                <a:ea typeface="+mn-ea"/>
                <a:cs typeface="+mn-cs"/>
              </a:rPr>
              <a:t>Due to reporting limitations in VDX, we were able to obtain title-level request data from OCLC going back to 2013 so that we could compare requests by format, publication year, and approval/denial.</a:t>
            </a:r>
          </a:p>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38</a:t>
            </a:fld>
            <a:endParaRPr lang="en-US"/>
          </a:p>
        </p:txBody>
      </p:sp>
    </p:spTree>
    <p:extLst>
      <p:ext uri="{BB962C8B-B14F-4D97-AF65-F5344CB8AC3E}">
        <p14:creationId xmlns:p14="http://schemas.microsoft.com/office/powerpoint/2010/main" val="4023132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you may or may not know, EPL is the top borrower of ILL nationally, and the number of borrowing requests fulfilled for EPL customers far exceed the number of lending requests from other libraries The 5-active request limit implemented in March 2018 has led to a decrease of approximately 1000 borrowing requests per month compared to 2017. </a:t>
            </a:r>
          </a:p>
          <a:p>
            <a:r>
              <a:rPr lang="en-US" sz="1200" kern="1200" dirty="0" smtClean="0">
                <a:solidFill>
                  <a:schemeClr val="tx1"/>
                </a:solidFill>
                <a:effectLst/>
                <a:latin typeface="+mn-lt"/>
                <a:ea typeface="+mn-ea"/>
                <a:cs typeface="+mn-cs"/>
              </a:rPr>
              <a:t>Average turnaround time for ILL requests to be received was 42 days in 2018. This has yet to recover from the backlog of requests that were cleared also in March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BAA23-8F67-4650-B190-AA2F2C820D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03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some background info about EPL to help you contextualize all the other numbers we’re about to throw at you</a:t>
            </a:r>
          </a:p>
          <a:p>
            <a:r>
              <a:rPr lang="en-US" sz="1200" kern="1200" dirty="0" smtClean="0">
                <a:solidFill>
                  <a:schemeClr val="tx1"/>
                </a:solidFill>
                <a:effectLst/>
                <a:latin typeface="+mn-lt"/>
                <a:ea typeface="+mn-ea"/>
                <a:cs typeface="+mn-cs"/>
              </a:rPr>
              <a:t>Edmonton is approaching a population of a million</a:t>
            </a:r>
          </a:p>
          <a:p>
            <a:r>
              <a:rPr lang="en-US" sz="1200" kern="1200" dirty="0" smtClean="0">
                <a:solidFill>
                  <a:schemeClr val="tx1"/>
                </a:solidFill>
                <a:effectLst/>
                <a:latin typeface="+mn-lt"/>
                <a:ea typeface="+mn-ea"/>
                <a:cs typeface="+mn-cs"/>
              </a:rPr>
              <a:t>Out of those, approx. 275,000 Edmontonians were active cardholders in 2018.</a:t>
            </a:r>
          </a:p>
          <a:p>
            <a:r>
              <a:rPr lang="en-US" sz="1200" kern="1200" dirty="0" smtClean="0">
                <a:solidFill>
                  <a:schemeClr val="tx1"/>
                </a:solidFill>
                <a:effectLst/>
                <a:latin typeface="+mn-lt"/>
                <a:ea typeface="+mn-ea"/>
                <a:cs typeface="+mn-cs"/>
              </a:rPr>
              <a:t>We have 21 branches</a:t>
            </a:r>
          </a:p>
          <a:p>
            <a:r>
              <a:rPr lang="en-US" sz="1200" kern="1200" dirty="0" smtClean="0">
                <a:solidFill>
                  <a:schemeClr val="tx1"/>
                </a:solidFill>
                <a:effectLst/>
                <a:latin typeface="+mn-lt"/>
                <a:ea typeface="+mn-ea"/>
                <a:cs typeface="+mn-cs"/>
              </a:rPr>
              <a:t>Our collections budget has remained pretty steady over the last 5 years at ~$7 million.</a:t>
            </a:r>
          </a:p>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4</a:t>
            </a:fld>
            <a:endParaRPr lang="en-US"/>
          </a:p>
        </p:txBody>
      </p:sp>
    </p:spTree>
    <p:extLst>
      <p:ext uri="{BB962C8B-B14F-4D97-AF65-F5344CB8AC3E}">
        <p14:creationId xmlns:p14="http://schemas.microsoft.com/office/powerpoint/2010/main" val="2326937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with other services and general circulation, books are the most oft-requested format in ILL (70%)!.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see, indicated by the blue bar in the bottom chart, that there is a marked increase in requested titles over 10 years old after 2015, when the BiblioSuggest limit was implement.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BAA23-8F67-4650-B190-AA2F2C820D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322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sz="1200" kern="1200" dirty="0" smtClean="0">
                <a:solidFill>
                  <a:schemeClr val="tx1"/>
                </a:solidFill>
                <a:effectLst/>
                <a:latin typeface="+mn-lt"/>
                <a:ea typeface="+mn-ea"/>
                <a:cs typeface="+mn-cs"/>
              </a:rPr>
              <a:t>Overall the annual cost of the ILL service is approximately $377,000, with a majority of this being attributed to the staff at CMA. ILL materials also need to be handled by branch staff and transited to and from branches, check-in/checkout add additional costs that make borrowing ILL items more costly than lending to other libraries.</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 calculate the annual cost and the costs per transaction, we re-used data from our time audit and staff activity assessments to determine the time spent working on and delivering ILL materials</a:t>
            </a:r>
            <a:endParaRPr lang="en-US"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cost per transaction of ILL is extraordinarily high – at $15.07 for borrowed items and $14.12 for items lent.</a:t>
            </a:r>
            <a:endParaRPr lang="en-US" sz="14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Compared to an EPL book at $1.74 per checkout</a:t>
            </a:r>
            <a:endParaRPr lang="en-US" sz="14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Almost 9 times as much!</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With 6,260 users in 2018, Annual cost per user = $60.21</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6BAA23-8F67-4650-B190-AA2F2C820D80}" type="slidenum">
              <a:rPr lang="en-US" smtClean="0"/>
              <a:t>41</a:t>
            </a:fld>
            <a:endParaRPr lang="en-US" dirty="0"/>
          </a:p>
        </p:txBody>
      </p:sp>
    </p:spTree>
    <p:extLst>
      <p:ext uri="{BB962C8B-B14F-4D97-AF65-F5344CB8AC3E}">
        <p14:creationId xmlns:p14="http://schemas.microsoft.com/office/powerpoint/2010/main" val="4264890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kern="1200" dirty="0" smtClean="0">
                <a:solidFill>
                  <a:schemeClr val="tx1"/>
                </a:solidFill>
                <a:effectLst/>
                <a:latin typeface="+mn-lt"/>
                <a:ea typeface="+mn-ea"/>
                <a:cs typeface="+mn-cs"/>
              </a:rPr>
              <a:t>We also wanted to compare the costs of procuring items through ILL with the cost of acquiring and circulating the same items in EPL’s own collection.</a:t>
            </a:r>
          </a:p>
          <a:p>
            <a:r>
              <a:rPr lang="en-US" sz="1200" b="0" kern="1200" dirty="0" smtClean="0">
                <a:solidFill>
                  <a:schemeClr val="tx1"/>
                </a:solidFill>
                <a:effectLst/>
                <a:latin typeface="+mn-lt"/>
                <a:ea typeface="+mn-ea"/>
                <a:cs typeface="+mn-cs"/>
              </a:rPr>
              <a:t> </a:t>
            </a:r>
          </a:p>
          <a:p>
            <a:pPr lvl="0"/>
            <a:r>
              <a:rPr lang="en-US" sz="1200" b="0" kern="1200" dirty="0" smtClean="0">
                <a:solidFill>
                  <a:schemeClr val="tx1"/>
                </a:solidFill>
                <a:effectLst/>
                <a:latin typeface="+mn-lt"/>
                <a:ea typeface="+mn-ea"/>
                <a:cs typeface="+mn-cs"/>
              </a:rPr>
              <a:t>To do this, we took the cost per ILL ($15.07) and compared this with the average cost to get items “shelf-ready” by format (determined from data from our time audit and ROI analysis) plus the cost per checkout</a:t>
            </a:r>
          </a:p>
          <a:p>
            <a:r>
              <a:rPr lang="en-US" sz="1200" b="0" kern="1200" dirty="0" smtClean="0">
                <a:solidFill>
                  <a:schemeClr val="tx1"/>
                </a:solidFill>
                <a:effectLst/>
                <a:latin typeface="+mn-lt"/>
                <a:ea typeface="+mn-ea"/>
                <a:cs typeface="+mn-cs"/>
              </a:rPr>
              <a:t> </a:t>
            </a:r>
          </a:p>
          <a:p>
            <a:pPr lvl="0"/>
            <a:r>
              <a:rPr lang="en-US" sz="1200" b="0" kern="1200" dirty="0" smtClean="0">
                <a:solidFill>
                  <a:schemeClr val="tx1"/>
                </a:solidFill>
                <a:effectLst/>
                <a:latin typeface="+mn-lt"/>
                <a:ea typeface="+mn-ea"/>
                <a:cs typeface="+mn-cs"/>
              </a:rPr>
              <a:t>We found that: At its current costs, the average item needs only to circulate only 3 times after purchase for the item’s acquisition to be more cost-effective for EPL than its procurement through ILL. This “threshold” number varies by format; adult fiction books need only to circulate twice; non-fiction books, DVD, and CDs 3 times; while audiobooks need to circulate at least 5 times for its purchase to be more economical than its attainment via ILL for the same number of checkouts.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This provides insights into how customer ILL requests might be used to inform collection development at EPL; however, (as you know) acquiring requested items is easier said than done. The availability, cost, and subject matter of requested material complicate this process (especially for older titles)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CCFD94-5EC6-467A-B5B3-B0F47D4550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45541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that you’re probably hoping to never see another pie chart in your life, or you have an insatiable urge to seek out some pie at lunch today, we’ll leave you with some key themes that have come through all the layers of our research.</a:t>
            </a:r>
          </a:p>
          <a:p>
            <a:r>
              <a:rPr lang="en-US" sz="1200" kern="1200" dirty="0" smtClean="0">
                <a:solidFill>
                  <a:schemeClr val="tx1"/>
                </a:solidFill>
                <a:effectLst/>
                <a:latin typeface="+mn-lt"/>
                <a:ea typeface="+mn-ea"/>
                <a:cs typeface="+mn-cs"/>
              </a:rPr>
              <a:t>&lt;read through slide&gt;</a:t>
            </a:r>
          </a:p>
          <a:p>
            <a:r>
              <a:rPr lang="en-US" sz="1200" kern="1200" dirty="0" smtClean="0">
                <a:solidFill>
                  <a:schemeClr val="tx1"/>
                </a:solidFill>
                <a:effectLst/>
                <a:latin typeface="+mn-lt"/>
                <a:ea typeface="+mn-ea"/>
                <a:cs typeface="+mn-cs"/>
              </a:rPr>
              <a:t>Angela is now a Youth Services Librarian, while I am the Licensing and Collections Assessment Librarian, so you will be able to reach us at our EPL emails!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CCFD94-5EC6-467A-B5B3-B0F47D4550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49916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came up with many recommendations based on our findings – from low hanging fruit to big picture pilots</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Broadly, we’ve really seen the importance of…</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This includes in-house use, and customer surveys related specifically to collections</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We’re recommending some adjustments…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This includes things like copies-to-holds rations, customer suggestion limits, etc.</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We’ve identified some opportunities for advocacy, outreach, and marketing – as well as ways we might reduce barriers to collection access such as removing overdue fees and innovative ways to improve digital literacy and access</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Lastly, we’re also recommending some pilots to…</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Big ones include changes to the floating collection at EPL</a:t>
            </a:r>
            <a:endParaRPr lang="en-US" sz="1400" kern="1200" dirty="0" smtClean="0">
              <a:solidFill>
                <a:schemeClr val="tx1"/>
              </a:solidFill>
              <a:effectLst/>
              <a:latin typeface="+mn-lt"/>
              <a:ea typeface="+mn-ea"/>
              <a:cs typeface="+mn-cs"/>
            </a:endParaRPr>
          </a:p>
          <a:p>
            <a:pPr marL="0" indent="0">
              <a:buFontTx/>
              <a:buNone/>
            </a:pP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44</a:t>
            </a:fld>
            <a:endParaRPr lang="en-US"/>
          </a:p>
        </p:txBody>
      </p:sp>
    </p:spTree>
    <p:extLst>
      <p:ext uri="{BB962C8B-B14F-4D97-AF65-F5344CB8AC3E}">
        <p14:creationId xmlns:p14="http://schemas.microsoft.com/office/powerpoint/2010/main" val="26618417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45</a:t>
            </a:fld>
            <a:endParaRPr lang="en-US"/>
          </a:p>
        </p:txBody>
      </p:sp>
    </p:spTree>
    <p:extLst>
      <p:ext uri="{BB962C8B-B14F-4D97-AF65-F5344CB8AC3E}">
        <p14:creationId xmlns:p14="http://schemas.microsoft.com/office/powerpoint/2010/main" val="3383508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the ever shifting technological landscape, libraries are challenged with finding an appropriate balance between physical and digital collections. So it’s important to consider both usage and costs</a:t>
            </a:r>
          </a:p>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5</a:t>
            </a:fld>
            <a:endParaRPr lang="en-US"/>
          </a:p>
        </p:txBody>
      </p:sp>
    </p:spTree>
    <p:extLst>
      <p:ext uri="{BB962C8B-B14F-4D97-AF65-F5344CB8AC3E}">
        <p14:creationId xmlns:p14="http://schemas.microsoft.com/office/powerpoint/2010/main" val="409856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Overall, total circulation – when we consider both physical and digital usage - at EPL has increased. </a:t>
            </a:r>
          </a:p>
          <a:p>
            <a:pPr lvl="0"/>
            <a:r>
              <a:rPr lang="en-US" sz="1200" kern="1200" dirty="0" smtClean="0">
                <a:solidFill>
                  <a:schemeClr val="tx1"/>
                </a:solidFill>
                <a:effectLst/>
                <a:latin typeface="+mn-lt"/>
                <a:ea typeface="+mn-ea"/>
                <a:cs typeface="+mn-cs"/>
              </a:rPr>
              <a:t>Although physical </a:t>
            </a:r>
            <a:r>
              <a:rPr lang="en-US" sz="1200" kern="1200" dirty="0" err="1" smtClean="0">
                <a:solidFill>
                  <a:schemeClr val="tx1"/>
                </a:solidFill>
                <a:effectLst/>
                <a:latin typeface="+mn-lt"/>
                <a:ea typeface="+mn-ea"/>
                <a:cs typeface="+mn-cs"/>
              </a:rPr>
              <a:t>circ</a:t>
            </a:r>
            <a:r>
              <a:rPr lang="en-US" sz="1200" kern="1200" dirty="0" smtClean="0">
                <a:solidFill>
                  <a:schemeClr val="tx1"/>
                </a:solidFill>
                <a:effectLst/>
                <a:latin typeface="+mn-lt"/>
                <a:ea typeface="+mn-ea"/>
                <a:cs typeface="+mn-cs"/>
              </a:rPr>
              <a:t> has shown annual decreases, this has predominantly been made up for by increases in digital usage</a:t>
            </a:r>
          </a:p>
          <a:p>
            <a:pPr lvl="0"/>
            <a:r>
              <a:rPr lang="en-US" sz="1200" kern="1200" dirty="0" smtClean="0">
                <a:solidFill>
                  <a:schemeClr val="tx1"/>
                </a:solidFill>
                <a:effectLst/>
                <a:latin typeface="+mn-lt"/>
                <a:ea typeface="+mn-ea"/>
                <a:cs typeface="+mn-cs"/>
              </a:rPr>
              <a:t>Although the numbers tell us that physical collection usage is trending downward, contextualizing circulation data is very important.</a:t>
            </a:r>
          </a:p>
          <a:p>
            <a:pPr lvl="0"/>
            <a:r>
              <a:rPr lang="en-US" sz="1200" b="1" kern="1200" dirty="0" smtClean="0">
                <a:solidFill>
                  <a:schemeClr val="tx1"/>
                </a:solidFill>
                <a:effectLst/>
                <a:latin typeface="+mn-lt"/>
                <a:ea typeface="+mn-ea"/>
                <a:cs typeface="+mn-cs"/>
              </a:rPr>
              <a:t>Discuss the arrows (more on budget later)</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also know that there have been large changes in the commercial market in the last few years, with the rise of Netflix, Spotify, and other streaming services that have shifted how media is used</a:t>
            </a:r>
          </a:p>
          <a:p>
            <a:pPr lvl="0"/>
            <a:r>
              <a:rPr lang="en-US" sz="1200" kern="1200" dirty="0" smtClean="0">
                <a:solidFill>
                  <a:schemeClr val="tx1"/>
                </a:solidFill>
                <a:effectLst/>
                <a:latin typeface="+mn-lt"/>
                <a:ea typeface="+mn-ea"/>
                <a:cs typeface="+mn-cs"/>
              </a:rPr>
              <a:t>Measuring digital usage is also complicated…</a:t>
            </a:r>
          </a:p>
          <a:p>
            <a:r>
              <a:rPr lang="en-US" sz="1200" b="1" kern="1200" dirty="0" smtClean="0">
                <a:solidFill>
                  <a:schemeClr val="tx1"/>
                </a:solidFill>
                <a:effectLst/>
                <a:latin typeface="+mn-lt"/>
                <a:ea typeface="+mn-ea"/>
                <a:cs typeface="+mn-cs"/>
              </a:rPr>
              <a:t>Key finding</a:t>
            </a:r>
            <a:r>
              <a:rPr lang="en-US" sz="1200" kern="1200" dirty="0" smtClean="0">
                <a:solidFill>
                  <a:schemeClr val="tx1"/>
                </a:solidFill>
                <a:effectLst/>
                <a:latin typeface="+mn-lt"/>
                <a:ea typeface="+mn-ea"/>
                <a:cs typeface="+mn-cs"/>
              </a:rPr>
              <a:t>: the numbers don’t tell the whole story;  Usage of the physical collection at EPL is shifting and adapting rather than simply declining</a:t>
            </a:r>
          </a:p>
          <a:p>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6</a:t>
            </a:fld>
            <a:endParaRPr lang="en-US"/>
          </a:p>
        </p:txBody>
      </p:sp>
    </p:spTree>
    <p:extLst>
      <p:ext uri="{BB962C8B-B14F-4D97-AF65-F5344CB8AC3E}">
        <p14:creationId xmlns:p14="http://schemas.microsoft.com/office/powerpoint/2010/main" val="354163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Following up on the added ‘context’ that we showed in the last slide, we saw pretty early on that it was useful to visualize this context in the same place, like this timeline!</a:t>
            </a:r>
          </a:p>
          <a:p>
            <a:r>
              <a:rPr lang="en-US" sz="1200" kern="1200" dirty="0" smtClean="0">
                <a:solidFill>
                  <a:schemeClr val="tx1"/>
                </a:solidFill>
                <a:effectLst/>
                <a:latin typeface="+mn-lt"/>
                <a:ea typeface="+mn-ea"/>
                <a:cs typeface="+mn-cs"/>
              </a:rPr>
              <a:t>Having a living “timeline” of significant events such as branch opening/moves can help explain changes seen in data. This is something we’ve recommended going forward at EPL, and we would recommend for your library to keep if you don’t already</a:t>
            </a:r>
          </a:p>
          <a:p>
            <a:pPr lvl="0"/>
            <a:r>
              <a:rPr lang="en-US" sz="1200" kern="1200" dirty="0" smtClean="0">
                <a:solidFill>
                  <a:schemeClr val="tx1"/>
                </a:solidFill>
                <a:effectLst/>
                <a:latin typeface="+mn-lt"/>
                <a:ea typeface="+mn-ea"/>
                <a:cs typeface="+mn-cs"/>
              </a:rPr>
              <a:t>[next slide]</a:t>
            </a:r>
          </a:p>
          <a:p>
            <a:pPr marL="0" indent="0">
              <a:buFontTx/>
              <a:buNone/>
            </a:pPr>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7</a:t>
            </a:fld>
            <a:endParaRPr lang="en-US"/>
          </a:p>
        </p:txBody>
      </p:sp>
    </p:spTree>
    <p:extLst>
      <p:ext uri="{BB962C8B-B14F-4D97-AF65-F5344CB8AC3E}">
        <p14:creationId xmlns:p14="http://schemas.microsoft.com/office/powerpoint/2010/main" val="1323330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complement the locations timeline, we also found it useful to keep track of major shifts in our physical and digital offerings</a:t>
            </a:r>
          </a:p>
          <a:p>
            <a:r>
              <a:rPr lang="en-US" sz="1200" kern="1200" dirty="0" smtClean="0">
                <a:solidFill>
                  <a:schemeClr val="tx1"/>
                </a:solidFill>
                <a:effectLst/>
                <a:latin typeface="+mn-lt"/>
                <a:ea typeface="+mn-ea"/>
                <a:cs typeface="+mn-cs"/>
              </a:rPr>
              <a:t>The addition/cancellation of resources – particularly digital – can drastically impact circulation activity: this timeline serves as an extra checkpoint when you see a sudden increase or decrease in </a:t>
            </a:r>
            <a:r>
              <a:rPr lang="en-US" sz="1200" kern="1200" dirty="0" err="1" smtClean="0">
                <a:solidFill>
                  <a:schemeClr val="tx1"/>
                </a:solidFill>
                <a:effectLst/>
                <a:latin typeface="+mn-lt"/>
                <a:ea typeface="+mn-ea"/>
                <a:cs typeface="+mn-cs"/>
              </a:rPr>
              <a:t>circ</a:t>
            </a:r>
            <a:r>
              <a:rPr lang="en-US" sz="1200" kern="1200" dirty="0" smtClean="0">
                <a:solidFill>
                  <a:schemeClr val="tx1"/>
                </a:solidFill>
                <a:effectLst/>
                <a:latin typeface="+mn-lt"/>
                <a:ea typeface="+mn-ea"/>
                <a:cs typeface="+mn-cs"/>
              </a:rPr>
              <a:t> stats (i.e. impact of Freegal on eMusic stats).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8</a:t>
            </a:fld>
            <a:endParaRPr lang="en-US"/>
          </a:p>
        </p:txBody>
      </p:sp>
    </p:spTree>
    <p:extLst>
      <p:ext uri="{BB962C8B-B14F-4D97-AF65-F5344CB8AC3E}">
        <p14:creationId xmlns:p14="http://schemas.microsoft.com/office/powerpoint/2010/main" val="35786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As usage has shifted, so have libraries’ budgets. The chicken vs. egg question is one we’ve wrestled with. (</a:t>
            </a:r>
            <a:r>
              <a:rPr lang="en-US" sz="1200" b="0" kern="1200" dirty="0" err="1" smtClean="0">
                <a:solidFill>
                  <a:schemeClr val="tx1"/>
                </a:solidFill>
                <a:effectLst/>
                <a:latin typeface="+mn-lt"/>
                <a:ea typeface="+mn-ea"/>
                <a:cs typeface="+mn-cs"/>
              </a:rPr>
              <a:t>eg</a:t>
            </a:r>
            <a:r>
              <a:rPr lang="en-US" sz="1200" b="0" kern="1200" dirty="0" smtClean="0">
                <a:solidFill>
                  <a:schemeClr val="tx1"/>
                </a:solidFill>
                <a:effectLst/>
                <a:latin typeface="+mn-lt"/>
                <a:ea typeface="+mn-ea"/>
                <a:cs typeface="+mn-cs"/>
              </a:rPr>
              <a:t>. how have changes to budget allocations affected </a:t>
            </a:r>
            <a:r>
              <a:rPr lang="en-US" sz="1200" b="0" kern="1200" dirty="0" err="1" smtClean="0">
                <a:solidFill>
                  <a:schemeClr val="tx1"/>
                </a:solidFill>
                <a:effectLst/>
                <a:latin typeface="+mn-lt"/>
                <a:ea typeface="+mn-ea"/>
                <a:cs typeface="+mn-cs"/>
              </a:rPr>
              <a:t>circ</a:t>
            </a:r>
            <a:r>
              <a:rPr lang="en-US" sz="1200" b="0" kern="1200" dirty="0" smtClean="0">
                <a:solidFill>
                  <a:schemeClr val="tx1"/>
                </a:solidFill>
                <a:effectLst/>
                <a:latin typeface="+mn-lt"/>
                <a:ea typeface="+mn-ea"/>
                <a:cs typeface="+mn-cs"/>
              </a:rPr>
              <a:t> figures, and how have those figures in turn impact how the budget is allocated)</a:t>
            </a:r>
          </a:p>
          <a:p>
            <a:r>
              <a:rPr lang="en-US" sz="1200" b="0" kern="1200" dirty="0" smtClean="0">
                <a:solidFill>
                  <a:schemeClr val="tx1"/>
                </a:solidFill>
                <a:effectLst/>
                <a:latin typeface="+mn-lt"/>
                <a:ea typeface="+mn-ea"/>
                <a:cs typeface="+mn-cs"/>
              </a:rPr>
              <a:t> </a:t>
            </a:r>
          </a:p>
          <a:p>
            <a:pPr lvl="0"/>
            <a:r>
              <a:rPr lang="en-US" sz="1200" b="0" kern="1200" dirty="0" smtClean="0">
                <a:solidFill>
                  <a:schemeClr val="tx1"/>
                </a:solidFill>
                <a:effectLst/>
                <a:latin typeface="+mn-lt"/>
                <a:ea typeface="+mn-ea"/>
                <a:cs typeface="+mn-cs"/>
              </a:rPr>
              <a:t>This graph shows the % of circulations (dig. vs </a:t>
            </a:r>
            <a:r>
              <a:rPr lang="en-US" sz="1200" b="0" kern="1200" dirty="0" err="1" smtClean="0">
                <a:solidFill>
                  <a:schemeClr val="tx1"/>
                </a:solidFill>
                <a:effectLst/>
                <a:latin typeface="+mn-lt"/>
                <a:ea typeface="+mn-ea"/>
                <a:cs typeface="+mn-cs"/>
              </a:rPr>
              <a:t>phys</a:t>
            </a:r>
            <a:r>
              <a:rPr lang="en-US" sz="1200" b="0" kern="1200" dirty="0" smtClean="0">
                <a:solidFill>
                  <a:schemeClr val="tx1"/>
                </a:solidFill>
                <a:effectLst/>
                <a:latin typeface="+mn-lt"/>
                <a:ea typeface="+mn-ea"/>
                <a:cs typeface="+mn-cs"/>
              </a:rPr>
              <a:t>) compared with the % of the materials budget allocated between dig vs. physical collections</a:t>
            </a:r>
          </a:p>
          <a:p>
            <a:pPr lvl="0"/>
            <a:r>
              <a:rPr lang="en-US" sz="1200" b="0" kern="1200" dirty="0" err="1" smtClean="0">
                <a:solidFill>
                  <a:schemeClr val="tx1"/>
                </a:solidFill>
                <a:effectLst/>
                <a:latin typeface="+mn-lt"/>
                <a:ea typeface="+mn-ea"/>
                <a:cs typeface="+mn-cs"/>
              </a:rPr>
              <a:t>Circ</a:t>
            </a:r>
            <a:r>
              <a:rPr lang="en-US" sz="1200" b="0" kern="1200" dirty="0" smtClean="0">
                <a:solidFill>
                  <a:schemeClr val="tx1"/>
                </a:solidFill>
                <a:effectLst/>
                <a:latin typeface="+mn-lt"/>
                <a:ea typeface="+mn-ea"/>
                <a:cs typeface="+mn-cs"/>
              </a:rPr>
              <a:t> = 30% digital, 70% physical</a:t>
            </a:r>
          </a:p>
          <a:p>
            <a:pPr lvl="0"/>
            <a:r>
              <a:rPr lang="en-US" sz="1200" b="0" kern="1200" dirty="0" smtClean="0">
                <a:solidFill>
                  <a:schemeClr val="tx1"/>
                </a:solidFill>
                <a:effectLst/>
                <a:latin typeface="+mn-lt"/>
                <a:ea typeface="+mn-ea"/>
                <a:cs typeface="+mn-cs"/>
              </a:rPr>
              <a:t>Budget = 40% digital, 60% physical</a:t>
            </a:r>
          </a:p>
          <a:p>
            <a:pPr lvl="0"/>
            <a:r>
              <a:rPr lang="en-US" sz="1200" b="0" kern="1200" dirty="0" smtClean="0">
                <a:solidFill>
                  <a:schemeClr val="tx1"/>
                </a:solidFill>
                <a:effectLst/>
                <a:latin typeface="+mn-lt"/>
                <a:ea typeface="+mn-ea"/>
                <a:cs typeface="+mn-cs"/>
              </a:rPr>
              <a:t>As you can see, budget allocation between the physical and digital collections broadly are a bit disproportional when compared with circulation (and even more so when compared to the number of customers served – will discuss later)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5CCFD94-5EC6-467A-B5B3-B0F47D4550FD}" type="slidenum">
              <a:rPr lang="en-US" smtClean="0"/>
              <a:pPr/>
              <a:t>9</a:t>
            </a:fld>
            <a:endParaRPr lang="en-US"/>
          </a:p>
        </p:txBody>
      </p:sp>
    </p:spTree>
    <p:extLst>
      <p:ext uri="{BB962C8B-B14F-4D97-AF65-F5344CB8AC3E}">
        <p14:creationId xmlns:p14="http://schemas.microsoft.com/office/powerpoint/2010/main" val="1241267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57158" y="357166"/>
            <a:ext cx="8429655" cy="785818"/>
          </a:xfrm>
        </p:spPr>
        <p:txBody>
          <a:bodyPr>
            <a:normAutofit/>
          </a:bodyPr>
          <a:lstStyle>
            <a:lvl1pPr>
              <a:buNone/>
              <a:defRPr sz="4400" b="1"/>
            </a:lvl1pPr>
          </a:lstStyle>
          <a:p>
            <a:pPr lvl="0"/>
            <a:r>
              <a:rPr lang="en-US" dirty="0"/>
              <a:t>Presentation Title</a:t>
            </a:r>
          </a:p>
        </p:txBody>
      </p:sp>
      <p:sp>
        <p:nvSpPr>
          <p:cNvPr id="10" name="Text Placeholder 9"/>
          <p:cNvSpPr>
            <a:spLocks noGrp="1"/>
          </p:cNvSpPr>
          <p:nvPr>
            <p:ph type="body" sz="quarter" idx="11" hasCustomPrompt="1"/>
          </p:nvPr>
        </p:nvSpPr>
        <p:spPr>
          <a:xfrm>
            <a:off x="357158" y="1142985"/>
            <a:ext cx="7643866" cy="1214446"/>
          </a:xfrm>
        </p:spPr>
        <p:txBody>
          <a:bodyPr/>
          <a:lstStyle>
            <a:lvl1pPr marL="0">
              <a:buNone/>
              <a:defRPr b="0"/>
            </a:lvl1pPr>
          </a:lstStyle>
          <a:p>
            <a:pPr lvl="0"/>
            <a:r>
              <a:rPr lang="en-US" dirty="0"/>
              <a:t>Presentation subtitle or a two-line description about the presentation.</a:t>
            </a:r>
          </a:p>
        </p:txBody>
      </p:sp>
      <p:sp>
        <p:nvSpPr>
          <p:cNvPr id="4" name="Date Placeholder 3"/>
          <p:cNvSpPr>
            <a:spLocks noGrp="1"/>
          </p:cNvSpPr>
          <p:nvPr>
            <p:ph type="dt" sz="half" idx="2"/>
          </p:nvPr>
        </p:nvSpPr>
        <p:spPr>
          <a:xfrm>
            <a:off x="357158"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8CB01F8D-5414-4860-B9DB-D1711511FAEC}" type="datetime1">
              <a:rPr lang="en-US" smtClean="0"/>
              <a:pPr/>
              <a:t>4/30/2019</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a:t>Subheading</a:t>
            </a:r>
          </a:p>
          <a:p>
            <a:pPr lvl="1"/>
            <a:r>
              <a:rPr lang="en-US" dirty="0"/>
              <a:t>Slides should feature the slide heading above in green when they follow the green section divider.</a:t>
            </a:r>
          </a:p>
        </p:txBody>
      </p:sp>
      <p:sp>
        <p:nvSpPr>
          <p:cNvPr id="11" name="Text Placeholder 10"/>
          <p:cNvSpPr>
            <a:spLocks noGrp="1"/>
          </p:cNvSpPr>
          <p:nvPr>
            <p:ph type="body" sz="quarter" idx="11" hasCustomPrompt="1"/>
          </p:nvPr>
        </p:nvSpPr>
        <p:spPr>
          <a:xfrm>
            <a:off x="357158" y="357188"/>
            <a:ext cx="8358217" cy="1143000"/>
          </a:xfrm>
        </p:spPr>
        <p:txBody>
          <a:bodyPr>
            <a:normAutofit/>
          </a:bodyPr>
          <a:lstStyle>
            <a:lvl1pPr>
              <a:defRPr sz="4400">
                <a:solidFill>
                  <a:schemeClr val="tx1"/>
                </a:solidFill>
              </a:defRPr>
            </a:lvl1pPr>
          </a:lstStyle>
          <a:p>
            <a:pPr lvl="0"/>
            <a:r>
              <a:rPr lang="en-US" dirty="0"/>
              <a:t>Slide Heading</a:t>
            </a:r>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a:t>Section title or a short</a:t>
            </a:r>
            <a:br>
              <a:rPr lang="en-US" dirty="0"/>
            </a:br>
            <a:r>
              <a:rPr lang="en-US" dirty="0"/>
              <a:t>introductory statement that </a:t>
            </a:r>
            <a:br>
              <a:rPr lang="en-US" dirty="0"/>
            </a:br>
            <a:r>
              <a:rPr lang="en-US" dirty="0"/>
              <a:t>acts as a section divider.</a:t>
            </a:r>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a:t>Slide Heading</a:t>
            </a:r>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a:t>Subheading</a:t>
            </a:r>
          </a:p>
          <a:p>
            <a:pPr lvl="1"/>
            <a:r>
              <a:rPr lang="en-US" dirty="0"/>
              <a:t>Slides should feature the slide heading above in red when they follow the red section divider slide.</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a:t>Subheading</a:t>
            </a:r>
          </a:p>
          <a:p>
            <a:pPr lvl="1"/>
            <a:r>
              <a:rPr lang="en-US" dirty="0"/>
              <a:t>Slides should feature the slide heading above in red when they follow the red section divider.</a:t>
            </a:r>
          </a:p>
        </p:txBody>
      </p:sp>
      <p:sp>
        <p:nvSpPr>
          <p:cNvPr id="6" name="Text Placeholder 5"/>
          <p:cNvSpPr>
            <a:spLocks noGrp="1"/>
          </p:cNvSpPr>
          <p:nvPr>
            <p:ph type="body" sz="quarter" idx="11" hasCustomPrompt="1"/>
          </p:nvPr>
        </p:nvSpPr>
        <p:spPr>
          <a:xfrm>
            <a:off x="357159" y="357188"/>
            <a:ext cx="8358246" cy="1143000"/>
          </a:xfrm>
        </p:spPr>
        <p:txBody>
          <a:bodyPr>
            <a:normAutofit/>
          </a:bodyPr>
          <a:lstStyle>
            <a:lvl1pPr>
              <a:defRPr sz="4400">
                <a:solidFill>
                  <a:schemeClr val="tx1"/>
                </a:solidFill>
              </a:defRPr>
            </a:lvl1pPr>
          </a:lstStyle>
          <a:p>
            <a:pPr lvl="0"/>
            <a:r>
              <a:rPr lang="en-US" dirty="0"/>
              <a:t>Slide Heading</a:t>
            </a:r>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Yellow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a:t>Section title or a short</a:t>
            </a:r>
            <a:br>
              <a:rPr lang="en-US" dirty="0"/>
            </a:br>
            <a:r>
              <a:rPr lang="en-US" dirty="0"/>
              <a:t>introductory statement that </a:t>
            </a:r>
            <a:br>
              <a:rPr lang="en-US" dirty="0"/>
            </a:br>
            <a:r>
              <a:rPr lang="en-US" dirty="0"/>
              <a:t>acts as a section divider.</a:t>
            </a:r>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extLst>
      <p:ext uri="{BB962C8B-B14F-4D97-AF65-F5344CB8AC3E}">
        <p14:creationId xmlns:p14="http://schemas.microsoft.com/office/powerpoint/2010/main" val="1786251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urple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a:t>Slide Heading</a:t>
            </a:r>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a:t>Subheading</a:t>
            </a:r>
          </a:p>
          <a:p>
            <a:pPr lvl="1"/>
            <a:r>
              <a:rPr lang="en-US" dirty="0"/>
              <a:t>Slides should feature the slide heading above in purple when they follow the purple section divider slide.</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extLst>
      <p:ext uri="{BB962C8B-B14F-4D97-AF65-F5344CB8AC3E}">
        <p14:creationId xmlns:p14="http://schemas.microsoft.com/office/powerpoint/2010/main" val="1260320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ck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a:t>Slide Heading</a:t>
            </a:r>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a:t>Subheading</a:t>
            </a:r>
          </a:p>
          <a:p>
            <a:pPr lvl="1"/>
            <a:r>
              <a:rPr lang="en-US" dirty="0"/>
              <a:t>Slides should feature the slide heading above in blue when they follow the blue section divider slide.</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extLst>
      <p:ext uri="{BB962C8B-B14F-4D97-AF65-F5344CB8AC3E}">
        <p14:creationId xmlns:p14="http://schemas.microsoft.com/office/powerpoint/2010/main" val="223500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rple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a:t>Section title or a short</a:t>
            </a:r>
            <a:br>
              <a:rPr lang="en-US" dirty="0"/>
            </a:br>
            <a:r>
              <a:rPr lang="en-US" dirty="0"/>
              <a:t>introductory statement that </a:t>
            </a:r>
            <a:br>
              <a:rPr lang="en-US" dirty="0"/>
            </a:br>
            <a:r>
              <a:rPr lang="en-US" dirty="0"/>
              <a:t>acts as a section divider.</a:t>
            </a:r>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9C975-1332-4A37-9830-FFE18DBF0DD1}"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1905D-E7B7-4E48-86FD-3BFF44E49886}" type="slidenum">
              <a:rPr lang="en-US" smtClean="0"/>
              <a:t>‹#›</a:t>
            </a:fld>
            <a:endParaRPr lang="en-US" dirty="0"/>
          </a:p>
        </p:txBody>
      </p:sp>
    </p:spTree>
    <p:extLst>
      <p:ext uri="{BB962C8B-B14F-4D97-AF65-F5344CB8AC3E}">
        <p14:creationId xmlns:p14="http://schemas.microsoft.com/office/powerpoint/2010/main" val="3597188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rple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a:t>Slide Heading</a:t>
            </a:r>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a:t>Subheading</a:t>
            </a:r>
          </a:p>
          <a:p>
            <a:pPr lvl="1"/>
            <a:r>
              <a:rPr lang="en-US" dirty="0"/>
              <a:t>Slides should feature the slide heading above in purple when they follow the purple section divider slide.</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a:t>Section title or a short</a:t>
            </a:r>
            <a:br>
              <a:rPr lang="en-US" dirty="0"/>
            </a:br>
            <a:r>
              <a:rPr lang="en-US" dirty="0"/>
              <a:t>introductory statement that </a:t>
            </a:r>
            <a:br>
              <a:rPr lang="en-US" dirty="0"/>
            </a:br>
            <a:r>
              <a:rPr lang="en-US" dirty="0"/>
              <a:t>acts as a section divider.</a:t>
            </a:r>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rple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a:t>Subheading</a:t>
            </a:r>
          </a:p>
          <a:p>
            <a:pPr lvl="1"/>
            <a:r>
              <a:rPr lang="en-US" dirty="0"/>
              <a:t>Slides should feature the slide heading above in purple when they follow the purple section divider.</a:t>
            </a:r>
          </a:p>
        </p:txBody>
      </p:sp>
      <p:sp>
        <p:nvSpPr>
          <p:cNvPr id="6" name="Text Placeholder 5"/>
          <p:cNvSpPr>
            <a:spLocks noGrp="1"/>
          </p:cNvSpPr>
          <p:nvPr>
            <p:ph type="body" sz="quarter" idx="11" hasCustomPrompt="1"/>
          </p:nvPr>
        </p:nvSpPr>
        <p:spPr>
          <a:xfrm>
            <a:off x="357158" y="357188"/>
            <a:ext cx="8358246" cy="1143000"/>
          </a:xfrm>
        </p:spPr>
        <p:txBody>
          <a:bodyPr>
            <a:normAutofit/>
          </a:bodyPr>
          <a:lstStyle>
            <a:lvl1pPr>
              <a:defRPr sz="4400" baseline="0">
                <a:solidFill>
                  <a:schemeClr val="tx1"/>
                </a:solidFill>
              </a:defRPr>
            </a:lvl1pPr>
          </a:lstStyle>
          <a:p>
            <a:pPr lvl="0"/>
            <a:r>
              <a:rPr lang="en-US" dirty="0"/>
              <a:t>Slide Heading</a:t>
            </a:r>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a:t>Section title or a short</a:t>
            </a:r>
            <a:br>
              <a:rPr lang="en-US" dirty="0"/>
            </a:br>
            <a:r>
              <a:rPr lang="en-US" dirty="0"/>
              <a:t>introductory statement that </a:t>
            </a:r>
            <a:br>
              <a:rPr lang="en-US" dirty="0"/>
            </a:br>
            <a:r>
              <a:rPr lang="en-US" dirty="0"/>
              <a:t>acts as a section divider.</a:t>
            </a:r>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a:t>Slide Heading</a:t>
            </a:r>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a:t>Subheading</a:t>
            </a:r>
          </a:p>
          <a:p>
            <a:pPr lvl="1"/>
            <a:r>
              <a:rPr lang="en-US" dirty="0"/>
              <a:t>Slides should feature the slide heading above in blue when they follow the blue section divider slide.</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a:t>Subheading</a:t>
            </a:r>
          </a:p>
          <a:p>
            <a:pPr lvl="1"/>
            <a:r>
              <a:rPr lang="en-US" dirty="0"/>
              <a:t>Slides should feature the slide heading above in blue when they follow the blue section divider.</a:t>
            </a:r>
          </a:p>
        </p:txBody>
      </p:sp>
      <p:sp>
        <p:nvSpPr>
          <p:cNvPr id="6" name="Text Placeholder 5"/>
          <p:cNvSpPr>
            <a:spLocks noGrp="1"/>
          </p:cNvSpPr>
          <p:nvPr>
            <p:ph type="body" sz="quarter" idx="11" hasCustomPrompt="1"/>
          </p:nvPr>
        </p:nvSpPr>
        <p:spPr>
          <a:xfrm>
            <a:off x="357158" y="357188"/>
            <a:ext cx="8358217" cy="1143000"/>
          </a:xfrm>
        </p:spPr>
        <p:txBody>
          <a:bodyPr>
            <a:normAutofit/>
          </a:bodyPr>
          <a:lstStyle>
            <a:lvl1pPr>
              <a:defRPr sz="4400" baseline="0">
                <a:solidFill>
                  <a:schemeClr val="tx1"/>
                </a:solidFill>
              </a:defRPr>
            </a:lvl1pPr>
          </a:lstStyle>
          <a:p>
            <a:pPr lvl="0"/>
            <a:r>
              <a:rPr lang="en-US" dirty="0"/>
              <a:t>Slide Heading</a:t>
            </a:r>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a:t>Slide Heading</a:t>
            </a:r>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a:t>Subheading</a:t>
            </a:r>
          </a:p>
          <a:p>
            <a:pPr lvl="1"/>
            <a:r>
              <a:rPr lang="en-US" dirty="0"/>
              <a:t>Slides should feature the slide heading above in blue when they follow the blue section divider slide.</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a:t>Subheading</a:t>
            </a:r>
          </a:p>
          <a:p>
            <a:pPr lvl="1"/>
            <a:r>
              <a:rPr lang="en-US" dirty="0"/>
              <a:t>Slides should feature the slide heading above in blue when they follow the blue section divider.</a:t>
            </a:r>
          </a:p>
        </p:txBody>
      </p:sp>
      <p:sp>
        <p:nvSpPr>
          <p:cNvPr id="6" name="Text Placeholder 5"/>
          <p:cNvSpPr>
            <a:spLocks noGrp="1"/>
          </p:cNvSpPr>
          <p:nvPr>
            <p:ph type="body" sz="quarter" idx="11" hasCustomPrompt="1"/>
          </p:nvPr>
        </p:nvSpPr>
        <p:spPr>
          <a:xfrm>
            <a:off x="357158" y="357188"/>
            <a:ext cx="8358217" cy="1143000"/>
          </a:xfrm>
        </p:spPr>
        <p:txBody>
          <a:bodyPr>
            <a:normAutofit/>
          </a:bodyPr>
          <a:lstStyle>
            <a:lvl1pPr>
              <a:defRPr sz="4400" baseline="0">
                <a:solidFill>
                  <a:schemeClr val="tx1"/>
                </a:solidFill>
              </a:defRPr>
            </a:lvl1pPr>
          </a:lstStyle>
          <a:p>
            <a:pPr lvl="0"/>
            <a:r>
              <a:rPr lang="en-US" dirty="0"/>
              <a:t>Slide Heading</a:t>
            </a:r>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9C975-1332-4A37-9830-FFE18DBF0DD1}"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1905D-E7B7-4E48-86FD-3BFF44E49886}" type="slidenum">
              <a:rPr lang="en-US" smtClean="0"/>
              <a:t>‹#›</a:t>
            </a:fld>
            <a:endParaRPr lang="en-US" dirty="0"/>
          </a:p>
        </p:txBody>
      </p:sp>
    </p:spTree>
    <p:extLst>
      <p:ext uri="{BB962C8B-B14F-4D97-AF65-F5344CB8AC3E}">
        <p14:creationId xmlns:p14="http://schemas.microsoft.com/office/powerpoint/2010/main" val="2660576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ck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9" y="357188"/>
            <a:ext cx="8358187" cy="1143000"/>
          </a:xfrm>
        </p:spPr>
        <p:txBody>
          <a:bodyPr>
            <a:normAutofit/>
          </a:bodyPr>
          <a:lstStyle>
            <a:lvl1pPr>
              <a:defRPr sz="3300" baseline="0">
                <a:solidFill>
                  <a:schemeClr val="tx1"/>
                </a:solidFill>
              </a:defRPr>
            </a:lvl1pPr>
          </a:lstStyle>
          <a:p>
            <a:pPr lvl="0"/>
            <a:r>
              <a:rPr lang="en-US" dirty="0"/>
              <a:t>Slide Heading</a:t>
            </a:r>
          </a:p>
        </p:txBody>
      </p:sp>
      <p:sp>
        <p:nvSpPr>
          <p:cNvPr id="12" name="Text Placeholder 11"/>
          <p:cNvSpPr>
            <a:spLocks noGrp="1"/>
          </p:cNvSpPr>
          <p:nvPr>
            <p:ph type="body" sz="quarter" idx="12" hasCustomPrompt="1"/>
          </p:nvPr>
        </p:nvSpPr>
        <p:spPr>
          <a:xfrm>
            <a:off x="357159" y="1500190"/>
            <a:ext cx="8358217" cy="4071937"/>
          </a:xfrm>
        </p:spPr>
        <p:txBody>
          <a:bodyPr/>
          <a:lstStyle>
            <a:lvl1pPr>
              <a:defRPr/>
            </a:lvl1pPr>
            <a:lvl2pPr>
              <a:defRPr baseline="0"/>
            </a:lvl2pPr>
          </a:lstStyle>
          <a:p>
            <a:pPr lvl="0"/>
            <a:r>
              <a:rPr lang="en-US" dirty="0"/>
              <a:t>Subheading</a:t>
            </a:r>
          </a:p>
          <a:p>
            <a:pPr lvl="1"/>
            <a:r>
              <a:rPr lang="en-US" dirty="0"/>
              <a:t>Slides should feature the slide heading above in blue when they follow the blue section divider slide.</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5"/>
            <a:ext cx="2133600" cy="365125"/>
          </a:xfrm>
          <a:prstGeom prst="rect">
            <a:avLst/>
          </a:prstGeom>
        </p:spPr>
        <p:txBody>
          <a:bodyPr vert="horz" lIns="91440" tIns="45720" rIns="91440" bIns="45720" rtlCol="0" anchor="ctr"/>
          <a:lstStyle>
            <a:lvl1pPr algn="l">
              <a:defRPr sz="900">
                <a:solidFill>
                  <a:schemeClr val="bg2"/>
                </a:solidFill>
              </a:defRPr>
            </a:lvl1pPr>
          </a:lstStyle>
          <a:p>
            <a:fld id="{976B6DAE-1464-4C4A-A17B-99A185F7EC64}" type="slidenum">
              <a:rPr lang="en-US" smtClean="0"/>
              <a:pPr/>
              <a:t>‹#›</a:t>
            </a:fld>
            <a:endParaRPr lang="en-US" dirty="0"/>
          </a:p>
        </p:txBody>
      </p:sp>
    </p:spTree>
    <p:extLst>
      <p:ext uri="{BB962C8B-B14F-4D97-AF65-F5344CB8AC3E}">
        <p14:creationId xmlns:p14="http://schemas.microsoft.com/office/powerpoint/2010/main" val="1115481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ck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2400" b="1"/>
            </a:lvl1pPr>
            <a:lvl2pPr marL="0">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0" hasCustomPrompt="1"/>
          </p:nvPr>
        </p:nvSpPr>
        <p:spPr>
          <a:xfrm>
            <a:off x="357159" y="1500188"/>
            <a:ext cx="4071937" cy="4000500"/>
          </a:xfrm>
        </p:spPr>
        <p:txBody>
          <a:bodyPr/>
          <a:lstStyle>
            <a:lvl1pPr marL="0">
              <a:defRPr/>
            </a:lvl1pPr>
            <a:lvl2pPr>
              <a:defRPr baseline="0"/>
            </a:lvl2pPr>
          </a:lstStyle>
          <a:p>
            <a:pPr lvl="0"/>
            <a:r>
              <a:rPr lang="en-US" dirty="0"/>
              <a:t>Subheading</a:t>
            </a:r>
          </a:p>
          <a:p>
            <a:pPr lvl="1"/>
            <a:r>
              <a:rPr lang="en-US" dirty="0"/>
              <a:t>Slides should feature the slide heading above in blue when they follow the blue section divider.</a:t>
            </a:r>
          </a:p>
        </p:txBody>
      </p:sp>
      <p:sp>
        <p:nvSpPr>
          <p:cNvPr id="6" name="Text Placeholder 5"/>
          <p:cNvSpPr>
            <a:spLocks noGrp="1"/>
          </p:cNvSpPr>
          <p:nvPr>
            <p:ph type="body" sz="quarter" idx="11" hasCustomPrompt="1"/>
          </p:nvPr>
        </p:nvSpPr>
        <p:spPr>
          <a:xfrm>
            <a:off x="357159" y="357188"/>
            <a:ext cx="8358217" cy="1143000"/>
          </a:xfrm>
        </p:spPr>
        <p:txBody>
          <a:bodyPr>
            <a:normAutofit/>
          </a:bodyPr>
          <a:lstStyle>
            <a:lvl1pPr>
              <a:defRPr sz="3300" baseline="0">
                <a:solidFill>
                  <a:schemeClr val="tx1"/>
                </a:solidFill>
              </a:defRPr>
            </a:lvl1pPr>
          </a:lstStyle>
          <a:p>
            <a:pPr lvl="0"/>
            <a:r>
              <a:rPr lang="en-US" dirty="0"/>
              <a:t>Slide Heading</a:t>
            </a:r>
          </a:p>
        </p:txBody>
      </p:sp>
      <p:sp>
        <p:nvSpPr>
          <p:cNvPr id="5" name="Slide Number Placeholder 5"/>
          <p:cNvSpPr>
            <a:spLocks noGrp="1"/>
          </p:cNvSpPr>
          <p:nvPr>
            <p:ph type="sldNum" sz="quarter" idx="4"/>
          </p:nvPr>
        </p:nvSpPr>
        <p:spPr>
          <a:xfrm>
            <a:off x="357158" y="6350025"/>
            <a:ext cx="2133600" cy="365125"/>
          </a:xfrm>
          <a:prstGeom prst="rect">
            <a:avLst/>
          </a:prstGeom>
        </p:spPr>
        <p:txBody>
          <a:bodyPr vert="horz" lIns="91440" tIns="45720" rIns="91440" bIns="45720" rtlCol="0" anchor="ctr"/>
          <a:lstStyle>
            <a:lvl1pPr algn="l">
              <a:defRPr sz="900">
                <a:solidFill>
                  <a:schemeClr val="bg2"/>
                </a:solidFill>
              </a:defRPr>
            </a:lvl1pPr>
          </a:lstStyle>
          <a:p>
            <a:fld id="{976B6DAE-1464-4C4A-A17B-99A185F7EC64}" type="slidenum">
              <a:rPr lang="en-US" smtClean="0"/>
              <a:pPr/>
              <a:t>‹#›</a:t>
            </a:fld>
            <a:endParaRPr lang="en-US" dirty="0"/>
          </a:p>
        </p:txBody>
      </p:sp>
    </p:spTree>
    <p:extLst>
      <p:ext uri="{BB962C8B-B14F-4D97-AF65-F5344CB8AC3E}">
        <p14:creationId xmlns:p14="http://schemas.microsoft.com/office/powerpoint/2010/main" val="553903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Yellow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9" y="357188"/>
            <a:ext cx="8358187" cy="1143000"/>
          </a:xfrm>
        </p:spPr>
        <p:txBody>
          <a:bodyPr>
            <a:normAutofit/>
          </a:bodyPr>
          <a:lstStyle>
            <a:lvl1pPr>
              <a:defRPr sz="3300" baseline="0">
                <a:solidFill>
                  <a:schemeClr val="tx1"/>
                </a:solidFill>
              </a:defRPr>
            </a:lvl1pPr>
          </a:lstStyle>
          <a:p>
            <a:pPr lvl="0"/>
            <a:r>
              <a:rPr lang="en-US" dirty="0"/>
              <a:t>Slide Heading</a:t>
            </a:r>
          </a:p>
        </p:txBody>
      </p:sp>
      <p:sp>
        <p:nvSpPr>
          <p:cNvPr id="12" name="Text Placeholder 11"/>
          <p:cNvSpPr>
            <a:spLocks noGrp="1"/>
          </p:cNvSpPr>
          <p:nvPr>
            <p:ph type="body" sz="quarter" idx="12" hasCustomPrompt="1"/>
          </p:nvPr>
        </p:nvSpPr>
        <p:spPr>
          <a:xfrm>
            <a:off x="357159" y="1500190"/>
            <a:ext cx="8358217" cy="4071937"/>
          </a:xfrm>
        </p:spPr>
        <p:txBody>
          <a:bodyPr/>
          <a:lstStyle>
            <a:lvl1pPr>
              <a:defRPr/>
            </a:lvl1pPr>
            <a:lvl2pPr>
              <a:defRPr baseline="0"/>
            </a:lvl2pPr>
          </a:lstStyle>
          <a:p>
            <a:pPr lvl="0"/>
            <a:r>
              <a:rPr lang="en-US" dirty="0"/>
              <a:t>Subheading</a:t>
            </a:r>
          </a:p>
          <a:p>
            <a:pPr lvl="1"/>
            <a:r>
              <a:rPr lang="en-US" dirty="0"/>
              <a:t>Slides should feature the slide heading above in yellow when they follow the yellow section divider slide.</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5"/>
            <a:ext cx="2133600" cy="365125"/>
          </a:xfrm>
          <a:prstGeom prst="rect">
            <a:avLst/>
          </a:prstGeom>
        </p:spPr>
        <p:txBody>
          <a:bodyPr vert="horz" lIns="91440" tIns="45720" rIns="91440" bIns="45720" rtlCol="0" anchor="ctr"/>
          <a:lstStyle>
            <a:lvl1pPr algn="l">
              <a:defRPr sz="900">
                <a:solidFill>
                  <a:schemeClr val="bg2"/>
                </a:solidFill>
              </a:defRPr>
            </a:lvl1pPr>
          </a:lstStyle>
          <a:p>
            <a:fld id="{976B6DAE-1464-4C4A-A17B-99A185F7EC64}" type="slidenum">
              <a:rPr lang="en-US" smtClean="0"/>
              <a:pPr/>
              <a:t>‹#›</a:t>
            </a:fld>
            <a:endParaRPr lang="en-US" dirty="0"/>
          </a:p>
        </p:txBody>
      </p:sp>
    </p:spTree>
    <p:extLst>
      <p:ext uri="{BB962C8B-B14F-4D97-AF65-F5344CB8AC3E}">
        <p14:creationId xmlns:p14="http://schemas.microsoft.com/office/powerpoint/2010/main" val="339782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Yellow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a:t>Slide Heading</a:t>
            </a:r>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a:t>Subheading</a:t>
            </a:r>
          </a:p>
          <a:p>
            <a:pPr lvl="1"/>
            <a:r>
              <a:rPr lang="en-US" dirty="0"/>
              <a:t>Slides should feature the slide heading above in yellow when they follow the yellow section divider slide.</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Yellow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2400" b="1"/>
            </a:lvl1pPr>
            <a:lvl2pPr marL="0">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0" hasCustomPrompt="1"/>
          </p:nvPr>
        </p:nvSpPr>
        <p:spPr>
          <a:xfrm>
            <a:off x="357159" y="1500188"/>
            <a:ext cx="4071937" cy="4000500"/>
          </a:xfrm>
        </p:spPr>
        <p:txBody>
          <a:bodyPr/>
          <a:lstStyle>
            <a:lvl1pPr marL="0">
              <a:defRPr/>
            </a:lvl1pPr>
            <a:lvl2pPr>
              <a:defRPr baseline="0"/>
            </a:lvl2pPr>
          </a:lstStyle>
          <a:p>
            <a:pPr lvl="0"/>
            <a:r>
              <a:rPr lang="en-US" dirty="0"/>
              <a:t>Subheading</a:t>
            </a:r>
          </a:p>
          <a:p>
            <a:pPr lvl="1"/>
            <a:r>
              <a:rPr lang="en-US" dirty="0"/>
              <a:t>Slides should feature the slide heading above in yellow when they follow the yellow section divider.</a:t>
            </a:r>
          </a:p>
        </p:txBody>
      </p:sp>
      <p:sp>
        <p:nvSpPr>
          <p:cNvPr id="11" name="Text Placeholder 10"/>
          <p:cNvSpPr>
            <a:spLocks noGrp="1"/>
          </p:cNvSpPr>
          <p:nvPr>
            <p:ph type="body" sz="quarter" idx="11" hasCustomPrompt="1"/>
          </p:nvPr>
        </p:nvSpPr>
        <p:spPr>
          <a:xfrm>
            <a:off x="357159" y="357188"/>
            <a:ext cx="8358217" cy="1143000"/>
          </a:xfrm>
        </p:spPr>
        <p:txBody>
          <a:bodyPr>
            <a:normAutofit/>
          </a:bodyPr>
          <a:lstStyle>
            <a:lvl1pPr>
              <a:defRPr sz="3300">
                <a:solidFill>
                  <a:schemeClr val="tx1"/>
                </a:solidFill>
              </a:defRPr>
            </a:lvl1pPr>
          </a:lstStyle>
          <a:p>
            <a:pPr lvl="0"/>
            <a:r>
              <a:rPr lang="en-US" dirty="0"/>
              <a:t>Slide Heading</a:t>
            </a:r>
          </a:p>
        </p:txBody>
      </p:sp>
      <p:sp>
        <p:nvSpPr>
          <p:cNvPr id="5" name="Slide Number Placeholder 5"/>
          <p:cNvSpPr>
            <a:spLocks noGrp="1"/>
          </p:cNvSpPr>
          <p:nvPr>
            <p:ph type="sldNum" sz="quarter" idx="4"/>
          </p:nvPr>
        </p:nvSpPr>
        <p:spPr>
          <a:xfrm>
            <a:off x="357158" y="6350025"/>
            <a:ext cx="2133600" cy="365125"/>
          </a:xfrm>
          <a:prstGeom prst="rect">
            <a:avLst/>
          </a:prstGeom>
        </p:spPr>
        <p:txBody>
          <a:bodyPr vert="horz" lIns="91440" tIns="45720" rIns="91440" bIns="45720" rtlCol="0" anchor="ctr"/>
          <a:lstStyle>
            <a:lvl1pPr algn="l">
              <a:defRPr sz="900">
                <a:solidFill>
                  <a:schemeClr val="bg2"/>
                </a:solidFill>
              </a:defRPr>
            </a:lvl1pPr>
          </a:lstStyle>
          <a:p>
            <a:fld id="{976B6DAE-1464-4C4A-A17B-99A185F7EC64}" type="slidenum">
              <a:rPr lang="en-US" smtClean="0"/>
              <a:pPr/>
              <a:t>‹#›</a:t>
            </a:fld>
            <a:endParaRPr lang="en-US" dirty="0"/>
          </a:p>
        </p:txBody>
      </p:sp>
    </p:spTree>
    <p:extLst>
      <p:ext uri="{BB962C8B-B14F-4D97-AF65-F5344CB8AC3E}">
        <p14:creationId xmlns:p14="http://schemas.microsoft.com/office/powerpoint/2010/main" val="2862351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3F9C975-1332-4A37-9830-FFE18DBF0DD1}"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1905D-E7B7-4E48-86FD-3BFF44E49886}" type="slidenum">
              <a:rPr lang="en-US" smtClean="0"/>
              <a:t>‹#›</a:t>
            </a:fld>
            <a:endParaRPr lang="en-US" dirty="0"/>
          </a:p>
        </p:txBody>
      </p:sp>
    </p:spTree>
    <p:extLst>
      <p:ext uri="{BB962C8B-B14F-4D97-AF65-F5344CB8AC3E}">
        <p14:creationId xmlns:p14="http://schemas.microsoft.com/office/powerpoint/2010/main" val="4000590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9C975-1332-4A37-9830-FFE18DBF0DD1}"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1905D-E7B7-4E48-86FD-3BFF44E49886}" type="slidenum">
              <a:rPr lang="en-US" smtClean="0"/>
              <a:t>‹#›</a:t>
            </a:fld>
            <a:endParaRPr lang="en-US" dirty="0"/>
          </a:p>
        </p:txBody>
      </p:sp>
    </p:spTree>
    <p:extLst>
      <p:ext uri="{BB962C8B-B14F-4D97-AF65-F5344CB8AC3E}">
        <p14:creationId xmlns:p14="http://schemas.microsoft.com/office/powerpoint/2010/main" val="1875920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F9C975-1332-4A37-9830-FFE18DBF0DD1}"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1905D-E7B7-4E48-86FD-3BFF44E49886}" type="slidenum">
              <a:rPr lang="en-US" smtClean="0"/>
              <a:t>‹#›</a:t>
            </a:fld>
            <a:endParaRPr lang="en-US" dirty="0"/>
          </a:p>
        </p:txBody>
      </p:sp>
    </p:spTree>
    <p:extLst>
      <p:ext uri="{BB962C8B-B14F-4D97-AF65-F5344CB8AC3E}">
        <p14:creationId xmlns:p14="http://schemas.microsoft.com/office/powerpoint/2010/main" val="1500678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9C975-1332-4A37-9830-FFE18DBF0DD1}" type="datetimeFigureOut">
              <a:rPr lang="en-US" smtClean="0"/>
              <a:t>4/30/2019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C1905D-E7B7-4E48-86FD-3BFF44E49886}" type="slidenum">
              <a:rPr lang="en-US" smtClean="0"/>
              <a:t>‹#›</a:t>
            </a:fld>
            <a:endParaRPr lang="en-US" dirty="0"/>
          </a:p>
        </p:txBody>
      </p:sp>
    </p:spTree>
    <p:extLst>
      <p:ext uri="{BB962C8B-B14F-4D97-AF65-F5344CB8AC3E}">
        <p14:creationId xmlns:p14="http://schemas.microsoft.com/office/powerpoint/2010/main" val="2076369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ed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a:t>Slide Heading</a:t>
            </a:r>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a:t>Subheading</a:t>
            </a:r>
          </a:p>
          <a:p>
            <a:pPr lvl="1"/>
            <a:r>
              <a:rPr lang="en-US" dirty="0"/>
              <a:t>Slides should feature the slide heading above in red when they follow the red section divider slide.</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extLst>
      <p:ext uri="{BB962C8B-B14F-4D97-AF65-F5344CB8AC3E}">
        <p14:creationId xmlns:p14="http://schemas.microsoft.com/office/powerpoint/2010/main" val="4212550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urple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a:t>Slide Heading</a:t>
            </a:r>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a:t>Subheading</a:t>
            </a:r>
          </a:p>
          <a:p>
            <a:pPr lvl="1"/>
            <a:r>
              <a:rPr lang="en-US" dirty="0"/>
              <a:t>Slides should feature the slide heading above in purple when they follow the purple section divider slide.</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extLst>
      <p:ext uri="{BB962C8B-B14F-4D97-AF65-F5344CB8AC3E}">
        <p14:creationId xmlns:p14="http://schemas.microsoft.com/office/powerpoint/2010/main" val="201579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ellow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a:t>Subheading</a:t>
            </a:r>
          </a:p>
          <a:p>
            <a:pPr lvl="1"/>
            <a:r>
              <a:rPr lang="en-US" dirty="0"/>
              <a:t>Slides should feature the slide heading above in yellow when they follow the yellow section divider.</a:t>
            </a:r>
          </a:p>
        </p:txBody>
      </p:sp>
      <p:sp>
        <p:nvSpPr>
          <p:cNvPr id="11" name="Text Placeholder 10"/>
          <p:cNvSpPr>
            <a:spLocks noGrp="1"/>
          </p:cNvSpPr>
          <p:nvPr>
            <p:ph type="body" sz="quarter" idx="11" hasCustomPrompt="1"/>
          </p:nvPr>
        </p:nvSpPr>
        <p:spPr>
          <a:xfrm>
            <a:off x="357158" y="357188"/>
            <a:ext cx="8358217" cy="1143000"/>
          </a:xfrm>
        </p:spPr>
        <p:txBody>
          <a:bodyPr>
            <a:normAutofit/>
          </a:bodyPr>
          <a:lstStyle>
            <a:lvl1pPr>
              <a:defRPr sz="4400">
                <a:solidFill>
                  <a:schemeClr val="tx1"/>
                </a:solidFill>
              </a:defRPr>
            </a:lvl1pPr>
          </a:lstStyle>
          <a:p>
            <a:pPr lvl="0"/>
            <a:r>
              <a:rPr lang="en-US" dirty="0"/>
              <a:t>Slide Heading</a:t>
            </a:r>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ck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a:t>Slide Heading</a:t>
            </a:r>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a:t>Subheading</a:t>
            </a:r>
          </a:p>
          <a:p>
            <a:pPr lvl="1"/>
            <a:r>
              <a:rPr lang="en-US" dirty="0"/>
              <a:t>Slides should feature the slide heading above in blue when they follow the blue section divider slide.</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extLst>
      <p:ext uri="{BB962C8B-B14F-4D97-AF65-F5344CB8AC3E}">
        <p14:creationId xmlns:p14="http://schemas.microsoft.com/office/powerpoint/2010/main" val="1619581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9C975-1332-4A37-9830-FFE18DBF0DD1}"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1905D-E7B7-4E48-86FD-3BFF44E49886}" type="slidenum">
              <a:rPr lang="en-US" smtClean="0"/>
              <a:t>‹#›</a:t>
            </a:fld>
            <a:endParaRPr lang="en-US" dirty="0"/>
          </a:p>
        </p:txBody>
      </p:sp>
    </p:spTree>
    <p:extLst>
      <p:ext uri="{BB962C8B-B14F-4D97-AF65-F5344CB8AC3E}">
        <p14:creationId xmlns:p14="http://schemas.microsoft.com/office/powerpoint/2010/main" val="355545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a:t>Section title or a short</a:t>
            </a:r>
            <a:br>
              <a:rPr lang="en-US" dirty="0"/>
            </a:br>
            <a:r>
              <a:rPr lang="en-US" dirty="0"/>
              <a:t>introductory statement that </a:t>
            </a:r>
            <a:br>
              <a:rPr lang="en-US" dirty="0"/>
            </a:br>
            <a:r>
              <a:rPr lang="en-US" dirty="0"/>
              <a:t>acts as a section divider.</a:t>
            </a:r>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ck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9" y="357188"/>
            <a:ext cx="8358187" cy="1143000"/>
          </a:xfrm>
        </p:spPr>
        <p:txBody>
          <a:bodyPr>
            <a:normAutofit/>
          </a:bodyPr>
          <a:lstStyle>
            <a:lvl1pPr>
              <a:defRPr sz="3300" baseline="0">
                <a:solidFill>
                  <a:schemeClr val="tx1"/>
                </a:solidFill>
              </a:defRPr>
            </a:lvl1pPr>
          </a:lstStyle>
          <a:p>
            <a:pPr lvl="0"/>
            <a:r>
              <a:rPr lang="en-US" dirty="0"/>
              <a:t>Slide Heading</a:t>
            </a:r>
          </a:p>
        </p:txBody>
      </p:sp>
      <p:sp>
        <p:nvSpPr>
          <p:cNvPr id="12" name="Text Placeholder 11"/>
          <p:cNvSpPr>
            <a:spLocks noGrp="1"/>
          </p:cNvSpPr>
          <p:nvPr>
            <p:ph type="body" sz="quarter" idx="12" hasCustomPrompt="1"/>
          </p:nvPr>
        </p:nvSpPr>
        <p:spPr>
          <a:xfrm>
            <a:off x="357159" y="1500190"/>
            <a:ext cx="8358217" cy="4071937"/>
          </a:xfrm>
        </p:spPr>
        <p:txBody>
          <a:bodyPr/>
          <a:lstStyle>
            <a:lvl1pPr>
              <a:defRPr/>
            </a:lvl1pPr>
            <a:lvl2pPr>
              <a:defRPr baseline="0"/>
            </a:lvl2pPr>
          </a:lstStyle>
          <a:p>
            <a:pPr lvl="0"/>
            <a:r>
              <a:rPr lang="en-US" dirty="0"/>
              <a:t>Subheading</a:t>
            </a:r>
          </a:p>
          <a:p>
            <a:pPr lvl="1"/>
            <a:r>
              <a:rPr lang="en-US" dirty="0"/>
              <a:t>Slides should feature the slide heading above in blue when they follow the blue section divider slide.</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5"/>
            <a:ext cx="2133600" cy="365125"/>
          </a:xfrm>
          <a:prstGeom prst="rect">
            <a:avLst/>
          </a:prstGeom>
        </p:spPr>
        <p:txBody>
          <a:bodyPr vert="horz" lIns="91440" tIns="45720" rIns="91440" bIns="45720" rtlCol="0" anchor="ctr"/>
          <a:lstStyle>
            <a:lvl1pPr algn="l">
              <a:defRPr sz="900">
                <a:solidFill>
                  <a:schemeClr val="bg2"/>
                </a:solidFill>
              </a:defRPr>
            </a:lvl1pPr>
          </a:lstStyle>
          <a:p>
            <a:fld id="{976B6DAE-1464-4C4A-A17B-99A185F7EC64}" type="slidenum">
              <a:rPr lang="en-US" smtClean="0"/>
              <a:pPr/>
              <a:t>‹#›</a:t>
            </a:fld>
            <a:endParaRPr lang="en-US" dirty="0"/>
          </a:p>
        </p:txBody>
      </p:sp>
    </p:spTree>
    <p:extLst>
      <p:ext uri="{BB962C8B-B14F-4D97-AF65-F5344CB8AC3E}">
        <p14:creationId xmlns:p14="http://schemas.microsoft.com/office/powerpoint/2010/main" val="203150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a:t>Slide Heading</a:t>
            </a:r>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a:t>Subheading</a:t>
            </a:r>
          </a:p>
          <a:p>
            <a:pPr lvl="1"/>
            <a:r>
              <a:rPr lang="en-US" dirty="0"/>
              <a:t>Slides should feature the slide heading above in green when they follow the green section divider slide.</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3.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3.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1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74"/>
            <a:ext cx="8429684" cy="11430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57158" y="1500175"/>
            <a:ext cx="8429684" cy="39290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7158"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69E12818-C8D7-49A7-9977-208E1218482F}" type="datetime1">
              <a:rPr lang="en-US" smtClean="0"/>
              <a:pPr/>
              <a:t>4/30/2019</a:t>
            </a:fld>
            <a:endParaRPr lang="en-US"/>
          </a:p>
        </p:txBody>
      </p:sp>
    </p:spTree>
  </p:cSld>
  <p:clrMap bg1="lt1" tx1="dk1" bg2="lt2" tx2="dk2" accent1="accent1" accent2="accent2" accent3="accent3" accent4="accent4" accent5="accent5" accent6="accent6" hlink="hlink" folHlink="folHlink"/>
  <p:sldLayoutIdLst>
    <p:sldLayoutId id="2147483649" r:id="rId1"/>
  </p:sldLayoutIdLst>
  <p:hf hdr="0" ftr="0"/>
  <p:txStyles>
    <p:titleStyle>
      <a:lvl1pPr algn="l" defTabSz="914400" rtl="0" eaLnBrk="1" latinLnBrk="0" hangingPunct="1">
        <a:spcBef>
          <a:spcPct val="0"/>
        </a:spcBef>
        <a:buNone/>
        <a:defRPr sz="4400" b="1" kern="1200">
          <a:solidFill>
            <a:schemeClr val="tx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tx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7416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8" r:id="rId3"/>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357158" y="6350025"/>
            <a:ext cx="2133600" cy="365125"/>
          </a:xfrm>
          <a:prstGeom prst="rect">
            <a:avLst/>
          </a:prstGeom>
        </p:spPr>
        <p:txBody>
          <a:bodyPr vert="horz" lIns="91440" tIns="45720" rIns="91440" bIns="45720" rtlCol="0" anchor="ctr"/>
          <a:lstStyle>
            <a:lvl1pPr algn="l">
              <a:defRPr sz="900">
                <a:solidFill>
                  <a:schemeClr val="bg2"/>
                </a:solidFill>
              </a:defRPr>
            </a:lvl1pPr>
          </a:lstStyle>
          <a:p>
            <a:fld id="{976B6DAE-1464-4C4A-A17B-99A185F7EC64}" type="slidenum">
              <a:rPr lang="en-US" smtClean="0"/>
              <a:pPr/>
              <a:t>‹#›</a:t>
            </a:fld>
            <a:endParaRPr lang="en-US" dirty="0"/>
          </a:p>
        </p:txBody>
      </p:sp>
    </p:spTree>
    <p:extLst>
      <p:ext uri="{BB962C8B-B14F-4D97-AF65-F5344CB8AC3E}">
        <p14:creationId xmlns:p14="http://schemas.microsoft.com/office/powerpoint/2010/main" val="232153988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1" r:id="rId9"/>
    <p:sldLayoutId id="2147483712" r:id="rId10"/>
  </p:sldLayoutIdLst>
  <p:hf hdr="0" ftr="0"/>
  <p:txStyles>
    <p:titleStyle>
      <a:lvl1pPr algn="l" defTabSz="685800" rtl="0" eaLnBrk="1" latinLnBrk="0" hangingPunct="1">
        <a:spcBef>
          <a:spcPct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Tx/>
        <a:buNone/>
        <a:defRPr sz="2400" b="1" kern="1200">
          <a:solidFill>
            <a:schemeClr val="tx2"/>
          </a:solidFill>
          <a:latin typeface="+mn-lt"/>
          <a:ea typeface="+mn-ea"/>
          <a:cs typeface="+mn-cs"/>
        </a:defRPr>
      </a:lvl1pPr>
      <a:lvl2pPr marL="213300" indent="-214313" algn="l" defTabSz="6858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702000" indent="-171450" algn="l" defTabSz="685800" rtl="0" eaLnBrk="1" latinLnBrk="0" hangingPunct="1">
        <a:spcBef>
          <a:spcPct val="20000"/>
        </a:spcBef>
        <a:buFont typeface="Arial" pitchFamily="34" charset="0"/>
        <a:buChar char="•"/>
        <a:defRPr sz="2100" kern="1200">
          <a:solidFill>
            <a:schemeClr val="tx2"/>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710" r:id="rId3"/>
    <p:sldLayoutId id="2147483713" r:id="rId4"/>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700" r:id="rId2"/>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95" r:id="rId3"/>
    <p:sldLayoutId id="2147483696" r:id="rId4"/>
    <p:sldLayoutId id="2147483697" r:id="rId5"/>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99" r:id="rId2"/>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chart" Target="../charts/chart17.xml"/><Relationship Id="rId4" Type="http://schemas.openxmlformats.org/officeDocument/2006/relationships/chart" Target="../charts/chart16.xml"/></Relationships>
</file>

<file path=ppt/slides/_rels/slide33.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chart" Target="../charts/chart18.xml"/><Relationship Id="rId7" Type="http://schemas.openxmlformats.org/officeDocument/2006/relationships/chart" Target="../charts/chart21.xml"/><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chart" Target="../charts/chart20.xml"/><Relationship Id="rId4" Type="http://schemas.openxmlformats.org/officeDocument/2006/relationships/chart" Target="../charts/char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35.xml"/><Relationship Id="rId1" Type="http://schemas.openxmlformats.org/officeDocument/2006/relationships/slideLayout" Target="../slideLayouts/slideLayout24.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 Id="rId9"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hart" Target="../charts/chart29.xml"/><Relationship Id="rId7"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27.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27.xml"/><Relationship Id="rId5" Type="http://schemas.openxmlformats.org/officeDocument/2006/relationships/chart" Target="../charts/chart36.xml"/><Relationship Id="rId4" Type="http://schemas.openxmlformats.org/officeDocument/2006/relationships/chart" Target="../charts/char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9.xml"/><Relationship Id="rId1" Type="http://schemas.openxmlformats.org/officeDocument/2006/relationships/slideLayout" Target="../slideLayouts/slideLayout27.xml"/><Relationship Id="rId4" Type="http://schemas.openxmlformats.org/officeDocument/2006/relationships/chart" Target="../charts/char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0.xml"/><Relationship Id="rId1" Type="http://schemas.openxmlformats.org/officeDocument/2006/relationships/slideLayout" Target="../slideLayouts/slideLayout27.xml"/><Relationship Id="rId4" Type="http://schemas.openxmlformats.org/officeDocument/2006/relationships/chart" Target="../charts/chart40.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mailto:angela.lieu@epl.ca"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hyperlink" Target="mailto:quincy.hiscott@epl.c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57158" y="357166"/>
            <a:ext cx="8429655" cy="1214446"/>
          </a:xfrm>
        </p:spPr>
        <p:txBody>
          <a:bodyPr>
            <a:normAutofit fontScale="85000" lnSpcReduction="20000"/>
          </a:bodyPr>
          <a:lstStyle/>
          <a:p>
            <a:r>
              <a:rPr lang="en-US" dirty="0"/>
              <a:t>What’s the Deal </a:t>
            </a:r>
          </a:p>
          <a:p>
            <a:r>
              <a:rPr lang="en-US" dirty="0"/>
              <a:t>with Public Library Collections?</a:t>
            </a:r>
          </a:p>
        </p:txBody>
      </p:sp>
      <p:sp>
        <p:nvSpPr>
          <p:cNvPr id="6" name="Text Placeholder 5"/>
          <p:cNvSpPr>
            <a:spLocks noGrp="1"/>
          </p:cNvSpPr>
          <p:nvPr>
            <p:ph type="body" sz="quarter" idx="11"/>
          </p:nvPr>
        </p:nvSpPr>
        <p:spPr>
          <a:xfrm>
            <a:off x="357158" y="1447800"/>
            <a:ext cx="7643866" cy="1214446"/>
          </a:xfrm>
        </p:spPr>
        <p:txBody>
          <a:bodyPr>
            <a:normAutofit/>
          </a:bodyPr>
          <a:lstStyle/>
          <a:p>
            <a:pPr>
              <a:spcBef>
                <a:spcPts val="400"/>
              </a:spcBef>
            </a:pPr>
            <a:r>
              <a:rPr lang="en-US" sz="2300" dirty="0"/>
              <a:t>Findings of EPL’s 2018-2019</a:t>
            </a:r>
          </a:p>
          <a:p>
            <a:pPr>
              <a:spcBef>
                <a:spcPts val="400"/>
              </a:spcBef>
            </a:pPr>
            <a:r>
              <a:rPr lang="en-US" sz="2300" dirty="0"/>
              <a:t>Collections Assessments &amp; Trends Intern Project</a:t>
            </a:r>
          </a:p>
        </p:txBody>
      </p:sp>
      <p:sp>
        <p:nvSpPr>
          <p:cNvPr id="4" name="Date Placeholder 3"/>
          <p:cNvSpPr>
            <a:spLocks noGrp="1"/>
          </p:cNvSpPr>
          <p:nvPr>
            <p:ph type="dt" sz="half" idx="2"/>
          </p:nvPr>
        </p:nvSpPr>
        <p:spPr/>
        <p:txBody>
          <a:bodyPr/>
          <a:lstStyle/>
          <a:p>
            <a:fld id="{7DCA26CB-F7BE-4F9B-85FA-0E34A3DC6879}" type="datetime1">
              <a:rPr lang="en-US" smtClean="0"/>
              <a:pPr/>
              <a:t>4/30/2019</a:t>
            </a:fld>
            <a:endParaRPr lang="en-US" dirty="0"/>
          </a:p>
        </p:txBody>
      </p:sp>
      <p:sp>
        <p:nvSpPr>
          <p:cNvPr id="7" name="Text Placeholder 5">
            <a:extLst>
              <a:ext uri="{FF2B5EF4-FFF2-40B4-BE49-F238E27FC236}">
                <a16:creationId xmlns:a16="http://schemas.microsoft.com/office/drawing/2014/main" id="{BCD79867-F1DA-4348-B68F-96277996BEFA}"/>
              </a:ext>
            </a:extLst>
          </p:cNvPr>
          <p:cNvSpPr txBox="1">
            <a:spLocks/>
          </p:cNvSpPr>
          <p:nvPr/>
        </p:nvSpPr>
        <p:spPr>
          <a:xfrm>
            <a:off x="357158" y="5065719"/>
            <a:ext cx="6380769" cy="688962"/>
          </a:xfrm>
          <a:prstGeom prst="rect">
            <a:avLst/>
          </a:prstGeom>
        </p:spPr>
        <p:txBody>
          <a:bodyPr vert="horz" lIns="91440" tIns="45720" rIns="91440" bIns="45720" rtlCol="0">
            <a:normAutofit fontScale="92500" lnSpcReduction="20000"/>
          </a:bodyPr>
          <a:lstStyle>
            <a:lvl1pPr marL="0" indent="-342900" algn="l" defTabSz="914400" rtl="0" eaLnBrk="1" latinLnBrk="0" hangingPunct="1">
              <a:spcBef>
                <a:spcPct val="20000"/>
              </a:spcBef>
              <a:buFont typeface="Arial" pitchFamily="34" charset="0"/>
              <a:buNone/>
              <a:defRPr sz="3200" b="0" kern="1200">
                <a:solidFill>
                  <a:schemeClr val="tx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7416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en-US" sz="2400" dirty="0"/>
              <a:t>Quincy Hiscott &amp; Angela Lieu</a:t>
            </a:r>
          </a:p>
          <a:p>
            <a:pPr>
              <a:spcBef>
                <a:spcPts val="400"/>
              </a:spcBef>
            </a:pPr>
            <a:r>
              <a:rPr lang="en-US" sz="1900" dirty="0"/>
              <a:t>The Alberta Library Conference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A443B5-B061-41E8-B004-923A4A9D4913}"/>
              </a:ext>
            </a:extLst>
          </p:cNvPr>
          <p:cNvSpPr>
            <a:spLocks noGrp="1"/>
          </p:cNvSpPr>
          <p:nvPr>
            <p:ph type="body" sz="quarter" idx="11"/>
          </p:nvPr>
        </p:nvSpPr>
        <p:spPr/>
        <p:txBody>
          <a:bodyPr/>
          <a:lstStyle/>
          <a:p>
            <a:r>
              <a:rPr lang="en-US" dirty="0">
                <a:solidFill>
                  <a:schemeClr val="tx2"/>
                </a:solidFill>
              </a:rPr>
              <a:t>Budget: Industry Trends</a:t>
            </a:r>
          </a:p>
        </p:txBody>
      </p:sp>
      <p:sp>
        <p:nvSpPr>
          <p:cNvPr id="4" name="Slide Number Placeholder 3">
            <a:extLst>
              <a:ext uri="{FF2B5EF4-FFF2-40B4-BE49-F238E27FC236}">
                <a16:creationId xmlns:a16="http://schemas.microsoft.com/office/drawing/2014/main" id="{AADB8B38-D353-43E5-9554-7EA9F5922033}"/>
              </a:ext>
            </a:extLst>
          </p:cNvPr>
          <p:cNvSpPr>
            <a:spLocks noGrp="1"/>
          </p:cNvSpPr>
          <p:nvPr>
            <p:ph type="sldNum" sz="quarter" idx="4"/>
          </p:nvPr>
        </p:nvSpPr>
        <p:spPr/>
        <p:txBody>
          <a:bodyPr/>
          <a:lstStyle/>
          <a:p>
            <a:fld id="{976B6DAE-1464-4C4A-A17B-99A185F7EC64}" type="slidenum">
              <a:rPr lang="en-US" smtClean="0"/>
              <a:pPr/>
              <a:t>10</a:t>
            </a:fld>
            <a:endParaRPr lang="en-US" dirty="0"/>
          </a:p>
        </p:txBody>
      </p:sp>
      <p:pic>
        <p:nvPicPr>
          <p:cNvPr id="5" name="Content Placeholder 4">
            <a:extLst>
              <a:ext uri="{FF2B5EF4-FFF2-40B4-BE49-F238E27FC236}">
                <a16:creationId xmlns:a16="http://schemas.microsoft.com/office/drawing/2014/main" id="{610D223E-8D71-4571-85D8-E12BD871030D}"/>
              </a:ext>
            </a:extLst>
          </p:cNvPr>
          <p:cNvPicPr>
            <a:picLocks noChangeAspect="1"/>
          </p:cNvPicPr>
          <p:nvPr/>
        </p:nvPicPr>
        <p:blipFill>
          <a:blip r:embed="rId3"/>
          <a:stretch>
            <a:fillRect/>
          </a:stretch>
        </p:blipFill>
        <p:spPr>
          <a:xfrm>
            <a:off x="576215" y="1219200"/>
            <a:ext cx="7991569" cy="4845842"/>
          </a:xfrm>
          <a:prstGeom prst="rect">
            <a:avLst/>
          </a:prstGeom>
        </p:spPr>
      </p:pic>
    </p:spTree>
    <p:extLst>
      <p:ext uri="{BB962C8B-B14F-4D97-AF65-F5344CB8AC3E}">
        <p14:creationId xmlns:p14="http://schemas.microsoft.com/office/powerpoint/2010/main" val="112964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B76C6A-53CD-42A6-8DD9-1E9C4C64CE85}"/>
              </a:ext>
            </a:extLst>
          </p:cNvPr>
          <p:cNvSpPr>
            <a:spLocks noGrp="1"/>
          </p:cNvSpPr>
          <p:nvPr>
            <p:ph type="body" sz="quarter" idx="10"/>
          </p:nvPr>
        </p:nvSpPr>
        <p:spPr>
          <a:xfrm>
            <a:off x="533400" y="2667000"/>
            <a:ext cx="6272242" cy="938233"/>
          </a:xfrm>
        </p:spPr>
        <p:txBody>
          <a:bodyPr/>
          <a:lstStyle/>
          <a:p>
            <a:r>
              <a:rPr lang="en-US" dirty="0"/>
              <a:t>Circulation Trends</a:t>
            </a:r>
          </a:p>
        </p:txBody>
      </p:sp>
      <p:sp>
        <p:nvSpPr>
          <p:cNvPr id="3" name="Slide Number Placeholder 2">
            <a:extLst>
              <a:ext uri="{FF2B5EF4-FFF2-40B4-BE49-F238E27FC236}">
                <a16:creationId xmlns:a16="http://schemas.microsoft.com/office/drawing/2014/main" id="{AD611D83-D321-42FE-B4B7-143B60758294}"/>
              </a:ext>
            </a:extLst>
          </p:cNvPr>
          <p:cNvSpPr>
            <a:spLocks noGrp="1"/>
          </p:cNvSpPr>
          <p:nvPr>
            <p:ph type="sldNum" sz="quarter" idx="4"/>
          </p:nvPr>
        </p:nvSpPr>
        <p:spPr/>
        <p:txBody>
          <a:bodyPr/>
          <a:lstStyle/>
          <a:p>
            <a:fld id="{976B6DAE-1464-4C4A-A17B-99A185F7EC64}" type="slidenum">
              <a:rPr lang="en-US" smtClean="0"/>
              <a:pPr/>
              <a:t>11</a:t>
            </a:fld>
            <a:endParaRPr lang="en-US" dirty="0"/>
          </a:p>
        </p:txBody>
      </p:sp>
    </p:spTree>
    <p:extLst>
      <p:ext uri="{BB962C8B-B14F-4D97-AF65-F5344CB8AC3E}">
        <p14:creationId xmlns:p14="http://schemas.microsoft.com/office/powerpoint/2010/main" val="343342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CBB4B7-C944-4FF7-9F04-D1055ADAD5EB}"/>
              </a:ext>
            </a:extLst>
          </p:cNvPr>
          <p:cNvSpPr>
            <a:spLocks noGrp="1"/>
          </p:cNvSpPr>
          <p:nvPr>
            <p:ph type="sldNum" sz="quarter" idx="4"/>
          </p:nvPr>
        </p:nvSpPr>
        <p:spPr/>
        <p:txBody>
          <a:bodyPr/>
          <a:lstStyle/>
          <a:p>
            <a:fld id="{976B6DAE-1464-4C4A-A17B-99A185F7EC64}" type="slidenum">
              <a:rPr lang="en-US" sz="1200" smtClean="0"/>
              <a:pPr/>
              <a:t>12</a:t>
            </a:fld>
            <a:endParaRPr lang="en-US" sz="1200" dirty="0"/>
          </a:p>
        </p:txBody>
      </p:sp>
      <p:sp>
        <p:nvSpPr>
          <p:cNvPr id="5" name="Text Placeholder 4">
            <a:extLst>
              <a:ext uri="{FF2B5EF4-FFF2-40B4-BE49-F238E27FC236}">
                <a16:creationId xmlns:a16="http://schemas.microsoft.com/office/drawing/2014/main" id="{48ABBCEE-7FC9-460D-ABC5-D04D3603FB67}"/>
              </a:ext>
            </a:extLst>
          </p:cNvPr>
          <p:cNvSpPr txBox="1">
            <a:spLocks/>
          </p:cNvSpPr>
          <p:nvPr/>
        </p:nvSpPr>
        <p:spPr>
          <a:xfrm>
            <a:off x="2362200" y="1143000"/>
            <a:ext cx="5029200" cy="4495800"/>
          </a:xfrm>
          <a:prstGeom prst="rect">
            <a:avLst/>
          </a:prstGeom>
        </p:spPr>
        <p:txBody>
          <a:bodyPr>
            <a:normAutofit/>
          </a:bodyPr>
          <a:lstStyle>
            <a:lvl1pPr marL="257175" indent="-257175" algn="l" defTabSz="685800" rtl="0" eaLnBrk="1" latinLnBrk="0" hangingPunct="1">
              <a:spcBef>
                <a:spcPct val="20000"/>
              </a:spcBef>
              <a:buFontTx/>
              <a:buNone/>
              <a:defRPr sz="2400" b="1" kern="1200">
                <a:solidFill>
                  <a:schemeClr val="tx2"/>
                </a:solidFill>
                <a:latin typeface="+mn-lt"/>
                <a:ea typeface="+mn-ea"/>
                <a:cs typeface="+mn-cs"/>
              </a:defRPr>
            </a:lvl1pPr>
            <a:lvl2pPr marL="213300" indent="-214313" algn="l" defTabSz="6858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702000" indent="-171450" algn="l" defTabSz="685800" rtl="0" eaLnBrk="1" latinLnBrk="0" hangingPunct="1">
              <a:spcBef>
                <a:spcPct val="20000"/>
              </a:spcBef>
              <a:buFont typeface="Arial" pitchFamily="34" charset="0"/>
              <a:buChar char="•"/>
              <a:defRPr sz="2100" kern="1200">
                <a:solidFill>
                  <a:schemeClr val="tx2"/>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57200" indent="-457200">
              <a:buFont typeface="Arial" panose="020B0604020202020204" pitchFamily="34" charset="0"/>
              <a:buChar char="•"/>
            </a:pPr>
            <a:endParaRPr lang="en-US" sz="2600" b="0" dirty="0">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823E3687-EF2B-460D-B092-478A81604446}"/>
              </a:ext>
            </a:extLst>
          </p:cNvPr>
          <p:cNvGraphicFramePr/>
          <p:nvPr>
            <p:extLst>
              <p:ext uri="{D42A27DB-BD31-4B8C-83A1-F6EECF244321}">
                <p14:modId xmlns:p14="http://schemas.microsoft.com/office/powerpoint/2010/main" val="3631759748"/>
              </p:ext>
            </p:extLst>
          </p:nvPr>
        </p:nvGraphicFramePr>
        <p:xfrm>
          <a:off x="-304800" y="1706249"/>
          <a:ext cx="51054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9BCC8D9-FD75-4ACC-BBB6-58EFCD6C941F}"/>
              </a:ext>
            </a:extLst>
          </p:cNvPr>
          <p:cNvSpPr txBox="1"/>
          <p:nvPr/>
        </p:nvSpPr>
        <p:spPr>
          <a:xfrm>
            <a:off x="357158" y="417102"/>
            <a:ext cx="7543800" cy="769441"/>
          </a:xfrm>
          <a:prstGeom prst="rect">
            <a:avLst/>
          </a:prstGeom>
          <a:noFill/>
        </p:spPr>
        <p:txBody>
          <a:bodyPr wrap="square" rtlCol="0">
            <a:spAutoFit/>
          </a:bodyPr>
          <a:lstStyle/>
          <a:p>
            <a:r>
              <a:rPr lang="en-US" sz="4400" b="1" dirty="0"/>
              <a:t>Circulation by Format</a:t>
            </a:r>
          </a:p>
        </p:txBody>
      </p:sp>
      <p:graphicFrame>
        <p:nvGraphicFramePr>
          <p:cNvPr id="10" name="Chart 9">
            <a:extLst>
              <a:ext uri="{FF2B5EF4-FFF2-40B4-BE49-F238E27FC236}">
                <a16:creationId xmlns:a16="http://schemas.microsoft.com/office/drawing/2014/main" id="{F0DC36B0-E220-4907-AA62-C4006CCA1429}"/>
              </a:ext>
            </a:extLst>
          </p:cNvPr>
          <p:cNvGraphicFramePr/>
          <p:nvPr>
            <p:extLst>
              <p:ext uri="{D42A27DB-BD31-4B8C-83A1-F6EECF244321}">
                <p14:modId xmlns:p14="http://schemas.microsoft.com/office/powerpoint/2010/main" val="325434541"/>
              </p:ext>
            </p:extLst>
          </p:nvPr>
        </p:nvGraphicFramePr>
        <p:xfrm>
          <a:off x="3919568" y="1255896"/>
          <a:ext cx="5486399"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687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Trends at EPL: Books</a:t>
            </a:r>
          </a:p>
        </p:txBody>
      </p:sp>
      <p:sp>
        <p:nvSpPr>
          <p:cNvPr id="4" name="Slide Number Placeholder 3"/>
          <p:cNvSpPr>
            <a:spLocks noGrp="1"/>
          </p:cNvSpPr>
          <p:nvPr>
            <p:ph type="sldNum" sz="quarter" idx="4"/>
          </p:nvPr>
        </p:nvSpPr>
        <p:spPr/>
        <p:txBody>
          <a:bodyPr/>
          <a:lstStyle/>
          <a:p>
            <a:fld id="{976B6DAE-1464-4C4A-A17B-99A185F7EC64}" type="slidenum">
              <a:rPr lang="en-US" smtClean="0"/>
              <a:pPr/>
              <a:t>13</a:t>
            </a:fld>
            <a:endParaRPr lang="en-US" dirty="0"/>
          </a:p>
        </p:txBody>
      </p:sp>
      <p:graphicFrame>
        <p:nvGraphicFramePr>
          <p:cNvPr id="7" name="Chart 6">
            <a:extLst>
              <a:ext uri="{FF2B5EF4-FFF2-40B4-BE49-F238E27FC236}">
                <a16:creationId xmlns:a16="http://schemas.microsoft.com/office/drawing/2014/main" id="{AE2E52BC-D74C-4261-B1E0-74606BF86101}"/>
              </a:ext>
            </a:extLst>
          </p:cNvPr>
          <p:cNvGraphicFramePr/>
          <p:nvPr>
            <p:extLst>
              <p:ext uri="{D42A27DB-BD31-4B8C-83A1-F6EECF244321}">
                <p14:modId xmlns:p14="http://schemas.microsoft.com/office/powerpoint/2010/main" val="1704407333"/>
              </p:ext>
            </p:extLst>
          </p:nvPr>
        </p:nvGraphicFramePr>
        <p:xfrm>
          <a:off x="1514430" y="1310493"/>
          <a:ext cx="6181770" cy="25757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srcRect r="18978" b="24290"/>
          <a:stretch/>
        </p:blipFill>
        <p:spPr>
          <a:xfrm>
            <a:off x="537700" y="3657600"/>
            <a:ext cx="8153400" cy="21901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Trends at EPL: Video</a:t>
            </a:r>
          </a:p>
        </p:txBody>
      </p:sp>
      <p:sp>
        <p:nvSpPr>
          <p:cNvPr id="4" name="Slide Number Placeholder 3"/>
          <p:cNvSpPr>
            <a:spLocks noGrp="1"/>
          </p:cNvSpPr>
          <p:nvPr>
            <p:ph type="sldNum" sz="quarter" idx="4"/>
          </p:nvPr>
        </p:nvSpPr>
        <p:spPr/>
        <p:txBody>
          <a:bodyPr/>
          <a:lstStyle/>
          <a:p>
            <a:fld id="{976B6DAE-1464-4C4A-A17B-99A185F7EC64}" type="slidenum">
              <a:rPr lang="en-US" smtClean="0"/>
              <a:pPr/>
              <a:t>14</a:t>
            </a:fld>
            <a:endParaRPr lang="en-US" dirty="0"/>
          </a:p>
        </p:txBody>
      </p:sp>
      <p:graphicFrame>
        <p:nvGraphicFramePr>
          <p:cNvPr id="6" name="Chart 5">
            <a:extLst>
              <a:ext uri="{FF2B5EF4-FFF2-40B4-BE49-F238E27FC236}">
                <a16:creationId xmlns:a16="http://schemas.microsoft.com/office/drawing/2014/main" id="{2B28453E-7BA1-4E70-BAC7-3C96A33FF049}"/>
              </a:ext>
            </a:extLst>
          </p:cNvPr>
          <p:cNvGraphicFramePr/>
          <p:nvPr>
            <p:extLst>
              <p:ext uri="{D42A27DB-BD31-4B8C-83A1-F6EECF244321}">
                <p14:modId xmlns:p14="http://schemas.microsoft.com/office/powerpoint/2010/main" val="390876419"/>
              </p:ext>
            </p:extLst>
          </p:nvPr>
        </p:nvGraphicFramePr>
        <p:xfrm>
          <a:off x="1295400" y="1051262"/>
          <a:ext cx="6172200" cy="291113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rotWithShape="1">
          <a:blip r:embed="rId4"/>
          <a:srcRect r="18585" b="30279"/>
          <a:stretch/>
        </p:blipFill>
        <p:spPr>
          <a:xfrm>
            <a:off x="685800" y="3779855"/>
            <a:ext cx="7696200" cy="2026883"/>
          </a:xfrm>
          <a:prstGeom prst="rect">
            <a:avLst/>
          </a:prstGeom>
        </p:spPr>
      </p:pic>
    </p:spTree>
    <p:extLst>
      <p:ext uri="{BB962C8B-B14F-4D97-AF65-F5344CB8AC3E}">
        <p14:creationId xmlns:p14="http://schemas.microsoft.com/office/powerpoint/2010/main" val="1286184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Trends at EPL: Audiobooks</a:t>
            </a:r>
          </a:p>
        </p:txBody>
      </p:sp>
      <p:sp>
        <p:nvSpPr>
          <p:cNvPr id="4" name="Slide Number Placeholder 3"/>
          <p:cNvSpPr>
            <a:spLocks noGrp="1"/>
          </p:cNvSpPr>
          <p:nvPr>
            <p:ph type="sldNum" sz="quarter" idx="4"/>
          </p:nvPr>
        </p:nvSpPr>
        <p:spPr/>
        <p:txBody>
          <a:bodyPr/>
          <a:lstStyle/>
          <a:p>
            <a:fld id="{976B6DAE-1464-4C4A-A17B-99A185F7EC64}" type="slidenum">
              <a:rPr lang="en-US" smtClean="0"/>
              <a:pPr/>
              <a:t>15</a:t>
            </a:fld>
            <a:endParaRPr lang="en-US" dirty="0"/>
          </a:p>
        </p:txBody>
      </p:sp>
      <p:graphicFrame>
        <p:nvGraphicFramePr>
          <p:cNvPr id="9" name="Chart 8">
            <a:extLst>
              <a:ext uri="{FF2B5EF4-FFF2-40B4-BE49-F238E27FC236}">
                <a16:creationId xmlns:a16="http://schemas.microsoft.com/office/drawing/2014/main" id="{4A714E54-3540-4256-A197-9EA626F139ED}"/>
              </a:ext>
            </a:extLst>
          </p:cNvPr>
          <p:cNvGraphicFramePr/>
          <p:nvPr>
            <p:extLst>
              <p:ext uri="{D42A27DB-BD31-4B8C-83A1-F6EECF244321}">
                <p14:modId xmlns:p14="http://schemas.microsoft.com/office/powerpoint/2010/main" val="2457397923"/>
              </p:ext>
            </p:extLst>
          </p:nvPr>
        </p:nvGraphicFramePr>
        <p:xfrm>
          <a:off x="1677575" y="1133284"/>
          <a:ext cx="5790025" cy="2829116"/>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rotWithShape="1">
          <a:blip r:embed="rId4"/>
          <a:srcRect r="18110" b="32595"/>
          <a:stretch/>
        </p:blipFill>
        <p:spPr>
          <a:xfrm>
            <a:off x="914399" y="3771902"/>
            <a:ext cx="7315201" cy="1793324"/>
          </a:xfrm>
          <a:prstGeom prst="rect">
            <a:avLst/>
          </a:prstGeom>
        </p:spPr>
      </p:pic>
    </p:spTree>
    <p:extLst>
      <p:ext uri="{BB962C8B-B14F-4D97-AF65-F5344CB8AC3E}">
        <p14:creationId xmlns:p14="http://schemas.microsoft.com/office/powerpoint/2010/main" val="2816796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Trends at EPL: Music CDs</a:t>
            </a:r>
          </a:p>
        </p:txBody>
      </p:sp>
      <p:sp>
        <p:nvSpPr>
          <p:cNvPr id="4" name="Slide Number Placeholder 3"/>
          <p:cNvSpPr>
            <a:spLocks noGrp="1"/>
          </p:cNvSpPr>
          <p:nvPr>
            <p:ph type="sldNum" sz="quarter" idx="4"/>
          </p:nvPr>
        </p:nvSpPr>
        <p:spPr/>
        <p:txBody>
          <a:bodyPr/>
          <a:lstStyle/>
          <a:p>
            <a:fld id="{976B6DAE-1464-4C4A-A17B-99A185F7EC64}" type="slidenum">
              <a:rPr lang="en-US" smtClean="0"/>
              <a:pPr/>
              <a:t>16</a:t>
            </a:fld>
            <a:endParaRPr lang="en-US" dirty="0"/>
          </a:p>
        </p:txBody>
      </p:sp>
      <p:graphicFrame>
        <p:nvGraphicFramePr>
          <p:cNvPr id="6" name="Chart 5">
            <a:extLst>
              <a:ext uri="{FF2B5EF4-FFF2-40B4-BE49-F238E27FC236}">
                <a16:creationId xmlns:a16="http://schemas.microsoft.com/office/drawing/2014/main" id="{4305E140-7A10-4B80-BE2D-3F0A656F5A10}"/>
              </a:ext>
            </a:extLst>
          </p:cNvPr>
          <p:cNvGraphicFramePr/>
          <p:nvPr>
            <p:extLst>
              <p:ext uri="{D42A27DB-BD31-4B8C-83A1-F6EECF244321}">
                <p14:modId xmlns:p14="http://schemas.microsoft.com/office/powerpoint/2010/main" val="2561070188"/>
              </p:ext>
            </p:extLst>
          </p:nvPr>
        </p:nvGraphicFramePr>
        <p:xfrm>
          <a:off x="1544835" y="1143000"/>
          <a:ext cx="6054329" cy="304314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srcRect r="18628" b="33508"/>
          <a:stretch/>
        </p:blipFill>
        <p:spPr>
          <a:xfrm>
            <a:off x="1373951" y="4021085"/>
            <a:ext cx="6324600" cy="1582697"/>
          </a:xfrm>
          <a:prstGeom prst="rect">
            <a:avLst/>
          </a:prstGeom>
        </p:spPr>
      </p:pic>
    </p:spTree>
    <p:extLst>
      <p:ext uri="{BB962C8B-B14F-4D97-AF65-F5344CB8AC3E}">
        <p14:creationId xmlns:p14="http://schemas.microsoft.com/office/powerpoint/2010/main" val="194639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Trends at EPL: Magazines</a:t>
            </a:r>
          </a:p>
        </p:txBody>
      </p:sp>
      <p:sp>
        <p:nvSpPr>
          <p:cNvPr id="4" name="Slide Number Placeholder 3"/>
          <p:cNvSpPr>
            <a:spLocks noGrp="1"/>
          </p:cNvSpPr>
          <p:nvPr>
            <p:ph type="sldNum" sz="quarter" idx="4"/>
          </p:nvPr>
        </p:nvSpPr>
        <p:spPr/>
        <p:txBody>
          <a:bodyPr/>
          <a:lstStyle/>
          <a:p>
            <a:fld id="{976B6DAE-1464-4C4A-A17B-99A185F7EC64}" type="slidenum">
              <a:rPr lang="en-US" smtClean="0"/>
              <a:pPr/>
              <a:t>17</a:t>
            </a:fld>
            <a:endParaRPr lang="en-US" dirty="0"/>
          </a:p>
        </p:txBody>
      </p:sp>
      <p:graphicFrame>
        <p:nvGraphicFramePr>
          <p:cNvPr id="6" name="Chart 5">
            <a:extLst>
              <a:ext uri="{FF2B5EF4-FFF2-40B4-BE49-F238E27FC236}">
                <a16:creationId xmlns:a16="http://schemas.microsoft.com/office/drawing/2014/main" id="{1F3EAE20-4845-4C3C-9306-1509191ACAFC}"/>
              </a:ext>
            </a:extLst>
          </p:cNvPr>
          <p:cNvGraphicFramePr/>
          <p:nvPr>
            <p:extLst>
              <p:ext uri="{D42A27DB-BD31-4B8C-83A1-F6EECF244321}">
                <p14:modId xmlns:p14="http://schemas.microsoft.com/office/powerpoint/2010/main" val="320359811"/>
              </p:ext>
            </p:extLst>
          </p:nvPr>
        </p:nvGraphicFramePr>
        <p:xfrm>
          <a:off x="1371600" y="1143000"/>
          <a:ext cx="6119842" cy="28956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rotWithShape="1">
          <a:blip r:embed="rId4"/>
          <a:srcRect r="18662" b="33646"/>
          <a:stretch/>
        </p:blipFill>
        <p:spPr>
          <a:xfrm>
            <a:off x="1028712" y="3843528"/>
            <a:ext cx="7015078" cy="1752600"/>
          </a:xfrm>
          <a:prstGeom prst="rect">
            <a:avLst/>
          </a:prstGeom>
        </p:spPr>
      </p:pic>
    </p:spTree>
    <p:extLst>
      <p:ext uri="{BB962C8B-B14F-4D97-AF65-F5344CB8AC3E}">
        <p14:creationId xmlns:p14="http://schemas.microsoft.com/office/powerpoint/2010/main" val="3097418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5D1D52-1FB3-4C14-834B-C5DA09D7B4FE}"/>
              </a:ext>
            </a:extLst>
          </p:cNvPr>
          <p:cNvSpPr>
            <a:spLocks noGrp="1"/>
          </p:cNvSpPr>
          <p:nvPr>
            <p:ph type="body" sz="quarter" idx="10"/>
          </p:nvPr>
        </p:nvSpPr>
        <p:spPr>
          <a:xfrm>
            <a:off x="357158" y="2743200"/>
            <a:ext cx="7948642" cy="838200"/>
          </a:xfrm>
        </p:spPr>
        <p:txBody>
          <a:bodyPr>
            <a:normAutofit/>
          </a:bodyPr>
          <a:lstStyle/>
          <a:p>
            <a:r>
              <a:rPr lang="en-US" dirty="0"/>
              <a:t>Customer Usage Trends</a:t>
            </a:r>
          </a:p>
        </p:txBody>
      </p:sp>
      <p:sp>
        <p:nvSpPr>
          <p:cNvPr id="3" name="Slide Number Placeholder 2">
            <a:extLst>
              <a:ext uri="{FF2B5EF4-FFF2-40B4-BE49-F238E27FC236}">
                <a16:creationId xmlns:a16="http://schemas.microsoft.com/office/drawing/2014/main" id="{46A12638-A304-4B98-AAB6-014755934D4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6B6DAE-1464-4C4A-A17B-99A185F7EC64}" type="slidenum">
              <a:rPr kumimoji="0" lang="en-US" sz="1200" b="0" i="0" u="none" strike="noStrike" kern="1200" cap="none" spc="0" normalizeH="0" baseline="0" noProof="0" smtClean="0">
                <a:ln>
                  <a:noFill/>
                </a:ln>
                <a:solidFill>
                  <a:srgbClr val="FFFFFF"/>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FFFFFF"/>
              </a:solidFill>
              <a:effectLst/>
              <a:uLnTx/>
              <a:uFillTx/>
              <a:latin typeface="Helvetica"/>
              <a:ea typeface="+mn-ea"/>
              <a:cs typeface="+mn-cs"/>
            </a:endParaRPr>
          </a:p>
        </p:txBody>
      </p:sp>
    </p:spTree>
    <p:extLst>
      <p:ext uri="{BB962C8B-B14F-4D97-AF65-F5344CB8AC3E}">
        <p14:creationId xmlns:p14="http://schemas.microsoft.com/office/powerpoint/2010/main" val="1797890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5D9E2D-BD83-40B9-BC70-143B84B266E8}"/>
              </a:ext>
            </a:extLst>
          </p:cNvPr>
          <p:cNvSpPr>
            <a:spLocks noGrp="1"/>
          </p:cNvSpPr>
          <p:nvPr>
            <p:ph type="body" sz="quarter" idx="11"/>
          </p:nvPr>
        </p:nvSpPr>
        <p:spPr>
          <a:xfrm>
            <a:off x="307562" y="338583"/>
            <a:ext cx="8358187" cy="703516"/>
          </a:xfrm>
        </p:spPr>
        <p:txBody>
          <a:bodyPr>
            <a:noAutofit/>
          </a:bodyPr>
          <a:lstStyle/>
          <a:p>
            <a:r>
              <a:rPr lang="en-US" sz="4400" dirty="0"/>
              <a:t>Holds vs. Checkouts</a:t>
            </a:r>
          </a:p>
        </p:txBody>
      </p:sp>
      <p:sp>
        <p:nvSpPr>
          <p:cNvPr id="4" name="Slide Number Placeholder 3">
            <a:extLst>
              <a:ext uri="{FF2B5EF4-FFF2-40B4-BE49-F238E27FC236}">
                <a16:creationId xmlns:a16="http://schemas.microsoft.com/office/drawing/2014/main" id="{C85A08DB-F648-40A7-8172-82C16A2B6D5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6B6DAE-1464-4C4A-A17B-99A185F7EC64}" type="slidenum">
              <a:rPr kumimoji="0" lang="en-US" sz="1200" b="0" i="0" u="none" strike="noStrike" kern="1200" cap="none" spc="0" normalizeH="0" baseline="0" noProof="0" smtClean="0">
                <a:ln>
                  <a:noFill/>
                </a:ln>
                <a:solidFill>
                  <a:srgbClr val="FFFFFF"/>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FFFFFF"/>
              </a:solidFill>
              <a:effectLst/>
              <a:uLnTx/>
              <a:uFillTx/>
              <a:latin typeface="Helvetica"/>
              <a:ea typeface="+mn-ea"/>
              <a:cs typeface="+mn-cs"/>
            </a:endParaRPr>
          </a:p>
        </p:txBody>
      </p:sp>
      <p:graphicFrame>
        <p:nvGraphicFramePr>
          <p:cNvPr id="3" name="Table 2">
            <a:extLst>
              <a:ext uri="{FF2B5EF4-FFF2-40B4-BE49-F238E27FC236}">
                <a16:creationId xmlns:a16="http://schemas.microsoft.com/office/drawing/2014/main" id="{2383AAA9-D854-4673-947D-63B40AFD70A6}"/>
              </a:ext>
            </a:extLst>
          </p:cNvPr>
          <p:cNvGraphicFramePr>
            <a:graphicFrameLocks noGrp="1"/>
          </p:cNvGraphicFramePr>
          <p:nvPr>
            <p:extLst/>
          </p:nvPr>
        </p:nvGraphicFramePr>
        <p:xfrm>
          <a:off x="816864" y="1182630"/>
          <a:ext cx="7339584" cy="4565904"/>
        </p:xfrm>
        <a:graphic>
          <a:graphicData uri="http://schemas.openxmlformats.org/drawingml/2006/table">
            <a:tbl>
              <a:tblPr firstRow="1" firstCol="1" bandRow="1">
                <a:tableStyleId>{7DF18680-E054-41AD-8BC1-D1AEF772440D}</a:tableStyleId>
              </a:tblPr>
              <a:tblGrid>
                <a:gridCol w="2531568">
                  <a:extLst>
                    <a:ext uri="{9D8B030D-6E8A-4147-A177-3AD203B41FA5}">
                      <a16:colId xmlns:a16="http://schemas.microsoft.com/office/drawing/2014/main" val="1944709089"/>
                    </a:ext>
                  </a:extLst>
                </a:gridCol>
                <a:gridCol w="2501738">
                  <a:extLst>
                    <a:ext uri="{9D8B030D-6E8A-4147-A177-3AD203B41FA5}">
                      <a16:colId xmlns:a16="http://schemas.microsoft.com/office/drawing/2014/main" val="3197367705"/>
                    </a:ext>
                  </a:extLst>
                </a:gridCol>
                <a:gridCol w="2306278">
                  <a:extLst>
                    <a:ext uri="{9D8B030D-6E8A-4147-A177-3AD203B41FA5}">
                      <a16:colId xmlns:a16="http://schemas.microsoft.com/office/drawing/2014/main" val="862760605"/>
                    </a:ext>
                  </a:extLst>
                </a:gridCol>
              </a:tblGrid>
              <a:tr h="637256">
                <a:tc>
                  <a:txBody>
                    <a:bodyPr/>
                    <a:lstStyle/>
                    <a:p>
                      <a:pPr marL="0" marR="0" algn="ctr">
                        <a:lnSpc>
                          <a:spcPct val="107000"/>
                        </a:lnSpc>
                        <a:spcBef>
                          <a:spcPts val="0"/>
                        </a:spcBef>
                        <a:spcAft>
                          <a:spcPts val="0"/>
                        </a:spcAft>
                      </a:pPr>
                      <a:r>
                        <a:rPr lang="en-US" sz="2000">
                          <a:effectLst/>
                        </a:rPr>
                        <a:t>Format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Holds to Checkouts Ratio</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Avg Annual Holds per Item</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1591465"/>
                  </a:ext>
                </a:extLst>
              </a:tr>
              <a:tr h="325863">
                <a:tc>
                  <a:txBody>
                    <a:bodyPr/>
                    <a:lstStyle/>
                    <a:p>
                      <a:pPr marL="0" marR="0" algn="l">
                        <a:lnSpc>
                          <a:spcPct val="107000"/>
                        </a:lnSpc>
                        <a:spcBef>
                          <a:spcPts val="0"/>
                        </a:spcBef>
                        <a:spcAft>
                          <a:spcPts val="0"/>
                        </a:spcAft>
                      </a:pPr>
                      <a:r>
                        <a:rPr lang="en-US" sz="2000" dirty="0">
                          <a:effectLst/>
                        </a:rPr>
                        <a:t>All Items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0475834"/>
                  </a:ext>
                </a:extLst>
              </a:tr>
              <a:tr h="325863">
                <a:tc>
                  <a:txBody>
                    <a:bodyPr/>
                    <a:lstStyle/>
                    <a:p>
                      <a:pPr marL="0" marR="0" algn="ctr">
                        <a:lnSpc>
                          <a:spcPct val="107000"/>
                        </a:lnSpc>
                        <a:spcBef>
                          <a:spcPts val="0"/>
                        </a:spcBef>
                        <a:spcAft>
                          <a:spcPts val="0"/>
                        </a:spcAft>
                      </a:pPr>
                      <a:r>
                        <a:rPr lang="en-US" sz="2000" dirty="0">
                          <a:effectLst/>
                        </a:rPr>
                        <a:t>Books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722215"/>
                  </a:ext>
                </a:extLst>
              </a:tr>
              <a:tr h="325863">
                <a:tc>
                  <a:txBody>
                    <a:bodyPr/>
                    <a:lstStyle/>
                    <a:p>
                      <a:pPr marL="0" marR="0" algn="r">
                        <a:lnSpc>
                          <a:spcPct val="107000"/>
                        </a:lnSpc>
                        <a:spcBef>
                          <a:spcPts val="0"/>
                        </a:spcBef>
                        <a:spcAft>
                          <a:spcPts val="0"/>
                        </a:spcAft>
                      </a:pPr>
                      <a:r>
                        <a:rPr lang="en-US" sz="2000" b="0" dirty="0">
                          <a:effectLst/>
                        </a:rPr>
                        <a:t>Adult Books</a:t>
                      </a:r>
                      <a:endParaRPr lang="en-US"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8307057"/>
                  </a:ext>
                </a:extLst>
              </a:tr>
              <a:tr h="325863">
                <a:tc>
                  <a:txBody>
                    <a:bodyPr/>
                    <a:lstStyle/>
                    <a:p>
                      <a:pPr marL="0" marR="0" algn="r">
                        <a:lnSpc>
                          <a:spcPct val="107000"/>
                        </a:lnSpc>
                        <a:spcBef>
                          <a:spcPts val="0"/>
                        </a:spcBef>
                        <a:spcAft>
                          <a:spcPts val="0"/>
                        </a:spcAft>
                      </a:pPr>
                      <a:r>
                        <a:rPr lang="en-US" sz="2000" b="0">
                          <a:effectLst/>
                        </a:rPr>
                        <a:t>Fiction</a:t>
                      </a:r>
                      <a:endParaRPr lang="en-US" sz="20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1:2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1607034"/>
                  </a:ext>
                </a:extLst>
              </a:tr>
              <a:tr h="325863">
                <a:tc>
                  <a:txBody>
                    <a:bodyPr/>
                    <a:lstStyle/>
                    <a:p>
                      <a:pPr marL="0" marR="0" algn="r">
                        <a:lnSpc>
                          <a:spcPct val="107000"/>
                        </a:lnSpc>
                        <a:spcBef>
                          <a:spcPts val="0"/>
                        </a:spcBef>
                        <a:spcAft>
                          <a:spcPts val="0"/>
                        </a:spcAft>
                      </a:pPr>
                      <a:r>
                        <a:rPr lang="en-US" sz="2000" b="0">
                          <a:effectLst/>
                        </a:rPr>
                        <a:t>Non-Fiction</a:t>
                      </a:r>
                      <a:endParaRPr lang="en-US" sz="20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highlight>
                            <a:srgbClr val="00FF00"/>
                          </a:highlight>
                        </a:rPr>
                        <a:t>7:10</a:t>
                      </a:r>
                      <a:endParaRPr lang="en-US" sz="20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2.4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4398044"/>
                  </a:ext>
                </a:extLst>
              </a:tr>
              <a:tr h="325863">
                <a:tc>
                  <a:txBody>
                    <a:bodyPr/>
                    <a:lstStyle/>
                    <a:p>
                      <a:pPr marL="0" marR="0" algn="r">
                        <a:lnSpc>
                          <a:spcPct val="107000"/>
                        </a:lnSpc>
                        <a:spcBef>
                          <a:spcPts val="0"/>
                        </a:spcBef>
                        <a:spcAft>
                          <a:spcPts val="0"/>
                        </a:spcAft>
                      </a:pPr>
                      <a:r>
                        <a:rPr lang="en-US" sz="2000" b="0">
                          <a:effectLst/>
                        </a:rPr>
                        <a:t>Juvenile Books</a:t>
                      </a:r>
                      <a:endParaRPr lang="en-US" sz="20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highlight>
                            <a:srgbClr val="FF0000"/>
                          </a:highlight>
                        </a:rPr>
                        <a:t>1:5</a:t>
                      </a:r>
                      <a:endParaRPr lang="en-US" sz="20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highlight>
                            <a:srgbClr val="FF0000"/>
                          </a:highlight>
                        </a:rPr>
                        <a:t>1.4</a:t>
                      </a:r>
                      <a:endParaRPr lang="en-US" sz="20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4526702"/>
                  </a:ext>
                </a:extLst>
              </a:tr>
              <a:tr h="325863">
                <a:tc>
                  <a:txBody>
                    <a:bodyPr/>
                    <a:lstStyle/>
                    <a:p>
                      <a:pPr marL="0" marR="0" algn="r">
                        <a:lnSpc>
                          <a:spcPct val="107000"/>
                        </a:lnSpc>
                        <a:spcBef>
                          <a:spcPts val="0"/>
                        </a:spcBef>
                        <a:spcAft>
                          <a:spcPts val="0"/>
                        </a:spcAft>
                      </a:pPr>
                      <a:r>
                        <a:rPr lang="en-US" sz="2000" b="0" dirty="0">
                          <a:effectLst/>
                        </a:rPr>
                        <a:t>Teen Books</a:t>
                      </a:r>
                      <a:endParaRPr lang="en-US"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9400886"/>
                  </a:ext>
                </a:extLst>
              </a:tr>
              <a:tr h="325863">
                <a:tc>
                  <a:txBody>
                    <a:bodyPr/>
                    <a:lstStyle/>
                    <a:p>
                      <a:pPr marL="0" marR="0" algn="r">
                        <a:lnSpc>
                          <a:spcPct val="107000"/>
                        </a:lnSpc>
                        <a:spcBef>
                          <a:spcPts val="0"/>
                        </a:spcBef>
                        <a:spcAft>
                          <a:spcPts val="0"/>
                        </a:spcAft>
                      </a:pPr>
                      <a:r>
                        <a:rPr lang="en-US" sz="2000" b="0" dirty="0">
                          <a:effectLst/>
                        </a:rPr>
                        <a:t>World Languages</a:t>
                      </a:r>
                      <a:endParaRPr lang="en-US"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highlight>
                            <a:srgbClr val="FF0000"/>
                          </a:highlight>
                        </a:rPr>
                        <a:t>1:10</a:t>
                      </a:r>
                      <a:endParaRPr lang="en-US" sz="20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highlight>
                            <a:srgbClr val="FF0000"/>
                          </a:highlight>
                        </a:rPr>
                        <a:t>0.3</a:t>
                      </a:r>
                      <a:endParaRPr lang="en-US" sz="20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5382809"/>
                  </a:ext>
                </a:extLst>
              </a:tr>
              <a:tr h="325863">
                <a:tc>
                  <a:txBody>
                    <a:bodyPr/>
                    <a:lstStyle/>
                    <a:p>
                      <a:pPr marL="0" marR="0" algn="ctr">
                        <a:lnSpc>
                          <a:spcPct val="107000"/>
                        </a:lnSpc>
                        <a:spcBef>
                          <a:spcPts val="0"/>
                        </a:spcBef>
                        <a:spcAft>
                          <a:spcPts val="0"/>
                        </a:spcAft>
                      </a:pPr>
                      <a:r>
                        <a:rPr lang="en-US" sz="2000">
                          <a:effectLst/>
                        </a:rPr>
                        <a:t>DVDs/Blu-rays</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highlight>
                            <a:srgbClr val="00FF00"/>
                          </a:highlight>
                        </a:rPr>
                        <a:t>3.7</a:t>
                      </a:r>
                      <a:endParaRPr lang="en-US" sz="20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3496950"/>
                  </a:ext>
                </a:extLst>
              </a:tr>
              <a:tr h="325863">
                <a:tc>
                  <a:txBody>
                    <a:bodyPr/>
                    <a:lstStyle/>
                    <a:p>
                      <a:pPr marL="0" marR="0" algn="ctr">
                        <a:lnSpc>
                          <a:spcPct val="107000"/>
                        </a:lnSpc>
                        <a:spcBef>
                          <a:spcPts val="0"/>
                        </a:spcBef>
                        <a:spcAft>
                          <a:spcPts val="0"/>
                        </a:spcAft>
                      </a:pPr>
                      <a:r>
                        <a:rPr lang="en-US" sz="2000">
                          <a:effectLst/>
                        </a:rPr>
                        <a:t>Audiobooks</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highlight>
                            <a:srgbClr val="00FF00"/>
                          </a:highlight>
                        </a:rPr>
                        <a:t>7:10</a:t>
                      </a:r>
                      <a:endParaRPr lang="en-US" sz="20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7764179"/>
                  </a:ext>
                </a:extLst>
              </a:tr>
              <a:tr h="325863">
                <a:tc>
                  <a:txBody>
                    <a:bodyPr/>
                    <a:lstStyle/>
                    <a:p>
                      <a:pPr marL="0" marR="0" algn="ctr">
                        <a:lnSpc>
                          <a:spcPct val="107000"/>
                        </a:lnSpc>
                        <a:spcBef>
                          <a:spcPts val="0"/>
                        </a:spcBef>
                        <a:spcAft>
                          <a:spcPts val="0"/>
                        </a:spcAft>
                      </a:pPr>
                      <a:r>
                        <a:rPr lang="en-US" sz="2000">
                          <a:effectLst/>
                        </a:rPr>
                        <a:t>Music CDs</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2.7</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880352"/>
                  </a:ext>
                </a:extLst>
              </a:tr>
              <a:tr h="325863">
                <a:tc>
                  <a:txBody>
                    <a:bodyPr/>
                    <a:lstStyle/>
                    <a:p>
                      <a:pPr marL="0" marR="0" algn="ctr">
                        <a:lnSpc>
                          <a:spcPct val="107000"/>
                        </a:lnSpc>
                        <a:spcBef>
                          <a:spcPts val="0"/>
                        </a:spcBef>
                        <a:spcAft>
                          <a:spcPts val="0"/>
                        </a:spcAft>
                      </a:pPr>
                      <a:r>
                        <a:rPr lang="en-US" sz="2000" dirty="0">
                          <a:effectLst/>
                        </a:rPr>
                        <a:t>Videogames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highlight>
                            <a:srgbClr val="00FF00"/>
                          </a:highlight>
                        </a:rPr>
                        <a:t>3.8</a:t>
                      </a:r>
                      <a:endParaRPr lang="en-US" sz="20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6874051"/>
                  </a:ext>
                </a:extLst>
              </a:tr>
            </a:tbl>
          </a:graphicData>
        </a:graphic>
      </p:graphicFrame>
      <p:sp>
        <p:nvSpPr>
          <p:cNvPr id="5" name="Rectangle 1">
            <a:extLst>
              <a:ext uri="{FF2B5EF4-FFF2-40B4-BE49-F238E27FC236}">
                <a16:creationId xmlns:a16="http://schemas.microsoft.com/office/drawing/2014/main" id="{EC7A0379-6595-4F65-AFF3-ED62066C3F17}"/>
              </a:ext>
            </a:extLst>
          </p:cNvPr>
          <p:cNvSpPr>
            <a:spLocks noChangeArrowheads="1"/>
          </p:cNvSpPr>
          <p:nvPr/>
        </p:nvSpPr>
        <p:spPr bwMode="auto">
          <a:xfrm>
            <a:off x="1566863" y="2154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546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1AD1D2-4394-4397-8D34-3D7CAF5467C9}"/>
              </a:ext>
            </a:extLst>
          </p:cNvPr>
          <p:cNvSpPr>
            <a:spLocks noGrp="1"/>
          </p:cNvSpPr>
          <p:nvPr>
            <p:ph type="body" sz="quarter" idx="11"/>
          </p:nvPr>
        </p:nvSpPr>
        <p:spPr/>
        <p:txBody>
          <a:bodyPr/>
          <a:lstStyle/>
          <a:p>
            <a:r>
              <a:rPr lang="en-US" dirty="0"/>
              <a:t>Presentation Outline</a:t>
            </a:r>
          </a:p>
        </p:txBody>
      </p:sp>
      <p:sp>
        <p:nvSpPr>
          <p:cNvPr id="3" name="Text Placeholder 2">
            <a:extLst>
              <a:ext uri="{FF2B5EF4-FFF2-40B4-BE49-F238E27FC236}">
                <a16:creationId xmlns:a16="http://schemas.microsoft.com/office/drawing/2014/main" id="{6C4F261A-B611-4CFC-BFC3-371639497766}"/>
              </a:ext>
            </a:extLst>
          </p:cNvPr>
          <p:cNvSpPr>
            <a:spLocks noGrp="1"/>
          </p:cNvSpPr>
          <p:nvPr>
            <p:ph type="body" sz="quarter" idx="12"/>
          </p:nvPr>
        </p:nvSpPr>
        <p:spPr>
          <a:xfrm>
            <a:off x="609600" y="1219200"/>
            <a:ext cx="8358187" cy="4648200"/>
          </a:xfrm>
        </p:spPr>
        <p:txBody>
          <a:bodyPr>
            <a:noAutofit/>
          </a:bodyPr>
          <a:lstStyle/>
          <a:p>
            <a:pPr marL="457200" indent="-457200">
              <a:buFont typeface="Arial" panose="020B0604020202020204" pitchFamily="34" charset="0"/>
              <a:buChar char="•"/>
            </a:pPr>
            <a:r>
              <a:rPr lang="en-US" sz="2400" b="0" dirty="0"/>
              <a:t>Project Goals </a:t>
            </a:r>
            <a:endParaRPr lang="en-US" sz="2400" b="0" dirty="0" smtClean="0"/>
          </a:p>
          <a:p>
            <a:pPr marL="457200" indent="-457200">
              <a:buFont typeface="Arial" panose="020B0604020202020204" pitchFamily="34" charset="0"/>
              <a:buChar char="•"/>
            </a:pPr>
            <a:r>
              <a:rPr lang="en-US" sz="2400" b="0" dirty="0" smtClean="0"/>
              <a:t>Background </a:t>
            </a:r>
            <a:r>
              <a:rPr lang="en-US" sz="2400" b="0" dirty="0"/>
              <a:t>Information</a:t>
            </a:r>
          </a:p>
          <a:p>
            <a:pPr marL="457200" indent="-457200">
              <a:buFont typeface="Arial" panose="020B0604020202020204" pitchFamily="34" charset="0"/>
              <a:buChar char="•"/>
            </a:pPr>
            <a:r>
              <a:rPr lang="en-US" sz="2400" b="0" dirty="0"/>
              <a:t>Digital vs. Physical</a:t>
            </a:r>
          </a:p>
          <a:p>
            <a:pPr marL="457200" indent="-457200">
              <a:buFont typeface="Arial" panose="020B0604020202020204" pitchFamily="34" charset="0"/>
              <a:buChar char="•"/>
            </a:pPr>
            <a:r>
              <a:rPr lang="en-US" sz="2400" b="0" dirty="0"/>
              <a:t>Circulation Trends at EPL</a:t>
            </a:r>
          </a:p>
          <a:p>
            <a:pPr marL="457200" indent="-457200">
              <a:buFont typeface="Arial" panose="020B0604020202020204" pitchFamily="34" charset="0"/>
              <a:buChar char="•"/>
            </a:pPr>
            <a:r>
              <a:rPr lang="en-US" sz="2400" b="0" dirty="0"/>
              <a:t>Costs Per Checkout</a:t>
            </a:r>
          </a:p>
          <a:p>
            <a:pPr marL="457200" indent="-457200">
              <a:buFont typeface="Arial" panose="020B0604020202020204" pitchFamily="34" charset="0"/>
              <a:buChar char="•"/>
            </a:pPr>
            <a:r>
              <a:rPr lang="en-US" sz="2400" b="0" dirty="0"/>
              <a:t>Collection Users</a:t>
            </a:r>
          </a:p>
          <a:p>
            <a:pPr marL="457200" indent="-457200">
              <a:buFont typeface="Arial" panose="020B0604020202020204" pitchFamily="34" charset="0"/>
              <a:buChar char="•"/>
            </a:pPr>
            <a:r>
              <a:rPr lang="en-US" sz="2400" b="0" dirty="0"/>
              <a:t>Customer Usage Trends</a:t>
            </a:r>
          </a:p>
          <a:p>
            <a:pPr marL="457200" indent="-457200">
              <a:buFont typeface="Arial" panose="020B0604020202020204" pitchFamily="34" charset="0"/>
              <a:buChar char="•"/>
            </a:pPr>
            <a:r>
              <a:rPr lang="en-US" sz="2400" b="0" dirty="0"/>
              <a:t>Demand-Driven Acquisition</a:t>
            </a:r>
          </a:p>
          <a:p>
            <a:pPr marL="457200" indent="-457200">
              <a:buFont typeface="Arial" panose="020B0604020202020204" pitchFamily="34" charset="0"/>
              <a:buChar char="•"/>
            </a:pPr>
            <a:r>
              <a:rPr lang="en-US" sz="2400" b="0" dirty="0"/>
              <a:t>Interlibrary Loan</a:t>
            </a:r>
          </a:p>
          <a:p>
            <a:pPr marL="457200" indent="-457200">
              <a:buFont typeface="Arial" panose="020B0604020202020204" pitchFamily="34" charset="0"/>
              <a:buChar char="•"/>
            </a:pPr>
            <a:r>
              <a:rPr lang="en-US" sz="2400" b="0" dirty="0"/>
              <a:t>Concluding Thoughts</a:t>
            </a:r>
          </a:p>
        </p:txBody>
      </p:sp>
      <p:sp>
        <p:nvSpPr>
          <p:cNvPr id="4" name="Slide Number Placeholder 3">
            <a:extLst>
              <a:ext uri="{FF2B5EF4-FFF2-40B4-BE49-F238E27FC236}">
                <a16:creationId xmlns:a16="http://schemas.microsoft.com/office/drawing/2014/main" id="{145277B7-1F16-4C28-BFCE-4FC20447EC42}"/>
              </a:ext>
            </a:extLst>
          </p:cNvPr>
          <p:cNvSpPr>
            <a:spLocks noGrp="1"/>
          </p:cNvSpPr>
          <p:nvPr>
            <p:ph type="sldNum" sz="quarter" idx="4"/>
          </p:nvPr>
        </p:nvSpPr>
        <p:spPr/>
        <p:txBody>
          <a:bodyPr/>
          <a:lstStyle/>
          <a:p>
            <a:fld id="{976B6DAE-1464-4C4A-A17B-99A185F7EC64}" type="slidenum">
              <a:rPr lang="en-US" smtClean="0"/>
              <a:pPr/>
              <a:t>2</a:t>
            </a:fld>
            <a:endParaRPr lang="en-US" dirty="0"/>
          </a:p>
        </p:txBody>
      </p:sp>
    </p:spTree>
    <p:extLst>
      <p:ext uri="{BB962C8B-B14F-4D97-AF65-F5344CB8AC3E}">
        <p14:creationId xmlns:p14="http://schemas.microsoft.com/office/powerpoint/2010/main" val="4110218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5D9E2D-BD83-40B9-BC70-143B84B266E8}"/>
              </a:ext>
            </a:extLst>
          </p:cNvPr>
          <p:cNvSpPr>
            <a:spLocks noGrp="1"/>
          </p:cNvSpPr>
          <p:nvPr>
            <p:ph type="body" sz="quarter" idx="11"/>
          </p:nvPr>
        </p:nvSpPr>
        <p:spPr>
          <a:xfrm>
            <a:off x="344188" y="550847"/>
            <a:ext cx="7339041" cy="813244"/>
          </a:xfrm>
        </p:spPr>
        <p:txBody>
          <a:bodyPr>
            <a:noAutofit/>
          </a:bodyPr>
          <a:lstStyle/>
          <a:p>
            <a:r>
              <a:rPr lang="en-US" sz="4400" dirty="0"/>
              <a:t>Supply vs. Demand</a:t>
            </a:r>
          </a:p>
        </p:txBody>
      </p:sp>
      <p:sp>
        <p:nvSpPr>
          <p:cNvPr id="4" name="Slide Number Placeholder 3">
            <a:extLst>
              <a:ext uri="{FF2B5EF4-FFF2-40B4-BE49-F238E27FC236}">
                <a16:creationId xmlns:a16="http://schemas.microsoft.com/office/drawing/2014/main" id="{C85A08DB-F648-40A7-8172-82C16A2B6D5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6B6DAE-1464-4C4A-A17B-99A185F7EC64}" type="slidenum">
              <a:rPr kumimoji="0" lang="en-US" sz="1200" b="0" i="0" u="none" strike="noStrike" kern="1200" cap="none" spc="0" normalizeH="0" baseline="0" noProof="0" smtClean="0">
                <a:ln>
                  <a:noFill/>
                </a:ln>
                <a:solidFill>
                  <a:srgbClr val="FFFFFF"/>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FFFFFF"/>
              </a:solidFill>
              <a:effectLst/>
              <a:uLnTx/>
              <a:uFillTx/>
              <a:latin typeface="Helvetica"/>
              <a:ea typeface="+mn-ea"/>
              <a:cs typeface="+mn-cs"/>
            </a:endParaRPr>
          </a:p>
        </p:txBody>
      </p:sp>
      <p:graphicFrame>
        <p:nvGraphicFramePr>
          <p:cNvPr id="14" name="Table 13">
            <a:extLst>
              <a:ext uri="{FF2B5EF4-FFF2-40B4-BE49-F238E27FC236}">
                <a16:creationId xmlns:a16="http://schemas.microsoft.com/office/drawing/2014/main" id="{F5941C76-E991-47A5-BA26-D8622CB4C38F}"/>
              </a:ext>
            </a:extLst>
          </p:cNvPr>
          <p:cNvGraphicFramePr>
            <a:graphicFrameLocks noGrp="1"/>
          </p:cNvGraphicFramePr>
          <p:nvPr>
            <p:extLst>
              <p:ext uri="{D42A27DB-BD31-4B8C-83A1-F6EECF244321}">
                <p14:modId xmlns:p14="http://schemas.microsoft.com/office/powerpoint/2010/main" val="3763049692"/>
              </p:ext>
            </p:extLst>
          </p:nvPr>
        </p:nvGraphicFramePr>
        <p:xfrm>
          <a:off x="414526" y="3228400"/>
          <a:ext cx="7949185" cy="2088388"/>
        </p:xfrm>
        <a:graphic>
          <a:graphicData uri="http://schemas.openxmlformats.org/drawingml/2006/table">
            <a:tbl>
              <a:tblPr firstRow="1" bandRow="1">
                <a:tableStyleId>{F5AB1C69-6EDB-4FF4-983F-18BD219EF322}</a:tableStyleId>
              </a:tblPr>
              <a:tblGrid>
                <a:gridCol w="1589837">
                  <a:extLst>
                    <a:ext uri="{9D8B030D-6E8A-4147-A177-3AD203B41FA5}">
                      <a16:colId xmlns:a16="http://schemas.microsoft.com/office/drawing/2014/main" val="3353507919"/>
                    </a:ext>
                  </a:extLst>
                </a:gridCol>
                <a:gridCol w="1589837">
                  <a:extLst>
                    <a:ext uri="{9D8B030D-6E8A-4147-A177-3AD203B41FA5}">
                      <a16:colId xmlns:a16="http://schemas.microsoft.com/office/drawing/2014/main" val="3347675784"/>
                    </a:ext>
                  </a:extLst>
                </a:gridCol>
                <a:gridCol w="1589837">
                  <a:extLst>
                    <a:ext uri="{9D8B030D-6E8A-4147-A177-3AD203B41FA5}">
                      <a16:colId xmlns:a16="http://schemas.microsoft.com/office/drawing/2014/main" val="1857932723"/>
                    </a:ext>
                  </a:extLst>
                </a:gridCol>
                <a:gridCol w="1589837">
                  <a:extLst>
                    <a:ext uri="{9D8B030D-6E8A-4147-A177-3AD203B41FA5}">
                      <a16:colId xmlns:a16="http://schemas.microsoft.com/office/drawing/2014/main" val="213050026"/>
                    </a:ext>
                  </a:extLst>
                </a:gridCol>
                <a:gridCol w="1589837">
                  <a:extLst>
                    <a:ext uri="{9D8B030D-6E8A-4147-A177-3AD203B41FA5}">
                      <a16:colId xmlns:a16="http://schemas.microsoft.com/office/drawing/2014/main" val="1513256533"/>
                    </a:ext>
                  </a:extLst>
                </a:gridCol>
              </a:tblGrid>
              <a:tr h="714238">
                <a:tc>
                  <a:txBody>
                    <a:bodyPr/>
                    <a:lstStyle/>
                    <a:p>
                      <a:pPr algn="ctr"/>
                      <a:r>
                        <a:rPr lang="en-US" sz="1800" dirty="0"/>
                        <a:t>Collection</a:t>
                      </a:r>
                    </a:p>
                  </a:txBody>
                  <a:tcPr/>
                </a:tc>
                <a:tc>
                  <a:txBody>
                    <a:bodyPr/>
                    <a:lstStyle/>
                    <a:p>
                      <a:pPr algn="ctr"/>
                      <a:r>
                        <a:rPr lang="en-US" sz="1800" dirty="0"/>
                        <a:t>Top Branch</a:t>
                      </a:r>
                    </a:p>
                    <a:p>
                      <a:pPr algn="ctr"/>
                      <a:r>
                        <a:rPr lang="en-US" sz="1800" dirty="0"/>
                        <a:t>% of Checkouts</a:t>
                      </a:r>
                    </a:p>
                  </a:txBody>
                  <a:tcPr/>
                </a:tc>
                <a:tc>
                  <a:txBody>
                    <a:bodyPr/>
                    <a:lstStyle/>
                    <a:p>
                      <a:pPr algn="ctr"/>
                      <a:r>
                        <a:rPr lang="en-US" sz="1800" dirty="0"/>
                        <a:t>2</a:t>
                      </a:r>
                      <a:r>
                        <a:rPr lang="en-US" sz="1800" baseline="30000" dirty="0"/>
                        <a:t>nd</a:t>
                      </a:r>
                      <a:r>
                        <a:rPr lang="en-US" sz="1800" dirty="0"/>
                        <a:t> Branch</a:t>
                      </a:r>
                    </a:p>
                    <a:p>
                      <a:pPr algn="ctr"/>
                      <a:r>
                        <a:rPr lang="en-US" sz="1800" dirty="0"/>
                        <a:t>% of Checkouts</a:t>
                      </a:r>
                    </a:p>
                  </a:txBody>
                  <a:tcPr/>
                </a:tc>
                <a:tc>
                  <a:txBody>
                    <a:bodyPr/>
                    <a:lstStyle/>
                    <a:p>
                      <a:pPr algn="ctr"/>
                      <a:r>
                        <a:rPr lang="en-US" sz="1800" dirty="0"/>
                        <a:t>3</a:t>
                      </a:r>
                      <a:r>
                        <a:rPr lang="en-US" sz="1800" baseline="30000" dirty="0"/>
                        <a:t>rd</a:t>
                      </a:r>
                      <a:r>
                        <a:rPr lang="en-US" sz="1800" dirty="0"/>
                        <a:t> Branch</a:t>
                      </a:r>
                    </a:p>
                    <a:p>
                      <a:pPr algn="ctr"/>
                      <a:r>
                        <a:rPr lang="en-US" sz="1800" dirty="0"/>
                        <a:t>% of Checkouts</a:t>
                      </a:r>
                    </a:p>
                  </a:txBody>
                  <a:tcPr/>
                </a:tc>
                <a:tc>
                  <a:txBody>
                    <a:bodyPr/>
                    <a:lstStyle/>
                    <a:p>
                      <a:pPr algn="ctr"/>
                      <a:r>
                        <a:rPr lang="en-US" sz="1800" dirty="0"/>
                        <a:t>Top 3 Total</a:t>
                      </a:r>
                    </a:p>
                    <a:p>
                      <a:pPr algn="ctr"/>
                      <a:r>
                        <a:rPr lang="en-US" sz="1800" dirty="0"/>
                        <a:t>% of Checkouts</a:t>
                      </a:r>
                    </a:p>
                  </a:txBody>
                  <a:tcPr/>
                </a:tc>
                <a:extLst>
                  <a:ext uri="{0D108BD9-81ED-4DB2-BD59-A6C34878D82A}">
                    <a16:rowId xmlns:a16="http://schemas.microsoft.com/office/drawing/2014/main" val="4013272984"/>
                  </a:ext>
                </a:extLst>
              </a:tr>
              <a:tr h="261344">
                <a:tc>
                  <a:txBody>
                    <a:bodyPr/>
                    <a:lstStyle/>
                    <a:p>
                      <a:pPr marL="0" marR="0">
                        <a:lnSpc>
                          <a:spcPct val="107000"/>
                        </a:lnSpc>
                        <a:spcBef>
                          <a:spcPts val="0"/>
                        </a:spcBef>
                        <a:spcAft>
                          <a:spcPts val="0"/>
                        </a:spcAft>
                      </a:pPr>
                      <a:r>
                        <a:rPr lang="en-US" sz="1800" b="1">
                          <a:effectLst/>
                          <a:latin typeface="Arial" panose="020B0604020202020204" pitchFamily="34" charset="0"/>
                          <a:ea typeface="Calibri" panose="020F0502020204030204" pitchFamily="34" charset="0"/>
                          <a:cs typeface="Times New Roman" panose="02020603050405020304" pitchFamily="18" charset="0"/>
                        </a:rPr>
                        <a:t>Gujarati</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latin typeface="Arial" panose="020B0604020202020204" pitchFamily="34" charset="0"/>
                          <a:ea typeface="Calibri" panose="020F0502020204030204" pitchFamily="34" charset="0"/>
                          <a:cs typeface="Times New Roman" panose="02020603050405020304" pitchFamily="18" charset="0"/>
                        </a:rPr>
                        <a:t>MLW (70.6%)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latin typeface="Arial" panose="020B0604020202020204" pitchFamily="34" charset="0"/>
                          <a:ea typeface="Calibri" panose="020F0502020204030204" pitchFamily="34" charset="0"/>
                          <a:cs typeface="Times New Roman" panose="02020603050405020304" pitchFamily="18" charset="0"/>
                        </a:rPr>
                        <a:t>MEA (19.9%)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WMC (5.3%)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95.8%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3223546"/>
                  </a:ext>
                </a:extLst>
              </a:tr>
              <a:tr h="261344">
                <a:tc>
                  <a:txBody>
                    <a:bodyPr/>
                    <a:lstStyle/>
                    <a:p>
                      <a:pPr marL="0" marR="0">
                        <a:lnSpc>
                          <a:spcPct val="107000"/>
                        </a:lnSpc>
                        <a:spcBef>
                          <a:spcPts val="0"/>
                        </a:spcBef>
                        <a:spcAft>
                          <a:spcPts val="0"/>
                        </a:spcAft>
                      </a:pPr>
                      <a:r>
                        <a:rPr lang="en-US" sz="1800" b="1">
                          <a:effectLst/>
                          <a:latin typeface="Arial" panose="020B0604020202020204" pitchFamily="34" charset="0"/>
                          <a:ea typeface="Calibri" panose="020F0502020204030204" pitchFamily="34" charset="0"/>
                          <a:cs typeface="Times New Roman" panose="02020603050405020304" pitchFamily="18" charset="0"/>
                        </a:rPr>
                        <a:t>Hindi</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latin typeface="Arial" panose="020B0604020202020204" pitchFamily="34" charset="0"/>
                          <a:ea typeface="Calibri" panose="020F0502020204030204" pitchFamily="34" charset="0"/>
                          <a:cs typeface="Times New Roman" panose="02020603050405020304" pitchFamily="18" charset="0"/>
                        </a:rPr>
                        <a:t>MLW (43.3%)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latin typeface="Arial" panose="020B0604020202020204" pitchFamily="34" charset="0"/>
                          <a:ea typeface="Calibri" panose="020F0502020204030204" pitchFamily="34" charset="0"/>
                          <a:cs typeface="Times New Roman" panose="02020603050405020304" pitchFamily="18" charset="0"/>
                        </a:rPr>
                        <a:t>MEA (20.1%)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WMC (10.8%)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74.2%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9933664"/>
                  </a:ext>
                </a:extLst>
              </a:tr>
              <a:tr h="261344">
                <a:tc>
                  <a:txBody>
                    <a:bodyPr/>
                    <a:lstStyle/>
                    <a:p>
                      <a:pPr marL="0" marR="0">
                        <a:lnSpc>
                          <a:spcPct val="107000"/>
                        </a:lnSpc>
                        <a:spcBef>
                          <a:spcPts val="0"/>
                        </a:spcBef>
                        <a:spcAft>
                          <a:spcPts val="0"/>
                        </a:spcAft>
                      </a:pPr>
                      <a:r>
                        <a:rPr lang="en-US" sz="1800" b="1">
                          <a:effectLst/>
                          <a:latin typeface="Arial" panose="020B0604020202020204" pitchFamily="34" charset="0"/>
                          <a:ea typeface="Calibri" panose="020F0502020204030204" pitchFamily="34" charset="0"/>
                          <a:cs typeface="Times New Roman" panose="02020603050405020304" pitchFamily="18" charset="0"/>
                        </a:rPr>
                        <a:t>Punjabi</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latin typeface="Arial" panose="020B0604020202020204" pitchFamily="34" charset="0"/>
                          <a:ea typeface="Calibri" panose="020F0502020204030204" pitchFamily="34" charset="0"/>
                          <a:cs typeface="Times New Roman" panose="02020603050405020304" pitchFamily="18" charset="0"/>
                        </a:rPr>
                        <a:t>MLW (46.9%)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MEA (30.6%)</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latin typeface="Arial" panose="020B0604020202020204" pitchFamily="34" charset="0"/>
                          <a:ea typeface="Calibri" panose="020F0502020204030204" pitchFamily="34" charset="0"/>
                          <a:cs typeface="Times New Roman" panose="02020603050405020304" pitchFamily="18" charset="0"/>
                        </a:rPr>
                        <a:t>CLV (7.4%)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84.9%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6881714"/>
                  </a:ext>
                </a:extLst>
              </a:tr>
              <a:tr h="261344">
                <a:tc>
                  <a:txBody>
                    <a:bodyPr/>
                    <a:lstStyle/>
                    <a:p>
                      <a:pPr marL="0" marR="0">
                        <a:lnSpc>
                          <a:spcPct val="107000"/>
                        </a:lnSpc>
                        <a:spcBef>
                          <a:spcPts val="0"/>
                        </a:spcBef>
                        <a:spcAft>
                          <a:spcPts val="0"/>
                        </a:spcAft>
                      </a:pPr>
                      <a:r>
                        <a:rPr lang="en-US" sz="1800" b="1">
                          <a:effectLst/>
                          <a:latin typeface="Arial" panose="020B0604020202020204" pitchFamily="34" charset="0"/>
                          <a:ea typeface="Calibri" panose="020F0502020204030204" pitchFamily="34" charset="0"/>
                          <a:cs typeface="Times New Roman" panose="02020603050405020304" pitchFamily="18" charset="0"/>
                        </a:rPr>
                        <a:t>Urdu</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latin typeface="Arial" panose="020B0604020202020204" pitchFamily="34" charset="0"/>
                          <a:ea typeface="Calibri" panose="020F0502020204030204" pitchFamily="34" charset="0"/>
                          <a:cs typeface="Times New Roman" panose="02020603050405020304" pitchFamily="18" charset="0"/>
                        </a:rPr>
                        <a:t>MLW (50.3%)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latin typeface="Arial" panose="020B0604020202020204" pitchFamily="34" charset="0"/>
                          <a:ea typeface="Calibri" panose="020F0502020204030204" pitchFamily="34" charset="0"/>
                          <a:cs typeface="Times New Roman" panose="02020603050405020304" pitchFamily="18" charset="0"/>
                        </a:rPr>
                        <a:t>WMC (13.0%)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latin typeface="Arial" panose="020B0604020202020204" pitchFamily="34" charset="0"/>
                          <a:ea typeface="Calibri" panose="020F0502020204030204" pitchFamily="34" charset="0"/>
                          <a:cs typeface="Times New Roman" panose="02020603050405020304" pitchFamily="18" charset="0"/>
                        </a:rPr>
                        <a:t>MEA (9.8%)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73.1%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9037563"/>
                  </a:ext>
                </a:extLst>
              </a:tr>
            </a:tbl>
          </a:graphicData>
        </a:graphic>
      </p:graphicFrame>
      <p:graphicFrame>
        <p:nvGraphicFramePr>
          <p:cNvPr id="6" name="Table 5">
            <a:extLst>
              <a:ext uri="{FF2B5EF4-FFF2-40B4-BE49-F238E27FC236}">
                <a16:creationId xmlns:a16="http://schemas.microsoft.com/office/drawing/2014/main" id="{7065ECED-97AF-4CE7-BDEA-BDEA289C15E6}"/>
              </a:ext>
            </a:extLst>
          </p:cNvPr>
          <p:cNvGraphicFramePr>
            <a:graphicFrameLocks noGrp="1"/>
          </p:cNvGraphicFramePr>
          <p:nvPr>
            <p:extLst>
              <p:ext uri="{D42A27DB-BD31-4B8C-83A1-F6EECF244321}">
                <p14:modId xmlns:p14="http://schemas.microsoft.com/office/powerpoint/2010/main" val="3447664440"/>
              </p:ext>
            </p:extLst>
          </p:nvPr>
        </p:nvGraphicFramePr>
        <p:xfrm>
          <a:off x="597407" y="1713144"/>
          <a:ext cx="7583424" cy="952754"/>
        </p:xfrm>
        <a:graphic>
          <a:graphicData uri="http://schemas.openxmlformats.org/drawingml/2006/table">
            <a:tbl>
              <a:tblPr firstRow="1" bandRow="1">
                <a:tableStyleId>{00A15C55-8517-42AA-B614-E9B94910E393}</a:tableStyleId>
              </a:tblPr>
              <a:tblGrid>
                <a:gridCol w="2527808">
                  <a:extLst>
                    <a:ext uri="{9D8B030D-6E8A-4147-A177-3AD203B41FA5}">
                      <a16:colId xmlns:a16="http://schemas.microsoft.com/office/drawing/2014/main" val="3353507919"/>
                    </a:ext>
                  </a:extLst>
                </a:gridCol>
                <a:gridCol w="2527808">
                  <a:extLst>
                    <a:ext uri="{9D8B030D-6E8A-4147-A177-3AD203B41FA5}">
                      <a16:colId xmlns:a16="http://schemas.microsoft.com/office/drawing/2014/main" val="3347675784"/>
                    </a:ext>
                  </a:extLst>
                </a:gridCol>
                <a:gridCol w="2527808">
                  <a:extLst>
                    <a:ext uri="{9D8B030D-6E8A-4147-A177-3AD203B41FA5}">
                      <a16:colId xmlns:a16="http://schemas.microsoft.com/office/drawing/2014/main" val="1857932723"/>
                    </a:ext>
                  </a:extLst>
                </a:gridCol>
              </a:tblGrid>
              <a:tr h="268265">
                <a:tc>
                  <a:txBody>
                    <a:bodyPr/>
                    <a:lstStyle/>
                    <a:p>
                      <a:pPr algn="ctr"/>
                      <a:r>
                        <a:rPr lang="en-US" sz="1800" dirty="0"/>
                        <a:t>Collection</a:t>
                      </a:r>
                    </a:p>
                  </a:txBody>
                  <a:tcPr/>
                </a:tc>
                <a:tc>
                  <a:txBody>
                    <a:bodyPr/>
                    <a:lstStyle/>
                    <a:p>
                      <a:pPr algn="ctr"/>
                      <a:r>
                        <a:rPr lang="en-US" sz="1800" dirty="0"/>
                        <a:t>% of EPL Checkouts</a:t>
                      </a:r>
                    </a:p>
                  </a:txBody>
                  <a:tcPr/>
                </a:tc>
                <a:tc>
                  <a:txBody>
                    <a:bodyPr/>
                    <a:lstStyle/>
                    <a:p>
                      <a:pPr algn="ctr"/>
                      <a:r>
                        <a:rPr lang="en-US" sz="1800" dirty="0"/>
                        <a:t>% of EPL Holdings</a:t>
                      </a:r>
                    </a:p>
                  </a:txBody>
                  <a:tcPr/>
                </a:tc>
                <a:extLst>
                  <a:ext uri="{0D108BD9-81ED-4DB2-BD59-A6C34878D82A}">
                    <a16:rowId xmlns:a16="http://schemas.microsoft.com/office/drawing/2014/main" val="4013272984"/>
                  </a:ext>
                </a:extLst>
              </a:tr>
              <a:tr h="268265">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Board Books</a:t>
                      </a:r>
                    </a:p>
                  </a:txBody>
                  <a:tcPr marL="68580" marR="68580" marT="0" marB="0"/>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RIV</a:t>
                      </a:r>
                      <a:r>
                        <a:rPr lang="en-US" sz="1800" dirty="0">
                          <a:effectLst/>
                          <a:latin typeface="Arial" panose="020B0604020202020204" pitchFamily="34" charset="0"/>
                          <a:ea typeface="Calibri" panose="020F0502020204030204" pitchFamily="34" charset="0"/>
                          <a:cs typeface="Times New Roman" panose="02020603050405020304" pitchFamily="18" charset="0"/>
                        </a:rPr>
                        <a:t> 14%</a:t>
                      </a:r>
                    </a:p>
                  </a:txBody>
                  <a:tcPr marL="68580" marR="68580" marT="0" marB="0"/>
                </a:tc>
                <a:tc>
                  <a:txBody>
                    <a:bodyPr/>
                    <a:lstStyle/>
                    <a:p>
                      <a:pPr marL="0" marR="0" algn="ctr">
                        <a:lnSpc>
                          <a:spcPct val="107000"/>
                        </a:lnSpc>
                        <a:spcBef>
                          <a:spcPts val="0"/>
                        </a:spcBef>
                        <a:spcAft>
                          <a:spcPts val="0"/>
                        </a:spcAft>
                      </a:pPr>
                      <a:r>
                        <a:rPr lang="en-US" sz="1800" b="1" dirty="0">
                          <a:effectLst/>
                        </a:rPr>
                        <a:t>RIV</a:t>
                      </a:r>
                      <a:r>
                        <a:rPr lang="en-US" sz="1800" dirty="0">
                          <a:effectLst/>
                        </a:rPr>
                        <a:t> 10%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3223546"/>
                  </a:ext>
                </a:extLst>
              </a:tr>
              <a:tr h="268265">
                <a:tc>
                  <a:txBody>
                    <a:bodyPr/>
                    <a:lstStyle/>
                    <a:p>
                      <a:pPr marL="0" marR="0" algn="ctr">
                        <a:lnSpc>
                          <a:spcPct val="107000"/>
                        </a:lnSpc>
                        <a:spcBef>
                          <a:spcPts val="0"/>
                        </a:spcBef>
                        <a:spcAft>
                          <a:spcPts val="0"/>
                        </a:spcAft>
                      </a:pPr>
                      <a:r>
                        <a:rPr lang="en-US" sz="1800" dirty="0">
                          <a:effectLst/>
                        </a:rPr>
                        <a:t>Large Print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ESQ</a:t>
                      </a:r>
                      <a:r>
                        <a:rPr lang="en-US" sz="1800" dirty="0">
                          <a:effectLst/>
                        </a:rPr>
                        <a:t> 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ESQ</a:t>
                      </a:r>
                      <a:r>
                        <a:rPr lang="en-US" sz="1800" dirty="0">
                          <a:effectLst/>
                        </a:rPr>
                        <a:t> 15%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9933664"/>
                  </a:ext>
                </a:extLst>
              </a:tr>
            </a:tbl>
          </a:graphicData>
        </a:graphic>
      </p:graphicFrame>
    </p:spTree>
    <p:extLst>
      <p:ext uri="{BB962C8B-B14F-4D97-AF65-F5344CB8AC3E}">
        <p14:creationId xmlns:p14="http://schemas.microsoft.com/office/powerpoint/2010/main" val="1204865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B76C6A-53CD-42A6-8DD9-1E9C4C64CE85}"/>
              </a:ext>
            </a:extLst>
          </p:cNvPr>
          <p:cNvSpPr>
            <a:spLocks noGrp="1"/>
          </p:cNvSpPr>
          <p:nvPr>
            <p:ph type="body" sz="quarter" idx="10"/>
          </p:nvPr>
        </p:nvSpPr>
        <p:spPr>
          <a:xfrm>
            <a:off x="357158" y="2743200"/>
            <a:ext cx="6577042" cy="1600200"/>
          </a:xfrm>
        </p:spPr>
        <p:txBody>
          <a:bodyPr>
            <a:normAutofit/>
          </a:bodyPr>
          <a:lstStyle/>
          <a:p>
            <a:r>
              <a:rPr lang="en-US" dirty="0"/>
              <a:t>Return on Investment</a:t>
            </a:r>
          </a:p>
        </p:txBody>
      </p:sp>
      <p:sp>
        <p:nvSpPr>
          <p:cNvPr id="3" name="Slide Number Placeholder 2">
            <a:extLst>
              <a:ext uri="{FF2B5EF4-FFF2-40B4-BE49-F238E27FC236}">
                <a16:creationId xmlns:a16="http://schemas.microsoft.com/office/drawing/2014/main" id="{AD611D83-D321-42FE-B4B7-143B60758294}"/>
              </a:ext>
            </a:extLst>
          </p:cNvPr>
          <p:cNvSpPr>
            <a:spLocks noGrp="1"/>
          </p:cNvSpPr>
          <p:nvPr>
            <p:ph type="sldNum" sz="quarter" idx="4"/>
          </p:nvPr>
        </p:nvSpPr>
        <p:spPr/>
        <p:txBody>
          <a:bodyPr/>
          <a:lstStyle/>
          <a:p>
            <a:fld id="{976B6DAE-1464-4C4A-A17B-99A185F7EC64}" type="slidenum">
              <a:rPr lang="en-US" smtClean="0"/>
              <a:pPr/>
              <a:t>21</a:t>
            </a:fld>
            <a:endParaRPr lang="en-US" dirty="0"/>
          </a:p>
        </p:txBody>
      </p:sp>
    </p:spTree>
    <p:extLst>
      <p:ext uri="{BB962C8B-B14F-4D97-AF65-F5344CB8AC3E}">
        <p14:creationId xmlns:p14="http://schemas.microsoft.com/office/powerpoint/2010/main" val="609126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27D76-0C27-4D8A-9BAD-814FCCBE3AD4}"/>
              </a:ext>
            </a:extLst>
          </p:cNvPr>
          <p:cNvSpPr>
            <a:spLocks noGrp="1"/>
          </p:cNvSpPr>
          <p:nvPr>
            <p:ph type="body" sz="quarter" idx="11"/>
          </p:nvPr>
        </p:nvSpPr>
        <p:spPr/>
        <p:txBody>
          <a:bodyPr>
            <a:normAutofit/>
          </a:bodyPr>
          <a:lstStyle/>
          <a:p>
            <a:r>
              <a:rPr lang="en-US" sz="4400" dirty="0"/>
              <a:t>Costs Per Checkout</a:t>
            </a:r>
          </a:p>
        </p:txBody>
      </p:sp>
      <p:sp>
        <p:nvSpPr>
          <p:cNvPr id="3" name="Text Placeholder 2">
            <a:extLst>
              <a:ext uri="{FF2B5EF4-FFF2-40B4-BE49-F238E27FC236}">
                <a16:creationId xmlns:a16="http://schemas.microsoft.com/office/drawing/2014/main" id="{212EB8C7-5A2E-4582-A68E-B9121F62799B}"/>
              </a:ext>
            </a:extLst>
          </p:cNvPr>
          <p:cNvSpPr>
            <a:spLocks noGrp="1"/>
          </p:cNvSpPr>
          <p:nvPr>
            <p:ph type="body" sz="quarter" idx="12"/>
          </p:nvPr>
        </p:nvSpPr>
        <p:spPr>
          <a:xfrm>
            <a:off x="392891" y="1393031"/>
            <a:ext cx="8358217" cy="4071937"/>
          </a:xfrm>
        </p:spPr>
        <p:txBody>
          <a:bodyPr>
            <a:normAutofit lnSpcReduction="10000"/>
          </a:bodyPr>
          <a:lstStyle/>
          <a:p>
            <a:r>
              <a:rPr lang="en-US" dirty="0"/>
              <a:t>Cost per checkout of physical/digital formats are relatively comparable.</a:t>
            </a:r>
          </a:p>
          <a:p>
            <a:endParaRPr lang="en-US" b="0" dirty="0"/>
          </a:p>
          <a:p>
            <a:r>
              <a:rPr lang="en-US" dirty="0"/>
              <a:t>Formats vary greatly in costs of acquisition and circulation.</a:t>
            </a:r>
          </a:p>
          <a:p>
            <a:pPr marL="342900" lvl="1" indent="-342900"/>
            <a:r>
              <a:rPr lang="en-US" dirty="0"/>
              <a:t>Digital licensing models are a key factor when it comes to cost assessments</a:t>
            </a:r>
          </a:p>
          <a:p>
            <a:pPr marL="0" lvl="1" indent="0">
              <a:buNone/>
            </a:pPr>
            <a:endParaRPr lang="en-US" dirty="0"/>
          </a:p>
          <a:p>
            <a:r>
              <a:rPr lang="en-US" dirty="0"/>
              <a:t>In-house use is an important consideration for assessing physical collections.</a:t>
            </a:r>
          </a:p>
          <a:p>
            <a:endParaRPr lang="en-US" dirty="0"/>
          </a:p>
        </p:txBody>
      </p:sp>
      <p:sp>
        <p:nvSpPr>
          <p:cNvPr id="4" name="Slide Number Placeholder 3">
            <a:extLst>
              <a:ext uri="{FF2B5EF4-FFF2-40B4-BE49-F238E27FC236}">
                <a16:creationId xmlns:a16="http://schemas.microsoft.com/office/drawing/2014/main" id="{CA8E7C21-9B6B-4BC6-9D87-1CAC275C62AC}"/>
              </a:ext>
            </a:extLst>
          </p:cNvPr>
          <p:cNvSpPr>
            <a:spLocks noGrp="1"/>
          </p:cNvSpPr>
          <p:nvPr>
            <p:ph type="sldNum" sz="quarter" idx="4"/>
          </p:nvPr>
        </p:nvSpPr>
        <p:spPr/>
        <p:txBody>
          <a:bodyPr/>
          <a:lstStyle/>
          <a:p>
            <a:fld id="{976B6DAE-1464-4C4A-A17B-99A185F7EC64}" type="slidenum">
              <a:rPr lang="en-US" sz="1200" smtClean="0"/>
              <a:pPr/>
              <a:t>22</a:t>
            </a:fld>
            <a:endParaRPr lang="en-US" sz="1200" dirty="0"/>
          </a:p>
        </p:txBody>
      </p:sp>
    </p:spTree>
    <p:extLst>
      <p:ext uri="{BB962C8B-B14F-4D97-AF65-F5344CB8AC3E}">
        <p14:creationId xmlns:p14="http://schemas.microsoft.com/office/powerpoint/2010/main" val="2328574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200DC8-3E93-4E54-985E-97F5DC505462}"/>
              </a:ext>
            </a:extLst>
          </p:cNvPr>
          <p:cNvSpPr>
            <a:spLocks noGrp="1"/>
          </p:cNvSpPr>
          <p:nvPr>
            <p:ph type="body" sz="quarter" idx="11"/>
          </p:nvPr>
        </p:nvSpPr>
        <p:spPr/>
        <p:txBody>
          <a:bodyPr>
            <a:normAutofit/>
          </a:bodyPr>
          <a:lstStyle/>
          <a:p>
            <a:r>
              <a:rPr lang="en-US" sz="4400" dirty="0"/>
              <a:t>Costs Per Checkout</a:t>
            </a:r>
          </a:p>
        </p:txBody>
      </p:sp>
      <p:sp>
        <p:nvSpPr>
          <p:cNvPr id="4" name="Slide Number Placeholder 3">
            <a:extLst>
              <a:ext uri="{FF2B5EF4-FFF2-40B4-BE49-F238E27FC236}">
                <a16:creationId xmlns:a16="http://schemas.microsoft.com/office/drawing/2014/main" id="{EBCBB4B7-C944-4FF7-9F04-D1055ADAD5EB}"/>
              </a:ext>
            </a:extLst>
          </p:cNvPr>
          <p:cNvSpPr>
            <a:spLocks noGrp="1"/>
          </p:cNvSpPr>
          <p:nvPr>
            <p:ph type="sldNum" sz="quarter" idx="4"/>
          </p:nvPr>
        </p:nvSpPr>
        <p:spPr/>
        <p:txBody>
          <a:bodyPr/>
          <a:lstStyle/>
          <a:p>
            <a:fld id="{976B6DAE-1464-4C4A-A17B-99A185F7EC64}" type="slidenum">
              <a:rPr lang="en-US" sz="1200" smtClean="0"/>
              <a:pPr/>
              <a:t>23</a:t>
            </a:fld>
            <a:endParaRPr lang="en-US" sz="1200" dirty="0"/>
          </a:p>
        </p:txBody>
      </p:sp>
      <p:sp>
        <p:nvSpPr>
          <p:cNvPr id="5" name="Text Placeholder 4">
            <a:extLst>
              <a:ext uri="{FF2B5EF4-FFF2-40B4-BE49-F238E27FC236}">
                <a16:creationId xmlns:a16="http://schemas.microsoft.com/office/drawing/2014/main" id="{48ABBCEE-7FC9-460D-ABC5-D04D3603FB67}"/>
              </a:ext>
            </a:extLst>
          </p:cNvPr>
          <p:cNvSpPr txBox="1">
            <a:spLocks/>
          </p:cNvSpPr>
          <p:nvPr/>
        </p:nvSpPr>
        <p:spPr>
          <a:xfrm>
            <a:off x="914400" y="1295400"/>
            <a:ext cx="7506033" cy="4495800"/>
          </a:xfrm>
          <a:prstGeom prst="rect">
            <a:avLst/>
          </a:prstGeom>
        </p:spPr>
        <p:txBody>
          <a:bodyPr>
            <a:normAutofit fontScale="77500" lnSpcReduction="20000"/>
          </a:bodyPr>
          <a:lstStyle>
            <a:lvl1pPr marL="257175" indent="-257175" algn="l" defTabSz="685800" rtl="0" eaLnBrk="1" latinLnBrk="0" hangingPunct="1">
              <a:spcBef>
                <a:spcPct val="20000"/>
              </a:spcBef>
              <a:buFontTx/>
              <a:buNone/>
              <a:defRPr sz="2400" b="1" kern="1200">
                <a:solidFill>
                  <a:schemeClr val="tx2"/>
                </a:solidFill>
                <a:latin typeface="+mn-lt"/>
                <a:ea typeface="+mn-ea"/>
                <a:cs typeface="+mn-cs"/>
              </a:defRPr>
            </a:lvl1pPr>
            <a:lvl2pPr marL="213300" indent="-214313" algn="l" defTabSz="6858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702000" indent="-171450" algn="l" defTabSz="685800" rtl="0" eaLnBrk="1" latinLnBrk="0" hangingPunct="1">
              <a:spcBef>
                <a:spcPct val="20000"/>
              </a:spcBef>
              <a:buFont typeface="Arial" pitchFamily="34" charset="0"/>
              <a:buChar char="•"/>
              <a:defRPr sz="2100" kern="1200">
                <a:solidFill>
                  <a:schemeClr val="tx2"/>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800" dirty="0"/>
              <a:t>Item Costs </a:t>
            </a:r>
          </a:p>
          <a:p>
            <a:r>
              <a:rPr lang="en-US" sz="2800" dirty="0"/>
              <a:t>	</a:t>
            </a:r>
            <a:r>
              <a:rPr lang="en-US" sz="2800" b="0" dirty="0"/>
              <a:t>(purchasing and vendor processing costs)</a:t>
            </a:r>
          </a:p>
          <a:p>
            <a:endParaRPr lang="en-US" sz="2800" dirty="0"/>
          </a:p>
          <a:p>
            <a:r>
              <a:rPr lang="en-US" sz="2800" dirty="0"/>
              <a:t>Collection Management &amp; Access (CMA) Costs </a:t>
            </a:r>
          </a:p>
          <a:p>
            <a:r>
              <a:rPr lang="en-US" sz="2800" dirty="0"/>
              <a:t>	</a:t>
            </a:r>
            <a:r>
              <a:rPr lang="en-US" sz="2800" b="0" dirty="0"/>
              <a:t>(selection, acquisition, cataloguing, materials handling, item entry processing)</a:t>
            </a:r>
          </a:p>
          <a:p>
            <a:endParaRPr lang="en-US" sz="2800" dirty="0"/>
          </a:p>
          <a:p>
            <a:r>
              <a:rPr lang="en-US" sz="2800" dirty="0"/>
              <a:t>Branch Costs </a:t>
            </a:r>
          </a:p>
          <a:p>
            <a:r>
              <a:rPr lang="en-US" sz="2800" b="0" dirty="0"/>
              <a:t>	(maintenance, shelving, check-in, checkout, inventory, weeding, automated sortation/check-in/checkout)</a:t>
            </a:r>
          </a:p>
          <a:p>
            <a:endParaRPr lang="en-US" sz="2800" dirty="0"/>
          </a:p>
          <a:p>
            <a:r>
              <a:rPr lang="en-US" sz="2800" dirty="0"/>
              <a:t>Transit Costs </a:t>
            </a:r>
          </a:p>
          <a:p>
            <a:r>
              <a:rPr lang="en-US" sz="2800" b="0" dirty="0"/>
              <a:t>	(staff costs, operational costs)</a:t>
            </a:r>
          </a:p>
        </p:txBody>
      </p:sp>
    </p:spTree>
    <p:extLst>
      <p:ext uri="{BB962C8B-B14F-4D97-AF65-F5344CB8AC3E}">
        <p14:creationId xmlns:p14="http://schemas.microsoft.com/office/powerpoint/2010/main" val="294776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sz="4400" dirty="0"/>
              <a:t>Sample Formulas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2"/>
              </p:nvPr>
            </p:nvSpPr>
            <p:spPr>
              <a:xfrm>
                <a:off x="66889" y="1630816"/>
                <a:ext cx="8938726" cy="3396343"/>
              </a:xfrm>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sz="2900" b="1" i="1" cap="small" smtClean="0">
                          <a:latin typeface="Cambria Math" panose="02040503050406030204" pitchFamily="18" charset="0"/>
                        </a:rPr>
                        <m:t>    </m:t>
                      </m:r>
                      <m:r>
                        <a:rPr lang="en-US" sz="2900" i="1" cap="small">
                          <a:latin typeface="Cambria Math" panose="02040503050406030204" pitchFamily="18" charset="0"/>
                        </a:rPr>
                        <m:t>𝐏𝐞𝐫</m:t>
                      </m:r>
                      <m:r>
                        <a:rPr lang="en-US" sz="2900" cap="small">
                          <a:latin typeface="Cambria Math" panose="02040503050406030204" pitchFamily="18" charset="0"/>
                        </a:rPr>
                        <m:t> </m:t>
                      </m:r>
                      <m:r>
                        <a:rPr lang="en-US" sz="2900" i="1" cap="small">
                          <a:latin typeface="Cambria Math" panose="02040503050406030204" pitchFamily="18" charset="0"/>
                        </a:rPr>
                        <m:t>𝐂𝐡𝐞𝐜𝐤𝐨𝐮𝐭</m:t>
                      </m:r>
                      <m:r>
                        <a:rPr lang="en-US" sz="2900" cap="small">
                          <a:latin typeface="Cambria Math" panose="02040503050406030204" pitchFamily="18" charset="0"/>
                        </a:rPr>
                        <m:t> </m:t>
                      </m:r>
                      <m:r>
                        <a:rPr lang="en-US" sz="2900" i="1" cap="small">
                          <a:latin typeface="Cambria Math" panose="02040503050406030204" pitchFamily="18" charset="0"/>
                        </a:rPr>
                        <m:t>𝐂𝐨𝐬𝐭</m:t>
                      </m:r>
                      <m:r>
                        <a:rPr lang="en-US" sz="2900" cap="small">
                          <a:latin typeface="Cambria Math" panose="02040503050406030204" pitchFamily="18" charset="0"/>
                        </a:rPr>
                        <m:t> </m:t>
                      </m:r>
                      <m:r>
                        <a:rPr lang="en-US" sz="2900" i="1" cap="small">
                          <a:latin typeface="Cambria Math" panose="02040503050406030204" pitchFamily="18" charset="0"/>
                        </a:rPr>
                        <m:t>𝐨𝐟</m:t>
                      </m:r>
                      <m:r>
                        <a:rPr lang="en-US" sz="2900" cap="small">
                          <a:latin typeface="Cambria Math" panose="02040503050406030204" pitchFamily="18" charset="0"/>
                        </a:rPr>
                        <m:t>&lt;</m:t>
                      </m:r>
                      <m:r>
                        <a:rPr lang="en-US" sz="2900" i="1" cap="small">
                          <a:latin typeface="Cambria Math" panose="02040503050406030204" pitchFamily="18" charset="0"/>
                        </a:rPr>
                        <m:t>𝐂𝐌𝐀</m:t>
                      </m:r>
                      <m:r>
                        <a:rPr lang="en-US" sz="2900" cap="small">
                          <a:latin typeface="Cambria Math" panose="02040503050406030204" pitchFamily="18" charset="0"/>
                        </a:rPr>
                        <m:t> </m:t>
                      </m:r>
                      <m:r>
                        <a:rPr lang="en-US" sz="2900" i="1" cap="small">
                          <a:latin typeface="Cambria Math" panose="02040503050406030204" pitchFamily="18" charset="0"/>
                        </a:rPr>
                        <m:t>𝐏𝐨𝐬𝐢𝐭𝐢𝐨𝐧</m:t>
                      </m:r>
                      <m:r>
                        <a:rPr lang="en-US" sz="2900" cap="small">
                          <a:latin typeface="Cambria Math" panose="02040503050406030204" pitchFamily="18" charset="0"/>
                        </a:rPr>
                        <m:t>&gt;</m:t>
                      </m:r>
                    </m:oMath>
                  </m:oMathPara>
                </a14:m>
                <a:endParaRPr lang="en-US" sz="2900" dirty="0"/>
              </a:p>
              <a:p>
                <a:endParaRPr lang="en-US" sz="2900" dirty="0"/>
              </a:p>
              <a:p>
                <a:pPr/>
                <a14:m>
                  <m:oMathPara xmlns:m="http://schemas.openxmlformats.org/officeDocument/2006/math">
                    <m:oMathParaPr>
                      <m:jc m:val="centerGroup"/>
                    </m:oMathParaPr>
                    <m:oMath xmlns:m="http://schemas.openxmlformats.org/officeDocument/2006/math">
                      <m:r>
                        <m:rPr>
                          <m:nor/>
                        </m:rPr>
                        <a:rPr lang="en-US" sz="2900"/>
                        <m:t>=</m:t>
                      </m:r>
                      <m:f>
                        <m:fPr>
                          <m:ctrlPr>
                            <a:rPr lang="en-US" sz="2900" i="1">
                              <a:latin typeface="Cambria Math" panose="02040503050406030204" pitchFamily="18" charset="0"/>
                            </a:rPr>
                          </m:ctrlPr>
                        </m:fPr>
                        <m:num>
                          <m:r>
                            <a:rPr lang="en-US" sz="2900" i="1">
                              <a:latin typeface="Cambria Math" panose="02040503050406030204" pitchFamily="18" charset="0"/>
                            </a:rPr>
                            <m:t>[</m:t>
                          </m:r>
                          <m:f>
                            <m:fPr>
                              <m:ctrlPr>
                                <a:rPr lang="en-US" sz="2900" i="1">
                                  <a:latin typeface="Cambria Math" panose="02040503050406030204" pitchFamily="18" charset="0"/>
                                </a:rPr>
                              </m:ctrlPr>
                            </m:fPr>
                            <m:num>
                              <m:d>
                                <m:dPr>
                                  <m:begChr m:val="["/>
                                  <m:endChr m:val="]"/>
                                  <m:ctrlPr>
                                    <a:rPr lang="en-US" sz="2900" i="1">
                                      <a:latin typeface="Cambria Math" panose="02040503050406030204" pitchFamily="18" charset="0"/>
                                    </a:rPr>
                                  </m:ctrlPr>
                                </m:dPr>
                                <m:e>
                                  <m:d>
                                    <m:dPr>
                                      <m:ctrlPr>
                                        <a:rPr lang="en-US" sz="2900" i="1">
                                          <a:latin typeface="Cambria Math" panose="02040503050406030204" pitchFamily="18" charset="0"/>
                                        </a:rPr>
                                      </m:ctrlPr>
                                    </m:dPr>
                                    <m:e>
                                      <m:r>
                                        <a:rPr lang="en-US" sz="2900" i="1">
                                          <a:latin typeface="Cambria Math" panose="02040503050406030204" pitchFamily="18" charset="0"/>
                                        </a:rPr>
                                        <m:t>𝑤𝑒𝑒𝑘𝑙𝑦</m:t>
                                      </m:r>
                                      <m:r>
                                        <a:rPr lang="en-US" sz="2900" i="1">
                                          <a:latin typeface="Cambria Math" panose="02040503050406030204" pitchFamily="18" charset="0"/>
                                        </a:rPr>
                                        <m:t> </m:t>
                                      </m:r>
                                      <m:r>
                                        <a:rPr lang="en-US" sz="2900" i="1">
                                          <a:latin typeface="Cambria Math" panose="02040503050406030204" pitchFamily="18" charset="0"/>
                                        </a:rPr>
                                        <m:t>h𝑜𝑢𝑟𝑠</m:t>
                                      </m:r>
                                      <m:r>
                                        <a:rPr lang="en-US" sz="2900" i="1">
                                          <a:latin typeface="Cambria Math" panose="02040503050406030204" pitchFamily="18" charset="0"/>
                                        </a:rPr>
                                        <m:t> </m:t>
                                      </m:r>
                                      <m:r>
                                        <a:rPr lang="en-US" sz="2900" i="1">
                                          <a:latin typeface="Cambria Math" panose="02040503050406030204" pitchFamily="18" charset="0"/>
                                        </a:rPr>
                                        <m:t>𝑠𝑝𝑒𝑛𝑡</m:t>
                                      </m:r>
                                      <m:r>
                                        <a:rPr lang="en-US" sz="2900" i="1">
                                          <a:latin typeface="Cambria Math" panose="02040503050406030204" pitchFamily="18" charset="0"/>
                                        </a:rPr>
                                        <m:t> </m:t>
                                      </m:r>
                                      <m:r>
                                        <a:rPr lang="en-US" sz="2900" i="1">
                                          <a:latin typeface="Cambria Math" panose="02040503050406030204" pitchFamily="18" charset="0"/>
                                        </a:rPr>
                                        <m:t>𝑤𝑜𝑟𝑘𝑖𝑛𝑔</m:t>
                                      </m:r>
                                      <m:r>
                                        <a:rPr lang="en-US" sz="2900" i="1">
                                          <a:latin typeface="Cambria Math" panose="02040503050406030204" pitchFamily="18" charset="0"/>
                                        </a:rPr>
                                        <m:t> </m:t>
                                      </m:r>
                                      <m:r>
                                        <a:rPr lang="en-US" sz="2900" i="1">
                                          <a:latin typeface="Cambria Math" panose="02040503050406030204" pitchFamily="18" charset="0"/>
                                        </a:rPr>
                                        <m:t>𝑜𝑛</m:t>
                                      </m:r>
                                      <m:r>
                                        <a:rPr lang="en-US" sz="2900" i="1" smtClean="0">
                                          <a:solidFill>
                                            <a:schemeClr val="accent5"/>
                                          </a:solidFill>
                                          <a:latin typeface="Cambria Math" panose="02040503050406030204" pitchFamily="18" charset="0"/>
                                        </a:rPr>
                                        <m:t>&lt;</m:t>
                                      </m:r>
                                      <m:r>
                                        <a:rPr lang="en-US" sz="2900" i="1" smtClean="0">
                                          <a:solidFill>
                                            <a:schemeClr val="accent5"/>
                                          </a:solidFill>
                                          <a:latin typeface="Cambria Math" panose="02040503050406030204" pitchFamily="18" charset="0"/>
                                        </a:rPr>
                                        <m:t>𝐹𝑜𝑟𝑚𝑎𝑡</m:t>
                                      </m:r>
                                      <m:r>
                                        <a:rPr lang="en-US" sz="2900" i="1" smtClean="0">
                                          <a:solidFill>
                                            <a:schemeClr val="accent5"/>
                                          </a:solidFill>
                                          <a:latin typeface="Cambria Math" panose="02040503050406030204" pitchFamily="18" charset="0"/>
                                        </a:rPr>
                                        <m:t>&gt;</m:t>
                                      </m:r>
                                    </m:e>
                                  </m:d>
                                  <m:r>
                                    <a:rPr lang="en-US" sz="2900" i="1">
                                      <a:latin typeface="Cambria Math" panose="02040503050406030204" pitchFamily="18" charset="0"/>
                                    </a:rPr>
                                    <m:t>×</m:t>
                                  </m:r>
                                  <m:d>
                                    <m:dPr>
                                      <m:ctrlPr>
                                        <a:rPr lang="en-US" sz="2900" i="1">
                                          <a:latin typeface="Cambria Math" panose="02040503050406030204" pitchFamily="18" charset="0"/>
                                        </a:rPr>
                                      </m:ctrlPr>
                                    </m:dPr>
                                    <m:e>
                                      <m:r>
                                        <a:rPr lang="en-US" sz="2900" i="1">
                                          <a:latin typeface="Cambria Math" panose="02040503050406030204" pitchFamily="18" charset="0"/>
                                        </a:rPr>
                                        <m:t>h𝑜𝑢𝑟𝑙𝑦</m:t>
                                      </m:r>
                                      <m:r>
                                        <a:rPr lang="en-US" sz="2900" i="1">
                                          <a:latin typeface="Cambria Math" panose="02040503050406030204" pitchFamily="18" charset="0"/>
                                        </a:rPr>
                                        <m:t> </m:t>
                                      </m:r>
                                      <m:r>
                                        <a:rPr lang="en-US" sz="2900" i="1">
                                          <a:latin typeface="Cambria Math" panose="02040503050406030204" pitchFamily="18" charset="0"/>
                                        </a:rPr>
                                        <m:t>𝑤𝑎𝑔𝑒</m:t>
                                      </m:r>
                                      <m:r>
                                        <a:rPr lang="en-US" sz="2900" i="1" smtClean="0">
                                          <a:solidFill>
                                            <a:schemeClr val="accent3"/>
                                          </a:solidFill>
                                          <a:latin typeface="Cambria Math" panose="02040503050406030204" pitchFamily="18" charset="0"/>
                                        </a:rPr>
                                        <m:t>&lt;</m:t>
                                      </m:r>
                                      <m:r>
                                        <a:rPr lang="en-US" sz="2900" i="1" smtClean="0">
                                          <a:solidFill>
                                            <a:schemeClr val="accent3"/>
                                          </a:solidFill>
                                          <a:latin typeface="Cambria Math" panose="02040503050406030204" pitchFamily="18" charset="0"/>
                                        </a:rPr>
                                        <m:t>𝐶𝑀𝐴</m:t>
                                      </m:r>
                                      <m:r>
                                        <a:rPr lang="en-US" sz="2900" i="1" smtClean="0">
                                          <a:solidFill>
                                            <a:schemeClr val="accent3"/>
                                          </a:solidFill>
                                          <a:latin typeface="Cambria Math" panose="02040503050406030204" pitchFamily="18" charset="0"/>
                                        </a:rPr>
                                        <m:t> </m:t>
                                      </m:r>
                                      <m:r>
                                        <a:rPr lang="en-US" sz="2900" i="1" smtClean="0">
                                          <a:solidFill>
                                            <a:schemeClr val="accent3"/>
                                          </a:solidFill>
                                          <a:latin typeface="Cambria Math" panose="02040503050406030204" pitchFamily="18" charset="0"/>
                                        </a:rPr>
                                        <m:t>𝑝𝑜𝑠𝑖𝑡𝑖𝑜𝑛</m:t>
                                      </m:r>
                                      <m:r>
                                        <a:rPr lang="en-US" sz="2900" i="1" smtClean="0">
                                          <a:solidFill>
                                            <a:schemeClr val="accent3"/>
                                          </a:solidFill>
                                          <a:latin typeface="Cambria Math" panose="02040503050406030204" pitchFamily="18" charset="0"/>
                                        </a:rPr>
                                        <m:t>&gt;</m:t>
                                      </m:r>
                                      <m:r>
                                        <a:rPr lang="en-US" sz="2900" i="1">
                                          <a:latin typeface="Cambria Math" panose="02040503050406030204" pitchFamily="18" charset="0"/>
                                        </a:rPr>
                                        <m:t>𝑝𝑙𝑢𝑠</m:t>
                                      </m:r>
                                      <m:r>
                                        <a:rPr lang="en-US" sz="2900" i="1">
                                          <a:latin typeface="Cambria Math" panose="02040503050406030204" pitchFamily="18" charset="0"/>
                                        </a:rPr>
                                        <m:t> </m:t>
                                      </m:r>
                                      <m:r>
                                        <a:rPr lang="en-US" sz="2900" i="1">
                                          <a:latin typeface="Cambria Math" panose="02040503050406030204" pitchFamily="18" charset="0"/>
                                        </a:rPr>
                                        <m:t>𝑏𝑒𝑛𝑒𝑓𝑖𝑡𝑠</m:t>
                                      </m:r>
                                    </m:e>
                                  </m:d>
                                </m:e>
                              </m:d>
                              <m:r>
                                <a:rPr lang="en-US" sz="2900" i="1">
                                  <a:latin typeface="Cambria Math" panose="02040503050406030204" pitchFamily="18" charset="0"/>
                                </a:rPr>
                                <m:t>×52</m:t>
                              </m:r>
                            </m:num>
                            <m:den>
                              <m:r>
                                <a:rPr lang="en-US" sz="2900" i="1">
                                  <a:latin typeface="Cambria Math" panose="02040503050406030204" pitchFamily="18" charset="0"/>
                                </a:rPr>
                                <m:t>𝐴𝑛𝑛𝑢𝑎𝑙</m:t>
                              </m:r>
                              <m:r>
                                <a:rPr lang="en-US" sz="2900" i="1">
                                  <a:latin typeface="Cambria Math" panose="02040503050406030204" pitchFamily="18" charset="0"/>
                                </a:rPr>
                                <m:t> </m:t>
                              </m:r>
                              <m:r>
                                <a:rPr lang="en-US" sz="2900" i="1">
                                  <a:latin typeface="Cambria Math" panose="02040503050406030204" pitchFamily="18" charset="0"/>
                                </a:rPr>
                                <m:t>𝑁𝑢𝑚𝑏𝑒𝑟</m:t>
                              </m:r>
                              <m:r>
                                <a:rPr lang="en-US" sz="2900" i="1">
                                  <a:latin typeface="Cambria Math" panose="02040503050406030204" pitchFamily="18" charset="0"/>
                                </a:rPr>
                                <m:t> </m:t>
                              </m:r>
                              <m:r>
                                <a:rPr lang="en-US" sz="2900" i="1">
                                  <a:latin typeface="Cambria Math" panose="02040503050406030204" pitchFamily="18" charset="0"/>
                                </a:rPr>
                                <m:t>𝑜𝑓</m:t>
                              </m:r>
                              <m:r>
                                <a:rPr lang="en-US" sz="2900" i="1" smtClean="0">
                                  <a:solidFill>
                                    <a:schemeClr val="accent5"/>
                                  </a:solidFill>
                                  <a:latin typeface="Cambria Math" panose="02040503050406030204" pitchFamily="18" charset="0"/>
                                </a:rPr>
                                <m:t>&lt;</m:t>
                              </m:r>
                              <m:r>
                                <a:rPr lang="en-US" sz="2900" i="1" smtClean="0">
                                  <a:solidFill>
                                    <a:schemeClr val="accent5"/>
                                  </a:solidFill>
                                  <a:latin typeface="Cambria Math" panose="02040503050406030204" pitchFamily="18" charset="0"/>
                                </a:rPr>
                                <m:t>𝐹𝑜𝑟𝑚𝑎𝑡</m:t>
                              </m:r>
                              <m:r>
                                <a:rPr lang="en-US" sz="2900" i="1" smtClean="0">
                                  <a:solidFill>
                                    <a:schemeClr val="accent5"/>
                                  </a:solidFill>
                                  <a:latin typeface="Cambria Math" panose="02040503050406030204" pitchFamily="18" charset="0"/>
                                </a:rPr>
                                <m:t>&gt;</m:t>
                              </m:r>
                              <m:r>
                                <a:rPr lang="en-US" sz="2900" i="1">
                                  <a:latin typeface="Cambria Math" panose="02040503050406030204" pitchFamily="18" charset="0"/>
                                </a:rPr>
                                <m:t>𝐼𝑡𝑒𝑚𝑠</m:t>
                              </m:r>
                              <m:r>
                                <a:rPr lang="en-US" sz="2900" i="1">
                                  <a:latin typeface="Cambria Math" panose="02040503050406030204" pitchFamily="18" charset="0"/>
                                </a:rPr>
                                <m:t> </m:t>
                              </m:r>
                              <m:r>
                                <a:rPr lang="en-US" sz="2900" i="1">
                                  <a:latin typeface="Cambria Math" panose="02040503050406030204" pitchFamily="18" charset="0"/>
                                </a:rPr>
                                <m:t>𝐸𝑛𝑡𝑒𝑟𝑖𝑛𝑔</m:t>
                              </m:r>
                              <m:r>
                                <a:rPr lang="en-US" sz="2900" i="1">
                                  <a:latin typeface="Cambria Math" panose="02040503050406030204" pitchFamily="18" charset="0"/>
                                </a:rPr>
                                <m:t> </m:t>
                              </m:r>
                              <m:r>
                                <a:rPr lang="en-US" sz="2900" i="1">
                                  <a:latin typeface="Cambria Math" panose="02040503050406030204" pitchFamily="18" charset="0"/>
                                </a:rPr>
                                <m:t>𝑡h𝑒</m:t>
                              </m:r>
                              <m:r>
                                <a:rPr lang="en-US" sz="2900" i="1">
                                  <a:latin typeface="Cambria Math" panose="02040503050406030204" pitchFamily="18" charset="0"/>
                                </a:rPr>
                                <m:t> </m:t>
                              </m:r>
                              <m:r>
                                <a:rPr lang="en-US" sz="2900" i="1">
                                  <a:latin typeface="Cambria Math" panose="02040503050406030204" pitchFamily="18" charset="0"/>
                                </a:rPr>
                                <m:t>𝐶𝑜𝑙𝑙𝑒𝑐𝑡𝑖𝑜𝑛</m:t>
                              </m:r>
                            </m:den>
                          </m:f>
                          <m:r>
                            <a:rPr lang="en-US" sz="2900" i="1">
                              <a:latin typeface="Cambria Math" panose="02040503050406030204" pitchFamily="18" charset="0"/>
                            </a:rPr>
                            <m:t>]</m:t>
                          </m:r>
                        </m:num>
                        <m:den>
                          <m:r>
                            <a:rPr lang="en-US" sz="2900" i="1">
                              <a:latin typeface="Cambria Math" panose="02040503050406030204" pitchFamily="18" charset="0"/>
                            </a:rPr>
                            <m:t>𝐴𝑣𝑒𝑟𝑎𝑔𝑒</m:t>
                          </m:r>
                          <m:r>
                            <a:rPr lang="en-US" sz="2900" i="1">
                              <a:latin typeface="Cambria Math" panose="02040503050406030204" pitchFamily="18" charset="0"/>
                            </a:rPr>
                            <m:t> </m:t>
                          </m:r>
                          <m:r>
                            <a:rPr lang="en-US" sz="2900" i="1">
                              <a:latin typeface="Cambria Math" panose="02040503050406030204" pitchFamily="18" charset="0"/>
                            </a:rPr>
                            <m:t>𝐿𝑖𝑓𝑒𝑡𝑖𝑚𝑒</m:t>
                          </m:r>
                          <m:r>
                            <a:rPr lang="en-US" sz="2900" i="1">
                              <a:latin typeface="Cambria Math" panose="02040503050406030204" pitchFamily="18" charset="0"/>
                            </a:rPr>
                            <m:t> </m:t>
                          </m:r>
                          <m:r>
                            <a:rPr lang="en-US" sz="2900" i="1">
                              <a:latin typeface="Cambria Math" panose="02040503050406030204" pitchFamily="18" charset="0"/>
                            </a:rPr>
                            <m:t>𝐶h𝑒𝑐𝑘𝑜𝑢𝑡𝑠</m:t>
                          </m:r>
                          <m:r>
                            <a:rPr lang="en-US" sz="2900" i="1">
                              <a:latin typeface="Cambria Math" panose="02040503050406030204" pitchFamily="18" charset="0"/>
                            </a:rPr>
                            <m:t> </m:t>
                          </m:r>
                          <m:r>
                            <a:rPr lang="en-US" sz="2900" i="1">
                              <a:latin typeface="Cambria Math" panose="02040503050406030204" pitchFamily="18" charset="0"/>
                            </a:rPr>
                            <m:t>𝑏𝑦</m:t>
                          </m:r>
                          <m:r>
                            <a:rPr lang="en-US" sz="2900" i="1" smtClean="0">
                              <a:solidFill>
                                <a:schemeClr val="accent5"/>
                              </a:solidFill>
                              <a:latin typeface="Cambria Math" panose="02040503050406030204" pitchFamily="18" charset="0"/>
                            </a:rPr>
                            <m:t>&lt;</m:t>
                          </m:r>
                          <m:r>
                            <a:rPr lang="en-US" sz="2900" i="1" smtClean="0">
                              <a:solidFill>
                                <a:schemeClr val="accent5"/>
                              </a:solidFill>
                              <a:latin typeface="Cambria Math" panose="02040503050406030204" pitchFamily="18" charset="0"/>
                            </a:rPr>
                            <m:t>𝐹𝑜𝑟𝑚𝑎𝑡</m:t>
                          </m:r>
                          <m:r>
                            <a:rPr lang="en-US" sz="2900" i="1" smtClean="0">
                              <a:solidFill>
                                <a:schemeClr val="accent5"/>
                              </a:solidFill>
                              <a:latin typeface="Cambria Math" panose="02040503050406030204" pitchFamily="18" charset="0"/>
                            </a:rPr>
                            <m:t>&gt;</m:t>
                          </m:r>
                        </m:den>
                      </m:f>
                    </m:oMath>
                  </m:oMathPara>
                </a14:m>
                <a:endParaRPr lang="en-US" sz="2900" dirty="0"/>
              </a:p>
              <a:p>
                <a:endParaRPr lang="en-US" sz="2900" dirty="0"/>
              </a:p>
              <a:p>
                <a:endParaRPr lang="en-US" sz="2900" dirty="0"/>
              </a:p>
              <a:p>
                <a:endParaRPr lang="en-US" sz="2900" dirty="0"/>
              </a:p>
              <a:p>
                <a:pPr/>
                <a14:m>
                  <m:oMathPara xmlns:m="http://schemas.openxmlformats.org/officeDocument/2006/math">
                    <m:oMathParaPr>
                      <m:jc m:val="left"/>
                    </m:oMathParaPr>
                    <m:oMath xmlns:m="http://schemas.openxmlformats.org/officeDocument/2006/math">
                      <m:r>
                        <a:rPr lang="en-US" sz="2900" b="1" i="0">
                          <a:latin typeface="Cambria Math" panose="02040503050406030204" pitchFamily="18" charset="0"/>
                        </a:rPr>
                        <m:t>𝐏𝐞𝐫</m:t>
                      </m:r>
                      <m:r>
                        <a:rPr lang="en-US" sz="2900" b="1" i="0">
                          <a:latin typeface="Cambria Math" panose="02040503050406030204" pitchFamily="18" charset="0"/>
                        </a:rPr>
                        <m:t> </m:t>
                      </m:r>
                      <m:r>
                        <a:rPr lang="en-US" sz="2900" b="1" i="0">
                          <a:latin typeface="Cambria Math" panose="02040503050406030204" pitchFamily="18" charset="0"/>
                        </a:rPr>
                        <m:t>𝐂𝐡𝐞𝐜𝐤𝐨𝐮𝐭</m:t>
                      </m:r>
                      <m:r>
                        <a:rPr lang="en-US" sz="2900" b="1" i="0">
                          <a:latin typeface="Cambria Math" panose="02040503050406030204" pitchFamily="18" charset="0"/>
                        </a:rPr>
                        <m:t> </m:t>
                      </m:r>
                      <m:r>
                        <a:rPr lang="en-US" sz="2900" b="1" i="0">
                          <a:latin typeface="Cambria Math" panose="02040503050406030204" pitchFamily="18" charset="0"/>
                        </a:rPr>
                        <m:t>𝐂𝐨𝐬𝐭</m:t>
                      </m:r>
                      <m:r>
                        <a:rPr lang="en-US" sz="2900" b="1" i="0">
                          <a:latin typeface="Cambria Math" panose="02040503050406030204" pitchFamily="18" charset="0"/>
                        </a:rPr>
                        <m:t> </m:t>
                      </m:r>
                      <m:r>
                        <a:rPr lang="en-US" sz="2900" b="1" i="0">
                          <a:latin typeface="Cambria Math" panose="02040503050406030204" pitchFamily="18" charset="0"/>
                        </a:rPr>
                        <m:t>𝐨𝐟</m:t>
                      </m:r>
                      <m:r>
                        <a:rPr lang="en-US" sz="2900" b="1" i="0">
                          <a:latin typeface="Cambria Math" panose="02040503050406030204" pitchFamily="18" charset="0"/>
                        </a:rPr>
                        <m:t> </m:t>
                      </m:r>
                      <m:r>
                        <a:rPr lang="en-US" sz="2900" b="1" i="0">
                          <a:latin typeface="Cambria Math" panose="02040503050406030204" pitchFamily="18" charset="0"/>
                        </a:rPr>
                        <m:t>𝐀𝐮𝐭𝐨𝐦𝐚𝐭𝐞𝐝</m:t>
                      </m:r>
                      <m:r>
                        <a:rPr lang="en-US" sz="2900" b="1" i="0">
                          <a:latin typeface="Cambria Math" panose="02040503050406030204" pitchFamily="18" charset="0"/>
                        </a:rPr>
                        <m:t> </m:t>
                      </m:r>
                      <m:r>
                        <a:rPr lang="en-US" sz="2900" b="1" i="0">
                          <a:latin typeface="Cambria Math" panose="02040503050406030204" pitchFamily="18" charset="0"/>
                        </a:rPr>
                        <m:t>𝐂𝐡𝐞𝐜𝐤𝐨𝐮𝐭</m:t>
                      </m:r>
                      <m:r>
                        <a:rPr lang="en-US" sz="2900" b="1" i="0">
                          <a:latin typeface="Cambria Math" panose="02040503050406030204" pitchFamily="18" charset="0"/>
                        </a:rPr>
                        <m:t> &amp; </m:t>
                      </m:r>
                      <m:r>
                        <a:rPr lang="en-US" sz="2900" b="1" i="0">
                          <a:latin typeface="Cambria Math" panose="02040503050406030204" pitchFamily="18" charset="0"/>
                        </a:rPr>
                        <m:t>𝐂𝐡𝐞𝐜𝐤</m:t>
                      </m:r>
                      <m:r>
                        <a:rPr lang="en-US" sz="2900" b="1" i="0">
                          <a:latin typeface="Cambria Math" panose="02040503050406030204" pitchFamily="18" charset="0"/>
                        </a:rPr>
                        <m:t>−</m:t>
                      </m:r>
                      <m:r>
                        <a:rPr lang="en-US" sz="2900" b="1" i="0">
                          <a:latin typeface="Cambria Math" panose="02040503050406030204" pitchFamily="18" charset="0"/>
                        </a:rPr>
                        <m:t>𝐈𝐧</m:t>
                      </m:r>
                    </m:oMath>
                  </m:oMathPara>
                </a14:m>
                <a:endParaRPr lang="en-US" sz="2900" dirty="0"/>
              </a:p>
              <a:p>
                <a:endParaRPr lang="en-US" sz="2900" dirty="0"/>
              </a:p>
              <a:p>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 </m:t>
                      </m:r>
                      <m:f>
                        <m:fPr>
                          <m:ctrlPr>
                            <a:rPr lang="en-US" sz="2900" i="1">
                              <a:latin typeface="Cambria Math" panose="02040503050406030204" pitchFamily="18" charset="0"/>
                            </a:rPr>
                          </m:ctrlPr>
                        </m:fPr>
                        <m:num>
                          <m:r>
                            <a:rPr lang="en-US" sz="2900" i="1">
                              <a:latin typeface="Cambria Math" panose="020405030504060302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𝑇𝑜𝑡𝑎𝑙</m:t>
                              </m:r>
                              <m:r>
                                <a:rPr lang="en-US" sz="2900" i="1">
                                  <a:latin typeface="Cambria Math" panose="02040503050406030204" pitchFamily="18" charset="0"/>
                                </a:rPr>
                                <m:t> </m:t>
                              </m:r>
                              <m:r>
                                <a:rPr lang="en-US" sz="2900" i="1">
                                  <a:latin typeface="Cambria Math" panose="02040503050406030204" pitchFamily="18" charset="0"/>
                                </a:rPr>
                                <m:t>𝐶𝑜𝑠𝑡</m:t>
                              </m:r>
                              <m:r>
                                <a:rPr lang="en-US" sz="2900" i="1">
                                  <a:latin typeface="Cambria Math" panose="02040503050406030204" pitchFamily="18" charset="0"/>
                                </a:rPr>
                                <m:t> </m:t>
                              </m:r>
                              <m:r>
                                <a:rPr lang="en-US" sz="2900" i="1">
                                  <a:latin typeface="Cambria Math" panose="02040503050406030204" pitchFamily="18" charset="0"/>
                                </a:rPr>
                                <m:t>𝑜𝑓</m:t>
                              </m:r>
                              <m:r>
                                <a:rPr lang="en-US" sz="2900" i="1" smtClean="0">
                                  <a:solidFill>
                                    <a:schemeClr val="accent4"/>
                                  </a:solidFill>
                                  <a:latin typeface="Cambria Math" panose="02040503050406030204" pitchFamily="18" charset="0"/>
                                </a:rPr>
                                <m:t>&lt;</m:t>
                              </m:r>
                              <m:r>
                                <a:rPr lang="en-US" sz="2900" i="1" smtClean="0">
                                  <a:solidFill>
                                    <a:schemeClr val="accent4"/>
                                  </a:solidFill>
                                  <a:latin typeface="Cambria Math" panose="02040503050406030204" pitchFamily="18" charset="0"/>
                                </a:rPr>
                                <m:t>𝑀𝑎𝑐h𝑖𝑛𝑒</m:t>
                              </m:r>
                              <m:r>
                                <a:rPr lang="en-US" sz="2900" i="1" smtClean="0">
                                  <a:solidFill>
                                    <a:schemeClr val="accent4"/>
                                  </a:solidFill>
                                  <a:latin typeface="Cambria Math" panose="02040503050406030204" pitchFamily="18" charset="0"/>
                                </a:rPr>
                                <m:t> </m:t>
                              </m:r>
                              <m:r>
                                <a:rPr lang="en-US" sz="2900" i="1" smtClean="0">
                                  <a:solidFill>
                                    <a:schemeClr val="accent4"/>
                                  </a:solidFill>
                                  <a:latin typeface="Cambria Math" panose="02040503050406030204" pitchFamily="18" charset="0"/>
                                </a:rPr>
                                <m:t>𝑇𝑦𝑝𝑒</m:t>
                              </m:r>
                              <m:r>
                                <a:rPr lang="en-US" sz="2900" i="1" smtClean="0">
                                  <a:solidFill>
                                    <a:schemeClr val="accent4"/>
                                  </a:solidFill>
                                  <a:latin typeface="Cambria Math" panose="02040503050406030204" pitchFamily="18" charset="0"/>
                                </a:rPr>
                                <m:t>&gt;</m:t>
                              </m:r>
                              <m:r>
                                <a:rPr lang="en-US" sz="2900" i="1">
                                  <a:latin typeface="Cambria Math" panose="02040503050406030204" pitchFamily="18" charset="0"/>
                                </a:rPr>
                                <m:t>𝑆𝑦𝑠𝑡𝑒𝑚</m:t>
                              </m:r>
                              <m:r>
                                <a:rPr lang="en-US" sz="2900" i="1">
                                  <a:latin typeface="Cambria Math" panose="02040503050406030204" pitchFamily="18" charset="0"/>
                                </a:rPr>
                                <m:t>−</m:t>
                              </m:r>
                              <m:r>
                                <a:rPr lang="en-US" sz="2900" i="1">
                                  <a:latin typeface="Cambria Math" panose="02040503050406030204" pitchFamily="18" charset="0"/>
                                </a:rPr>
                                <m:t>𝑊𝑖𝑑𝑒</m:t>
                              </m:r>
                            </m:num>
                            <m:den>
                              <m:r>
                                <a:rPr lang="en-US" sz="2900" i="1">
                                  <a:latin typeface="Cambria Math" panose="02040503050406030204" pitchFamily="18" charset="0"/>
                                </a:rPr>
                                <m:t>𝑅𝑒𝑝𝑙𝑎𝑐𝑒𝑚𝑒𝑛𝑡</m:t>
                              </m:r>
                              <m:r>
                                <a:rPr lang="en-US" sz="2900" i="1">
                                  <a:latin typeface="Cambria Math" panose="02040503050406030204" pitchFamily="18" charset="0"/>
                                </a:rPr>
                                <m:t> </m:t>
                              </m:r>
                              <m:r>
                                <a:rPr lang="en-US" sz="2900" i="1">
                                  <a:latin typeface="Cambria Math" panose="02040503050406030204" pitchFamily="18" charset="0"/>
                                </a:rPr>
                                <m:t>𝐶𝑦𝑐𝑙𝑒</m:t>
                              </m:r>
                              <m:r>
                                <a:rPr lang="en-US" sz="2900" i="1">
                                  <a:latin typeface="Cambria Math" panose="02040503050406030204" pitchFamily="18" charset="0"/>
                                </a:rPr>
                                <m:t> </m:t>
                              </m:r>
                              <m:r>
                                <a:rPr lang="en-US" sz="2900" i="1">
                                  <a:latin typeface="Cambria Math" panose="02040503050406030204" pitchFamily="18" charset="0"/>
                                </a:rPr>
                                <m:t>𝑜𝑓</m:t>
                              </m:r>
                              <m:r>
                                <a:rPr lang="en-US" sz="2900" i="1" smtClean="0">
                                  <a:solidFill>
                                    <a:schemeClr val="accent4"/>
                                  </a:solidFill>
                                  <a:latin typeface="Cambria Math" panose="02040503050406030204" pitchFamily="18" charset="0"/>
                                </a:rPr>
                                <m:t>&lt;</m:t>
                              </m:r>
                              <m:r>
                                <a:rPr lang="en-US" sz="2900" i="1" smtClean="0">
                                  <a:solidFill>
                                    <a:schemeClr val="accent4"/>
                                  </a:solidFill>
                                  <a:latin typeface="Cambria Math" panose="02040503050406030204" pitchFamily="18" charset="0"/>
                                </a:rPr>
                                <m:t>𝑀𝑎𝑐h𝑖𝑛𝑒</m:t>
                              </m:r>
                              <m:r>
                                <a:rPr lang="en-US" sz="2900" i="1" smtClean="0">
                                  <a:solidFill>
                                    <a:schemeClr val="accent4"/>
                                  </a:solidFill>
                                  <a:latin typeface="Cambria Math" panose="02040503050406030204" pitchFamily="18" charset="0"/>
                                </a:rPr>
                                <m:t> </m:t>
                              </m:r>
                              <m:r>
                                <a:rPr lang="en-US" sz="2900" i="1" smtClean="0">
                                  <a:solidFill>
                                    <a:schemeClr val="accent4"/>
                                  </a:solidFill>
                                  <a:latin typeface="Cambria Math" panose="02040503050406030204" pitchFamily="18" charset="0"/>
                                </a:rPr>
                                <m:t>𝑇𝑦𝑝𝑒</m:t>
                              </m:r>
                              <m:r>
                                <a:rPr lang="en-US" sz="2900" i="1" smtClean="0">
                                  <a:solidFill>
                                    <a:schemeClr val="accent4"/>
                                  </a:solidFill>
                                  <a:latin typeface="Cambria Math" panose="02040503050406030204" pitchFamily="18" charset="0"/>
                                </a:rPr>
                                <m:t>&gt;</m:t>
                              </m:r>
                              <m:r>
                                <a:rPr lang="en-US" sz="2900" i="1">
                                  <a:latin typeface="Cambria Math" panose="02040503050406030204" pitchFamily="18" charset="0"/>
                                </a:rPr>
                                <m:t>𝑖𝑛</m:t>
                              </m:r>
                              <m:r>
                                <a:rPr lang="en-US" sz="2900" i="1">
                                  <a:latin typeface="Cambria Math" panose="02040503050406030204" pitchFamily="18" charset="0"/>
                                </a:rPr>
                                <m:t> </m:t>
                              </m:r>
                              <m:r>
                                <a:rPr lang="en-US" sz="2900" i="1">
                                  <a:latin typeface="Cambria Math" panose="02040503050406030204" pitchFamily="18" charset="0"/>
                                </a:rPr>
                                <m:t>𝑌𝑒𝑎𝑟𝑠</m:t>
                              </m:r>
                            </m:den>
                          </m:f>
                          <m:r>
                            <a:rPr lang="en-US" sz="2900" i="1">
                              <a:latin typeface="Cambria Math" panose="02040503050406030204" pitchFamily="18" charset="0"/>
                            </a:rPr>
                            <m:t>]</m:t>
                          </m:r>
                        </m:num>
                        <m:den>
                          <m:r>
                            <a:rPr lang="en-US" sz="2900" i="1">
                              <a:latin typeface="Cambria Math" panose="02040503050406030204" pitchFamily="18" charset="0"/>
                            </a:rPr>
                            <m:t>𝑇𝑜𝑡𝑎𝑙</m:t>
                          </m:r>
                          <m:r>
                            <a:rPr lang="en-US" sz="2900" i="1">
                              <a:latin typeface="Cambria Math" panose="02040503050406030204" pitchFamily="18" charset="0"/>
                            </a:rPr>
                            <m:t> </m:t>
                          </m:r>
                          <m:r>
                            <a:rPr lang="en-US" sz="2900" i="1">
                              <a:latin typeface="Cambria Math" panose="02040503050406030204" pitchFamily="18" charset="0"/>
                            </a:rPr>
                            <m:t>𝐴𝑛𝑛𝑢𝑎𝑙</m:t>
                          </m:r>
                          <m:r>
                            <a:rPr lang="en-US" sz="2900" i="1">
                              <a:latin typeface="Cambria Math" panose="02040503050406030204" pitchFamily="18" charset="0"/>
                            </a:rPr>
                            <m:t> </m:t>
                          </m:r>
                          <m:r>
                            <a:rPr lang="en-US" sz="2900" i="1">
                              <a:latin typeface="Cambria Math" panose="02040503050406030204" pitchFamily="18" charset="0"/>
                            </a:rPr>
                            <m:t>𝑁𝑢𝑚𝑏𝑒𝑟</m:t>
                          </m:r>
                          <m:r>
                            <a:rPr lang="en-US" sz="2900" i="1">
                              <a:latin typeface="Cambria Math" panose="02040503050406030204" pitchFamily="18" charset="0"/>
                            </a:rPr>
                            <m:t> </m:t>
                          </m:r>
                          <m:r>
                            <a:rPr lang="en-US" sz="2900" i="1">
                              <a:latin typeface="Cambria Math" panose="02040503050406030204" pitchFamily="18" charset="0"/>
                            </a:rPr>
                            <m:t>𝑜𝑓</m:t>
                          </m:r>
                          <m:r>
                            <a:rPr lang="en-US" sz="2900" i="1">
                              <a:latin typeface="Cambria Math" panose="02040503050406030204" pitchFamily="18" charset="0"/>
                            </a:rPr>
                            <m:t> </m:t>
                          </m:r>
                          <m:r>
                            <a:rPr lang="en-US" sz="2900" i="1">
                              <a:latin typeface="Cambria Math" panose="02040503050406030204" pitchFamily="18" charset="0"/>
                            </a:rPr>
                            <m:t>𝐶h𝑒𝑐𝑘𝑜𝑢𝑡𝑠</m:t>
                          </m:r>
                        </m:den>
                      </m:f>
                    </m:oMath>
                  </m:oMathPara>
                </a14:m>
                <a:endParaRPr lang="en-US" sz="2900" dirty="0"/>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2"/>
              </p:nvPr>
            </p:nvSpPr>
            <p:spPr>
              <a:xfrm>
                <a:off x="66889" y="1630816"/>
                <a:ext cx="8938726" cy="3396343"/>
              </a:xfrm>
              <a:blipFill rotWithShape="0">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6B6DAE-1464-4C4A-A17B-99A185F7EC64}" type="slidenum">
              <a:rPr kumimoji="0" lang="en-US" sz="900" b="0" i="0" u="none" strike="noStrike" kern="1200" cap="none" spc="0" normalizeH="0" baseline="0" noProof="0" smtClean="0">
                <a:ln>
                  <a:noFill/>
                </a:ln>
                <a:solidFill>
                  <a:srgbClr val="FFFFFF"/>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srgbClr val="FFFFFF"/>
              </a:solidFill>
              <a:effectLst/>
              <a:uLnTx/>
              <a:uFillTx/>
              <a:latin typeface="Helvetica"/>
              <a:ea typeface="+mn-ea"/>
              <a:cs typeface="+mn-cs"/>
            </a:endParaRPr>
          </a:p>
        </p:txBody>
      </p:sp>
    </p:spTree>
    <p:extLst>
      <p:ext uri="{BB962C8B-B14F-4D97-AF65-F5344CB8AC3E}">
        <p14:creationId xmlns:p14="http://schemas.microsoft.com/office/powerpoint/2010/main" val="1815715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Costs Per Checkout: Books</a:t>
            </a:r>
          </a:p>
        </p:txBody>
      </p:sp>
      <p:sp>
        <p:nvSpPr>
          <p:cNvPr id="4" name="Slide Number Placeholder 3"/>
          <p:cNvSpPr>
            <a:spLocks noGrp="1"/>
          </p:cNvSpPr>
          <p:nvPr>
            <p:ph type="sldNum" sz="quarter" idx="4"/>
          </p:nvPr>
        </p:nvSpPr>
        <p:spPr/>
        <p:txBody>
          <a:bodyPr/>
          <a:lstStyle/>
          <a:p>
            <a:fld id="{976B6DAE-1464-4C4A-A17B-99A185F7EC64}" type="slidenum">
              <a:rPr lang="en-US" smtClean="0"/>
              <a:pPr/>
              <a:t>25</a:t>
            </a:fld>
            <a:endParaRPr lang="en-US" dirty="0"/>
          </a:p>
        </p:txBody>
      </p:sp>
      <p:graphicFrame>
        <p:nvGraphicFramePr>
          <p:cNvPr id="6" name="Chart 5">
            <a:extLst>
              <a:ext uri="{FF2B5EF4-FFF2-40B4-BE49-F238E27FC236}">
                <a16:creationId xmlns:a16="http://schemas.microsoft.com/office/drawing/2014/main" id="{D06AECE5-F53B-40FF-85C2-EF29710C15E2}"/>
              </a:ext>
            </a:extLst>
          </p:cNvPr>
          <p:cNvGraphicFramePr/>
          <p:nvPr>
            <p:extLst>
              <p:ext uri="{D42A27DB-BD31-4B8C-83A1-F6EECF244321}">
                <p14:modId xmlns:p14="http://schemas.microsoft.com/office/powerpoint/2010/main" val="1624678797"/>
              </p:ext>
            </p:extLst>
          </p:nvPr>
        </p:nvGraphicFramePr>
        <p:xfrm>
          <a:off x="498833" y="1471613"/>
          <a:ext cx="8226037" cy="36113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751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Costs Per Checkout: Video</a:t>
            </a:r>
          </a:p>
        </p:txBody>
      </p:sp>
      <p:sp>
        <p:nvSpPr>
          <p:cNvPr id="4" name="Slide Number Placeholder 3"/>
          <p:cNvSpPr>
            <a:spLocks noGrp="1"/>
          </p:cNvSpPr>
          <p:nvPr>
            <p:ph type="sldNum" sz="quarter" idx="4294967295"/>
          </p:nvPr>
        </p:nvSpPr>
        <p:spPr>
          <a:xfrm>
            <a:off x="357158" y="6350023"/>
            <a:ext cx="2133600" cy="365125"/>
          </a:xfrm>
          <a:prstGeom prst="rect">
            <a:avLst/>
          </a:prstGeom>
        </p:spPr>
        <p:txBody>
          <a:bodyPr/>
          <a:lstStyle/>
          <a:p>
            <a:fld id="{976B6DAE-1464-4C4A-A17B-99A185F7EC64}" type="slidenum">
              <a:rPr lang="en-US" sz="1200" smtClean="0">
                <a:solidFill>
                  <a:schemeClr val="bg1"/>
                </a:solidFill>
              </a:rPr>
              <a:pPr/>
              <a:t>26</a:t>
            </a:fld>
            <a:endParaRPr lang="en-US" sz="1200" dirty="0">
              <a:solidFill>
                <a:schemeClr val="bg1"/>
              </a:solidFill>
            </a:endParaRPr>
          </a:p>
        </p:txBody>
      </p:sp>
      <p:graphicFrame>
        <p:nvGraphicFramePr>
          <p:cNvPr id="6" name="Chart 5">
            <a:extLst>
              <a:ext uri="{FF2B5EF4-FFF2-40B4-BE49-F238E27FC236}">
                <a16:creationId xmlns:a16="http://schemas.microsoft.com/office/drawing/2014/main" id="{84FC5841-9786-4B2A-AAF5-6789BF475F97}"/>
              </a:ext>
            </a:extLst>
          </p:cNvPr>
          <p:cNvGraphicFramePr/>
          <p:nvPr>
            <p:extLst>
              <p:ext uri="{D42A27DB-BD31-4B8C-83A1-F6EECF244321}">
                <p14:modId xmlns:p14="http://schemas.microsoft.com/office/powerpoint/2010/main" val="668401493"/>
              </p:ext>
            </p:extLst>
          </p:nvPr>
        </p:nvGraphicFramePr>
        <p:xfrm>
          <a:off x="857264" y="1892697"/>
          <a:ext cx="7429471" cy="30726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1211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634442" cy="1143000"/>
          </a:xfrm>
        </p:spPr>
        <p:txBody>
          <a:bodyPr>
            <a:noAutofit/>
          </a:bodyPr>
          <a:lstStyle/>
          <a:p>
            <a:r>
              <a:rPr lang="en-US" sz="4400" dirty="0"/>
              <a:t>Costs Per Checkout: Audiobooks</a:t>
            </a:r>
          </a:p>
        </p:txBody>
      </p:sp>
      <p:sp>
        <p:nvSpPr>
          <p:cNvPr id="5" name="Slide Number Placeholder 3"/>
          <p:cNvSpPr>
            <a:spLocks noGrp="1"/>
          </p:cNvSpPr>
          <p:nvPr>
            <p:ph type="sldNum" sz="quarter" idx="4294967295"/>
          </p:nvPr>
        </p:nvSpPr>
        <p:spPr>
          <a:xfrm>
            <a:off x="357158" y="6350023"/>
            <a:ext cx="2133600" cy="365125"/>
          </a:xfrm>
          <a:prstGeom prst="rect">
            <a:avLst/>
          </a:prstGeom>
        </p:spPr>
        <p:txBody>
          <a:bodyPr/>
          <a:lstStyle/>
          <a:p>
            <a:fld id="{976B6DAE-1464-4C4A-A17B-99A185F7EC64}" type="slidenum">
              <a:rPr lang="en-US" sz="1200" smtClean="0">
                <a:solidFill>
                  <a:schemeClr val="bg1"/>
                </a:solidFill>
              </a:rPr>
              <a:pPr/>
              <a:t>27</a:t>
            </a:fld>
            <a:endParaRPr lang="en-US" sz="1200" dirty="0">
              <a:solidFill>
                <a:schemeClr val="bg1"/>
              </a:solidFill>
            </a:endParaRPr>
          </a:p>
        </p:txBody>
      </p:sp>
      <p:graphicFrame>
        <p:nvGraphicFramePr>
          <p:cNvPr id="6" name="Chart 5">
            <a:extLst>
              <a:ext uri="{FF2B5EF4-FFF2-40B4-BE49-F238E27FC236}">
                <a16:creationId xmlns:a16="http://schemas.microsoft.com/office/drawing/2014/main" id="{0EDBB6EF-229B-423B-A087-F8084E88FBE9}"/>
              </a:ext>
            </a:extLst>
          </p:cNvPr>
          <p:cNvGraphicFramePr/>
          <p:nvPr>
            <p:extLst>
              <p:ext uri="{D42A27DB-BD31-4B8C-83A1-F6EECF244321}">
                <p14:modId xmlns:p14="http://schemas.microsoft.com/office/powerpoint/2010/main" val="2008514868"/>
              </p:ext>
            </p:extLst>
          </p:nvPr>
        </p:nvGraphicFramePr>
        <p:xfrm>
          <a:off x="645318" y="1981200"/>
          <a:ext cx="7853363" cy="31968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0567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Costs Per Checkout: Music</a:t>
            </a:r>
          </a:p>
        </p:txBody>
      </p:sp>
      <p:sp>
        <p:nvSpPr>
          <p:cNvPr id="4" name="Slide Number Placeholder 3"/>
          <p:cNvSpPr>
            <a:spLocks noGrp="1"/>
          </p:cNvSpPr>
          <p:nvPr>
            <p:ph type="sldNum" sz="quarter" idx="4294967295"/>
          </p:nvPr>
        </p:nvSpPr>
        <p:spPr>
          <a:xfrm>
            <a:off x="357158" y="6350023"/>
            <a:ext cx="2133600" cy="365125"/>
          </a:xfrm>
          <a:prstGeom prst="rect">
            <a:avLst/>
          </a:prstGeom>
        </p:spPr>
        <p:txBody>
          <a:bodyPr/>
          <a:lstStyle/>
          <a:p>
            <a:fld id="{976B6DAE-1464-4C4A-A17B-99A185F7EC64}" type="slidenum">
              <a:rPr lang="en-US" sz="1200" smtClean="0">
                <a:solidFill>
                  <a:schemeClr val="bg1"/>
                </a:solidFill>
              </a:rPr>
              <a:pPr/>
              <a:t>28</a:t>
            </a:fld>
            <a:endParaRPr lang="en-US" sz="1200" dirty="0">
              <a:solidFill>
                <a:schemeClr val="bg1"/>
              </a:solidFill>
            </a:endParaRPr>
          </a:p>
        </p:txBody>
      </p:sp>
      <p:graphicFrame>
        <p:nvGraphicFramePr>
          <p:cNvPr id="6" name="Chart 5">
            <a:extLst>
              <a:ext uri="{FF2B5EF4-FFF2-40B4-BE49-F238E27FC236}">
                <a16:creationId xmlns:a16="http://schemas.microsoft.com/office/drawing/2014/main" id="{0DFC2722-184B-472D-9EF1-9F1AD1275601}"/>
              </a:ext>
            </a:extLst>
          </p:cNvPr>
          <p:cNvGraphicFramePr/>
          <p:nvPr>
            <p:extLst>
              <p:ext uri="{D42A27DB-BD31-4B8C-83A1-F6EECF244321}">
                <p14:modId xmlns:p14="http://schemas.microsoft.com/office/powerpoint/2010/main" val="1855643878"/>
              </p:ext>
            </p:extLst>
          </p:nvPr>
        </p:nvGraphicFramePr>
        <p:xfrm>
          <a:off x="930978" y="1905000"/>
          <a:ext cx="7282043" cy="32892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0477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634442" cy="1143000"/>
          </a:xfrm>
        </p:spPr>
        <p:txBody>
          <a:bodyPr>
            <a:noAutofit/>
          </a:bodyPr>
          <a:lstStyle/>
          <a:p>
            <a:r>
              <a:rPr lang="en-US" sz="4400" dirty="0"/>
              <a:t>Costs Per Checkout: Magazines</a:t>
            </a:r>
          </a:p>
        </p:txBody>
      </p:sp>
      <p:sp>
        <p:nvSpPr>
          <p:cNvPr id="5" name="Slide Number Placeholder 3"/>
          <p:cNvSpPr>
            <a:spLocks noGrp="1"/>
          </p:cNvSpPr>
          <p:nvPr>
            <p:ph type="sldNum" sz="quarter" idx="4294967295"/>
          </p:nvPr>
        </p:nvSpPr>
        <p:spPr>
          <a:xfrm>
            <a:off x="357158" y="6350023"/>
            <a:ext cx="2133600" cy="365125"/>
          </a:xfrm>
          <a:prstGeom prst="rect">
            <a:avLst/>
          </a:prstGeom>
        </p:spPr>
        <p:txBody>
          <a:bodyPr/>
          <a:lstStyle/>
          <a:p>
            <a:fld id="{976B6DAE-1464-4C4A-A17B-99A185F7EC64}" type="slidenum">
              <a:rPr lang="en-US" sz="1200" smtClean="0">
                <a:solidFill>
                  <a:schemeClr val="bg1"/>
                </a:solidFill>
              </a:rPr>
              <a:pPr/>
              <a:t>29</a:t>
            </a:fld>
            <a:endParaRPr lang="en-US" sz="1200" dirty="0">
              <a:solidFill>
                <a:schemeClr val="bg1"/>
              </a:solidFill>
            </a:endParaRPr>
          </a:p>
        </p:txBody>
      </p:sp>
      <p:graphicFrame>
        <p:nvGraphicFramePr>
          <p:cNvPr id="6" name="Chart 5">
            <a:extLst>
              <a:ext uri="{FF2B5EF4-FFF2-40B4-BE49-F238E27FC236}">
                <a16:creationId xmlns:a16="http://schemas.microsoft.com/office/drawing/2014/main" id="{FCB9033E-DAA4-457A-993C-D251BEAB1D87}"/>
              </a:ext>
            </a:extLst>
          </p:cNvPr>
          <p:cNvGraphicFramePr/>
          <p:nvPr>
            <p:extLst>
              <p:ext uri="{D42A27DB-BD31-4B8C-83A1-F6EECF244321}">
                <p14:modId xmlns:p14="http://schemas.microsoft.com/office/powerpoint/2010/main" val="1128596328"/>
              </p:ext>
            </p:extLst>
          </p:nvPr>
        </p:nvGraphicFramePr>
        <p:xfrm>
          <a:off x="376208" y="1905000"/>
          <a:ext cx="8087321"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5724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08" y="228600"/>
            <a:ext cx="8358246" cy="1143000"/>
          </a:xfrm>
        </p:spPr>
        <p:txBody>
          <a:bodyPr/>
          <a:lstStyle/>
          <a:p>
            <a:r>
              <a:rPr lang="en-US" dirty="0"/>
              <a:t>Research Questions</a:t>
            </a:r>
          </a:p>
        </p:txBody>
      </p:sp>
      <p:sp>
        <p:nvSpPr>
          <p:cNvPr id="3" name="Content Placeholder 2"/>
          <p:cNvSpPr>
            <a:spLocks noGrp="1"/>
          </p:cNvSpPr>
          <p:nvPr>
            <p:ph idx="1"/>
          </p:nvPr>
        </p:nvSpPr>
        <p:spPr>
          <a:xfrm>
            <a:off x="377846" y="914400"/>
            <a:ext cx="8328183" cy="4749324"/>
          </a:xfrm>
        </p:spPr>
        <p:txBody>
          <a:bodyPr>
            <a:noAutofit/>
          </a:bodyPr>
          <a:lstStyle/>
          <a:p>
            <a:pPr marL="285750" lvl="0" indent="-285750">
              <a:buFont typeface="Arial" panose="020B0604020202020204" pitchFamily="34" charset="0"/>
              <a:buChar char="•"/>
            </a:pPr>
            <a:r>
              <a:rPr lang="en-US" sz="1800" dirty="0"/>
              <a:t>What are emerging trends in physical and digital formats and how will they affect EPL</a:t>
            </a:r>
            <a:r>
              <a:rPr lang="en-CA" sz="1800" dirty="0"/>
              <a:t>’</a:t>
            </a:r>
            <a:r>
              <a:rPr lang="en-US" sz="1800" dirty="0"/>
              <a:t>s customers?</a:t>
            </a:r>
          </a:p>
          <a:p>
            <a:pPr lvl="2"/>
            <a:r>
              <a:rPr lang="en-US" sz="1800" dirty="0"/>
              <a:t>Are EPL</a:t>
            </a:r>
            <a:r>
              <a:rPr lang="en-CA" sz="1800" dirty="0"/>
              <a:t>’s</a:t>
            </a:r>
            <a:r>
              <a:rPr lang="en-US" sz="1800" dirty="0"/>
              <a:t> customers impacted by the digital divide? </a:t>
            </a:r>
          </a:p>
          <a:p>
            <a:endParaRPr lang="en-US" sz="1800" dirty="0"/>
          </a:p>
          <a:p>
            <a:pPr marL="285750" lvl="0" indent="-285750">
              <a:buFont typeface="Arial" panose="020B0604020202020204" pitchFamily="34" charset="0"/>
              <a:buChar char="•"/>
            </a:pPr>
            <a:r>
              <a:rPr lang="en-US" sz="1800" dirty="0"/>
              <a:t>Do EPL</a:t>
            </a:r>
            <a:r>
              <a:rPr lang="en-CA" sz="1800" dirty="0"/>
              <a:t>’</a:t>
            </a:r>
            <a:r>
              <a:rPr lang="en-US" sz="1800" dirty="0"/>
              <a:t>s current collections policies and practices match collection usage, emerging trends, and customer expectations of collection size and selection?</a:t>
            </a:r>
          </a:p>
          <a:p>
            <a:pPr lvl="2"/>
            <a:r>
              <a:rPr lang="en-US" sz="1800" dirty="0"/>
              <a:t>How can EPL’s current collections practices, including interlibrary loan, be made more sustainable?</a:t>
            </a:r>
          </a:p>
          <a:p>
            <a:pPr lvl="1"/>
            <a:endParaRPr lang="en-US" sz="1800" dirty="0"/>
          </a:p>
          <a:p>
            <a:pPr marL="285750" lvl="0" indent="-285750">
              <a:buFont typeface="Arial" panose="020B0604020202020204" pitchFamily="34" charset="0"/>
              <a:buChar char="•"/>
            </a:pPr>
            <a:r>
              <a:rPr lang="en-US" sz="1800" dirty="0"/>
              <a:t>How does EPL compare with other similarly-sized library systems in terms of collections policies and practices (e.g. weeding, floating, lending policies, demand-driven acquisition) and interlibrary loan?</a:t>
            </a:r>
          </a:p>
          <a:p>
            <a:pPr lvl="0"/>
            <a:endParaRPr lang="en-US" sz="1800" dirty="0"/>
          </a:p>
          <a:p>
            <a:pPr marL="285750" lvl="0" indent="-285750">
              <a:buFont typeface="Arial" panose="020B0604020202020204" pitchFamily="34" charset="0"/>
              <a:buChar char="•"/>
            </a:pPr>
            <a:r>
              <a:rPr lang="en-US" sz="1800" dirty="0"/>
              <a:t>How does EPL compare with other similarly-sized library systems in terms of digital vs. physical collection size, budget, and usage?</a:t>
            </a:r>
          </a:p>
        </p:txBody>
      </p:sp>
    </p:spTree>
    <p:extLst>
      <p:ext uri="{BB962C8B-B14F-4D97-AF65-F5344CB8AC3E}">
        <p14:creationId xmlns:p14="http://schemas.microsoft.com/office/powerpoint/2010/main" val="4037506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D8F0A6-B7BD-4BC3-AA15-84E7BA0B4977}"/>
              </a:ext>
            </a:extLst>
          </p:cNvPr>
          <p:cNvSpPr>
            <a:spLocks noGrp="1"/>
          </p:cNvSpPr>
          <p:nvPr>
            <p:ph type="body" sz="quarter" idx="10"/>
          </p:nvPr>
        </p:nvSpPr>
        <p:spPr>
          <a:xfrm>
            <a:off x="685800" y="2743200"/>
            <a:ext cx="4291042" cy="862033"/>
          </a:xfrm>
        </p:spPr>
        <p:txBody>
          <a:bodyPr/>
          <a:lstStyle/>
          <a:p>
            <a:r>
              <a:rPr lang="en-US" dirty="0"/>
              <a:t>Users</a:t>
            </a:r>
          </a:p>
        </p:txBody>
      </p:sp>
      <p:sp>
        <p:nvSpPr>
          <p:cNvPr id="3" name="Slide Number Placeholder 2">
            <a:extLst>
              <a:ext uri="{FF2B5EF4-FFF2-40B4-BE49-F238E27FC236}">
                <a16:creationId xmlns:a16="http://schemas.microsoft.com/office/drawing/2014/main" id="{D3C06BB7-97BE-4609-BA96-C3C2ABF8A708}"/>
              </a:ext>
            </a:extLst>
          </p:cNvPr>
          <p:cNvSpPr>
            <a:spLocks noGrp="1"/>
          </p:cNvSpPr>
          <p:nvPr>
            <p:ph type="sldNum" sz="quarter" idx="4"/>
          </p:nvPr>
        </p:nvSpPr>
        <p:spPr/>
        <p:txBody>
          <a:bodyPr/>
          <a:lstStyle/>
          <a:p>
            <a:fld id="{976B6DAE-1464-4C4A-A17B-99A185F7EC64}" type="slidenum">
              <a:rPr lang="en-US" smtClean="0"/>
              <a:pPr/>
              <a:t>30</a:t>
            </a:fld>
            <a:endParaRPr lang="en-US" dirty="0"/>
          </a:p>
        </p:txBody>
      </p:sp>
    </p:spTree>
    <p:extLst>
      <p:ext uri="{BB962C8B-B14F-4D97-AF65-F5344CB8AC3E}">
        <p14:creationId xmlns:p14="http://schemas.microsoft.com/office/powerpoint/2010/main" val="387776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320077" y="1390811"/>
            <a:ext cx="3881502" cy="1143000"/>
          </a:xfrm>
        </p:spPr>
        <p:txBody>
          <a:bodyPr>
            <a:noAutofit/>
          </a:bodyPr>
          <a:lstStyle/>
          <a:p>
            <a:pPr marL="0" indent="0"/>
            <a:r>
              <a:rPr lang="en-US" sz="1800" dirty="0">
                <a:solidFill>
                  <a:srgbClr val="FF0066"/>
                </a:solidFill>
              </a:rPr>
              <a:t>Customers</a:t>
            </a:r>
          </a:p>
          <a:p>
            <a:pPr marL="285750" indent="-285750">
              <a:buFont typeface="Arial" panose="020B0604020202020204" pitchFamily="34" charset="0"/>
              <a:buChar char="•"/>
            </a:pPr>
            <a:r>
              <a:rPr lang="en-US" sz="1800" b="0" dirty="0"/>
              <a:t>Difficult to capture; intangible library usage</a:t>
            </a:r>
          </a:p>
          <a:p>
            <a:pPr marL="285750" indent="-285750">
              <a:buFont typeface="Arial" panose="020B0604020202020204" pitchFamily="34" charset="0"/>
              <a:buChar char="•"/>
            </a:pPr>
            <a:r>
              <a:rPr lang="en-US" sz="1800" b="0" dirty="0"/>
              <a:t>Not all customers have cards</a:t>
            </a:r>
          </a:p>
        </p:txBody>
      </p:sp>
      <p:sp>
        <p:nvSpPr>
          <p:cNvPr id="21" name="Title 1">
            <a:extLst>
              <a:ext uri="{FF2B5EF4-FFF2-40B4-BE49-F238E27FC236}">
                <a16:creationId xmlns:a16="http://schemas.microsoft.com/office/drawing/2014/main" id="{AB502E52-0E81-4C40-A233-B61FD8160FA6}"/>
              </a:ext>
            </a:extLst>
          </p:cNvPr>
          <p:cNvSpPr>
            <a:spLocks noGrp="1"/>
          </p:cNvSpPr>
          <p:nvPr>
            <p:ph type="title" idx="4294967295"/>
          </p:nvPr>
        </p:nvSpPr>
        <p:spPr>
          <a:xfrm>
            <a:off x="237398" y="302343"/>
            <a:ext cx="8358188" cy="1143000"/>
          </a:xfrm>
        </p:spPr>
        <p:txBody>
          <a:bodyPr/>
          <a:lstStyle/>
          <a:p>
            <a:r>
              <a:rPr lang="en-US" dirty="0">
                <a:solidFill>
                  <a:schemeClr val="tx2"/>
                </a:solidFill>
              </a:rPr>
              <a:t>Customers</a:t>
            </a:r>
          </a:p>
        </p:txBody>
      </p:sp>
      <p:sp>
        <p:nvSpPr>
          <p:cNvPr id="7" name="TextBox 6"/>
          <p:cNvSpPr txBox="1"/>
          <p:nvPr/>
        </p:nvSpPr>
        <p:spPr>
          <a:xfrm>
            <a:off x="4688534" y="3295723"/>
            <a:ext cx="4148272" cy="1938992"/>
          </a:xfrm>
          <a:prstGeom prst="rect">
            <a:avLst/>
          </a:prstGeom>
          <a:noFill/>
        </p:spPr>
        <p:txBody>
          <a:bodyPr wrap="square" rtlCol="0">
            <a:spAutoFit/>
          </a:bodyPr>
          <a:lstStyle/>
          <a:p>
            <a:r>
              <a:rPr lang="en-US" b="1" dirty="0">
                <a:solidFill>
                  <a:srgbClr val="FF9900"/>
                </a:solidFill>
              </a:rPr>
              <a:t>Borrowers</a:t>
            </a:r>
          </a:p>
          <a:p>
            <a:pPr marL="257175" indent="-257175">
              <a:buFont typeface="Arial" panose="020B0604020202020204" pitchFamily="34" charset="0"/>
              <a:buChar char="•"/>
            </a:pPr>
            <a:r>
              <a:rPr lang="en-US" dirty="0">
                <a:solidFill>
                  <a:schemeClr val="tx2"/>
                </a:solidFill>
              </a:rPr>
              <a:t>Smaller, more socially and economically privileged subset of cardholders</a:t>
            </a:r>
          </a:p>
          <a:p>
            <a:pPr marL="257175" indent="-257175">
              <a:buFont typeface="Arial" panose="020B0604020202020204" pitchFamily="34" charset="0"/>
              <a:buChar char="•"/>
            </a:pPr>
            <a:endParaRPr lang="en-US" dirty="0">
              <a:solidFill>
                <a:schemeClr val="tx2"/>
              </a:solidFill>
            </a:endParaRPr>
          </a:p>
          <a:p>
            <a:endParaRPr lang="en-US" sz="1500" dirty="0">
              <a:solidFill>
                <a:schemeClr val="tx2"/>
              </a:solidFill>
            </a:endParaRPr>
          </a:p>
          <a:p>
            <a:endParaRPr lang="en-US" sz="1500" dirty="0">
              <a:solidFill>
                <a:schemeClr val="tx2"/>
              </a:solidFill>
            </a:endParaRPr>
          </a:p>
        </p:txBody>
      </p:sp>
      <p:sp>
        <p:nvSpPr>
          <p:cNvPr id="8" name="TextBox 7"/>
          <p:cNvSpPr txBox="1"/>
          <p:nvPr/>
        </p:nvSpPr>
        <p:spPr>
          <a:xfrm>
            <a:off x="294132" y="3162622"/>
            <a:ext cx="4486198" cy="2893100"/>
          </a:xfrm>
          <a:prstGeom prst="rect">
            <a:avLst/>
          </a:prstGeom>
          <a:noFill/>
        </p:spPr>
        <p:txBody>
          <a:bodyPr wrap="square" rtlCol="0">
            <a:spAutoFit/>
          </a:bodyPr>
          <a:lstStyle/>
          <a:p>
            <a:r>
              <a:rPr lang="en-US" b="1" dirty="0">
                <a:solidFill>
                  <a:schemeClr val="accent2"/>
                </a:solidFill>
              </a:rPr>
              <a:t>Cardholders</a:t>
            </a:r>
          </a:p>
          <a:p>
            <a:pPr marL="257175" indent="-257175">
              <a:buFont typeface="Arial" panose="020B0604020202020204" pitchFamily="34" charset="0"/>
              <a:buChar char="•"/>
            </a:pPr>
            <a:r>
              <a:rPr lang="en-US" dirty="0">
                <a:solidFill>
                  <a:schemeClr val="tx2"/>
                </a:solidFill>
              </a:rPr>
              <a:t>Likely to be employed, middle-class, and well-educated</a:t>
            </a:r>
          </a:p>
          <a:p>
            <a:endParaRPr lang="en-US" sz="1100" dirty="0">
              <a:solidFill>
                <a:schemeClr val="tx2"/>
              </a:solidFill>
            </a:endParaRPr>
          </a:p>
          <a:p>
            <a:pPr marL="257175" indent="-257175">
              <a:buFont typeface="Arial" panose="020B0604020202020204" pitchFamily="34" charset="0"/>
              <a:buChar char="•"/>
            </a:pPr>
            <a:r>
              <a:rPr lang="en-US" dirty="0">
                <a:solidFill>
                  <a:schemeClr val="tx2"/>
                </a:solidFill>
              </a:rPr>
              <a:t>Over-representative of families with young children, homeowners</a:t>
            </a:r>
          </a:p>
          <a:p>
            <a:endParaRPr lang="en-US" sz="1200" dirty="0">
              <a:solidFill>
                <a:schemeClr val="tx2"/>
              </a:solidFill>
            </a:endParaRPr>
          </a:p>
          <a:p>
            <a:pPr marL="257175" indent="-257175">
              <a:buFont typeface="Arial" panose="020B0604020202020204" pitchFamily="34" charset="0"/>
              <a:buChar char="•"/>
            </a:pPr>
            <a:r>
              <a:rPr lang="en-US" dirty="0">
                <a:solidFill>
                  <a:schemeClr val="tx2"/>
                </a:solidFill>
              </a:rPr>
              <a:t>Under-representative of </a:t>
            </a:r>
            <a:r>
              <a:rPr lang="en-US" dirty="0">
                <a:solidFill>
                  <a:schemeClr val="tx2"/>
                </a:solidFill>
                <a:cs typeface="Calibri"/>
              </a:rPr>
              <a:t>low income households, seniors, lone parent families, and Indigenous people</a:t>
            </a:r>
            <a:endParaRPr lang="en-US" dirty="0">
              <a:solidFill>
                <a:schemeClr val="tx2"/>
              </a:solidFill>
            </a:endParaRPr>
          </a:p>
          <a:p>
            <a:endParaRPr lang="en-US" sz="1500" dirty="0">
              <a:solidFill>
                <a:schemeClr val="tx2"/>
              </a:solidFill>
            </a:endParaRPr>
          </a:p>
        </p:txBody>
      </p:sp>
      <p:grpSp>
        <p:nvGrpSpPr>
          <p:cNvPr id="23" name="Group 22"/>
          <p:cNvGrpSpPr/>
          <p:nvPr/>
        </p:nvGrpSpPr>
        <p:grpSpPr>
          <a:xfrm>
            <a:off x="4559406" y="430035"/>
            <a:ext cx="4148272" cy="2617965"/>
            <a:chOff x="0" y="0"/>
            <a:chExt cx="3925957" cy="2435087"/>
          </a:xfrm>
        </p:grpSpPr>
        <p:sp>
          <p:nvSpPr>
            <p:cNvPr id="24" name="Rectangle 23"/>
            <p:cNvSpPr/>
            <p:nvPr/>
          </p:nvSpPr>
          <p:spPr>
            <a:xfrm>
              <a:off x="0" y="0"/>
              <a:ext cx="3925957" cy="2435087"/>
            </a:xfrm>
            <a:prstGeom prst="rect">
              <a:avLst/>
            </a:prstGeom>
            <a:solidFill>
              <a:srgbClr val="009DDC"/>
            </a:solidFill>
            <a:ln w="12700" cap="flat" cmpd="sng" algn="ctr">
              <a:solidFill>
                <a:srgbClr val="009DDC">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US" sz="1350" kern="0">
                <a:solidFill>
                  <a:sysClr val="window" lastClr="FFFFFF"/>
                </a:solidFill>
                <a:latin typeface="Calibri" panose="020F0502020204030204"/>
              </a:endParaRPr>
            </a:p>
          </p:txBody>
        </p:sp>
        <p:grpSp>
          <p:nvGrpSpPr>
            <p:cNvPr id="25" name="Group 24"/>
            <p:cNvGrpSpPr/>
            <p:nvPr/>
          </p:nvGrpSpPr>
          <p:grpSpPr>
            <a:xfrm>
              <a:off x="974034" y="288236"/>
              <a:ext cx="1898015" cy="1878330"/>
              <a:chOff x="0" y="1"/>
              <a:chExt cx="1898015" cy="1878330"/>
            </a:xfrm>
          </p:grpSpPr>
          <p:grpSp>
            <p:nvGrpSpPr>
              <p:cNvPr id="27" name="Group 26"/>
              <p:cNvGrpSpPr/>
              <p:nvPr/>
            </p:nvGrpSpPr>
            <p:grpSpPr>
              <a:xfrm>
                <a:off x="0" y="1"/>
                <a:ext cx="1898015" cy="1878330"/>
                <a:chOff x="0" y="1"/>
                <a:chExt cx="1898015" cy="1878330"/>
              </a:xfrm>
            </p:grpSpPr>
            <p:grpSp>
              <p:nvGrpSpPr>
                <p:cNvPr id="29" name="Group 28"/>
                <p:cNvGrpSpPr/>
                <p:nvPr/>
              </p:nvGrpSpPr>
              <p:grpSpPr>
                <a:xfrm>
                  <a:off x="0" y="1"/>
                  <a:ext cx="1898015" cy="1878330"/>
                  <a:chOff x="0" y="1"/>
                  <a:chExt cx="1898015" cy="1878330"/>
                </a:xfrm>
              </p:grpSpPr>
              <p:sp>
                <p:nvSpPr>
                  <p:cNvPr id="31" name="Oval 30"/>
                  <p:cNvSpPr/>
                  <p:nvPr/>
                </p:nvSpPr>
                <p:spPr>
                  <a:xfrm>
                    <a:off x="0" y="1"/>
                    <a:ext cx="1898015" cy="1878330"/>
                  </a:xfrm>
                  <a:prstGeom prst="ellipse">
                    <a:avLst/>
                  </a:prstGeom>
                  <a:solidFill>
                    <a:srgbClr val="E40E62"/>
                  </a:solidFill>
                  <a:ln w="12700" cap="flat" cmpd="sng" algn="ctr">
                    <a:solidFill>
                      <a:srgbClr val="FDBB30">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US" sz="1350" kern="0">
                      <a:solidFill>
                        <a:sysClr val="window" lastClr="FFFFFF"/>
                      </a:solidFill>
                      <a:latin typeface="Calibri" panose="020F0502020204030204"/>
                    </a:endParaRPr>
                  </a:p>
                </p:txBody>
              </p:sp>
              <p:grpSp>
                <p:nvGrpSpPr>
                  <p:cNvPr id="32" name="Group 31"/>
                  <p:cNvGrpSpPr/>
                  <p:nvPr/>
                </p:nvGrpSpPr>
                <p:grpSpPr>
                  <a:xfrm>
                    <a:off x="228600" y="19878"/>
                    <a:ext cx="1451113" cy="1639957"/>
                    <a:chOff x="0" y="-79514"/>
                    <a:chExt cx="1451113" cy="1639957"/>
                  </a:xfrm>
                </p:grpSpPr>
                <p:sp>
                  <p:nvSpPr>
                    <p:cNvPr id="33" name="Oval 32"/>
                    <p:cNvSpPr/>
                    <p:nvPr/>
                  </p:nvSpPr>
                  <p:spPr>
                    <a:xfrm>
                      <a:off x="0" y="188843"/>
                      <a:ext cx="1451113" cy="1371600"/>
                    </a:xfrm>
                    <a:prstGeom prst="ellipse">
                      <a:avLst/>
                    </a:prstGeom>
                    <a:solidFill>
                      <a:srgbClr val="7BC143"/>
                    </a:solidFill>
                    <a:ln w="12700" cap="flat" cmpd="sng" algn="ctr">
                      <a:solidFill>
                        <a:srgbClr val="FDBB30">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US" sz="1350" kern="0">
                        <a:solidFill>
                          <a:sysClr val="window" lastClr="FFFFFF"/>
                        </a:solidFill>
                        <a:latin typeface="Calibri" panose="020F0502020204030204"/>
                      </a:endParaRPr>
                    </a:p>
                  </p:txBody>
                </p:sp>
                <p:grpSp>
                  <p:nvGrpSpPr>
                    <p:cNvPr id="34" name="Group 33"/>
                    <p:cNvGrpSpPr/>
                    <p:nvPr/>
                  </p:nvGrpSpPr>
                  <p:grpSpPr>
                    <a:xfrm>
                      <a:off x="223497" y="-79514"/>
                      <a:ext cx="1013460" cy="1381540"/>
                      <a:chOff x="-5103" y="-79514"/>
                      <a:chExt cx="1013460" cy="1381540"/>
                    </a:xfrm>
                  </p:grpSpPr>
                  <p:sp>
                    <p:nvSpPr>
                      <p:cNvPr id="35" name="Oval 34"/>
                      <p:cNvSpPr/>
                      <p:nvPr/>
                    </p:nvSpPr>
                    <p:spPr>
                      <a:xfrm>
                        <a:off x="59635" y="496956"/>
                        <a:ext cx="874644" cy="805070"/>
                      </a:xfrm>
                      <a:prstGeom prst="ellipse">
                        <a:avLst/>
                      </a:prstGeom>
                      <a:solidFill>
                        <a:srgbClr val="FDBB30"/>
                      </a:solidFill>
                      <a:ln w="12700" cap="flat" cmpd="sng" algn="ctr">
                        <a:solidFill>
                          <a:srgbClr val="FDBB30">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US" sz="1350" kern="0">
                          <a:solidFill>
                            <a:sysClr val="window" lastClr="FFFFFF"/>
                          </a:solidFill>
                          <a:latin typeface="Calibri" panose="020F0502020204030204"/>
                        </a:endParaRPr>
                      </a:p>
                    </p:txBody>
                  </p:sp>
                  <p:sp>
                    <p:nvSpPr>
                      <p:cNvPr id="36" name="Text Box 2"/>
                      <p:cNvSpPr txBox="1">
                        <a:spLocks noChangeArrowheads="1"/>
                      </p:cNvSpPr>
                      <p:nvPr/>
                    </p:nvSpPr>
                    <p:spPr bwMode="auto">
                      <a:xfrm>
                        <a:off x="-5103" y="-79514"/>
                        <a:ext cx="1013460" cy="357505"/>
                      </a:xfrm>
                      <a:prstGeom prst="rect">
                        <a:avLst/>
                      </a:prstGeom>
                      <a:noFill/>
                      <a:ln w="9525">
                        <a:noFill/>
                        <a:miter lim="800000"/>
                        <a:headEnd/>
                        <a:tailEnd/>
                      </a:ln>
                    </p:spPr>
                    <p:txBody>
                      <a:bodyPr rot="0" vert="horz" wrap="square" lIns="68580" tIns="34290" rIns="68580" bIns="34290" anchor="t" anchorCtr="0">
                        <a:noAutofit/>
                      </a:bodyPr>
                      <a:lstStyle/>
                      <a:p>
                        <a:pPr algn="ctr" defTabSz="685800">
                          <a:lnSpc>
                            <a:spcPct val="107000"/>
                          </a:lnSpc>
                          <a:spcAft>
                            <a:spcPts val="600"/>
                          </a:spcAft>
                          <a:defRPr/>
                        </a:pPr>
                        <a:r>
                          <a:rPr lang="en-US" sz="900" b="1" kern="0" dirty="0">
                            <a:solidFill>
                              <a:srgbClr val="FFFFFF"/>
                            </a:solidFill>
                            <a:latin typeface="Arial" panose="020B0604020202020204" pitchFamily="34" charset="0"/>
                            <a:ea typeface="Calibri" panose="020F0502020204030204" pitchFamily="34" charset="0"/>
                            <a:cs typeface="Times New Roman" panose="02020603050405020304" pitchFamily="18" charset="0"/>
                          </a:rPr>
                          <a:t>Customers</a:t>
                        </a:r>
                        <a:endParaRPr lang="en-US" sz="900"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endParaRPr>
                      </a:p>
                    </p:txBody>
                  </p:sp>
                </p:grpSp>
              </p:grpSp>
            </p:grpSp>
            <p:sp>
              <p:nvSpPr>
                <p:cNvPr id="30" name="Text Box 2"/>
                <p:cNvSpPr txBox="1">
                  <a:spLocks noChangeArrowheads="1"/>
                </p:cNvSpPr>
                <p:nvPr/>
              </p:nvSpPr>
              <p:spPr bwMode="auto">
                <a:xfrm>
                  <a:off x="323148" y="358112"/>
                  <a:ext cx="1331595" cy="357505"/>
                </a:xfrm>
                <a:prstGeom prst="rect">
                  <a:avLst/>
                </a:prstGeom>
                <a:noFill/>
                <a:ln w="9525">
                  <a:noFill/>
                  <a:miter lim="800000"/>
                  <a:headEnd/>
                  <a:tailEnd/>
                </a:ln>
              </p:spPr>
              <p:txBody>
                <a:bodyPr rot="0" vert="horz" wrap="square" lIns="68580" tIns="34290" rIns="68580" bIns="34290" anchor="t" anchorCtr="0">
                  <a:noAutofit/>
                </a:bodyPr>
                <a:lstStyle/>
                <a:p>
                  <a:pPr algn="ctr" defTabSz="685800">
                    <a:lnSpc>
                      <a:spcPct val="107000"/>
                    </a:lnSpc>
                    <a:spcAft>
                      <a:spcPts val="600"/>
                    </a:spcAft>
                    <a:defRPr/>
                  </a:pPr>
                  <a:r>
                    <a:rPr lang="en-US" sz="900" b="1" kern="0" dirty="0">
                      <a:solidFill>
                        <a:srgbClr val="FFFFFF"/>
                      </a:solidFill>
                      <a:latin typeface="Arial" panose="020B0604020202020204" pitchFamily="34" charset="0"/>
                      <a:ea typeface="Calibri" panose="020F0502020204030204" pitchFamily="34" charset="0"/>
                      <a:cs typeface="Times New Roman" panose="02020603050405020304" pitchFamily="18" charset="0"/>
                    </a:rPr>
                    <a:t>Cardholders</a:t>
                  </a:r>
                  <a:endParaRPr lang="en-US" sz="900"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endParaRPr>
                </a:p>
              </p:txBody>
            </p:sp>
          </p:grpSp>
          <p:sp>
            <p:nvSpPr>
              <p:cNvPr id="28" name="Text Box 2"/>
              <p:cNvSpPr txBox="1">
                <a:spLocks noChangeArrowheads="1"/>
              </p:cNvSpPr>
              <p:nvPr/>
            </p:nvSpPr>
            <p:spPr bwMode="auto">
              <a:xfrm>
                <a:off x="452097" y="878330"/>
                <a:ext cx="1013460" cy="357505"/>
              </a:xfrm>
              <a:prstGeom prst="rect">
                <a:avLst/>
              </a:prstGeom>
              <a:noFill/>
              <a:ln w="9525">
                <a:noFill/>
                <a:miter lim="800000"/>
                <a:headEnd/>
                <a:tailEnd/>
              </a:ln>
            </p:spPr>
            <p:txBody>
              <a:bodyPr rot="0" vert="horz" wrap="square" lIns="68580" tIns="34290" rIns="68580" bIns="34290" anchor="t" anchorCtr="0">
                <a:noAutofit/>
              </a:bodyPr>
              <a:lstStyle/>
              <a:p>
                <a:pPr algn="ctr" defTabSz="685800">
                  <a:lnSpc>
                    <a:spcPct val="107000"/>
                  </a:lnSpc>
                  <a:spcAft>
                    <a:spcPts val="600"/>
                  </a:spcAft>
                  <a:defRPr/>
                </a:pPr>
                <a:r>
                  <a:rPr lang="en-US" sz="900" b="1" kern="0" dirty="0">
                    <a:solidFill>
                      <a:srgbClr val="FFFFFF"/>
                    </a:solidFill>
                    <a:latin typeface="Arial" panose="020B0604020202020204" pitchFamily="34" charset="0"/>
                    <a:ea typeface="Calibri" panose="020F0502020204030204" pitchFamily="34" charset="0"/>
                    <a:cs typeface="Times New Roman" panose="02020603050405020304" pitchFamily="18" charset="0"/>
                  </a:rPr>
                  <a:t>Borrowers</a:t>
                </a:r>
                <a:endParaRPr lang="en-US" sz="900"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endParaRPr>
              </a:p>
            </p:txBody>
          </p:sp>
        </p:grpSp>
        <p:sp>
          <p:nvSpPr>
            <p:cNvPr id="26" name="Text Box 2"/>
            <p:cNvSpPr txBox="1">
              <a:spLocks noChangeArrowheads="1"/>
            </p:cNvSpPr>
            <p:nvPr/>
          </p:nvSpPr>
          <p:spPr bwMode="auto">
            <a:xfrm>
              <a:off x="139134" y="278238"/>
              <a:ext cx="1321918" cy="616283"/>
            </a:xfrm>
            <a:prstGeom prst="rect">
              <a:avLst/>
            </a:prstGeom>
            <a:noFill/>
            <a:ln w="9525">
              <a:noFill/>
              <a:miter lim="800000"/>
              <a:headEnd/>
              <a:tailEnd/>
            </a:ln>
          </p:spPr>
          <p:txBody>
            <a:bodyPr rot="0" vert="horz" wrap="square" lIns="68580" tIns="34290" rIns="68580" bIns="34290" anchor="t" anchorCtr="0">
              <a:noAutofit/>
            </a:bodyPr>
            <a:lstStyle/>
            <a:p>
              <a:pPr defTabSz="685800">
                <a:lnSpc>
                  <a:spcPct val="107000"/>
                </a:lnSpc>
                <a:spcAft>
                  <a:spcPts val="600"/>
                </a:spcAft>
                <a:defRPr/>
              </a:pPr>
              <a:r>
                <a:rPr lang="en-US" sz="1200" b="1" kern="0" dirty="0">
                  <a:solidFill>
                    <a:srgbClr val="FFFFFF"/>
                  </a:solidFill>
                  <a:latin typeface="Arial" panose="020B0604020202020204" pitchFamily="34" charset="0"/>
                  <a:ea typeface="Calibri" panose="020F0502020204030204" pitchFamily="34" charset="0"/>
                  <a:cs typeface="Times New Roman" panose="02020603050405020304" pitchFamily="18" charset="0"/>
                </a:rPr>
                <a:t>Population</a:t>
              </a:r>
              <a:endParaRPr lang="en-US" sz="900"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r>
                <a:rPr lang="en-US" sz="825" b="1" kern="0"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US" sz="900"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endParaRPr>
            </a:p>
          </p:txBody>
        </p:sp>
      </p:grpSp>
      <p:sp>
        <p:nvSpPr>
          <p:cNvPr id="19" name="TextBox 18">
            <a:extLst>
              <a:ext uri="{FF2B5EF4-FFF2-40B4-BE49-F238E27FC236}">
                <a16:creationId xmlns:a16="http://schemas.microsoft.com/office/drawing/2014/main" id="{34101E11-16BE-418B-B682-01E48A1D5CA6}"/>
              </a:ext>
            </a:extLst>
          </p:cNvPr>
          <p:cNvSpPr txBox="1"/>
          <p:nvPr/>
        </p:nvSpPr>
        <p:spPr>
          <a:xfrm>
            <a:off x="4688534" y="4700206"/>
            <a:ext cx="4148272" cy="2215991"/>
          </a:xfrm>
          <a:prstGeom prst="rect">
            <a:avLst/>
          </a:prstGeom>
          <a:noFill/>
        </p:spPr>
        <p:txBody>
          <a:bodyPr wrap="square" rtlCol="0">
            <a:spAutoFit/>
          </a:bodyPr>
          <a:lstStyle/>
          <a:p>
            <a:r>
              <a:rPr lang="en-US" b="1" dirty="0">
                <a:solidFill>
                  <a:srgbClr val="7030A0"/>
                </a:solidFill>
              </a:rPr>
              <a:t>Holders &amp; </a:t>
            </a:r>
            <a:r>
              <a:rPr lang="en-US" b="1" dirty="0" err="1">
                <a:solidFill>
                  <a:srgbClr val="7030A0"/>
                </a:solidFill>
              </a:rPr>
              <a:t>Suggesters</a:t>
            </a:r>
            <a:endParaRPr lang="en-US" b="1" dirty="0">
              <a:solidFill>
                <a:srgbClr val="7030A0"/>
              </a:solidFill>
            </a:endParaRPr>
          </a:p>
          <a:p>
            <a:pPr marL="285750" indent="-285750">
              <a:buFont typeface="Arial" panose="020B0604020202020204" pitchFamily="34" charset="0"/>
              <a:buChar char="•"/>
            </a:pPr>
            <a:r>
              <a:rPr lang="en-US" dirty="0">
                <a:solidFill>
                  <a:schemeClr val="tx2"/>
                </a:solidFill>
              </a:rPr>
              <a:t>Smaller, more socially and economically privileged subset of borrowers</a:t>
            </a:r>
          </a:p>
          <a:p>
            <a:pPr marL="285750" indent="-285750">
              <a:buFont typeface="Arial" panose="020B0604020202020204" pitchFamily="34" charset="0"/>
              <a:buChar char="•"/>
            </a:pPr>
            <a:endParaRPr lang="en-US" dirty="0">
              <a:solidFill>
                <a:schemeClr val="tx2"/>
              </a:solidFill>
            </a:endParaRPr>
          </a:p>
          <a:p>
            <a:pPr marL="257175" indent="-257175">
              <a:buFont typeface="Arial" panose="020B0604020202020204" pitchFamily="34" charset="0"/>
              <a:buChar char="•"/>
            </a:pPr>
            <a:endParaRPr lang="en-US" dirty="0">
              <a:solidFill>
                <a:schemeClr val="tx2"/>
              </a:solidFill>
            </a:endParaRPr>
          </a:p>
          <a:p>
            <a:endParaRPr lang="en-US" sz="1500" dirty="0">
              <a:solidFill>
                <a:schemeClr val="tx2"/>
              </a:solidFill>
            </a:endParaRPr>
          </a:p>
          <a:p>
            <a:endParaRPr lang="en-US" sz="1500" dirty="0">
              <a:solidFill>
                <a:schemeClr val="tx2"/>
              </a:solidFill>
            </a:endParaRPr>
          </a:p>
        </p:txBody>
      </p:sp>
      <p:sp>
        <p:nvSpPr>
          <p:cNvPr id="22" name="Slide Number Placeholder 3"/>
          <p:cNvSpPr>
            <a:spLocks noGrp="1"/>
          </p:cNvSpPr>
          <p:nvPr>
            <p:ph type="sldNum" sz="quarter" idx="4294967295"/>
          </p:nvPr>
        </p:nvSpPr>
        <p:spPr>
          <a:xfrm>
            <a:off x="357158" y="6350023"/>
            <a:ext cx="2133600" cy="365125"/>
          </a:xfrm>
          <a:prstGeom prst="rect">
            <a:avLst/>
          </a:prstGeom>
        </p:spPr>
        <p:txBody>
          <a:bodyPr/>
          <a:lstStyle/>
          <a:p>
            <a:fld id="{976B6DAE-1464-4C4A-A17B-99A185F7EC64}" type="slidenum">
              <a:rPr lang="en-US" sz="1200" smtClean="0">
                <a:solidFill>
                  <a:schemeClr val="bg1"/>
                </a:solidFill>
              </a:rPr>
              <a:pPr/>
              <a:t>31</a:t>
            </a:fld>
            <a:endParaRPr lang="en-US" sz="1200" dirty="0">
              <a:solidFill>
                <a:schemeClr val="bg1"/>
              </a:solidFill>
            </a:endParaRPr>
          </a:p>
        </p:txBody>
      </p:sp>
    </p:spTree>
    <p:extLst>
      <p:ext uri="{BB962C8B-B14F-4D97-AF65-F5344CB8AC3E}">
        <p14:creationId xmlns:p14="http://schemas.microsoft.com/office/powerpoint/2010/main" val="2631292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nvPr>
        </p:nvGraphicFramePr>
        <p:xfrm>
          <a:off x="-997527" y="1644502"/>
          <a:ext cx="4177145" cy="36014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nvPr>
        </p:nvGraphicFramePr>
        <p:xfrm>
          <a:off x="4831773" y="1644502"/>
          <a:ext cx="4956463" cy="360144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r>
              <a:rPr lang="en-US" dirty="0">
                <a:solidFill>
                  <a:schemeClr val="tx2"/>
                </a:solidFill>
              </a:rPr>
              <a:t>Users by Format</a:t>
            </a:r>
          </a:p>
        </p:txBody>
      </p:sp>
      <p:sp>
        <p:nvSpPr>
          <p:cNvPr id="7" name="TextBox 6"/>
          <p:cNvSpPr txBox="1"/>
          <p:nvPr/>
        </p:nvSpPr>
        <p:spPr>
          <a:xfrm>
            <a:off x="447746" y="1390586"/>
            <a:ext cx="1665514" cy="677108"/>
          </a:xfrm>
          <a:prstGeom prst="rect">
            <a:avLst/>
          </a:prstGeom>
          <a:noFill/>
        </p:spPr>
        <p:txBody>
          <a:bodyPr wrap="square" rtlCol="0">
            <a:spAutoFit/>
          </a:bodyPr>
          <a:lstStyle/>
          <a:p>
            <a:pPr algn="ctr"/>
            <a:r>
              <a:rPr lang="en-US" sz="2000" dirty="0">
                <a:solidFill>
                  <a:schemeClr val="tx2"/>
                </a:solidFill>
              </a:rPr>
              <a:t>Books</a:t>
            </a:r>
            <a:r>
              <a:rPr lang="en-US" sz="1350" dirty="0">
                <a:solidFill>
                  <a:schemeClr val="tx2"/>
                </a:solidFill>
              </a:rPr>
              <a:t> </a:t>
            </a:r>
          </a:p>
          <a:p>
            <a:pPr algn="ctr"/>
            <a:r>
              <a:rPr lang="en-US" i="1" dirty="0">
                <a:solidFill>
                  <a:schemeClr val="tx2"/>
                </a:solidFill>
              </a:rPr>
              <a:t>n=157,927</a:t>
            </a:r>
            <a:endParaRPr lang="en-US" sz="1350" i="1" dirty="0">
              <a:solidFill>
                <a:schemeClr val="tx2"/>
              </a:solidFill>
            </a:endParaRPr>
          </a:p>
        </p:txBody>
      </p:sp>
      <p:sp>
        <p:nvSpPr>
          <p:cNvPr id="9" name="TextBox 8"/>
          <p:cNvSpPr txBox="1"/>
          <p:nvPr/>
        </p:nvSpPr>
        <p:spPr>
          <a:xfrm>
            <a:off x="3280556" y="1390587"/>
            <a:ext cx="2094513" cy="677108"/>
          </a:xfrm>
          <a:prstGeom prst="rect">
            <a:avLst/>
          </a:prstGeom>
          <a:noFill/>
        </p:spPr>
        <p:txBody>
          <a:bodyPr wrap="square" rtlCol="0">
            <a:spAutoFit/>
          </a:bodyPr>
          <a:lstStyle/>
          <a:p>
            <a:pPr algn="ctr"/>
            <a:r>
              <a:rPr lang="en-US" sz="2000" dirty="0">
                <a:solidFill>
                  <a:schemeClr val="tx2"/>
                </a:solidFill>
              </a:rPr>
              <a:t>Video</a:t>
            </a:r>
          </a:p>
          <a:p>
            <a:pPr algn="ctr"/>
            <a:r>
              <a:rPr lang="en-US" i="1" dirty="0">
                <a:solidFill>
                  <a:schemeClr val="tx2"/>
                </a:solidFill>
              </a:rPr>
              <a:t>n=70,000</a:t>
            </a:r>
            <a:endParaRPr lang="en-US" sz="1350" i="1" dirty="0">
              <a:solidFill>
                <a:schemeClr val="tx2"/>
              </a:solidFill>
            </a:endParaRPr>
          </a:p>
        </p:txBody>
      </p:sp>
      <p:sp>
        <p:nvSpPr>
          <p:cNvPr id="11" name="TextBox 10"/>
          <p:cNvSpPr txBox="1"/>
          <p:nvPr/>
        </p:nvSpPr>
        <p:spPr>
          <a:xfrm>
            <a:off x="6318091" y="1390587"/>
            <a:ext cx="1983826" cy="677108"/>
          </a:xfrm>
          <a:prstGeom prst="rect">
            <a:avLst/>
          </a:prstGeom>
          <a:noFill/>
        </p:spPr>
        <p:txBody>
          <a:bodyPr wrap="square" rtlCol="0">
            <a:spAutoFit/>
          </a:bodyPr>
          <a:lstStyle/>
          <a:p>
            <a:pPr algn="ctr"/>
            <a:r>
              <a:rPr lang="en-US" sz="2000" dirty="0">
                <a:solidFill>
                  <a:schemeClr val="tx2"/>
                </a:solidFill>
              </a:rPr>
              <a:t>Audiobooks</a:t>
            </a:r>
          </a:p>
          <a:p>
            <a:pPr algn="ctr"/>
            <a:r>
              <a:rPr lang="en-US" i="1" dirty="0">
                <a:solidFill>
                  <a:schemeClr val="tx2"/>
                </a:solidFill>
              </a:rPr>
              <a:t>n=40,933</a:t>
            </a:r>
          </a:p>
        </p:txBody>
      </p:sp>
      <p:graphicFrame>
        <p:nvGraphicFramePr>
          <p:cNvPr id="19" name="Chart 18"/>
          <p:cNvGraphicFramePr/>
          <p:nvPr>
            <p:extLst/>
          </p:nvPr>
        </p:nvGraphicFramePr>
        <p:xfrm>
          <a:off x="2892355" y="2016416"/>
          <a:ext cx="2964434" cy="3229529"/>
        </p:xfrm>
        <a:graphic>
          <a:graphicData uri="http://schemas.openxmlformats.org/drawingml/2006/chart">
            <c:chart xmlns:c="http://schemas.openxmlformats.org/drawingml/2006/chart" xmlns:r="http://schemas.openxmlformats.org/officeDocument/2006/relationships" r:id="rId5"/>
          </a:graphicData>
        </a:graphic>
      </p:graphicFrame>
      <p:pic>
        <p:nvPicPr>
          <p:cNvPr id="3" name="Picture 2"/>
          <p:cNvPicPr>
            <a:picLocks noChangeAspect="1"/>
          </p:cNvPicPr>
          <p:nvPr/>
        </p:nvPicPr>
        <p:blipFill>
          <a:blip r:embed="rId6"/>
          <a:stretch>
            <a:fillRect/>
          </a:stretch>
        </p:blipFill>
        <p:spPr>
          <a:xfrm>
            <a:off x="1745838" y="5440901"/>
            <a:ext cx="5163948" cy="353915"/>
          </a:xfrm>
          <a:prstGeom prst="rect">
            <a:avLst/>
          </a:prstGeom>
        </p:spPr>
      </p:pic>
      <p:sp>
        <p:nvSpPr>
          <p:cNvPr id="10" name="Slide Number Placeholder 3"/>
          <p:cNvSpPr>
            <a:spLocks noGrp="1"/>
          </p:cNvSpPr>
          <p:nvPr>
            <p:ph type="sldNum" sz="quarter" idx="4294967295"/>
          </p:nvPr>
        </p:nvSpPr>
        <p:spPr>
          <a:xfrm>
            <a:off x="357158" y="6350023"/>
            <a:ext cx="2133600" cy="365125"/>
          </a:xfrm>
          <a:prstGeom prst="rect">
            <a:avLst/>
          </a:prstGeom>
        </p:spPr>
        <p:txBody>
          <a:bodyPr/>
          <a:lstStyle/>
          <a:p>
            <a:fld id="{976B6DAE-1464-4C4A-A17B-99A185F7EC64}" type="slidenum">
              <a:rPr lang="en-US" sz="1200" smtClean="0">
                <a:solidFill>
                  <a:schemeClr val="bg1"/>
                </a:solidFill>
              </a:rPr>
              <a:pPr/>
              <a:t>32</a:t>
            </a:fld>
            <a:endParaRPr lang="en-US" sz="1200" dirty="0">
              <a:solidFill>
                <a:schemeClr val="bg1"/>
              </a:solidFill>
            </a:endParaRPr>
          </a:p>
        </p:txBody>
      </p:sp>
    </p:spTree>
    <p:extLst>
      <p:ext uri="{BB962C8B-B14F-4D97-AF65-F5344CB8AC3E}">
        <p14:creationId xmlns:p14="http://schemas.microsoft.com/office/powerpoint/2010/main" val="3560833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Power Users</a:t>
            </a:r>
          </a:p>
        </p:txBody>
      </p:sp>
      <p:graphicFrame>
        <p:nvGraphicFramePr>
          <p:cNvPr id="5" name="Chart 4"/>
          <p:cNvGraphicFramePr/>
          <p:nvPr>
            <p:extLst>
              <p:ext uri="{D42A27DB-BD31-4B8C-83A1-F6EECF244321}">
                <p14:modId xmlns:p14="http://schemas.microsoft.com/office/powerpoint/2010/main" val="108769572"/>
              </p:ext>
            </p:extLst>
          </p:nvPr>
        </p:nvGraphicFramePr>
        <p:xfrm>
          <a:off x="1822760" y="3225031"/>
          <a:ext cx="2484582" cy="2730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418273106"/>
              </p:ext>
            </p:extLst>
          </p:nvPr>
        </p:nvGraphicFramePr>
        <p:xfrm>
          <a:off x="5843941" y="743180"/>
          <a:ext cx="2374371" cy="28276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3815083373"/>
              </p:ext>
            </p:extLst>
          </p:nvPr>
        </p:nvGraphicFramePr>
        <p:xfrm>
          <a:off x="357158" y="1014490"/>
          <a:ext cx="2911470" cy="2655643"/>
        </p:xfrm>
        <a:graphic>
          <a:graphicData uri="http://schemas.openxmlformats.org/drawingml/2006/chart">
            <c:chart xmlns:c="http://schemas.openxmlformats.org/drawingml/2006/chart" xmlns:r="http://schemas.openxmlformats.org/officeDocument/2006/relationships" r:id="rId5"/>
          </a:graphicData>
        </a:graphic>
      </p:graphicFrame>
      <p:pic>
        <p:nvPicPr>
          <p:cNvPr id="4" name="Picture 3"/>
          <p:cNvPicPr>
            <a:picLocks noChangeAspect="1"/>
          </p:cNvPicPr>
          <p:nvPr/>
        </p:nvPicPr>
        <p:blipFill rotWithShape="1">
          <a:blip r:embed="rId6"/>
          <a:srcRect t="1" r="53500" b="32148"/>
          <a:stretch/>
        </p:blipFill>
        <p:spPr>
          <a:xfrm>
            <a:off x="6402768" y="5136902"/>
            <a:ext cx="2374370" cy="368338"/>
          </a:xfrm>
          <a:prstGeom prst="rect">
            <a:avLst/>
          </a:prstGeom>
        </p:spPr>
      </p:pic>
      <p:graphicFrame>
        <p:nvGraphicFramePr>
          <p:cNvPr id="8" name="Chart 7">
            <a:extLst>
              <a:ext uri="{FF2B5EF4-FFF2-40B4-BE49-F238E27FC236}">
                <a16:creationId xmlns:a16="http://schemas.microsoft.com/office/drawing/2014/main" id="{6015D9D3-AE59-4821-A4B8-9CC8A81E9466}"/>
              </a:ext>
            </a:extLst>
          </p:cNvPr>
          <p:cNvGraphicFramePr/>
          <p:nvPr>
            <p:extLst>
              <p:ext uri="{D42A27DB-BD31-4B8C-83A1-F6EECF244321}">
                <p14:modId xmlns:p14="http://schemas.microsoft.com/office/powerpoint/2010/main" val="4164961075"/>
              </p:ext>
            </p:extLst>
          </p:nvPr>
        </p:nvGraphicFramePr>
        <p:xfrm>
          <a:off x="3175263" y="857832"/>
          <a:ext cx="2374370" cy="265564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a:extLst>
              <a:ext uri="{FF2B5EF4-FFF2-40B4-BE49-F238E27FC236}">
                <a16:creationId xmlns:a16="http://schemas.microsoft.com/office/drawing/2014/main" id="{AFFF75D9-DE85-4469-B8D6-1BD8AC22CB4E}"/>
              </a:ext>
            </a:extLst>
          </p:cNvPr>
          <p:cNvGraphicFramePr/>
          <p:nvPr>
            <p:extLst>
              <p:ext uri="{D42A27DB-BD31-4B8C-83A1-F6EECF244321}">
                <p14:modId xmlns:p14="http://schemas.microsoft.com/office/powerpoint/2010/main" val="2247280448"/>
              </p:ext>
            </p:extLst>
          </p:nvPr>
        </p:nvGraphicFramePr>
        <p:xfrm>
          <a:off x="4307342" y="3233933"/>
          <a:ext cx="2484582" cy="2730807"/>
        </p:xfrm>
        <a:graphic>
          <a:graphicData uri="http://schemas.openxmlformats.org/drawingml/2006/chart">
            <c:chart xmlns:c="http://schemas.openxmlformats.org/drawingml/2006/chart" xmlns:r="http://schemas.openxmlformats.org/officeDocument/2006/relationships" r:id="rId8"/>
          </a:graphicData>
        </a:graphic>
      </p:graphicFrame>
      <p:pic>
        <p:nvPicPr>
          <p:cNvPr id="10" name="Picture 9">
            <a:extLst>
              <a:ext uri="{FF2B5EF4-FFF2-40B4-BE49-F238E27FC236}">
                <a16:creationId xmlns:a16="http://schemas.microsoft.com/office/drawing/2014/main" id="{107E98D8-E8B1-4A04-966E-0754ACC46CBB}"/>
              </a:ext>
            </a:extLst>
          </p:cNvPr>
          <p:cNvPicPr>
            <a:picLocks noChangeAspect="1"/>
          </p:cNvPicPr>
          <p:nvPr/>
        </p:nvPicPr>
        <p:blipFill rotWithShape="1">
          <a:blip r:embed="rId6"/>
          <a:srcRect l="50846" r="496" b="6810"/>
          <a:stretch/>
        </p:blipFill>
        <p:spPr>
          <a:xfrm>
            <a:off x="6659418" y="5505240"/>
            <a:ext cx="2484582" cy="505882"/>
          </a:xfrm>
          <a:prstGeom prst="rect">
            <a:avLst/>
          </a:prstGeom>
        </p:spPr>
      </p:pic>
      <p:sp>
        <p:nvSpPr>
          <p:cNvPr id="11" name="Slide Number Placeholder 3"/>
          <p:cNvSpPr>
            <a:spLocks noGrp="1"/>
          </p:cNvSpPr>
          <p:nvPr>
            <p:ph type="sldNum" sz="quarter" idx="4294967295"/>
          </p:nvPr>
        </p:nvSpPr>
        <p:spPr>
          <a:xfrm>
            <a:off x="357158" y="6350023"/>
            <a:ext cx="2133600" cy="365125"/>
          </a:xfrm>
          <a:prstGeom prst="rect">
            <a:avLst/>
          </a:prstGeom>
        </p:spPr>
        <p:txBody>
          <a:bodyPr/>
          <a:lstStyle/>
          <a:p>
            <a:fld id="{976B6DAE-1464-4C4A-A17B-99A185F7EC64}" type="slidenum">
              <a:rPr lang="en-US" sz="1200" smtClean="0">
                <a:solidFill>
                  <a:schemeClr val="bg1"/>
                </a:solidFill>
              </a:rPr>
              <a:pPr/>
              <a:t>33</a:t>
            </a:fld>
            <a:endParaRPr lang="en-US" sz="1200" dirty="0">
              <a:solidFill>
                <a:schemeClr val="bg1"/>
              </a:solidFill>
            </a:endParaRPr>
          </a:p>
        </p:txBody>
      </p:sp>
    </p:spTree>
    <p:extLst>
      <p:ext uri="{BB962C8B-B14F-4D97-AF65-F5344CB8AC3E}">
        <p14:creationId xmlns:p14="http://schemas.microsoft.com/office/powerpoint/2010/main" val="2593947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EF76B-1E86-4F8B-AD29-20AB50177615}"/>
              </a:ext>
            </a:extLst>
          </p:cNvPr>
          <p:cNvSpPr>
            <a:spLocks noGrp="1"/>
          </p:cNvSpPr>
          <p:nvPr>
            <p:ph type="body" sz="quarter" idx="10"/>
          </p:nvPr>
        </p:nvSpPr>
        <p:spPr>
          <a:xfrm>
            <a:off x="357158" y="2667000"/>
            <a:ext cx="8358188" cy="709633"/>
          </a:xfrm>
        </p:spPr>
        <p:txBody>
          <a:bodyPr>
            <a:normAutofit lnSpcReduction="10000"/>
          </a:bodyPr>
          <a:lstStyle/>
          <a:p>
            <a:r>
              <a:rPr lang="en-US" dirty="0"/>
              <a:t>Demand-Driven Acquisition</a:t>
            </a:r>
          </a:p>
        </p:txBody>
      </p:sp>
      <p:sp>
        <p:nvSpPr>
          <p:cNvPr id="3" name="Slide Number Placeholder 2">
            <a:extLst>
              <a:ext uri="{FF2B5EF4-FFF2-40B4-BE49-F238E27FC236}">
                <a16:creationId xmlns:a16="http://schemas.microsoft.com/office/drawing/2014/main" id="{C60891CF-73F9-4A35-B919-ECE92512C5C8}"/>
              </a:ext>
            </a:extLst>
          </p:cNvPr>
          <p:cNvSpPr>
            <a:spLocks noGrp="1"/>
          </p:cNvSpPr>
          <p:nvPr>
            <p:ph type="sldNum" sz="quarter" idx="4"/>
          </p:nvPr>
        </p:nvSpPr>
        <p:spPr/>
        <p:txBody>
          <a:bodyPr/>
          <a:lstStyle/>
          <a:p>
            <a:fld id="{976B6DAE-1464-4C4A-A17B-99A185F7EC64}" type="slidenum">
              <a:rPr lang="en-US" smtClean="0"/>
              <a:pPr/>
              <a:t>34</a:t>
            </a:fld>
            <a:endParaRPr lang="en-US" dirty="0"/>
          </a:p>
        </p:txBody>
      </p:sp>
    </p:spTree>
    <p:extLst>
      <p:ext uri="{BB962C8B-B14F-4D97-AF65-F5344CB8AC3E}">
        <p14:creationId xmlns:p14="http://schemas.microsoft.com/office/powerpoint/2010/main" val="2160885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5A08DB-F648-40A7-8172-82C16A2B6D5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6B6DAE-1464-4C4A-A17B-99A185F7EC64}" type="slidenum">
              <a:rPr kumimoji="0" lang="en-US" sz="1200" b="0" i="0" u="none" strike="noStrike" kern="1200" cap="none" spc="0" normalizeH="0" baseline="0" noProof="0" smtClean="0">
                <a:ln>
                  <a:noFill/>
                </a:ln>
                <a:solidFill>
                  <a:srgbClr val="FFFFFF"/>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FFFFFF"/>
              </a:solidFill>
              <a:effectLst/>
              <a:uLnTx/>
              <a:uFillTx/>
              <a:latin typeface="Helvetica"/>
              <a:ea typeface="+mn-ea"/>
              <a:cs typeface="+mn-cs"/>
            </a:endParaRPr>
          </a:p>
        </p:txBody>
      </p:sp>
      <p:sp>
        <p:nvSpPr>
          <p:cNvPr id="5" name="Rectangle 1">
            <a:extLst>
              <a:ext uri="{FF2B5EF4-FFF2-40B4-BE49-F238E27FC236}">
                <a16:creationId xmlns:a16="http://schemas.microsoft.com/office/drawing/2014/main" id="{EC7A0379-6595-4F65-AFF3-ED62066C3F17}"/>
              </a:ext>
            </a:extLst>
          </p:cNvPr>
          <p:cNvSpPr>
            <a:spLocks noChangeArrowheads="1"/>
          </p:cNvSpPr>
          <p:nvPr/>
        </p:nvSpPr>
        <p:spPr bwMode="auto">
          <a:xfrm>
            <a:off x="1566863" y="2154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9" name="Chart 8">
            <a:extLst>
              <a:ext uri="{FF2B5EF4-FFF2-40B4-BE49-F238E27FC236}">
                <a16:creationId xmlns:a16="http://schemas.microsoft.com/office/drawing/2014/main" id="{0F88231C-147D-45C3-84BA-CB3947587C8F}"/>
              </a:ext>
            </a:extLst>
          </p:cNvPr>
          <p:cNvGraphicFramePr/>
          <p:nvPr>
            <p:extLst>
              <p:ext uri="{D42A27DB-BD31-4B8C-83A1-F6EECF244321}">
                <p14:modId xmlns:p14="http://schemas.microsoft.com/office/powerpoint/2010/main" val="2541884415"/>
              </p:ext>
            </p:extLst>
          </p:nvPr>
        </p:nvGraphicFramePr>
        <p:xfrm>
          <a:off x="1369745" y="988917"/>
          <a:ext cx="6333012" cy="28512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5A5D9E2D-BD83-40B9-BC70-143B84B266E8}"/>
              </a:ext>
            </a:extLst>
          </p:cNvPr>
          <p:cNvSpPr>
            <a:spLocks noGrp="1"/>
          </p:cNvSpPr>
          <p:nvPr>
            <p:ph type="body" sz="quarter" idx="11"/>
          </p:nvPr>
        </p:nvSpPr>
        <p:spPr/>
        <p:txBody>
          <a:bodyPr/>
          <a:lstStyle/>
          <a:p>
            <a:r>
              <a:rPr lang="en-US" dirty="0" err="1"/>
              <a:t>BiblioSuggest</a:t>
            </a:r>
            <a:endParaRPr lang="en-US" dirty="0"/>
          </a:p>
        </p:txBody>
      </p:sp>
      <p:cxnSp>
        <p:nvCxnSpPr>
          <p:cNvPr id="15" name="Straight Arrow Connector 14"/>
          <p:cNvCxnSpPr/>
          <p:nvPr/>
        </p:nvCxnSpPr>
        <p:spPr>
          <a:xfrm flipV="1">
            <a:off x="1110480" y="4899445"/>
            <a:ext cx="7005667" cy="577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16" name="Chart 15"/>
          <p:cNvGraphicFramePr/>
          <p:nvPr>
            <p:extLst>
              <p:ext uri="{D42A27DB-BD31-4B8C-83A1-F6EECF244321}">
                <p14:modId xmlns:p14="http://schemas.microsoft.com/office/powerpoint/2010/main" val="1787584912"/>
              </p:ext>
            </p:extLst>
          </p:nvPr>
        </p:nvGraphicFramePr>
        <p:xfrm>
          <a:off x="3728117" y="3792346"/>
          <a:ext cx="1758911" cy="19101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extLst>
              <p:ext uri="{D42A27DB-BD31-4B8C-83A1-F6EECF244321}">
                <p14:modId xmlns:p14="http://schemas.microsoft.com/office/powerpoint/2010/main" val="2799598351"/>
              </p:ext>
            </p:extLst>
          </p:nvPr>
        </p:nvGraphicFramePr>
        <p:xfrm>
          <a:off x="5090661" y="3782810"/>
          <a:ext cx="1691139" cy="19196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p:nvPr>
            <p:extLst>
              <p:ext uri="{D42A27DB-BD31-4B8C-83A1-F6EECF244321}">
                <p14:modId xmlns:p14="http://schemas.microsoft.com/office/powerpoint/2010/main" val="865609152"/>
              </p:ext>
            </p:extLst>
          </p:nvPr>
        </p:nvGraphicFramePr>
        <p:xfrm>
          <a:off x="6400801" y="3776422"/>
          <a:ext cx="1742072" cy="1862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p:nvPr>
            <p:extLst>
              <p:ext uri="{D42A27DB-BD31-4B8C-83A1-F6EECF244321}">
                <p14:modId xmlns:p14="http://schemas.microsoft.com/office/powerpoint/2010/main" val="2587627754"/>
              </p:ext>
            </p:extLst>
          </p:nvPr>
        </p:nvGraphicFramePr>
        <p:xfrm>
          <a:off x="2327115" y="3840121"/>
          <a:ext cx="1940085" cy="18623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p:cNvGraphicFramePr/>
          <p:nvPr>
            <p:extLst>
              <p:ext uri="{D42A27DB-BD31-4B8C-83A1-F6EECF244321}">
                <p14:modId xmlns:p14="http://schemas.microsoft.com/office/powerpoint/2010/main" val="217399176"/>
              </p:ext>
            </p:extLst>
          </p:nvPr>
        </p:nvGraphicFramePr>
        <p:xfrm>
          <a:off x="1236765" y="3776421"/>
          <a:ext cx="1577580" cy="2014780"/>
        </p:xfrm>
        <a:graphic>
          <a:graphicData uri="http://schemas.openxmlformats.org/drawingml/2006/chart">
            <c:chart xmlns:c="http://schemas.openxmlformats.org/drawingml/2006/chart" xmlns:r="http://schemas.openxmlformats.org/officeDocument/2006/relationships" r:id="rId8"/>
          </a:graphicData>
        </a:graphic>
      </p:graphicFrame>
      <p:pic>
        <p:nvPicPr>
          <p:cNvPr id="24" name="Picture 23"/>
          <p:cNvPicPr/>
          <p:nvPr/>
        </p:nvPicPr>
        <p:blipFill>
          <a:blip r:embed="rId9">
            <a:extLst>
              <a:ext uri="{28A0092B-C50C-407E-A947-70E740481C1C}">
                <a14:useLocalDpi xmlns:a14="http://schemas.microsoft.com/office/drawing/2010/main" val="0"/>
              </a:ext>
            </a:extLst>
          </a:blip>
          <a:stretch>
            <a:fillRect/>
          </a:stretch>
        </p:blipFill>
        <p:spPr>
          <a:xfrm>
            <a:off x="4008566" y="5551525"/>
            <a:ext cx="1055370" cy="532765"/>
          </a:xfrm>
          <a:prstGeom prst="rect">
            <a:avLst/>
          </a:prstGeom>
        </p:spPr>
      </p:pic>
    </p:spTree>
    <p:extLst>
      <p:ext uri="{BB962C8B-B14F-4D97-AF65-F5344CB8AC3E}">
        <p14:creationId xmlns:p14="http://schemas.microsoft.com/office/powerpoint/2010/main" val="3997685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5A08DB-F648-40A7-8172-82C16A2B6D5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6B6DAE-1464-4C4A-A17B-99A185F7EC64}" type="slidenum">
              <a:rPr kumimoji="0" lang="en-US" sz="1200" b="0" i="0" u="none" strike="noStrike" kern="1200" cap="none" spc="0" normalizeH="0" baseline="0" noProof="0" smtClean="0">
                <a:ln>
                  <a:noFill/>
                </a:ln>
                <a:solidFill>
                  <a:srgbClr val="FFFFFF"/>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FFFFFF"/>
              </a:solidFill>
              <a:effectLst/>
              <a:uLnTx/>
              <a:uFillTx/>
              <a:latin typeface="Helvetica"/>
              <a:ea typeface="+mn-ea"/>
              <a:cs typeface="+mn-cs"/>
            </a:endParaRPr>
          </a:p>
        </p:txBody>
      </p:sp>
      <p:sp>
        <p:nvSpPr>
          <p:cNvPr id="5" name="Rectangle 1">
            <a:extLst>
              <a:ext uri="{FF2B5EF4-FFF2-40B4-BE49-F238E27FC236}">
                <a16:creationId xmlns:a16="http://schemas.microsoft.com/office/drawing/2014/main" id="{EC7A0379-6595-4F65-AFF3-ED62066C3F17}"/>
              </a:ext>
            </a:extLst>
          </p:cNvPr>
          <p:cNvSpPr>
            <a:spLocks noChangeArrowheads="1"/>
          </p:cNvSpPr>
          <p:nvPr/>
        </p:nvSpPr>
        <p:spPr bwMode="auto">
          <a:xfrm>
            <a:off x="1566863" y="2154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ext Placeholder 1">
            <a:extLst>
              <a:ext uri="{FF2B5EF4-FFF2-40B4-BE49-F238E27FC236}">
                <a16:creationId xmlns:a16="http://schemas.microsoft.com/office/drawing/2014/main" id="{5A5D9E2D-BD83-40B9-BC70-143B84B266E8}"/>
              </a:ext>
            </a:extLst>
          </p:cNvPr>
          <p:cNvSpPr>
            <a:spLocks noGrp="1"/>
          </p:cNvSpPr>
          <p:nvPr>
            <p:ph type="body" sz="quarter" idx="11"/>
          </p:nvPr>
        </p:nvSpPr>
        <p:spPr>
          <a:xfrm>
            <a:off x="357159" y="357188"/>
            <a:ext cx="8358187" cy="703516"/>
          </a:xfrm>
        </p:spPr>
        <p:txBody>
          <a:bodyPr>
            <a:noAutofit/>
          </a:bodyPr>
          <a:lstStyle/>
          <a:p>
            <a:r>
              <a:rPr lang="en-US" sz="4400" dirty="0" err="1"/>
              <a:t>OverDrive</a:t>
            </a:r>
            <a:r>
              <a:rPr lang="en-US" sz="4400" dirty="0"/>
              <a:t> RTL</a:t>
            </a:r>
          </a:p>
        </p:txBody>
      </p:sp>
      <p:graphicFrame>
        <p:nvGraphicFramePr>
          <p:cNvPr id="9" name="Chart 8">
            <a:extLst>
              <a:ext uri="{FF2B5EF4-FFF2-40B4-BE49-F238E27FC236}">
                <a16:creationId xmlns:a16="http://schemas.microsoft.com/office/drawing/2014/main" id="{C89ECFB6-B217-4AF6-AE82-3A214AF5C96C}"/>
              </a:ext>
            </a:extLst>
          </p:cNvPr>
          <p:cNvGraphicFramePr/>
          <p:nvPr>
            <p:extLst>
              <p:ext uri="{D42A27DB-BD31-4B8C-83A1-F6EECF244321}">
                <p14:modId xmlns:p14="http://schemas.microsoft.com/office/powerpoint/2010/main" val="1253366995"/>
              </p:ext>
            </p:extLst>
          </p:nvPr>
        </p:nvGraphicFramePr>
        <p:xfrm>
          <a:off x="1423958" y="840784"/>
          <a:ext cx="6201640" cy="2908395"/>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V="1">
            <a:off x="1800225" y="4895215"/>
            <a:ext cx="5562600" cy="450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8" name="Chart 7"/>
          <p:cNvGraphicFramePr/>
          <p:nvPr>
            <p:extLst>
              <p:ext uri="{D42A27DB-BD31-4B8C-83A1-F6EECF244321}">
                <p14:modId xmlns:p14="http://schemas.microsoft.com/office/powerpoint/2010/main" val="1761756522"/>
              </p:ext>
            </p:extLst>
          </p:nvPr>
        </p:nvGraphicFramePr>
        <p:xfrm>
          <a:off x="2947899" y="3700796"/>
          <a:ext cx="1771650" cy="20046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2997631052"/>
              </p:ext>
            </p:extLst>
          </p:nvPr>
        </p:nvGraphicFramePr>
        <p:xfrm>
          <a:off x="4312488" y="3670378"/>
          <a:ext cx="1709650" cy="20782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extLst>
              <p:ext uri="{D42A27DB-BD31-4B8C-83A1-F6EECF244321}">
                <p14:modId xmlns:p14="http://schemas.microsoft.com/office/powerpoint/2010/main" val="2237494798"/>
              </p:ext>
            </p:extLst>
          </p:nvPr>
        </p:nvGraphicFramePr>
        <p:xfrm>
          <a:off x="5622627" y="3663989"/>
          <a:ext cx="1836349" cy="20449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p:nvPr>
            <p:extLst>
              <p:ext uri="{D42A27DB-BD31-4B8C-83A1-F6EECF244321}">
                <p14:modId xmlns:p14="http://schemas.microsoft.com/office/powerpoint/2010/main" val="1319732853"/>
              </p:ext>
            </p:extLst>
          </p:nvPr>
        </p:nvGraphicFramePr>
        <p:xfrm>
          <a:off x="1471180" y="3700797"/>
          <a:ext cx="1986396" cy="2014204"/>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7"/>
          <p:cNvSpPr>
            <a:spLocks noChangeArrowheads="1"/>
          </p:cNvSpPr>
          <p:nvPr/>
        </p:nvSpPr>
        <p:spPr bwMode="auto">
          <a:xfrm>
            <a:off x="1304925" y="2533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8"/>
          <p:cNvSpPr>
            <a:spLocks noChangeArrowheads="1"/>
          </p:cNvSpPr>
          <p:nvPr/>
        </p:nvSpPr>
        <p:spPr bwMode="auto">
          <a:xfrm>
            <a:off x="1304925" y="2990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p:cNvPicPr/>
          <p:nvPr/>
        </p:nvPicPr>
        <p:blipFill>
          <a:blip r:embed="rId8">
            <a:extLst>
              <a:ext uri="{28A0092B-C50C-407E-A947-70E740481C1C}">
                <a14:useLocalDpi xmlns:a14="http://schemas.microsoft.com/office/drawing/2010/main" val="0"/>
              </a:ext>
            </a:extLst>
          </a:blip>
          <a:stretch>
            <a:fillRect/>
          </a:stretch>
        </p:blipFill>
        <p:spPr>
          <a:xfrm>
            <a:off x="4008567" y="5482287"/>
            <a:ext cx="1055370" cy="532765"/>
          </a:xfrm>
          <a:prstGeom prst="rect">
            <a:avLst/>
          </a:prstGeom>
        </p:spPr>
      </p:pic>
    </p:spTree>
    <p:extLst>
      <p:ext uri="{BB962C8B-B14F-4D97-AF65-F5344CB8AC3E}">
        <p14:creationId xmlns:p14="http://schemas.microsoft.com/office/powerpoint/2010/main" val="3850588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9713A3-FE5F-4320-B039-5C9353DF9601}"/>
              </a:ext>
            </a:extLst>
          </p:cNvPr>
          <p:cNvSpPr>
            <a:spLocks noGrp="1"/>
          </p:cNvSpPr>
          <p:nvPr>
            <p:ph type="sldNum" sz="quarter" idx="4"/>
          </p:nvPr>
        </p:nvSpPr>
        <p:spPr/>
        <p:txBody>
          <a:bodyPr/>
          <a:lstStyle/>
          <a:p>
            <a:fld id="{976B6DAE-1464-4C4A-A17B-99A185F7EC64}" type="slidenum">
              <a:rPr lang="en-US" sz="1200" smtClean="0"/>
              <a:pPr/>
              <a:t>37</a:t>
            </a:fld>
            <a:endParaRPr lang="en-US" sz="1200" dirty="0"/>
          </a:p>
        </p:txBody>
      </p:sp>
      <p:graphicFrame>
        <p:nvGraphicFramePr>
          <p:cNvPr id="5" name="Chart 4">
            <a:extLst>
              <a:ext uri="{FF2B5EF4-FFF2-40B4-BE49-F238E27FC236}">
                <a16:creationId xmlns:a16="http://schemas.microsoft.com/office/drawing/2014/main" id="{692F4532-77BC-494A-8E03-811A0E926327}"/>
              </a:ext>
            </a:extLst>
          </p:cNvPr>
          <p:cNvGraphicFramePr/>
          <p:nvPr>
            <p:extLst>
              <p:ext uri="{D42A27DB-BD31-4B8C-83A1-F6EECF244321}">
                <p14:modId xmlns:p14="http://schemas.microsoft.com/office/powerpoint/2010/main" val="1099636935"/>
              </p:ext>
            </p:extLst>
          </p:nvPr>
        </p:nvGraphicFramePr>
        <p:xfrm>
          <a:off x="457200" y="3642384"/>
          <a:ext cx="4467631" cy="232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61F70D2-9273-42F2-89A8-D8A31767D771}"/>
              </a:ext>
            </a:extLst>
          </p:cNvPr>
          <p:cNvGraphicFramePr/>
          <p:nvPr>
            <p:extLst>
              <p:ext uri="{D42A27DB-BD31-4B8C-83A1-F6EECF244321}">
                <p14:modId xmlns:p14="http://schemas.microsoft.com/office/powerpoint/2010/main" val="1134881078"/>
              </p:ext>
            </p:extLst>
          </p:nvPr>
        </p:nvGraphicFramePr>
        <p:xfrm>
          <a:off x="4972886" y="3642384"/>
          <a:ext cx="3866314" cy="23239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BFF1E48C-41C3-4F18-A752-5592779B0A41}"/>
              </a:ext>
            </a:extLst>
          </p:cNvPr>
          <p:cNvGraphicFramePr/>
          <p:nvPr>
            <p:extLst>
              <p:ext uri="{D42A27DB-BD31-4B8C-83A1-F6EECF244321}">
                <p14:modId xmlns:p14="http://schemas.microsoft.com/office/powerpoint/2010/main" val="205012723"/>
              </p:ext>
            </p:extLst>
          </p:nvPr>
        </p:nvGraphicFramePr>
        <p:xfrm>
          <a:off x="1827988" y="989976"/>
          <a:ext cx="5277662" cy="2652408"/>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 Placeholder 1">
            <a:extLst>
              <a:ext uri="{FF2B5EF4-FFF2-40B4-BE49-F238E27FC236}">
                <a16:creationId xmlns:a16="http://schemas.microsoft.com/office/drawing/2014/main" id="{294AD60B-D11D-46D9-9805-54D2F20BB6C3}"/>
              </a:ext>
            </a:extLst>
          </p:cNvPr>
          <p:cNvSpPr>
            <a:spLocks noGrp="1"/>
          </p:cNvSpPr>
          <p:nvPr>
            <p:ph type="body" sz="quarter" idx="11"/>
          </p:nvPr>
        </p:nvSpPr>
        <p:spPr/>
        <p:txBody>
          <a:bodyPr>
            <a:normAutofit/>
          </a:bodyPr>
          <a:lstStyle/>
          <a:p>
            <a:r>
              <a:rPr lang="en-US" sz="4400" dirty="0"/>
              <a:t>Platform Comparisons</a:t>
            </a:r>
          </a:p>
        </p:txBody>
      </p:sp>
    </p:spTree>
    <p:extLst>
      <p:ext uri="{BB962C8B-B14F-4D97-AF65-F5344CB8AC3E}">
        <p14:creationId xmlns:p14="http://schemas.microsoft.com/office/powerpoint/2010/main" val="441222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7BB6F3-7397-4FF7-A4D9-39EBE75899E8}"/>
              </a:ext>
            </a:extLst>
          </p:cNvPr>
          <p:cNvSpPr>
            <a:spLocks noGrp="1"/>
          </p:cNvSpPr>
          <p:nvPr>
            <p:ph type="body" sz="quarter" idx="10"/>
          </p:nvPr>
        </p:nvSpPr>
        <p:spPr>
          <a:xfrm>
            <a:off x="357158" y="2819400"/>
            <a:ext cx="6119842" cy="1166833"/>
          </a:xfrm>
        </p:spPr>
        <p:txBody>
          <a:bodyPr/>
          <a:lstStyle/>
          <a:p>
            <a:r>
              <a:rPr lang="en-US" dirty="0"/>
              <a:t>Interlibrary Loan</a:t>
            </a:r>
          </a:p>
        </p:txBody>
      </p:sp>
      <p:sp>
        <p:nvSpPr>
          <p:cNvPr id="3" name="Slide Number Placeholder 2">
            <a:extLst>
              <a:ext uri="{FF2B5EF4-FFF2-40B4-BE49-F238E27FC236}">
                <a16:creationId xmlns:a16="http://schemas.microsoft.com/office/drawing/2014/main" id="{68F66562-57F5-45A3-8AD6-3DB55F12207E}"/>
              </a:ext>
            </a:extLst>
          </p:cNvPr>
          <p:cNvSpPr>
            <a:spLocks noGrp="1"/>
          </p:cNvSpPr>
          <p:nvPr>
            <p:ph type="sldNum" sz="quarter" idx="4"/>
          </p:nvPr>
        </p:nvSpPr>
        <p:spPr/>
        <p:txBody>
          <a:bodyPr/>
          <a:lstStyle/>
          <a:p>
            <a:fld id="{976B6DAE-1464-4C4A-A17B-99A185F7EC64}" type="slidenum">
              <a:rPr lang="en-US" smtClean="0"/>
              <a:pPr/>
              <a:t>38</a:t>
            </a:fld>
            <a:endParaRPr lang="en-US" dirty="0"/>
          </a:p>
        </p:txBody>
      </p:sp>
    </p:spTree>
    <p:extLst>
      <p:ext uri="{BB962C8B-B14F-4D97-AF65-F5344CB8AC3E}">
        <p14:creationId xmlns:p14="http://schemas.microsoft.com/office/powerpoint/2010/main" val="4174851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6D0EE7-96F0-43CF-BBFC-986C7A7DC29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6B6DAE-1464-4C4A-A17B-99A185F7EC64}" type="slidenum">
              <a:rPr kumimoji="0" lang="en-US" sz="1200" b="0" i="0" u="none" strike="noStrike" kern="1200" cap="none" spc="0" normalizeH="0" baseline="0" noProof="0" smtClean="0">
                <a:ln>
                  <a:noFill/>
                </a:ln>
                <a:solidFill>
                  <a:srgbClr val="FFFFFF"/>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FFFFFF"/>
              </a:solidFill>
              <a:effectLst/>
              <a:uLnTx/>
              <a:uFillTx/>
              <a:latin typeface="Helvetica"/>
              <a:ea typeface="+mn-ea"/>
              <a:cs typeface="+mn-cs"/>
            </a:endParaRPr>
          </a:p>
        </p:txBody>
      </p:sp>
      <p:sp>
        <p:nvSpPr>
          <p:cNvPr id="5" name="Title 1">
            <a:extLst>
              <a:ext uri="{FF2B5EF4-FFF2-40B4-BE49-F238E27FC236}">
                <a16:creationId xmlns:a16="http://schemas.microsoft.com/office/drawing/2014/main" id="{7F7B3BE2-D2AE-4434-B75C-E405357DFBE6}"/>
              </a:ext>
            </a:extLst>
          </p:cNvPr>
          <p:cNvSpPr>
            <a:spLocks noGrp="1"/>
          </p:cNvSpPr>
          <p:nvPr>
            <p:ph type="body" sz="quarter" idx="11"/>
          </p:nvPr>
        </p:nvSpPr>
        <p:spPr>
          <a:xfrm>
            <a:off x="357188" y="357188"/>
            <a:ext cx="8358187" cy="1143000"/>
          </a:xfrm>
        </p:spPr>
        <p:txBody>
          <a:bodyPr>
            <a:normAutofit/>
          </a:bodyPr>
          <a:lstStyle/>
          <a:p>
            <a:r>
              <a:rPr lang="en-US" sz="4400" dirty="0"/>
              <a:t>ILL Requests</a:t>
            </a:r>
          </a:p>
        </p:txBody>
      </p:sp>
      <p:graphicFrame>
        <p:nvGraphicFramePr>
          <p:cNvPr id="7" name="Chart 6">
            <a:extLst>
              <a:ext uri="{FF2B5EF4-FFF2-40B4-BE49-F238E27FC236}">
                <a16:creationId xmlns:a16="http://schemas.microsoft.com/office/drawing/2014/main" id="{8C084DA7-3E92-4E88-A628-B2A25777EC00}"/>
              </a:ext>
            </a:extLst>
          </p:cNvPr>
          <p:cNvGraphicFramePr/>
          <p:nvPr>
            <p:extLst>
              <p:ext uri="{D42A27DB-BD31-4B8C-83A1-F6EECF244321}">
                <p14:modId xmlns:p14="http://schemas.microsoft.com/office/powerpoint/2010/main" val="3866869506"/>
              </p:ext>
            </p:extLst>
          </p:nvPr>
        </p:nvGraphicFramePr>
        <p:xfrm>
          <a:off x="1986756" y="1066800"/>
          <a:ext cx="5099050" cy="26022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F7A42F2E-DA29-4F5A-B72F-61602EA044F8}"/>
              </a:ext>
            </a:extLst>
          </p:cNvPr>
          <p:cNvGraphicFramePr/>
          <p:nvPr>
            <p:extLst>
              <p:ext uri="{D42A27DB-BD31-4B8C-83A1-F6EECF244321}">
                <p14:modId xmlns:p14="http://schemas.microsoft.com/office/powerpoint/2010/main" val="930191546"/>
              </p:ext>
            </p:extLst>
          </p:nvPr>
        </p:nvGraphicFramePr>
        <p:xfrm>
          <a:off x="2133600" y="3505200"/>
          <a:ext cx="5027612" cy="24022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436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a:solidFill>
                  <a:schemeClr val="accent4"/>
                </a:solidFill>
              </a:rPr>
              <a:t>Setting the Stage</a:t>
            </a:r>
          </a:p>
        </p:txBody>
      </p:sp>
      <p:sp>
        <p:nvSpPr>
          <p:cNvPr id="4" name="Text Placeholder 3">
            <a:extLst>
              <a:ext uri="{FF2B5EF4-FFF2-40B4-BE49-F238E27FC236}">
                <a16:creationId xmlns:a16="http://schemas.microsoft.com/office/drawing/2014/main" id="{A407351A-51F6-4DCE-8B30-7C220EAC1319}"/>
              </a:ext>
            </a:extLst>
          </p:cNvPr>
          <p:cNvSpPr>
            <a:spLocks noGrp="1"/>
          </p:cNvSpPr>
          <p:nvPr>
            <p:ph type="body" sz="quarter" idx="12"/>
          </p:nvPr>
        </p:nvSpPr>
        <p:spPr>
          <a:xfrm>
            <a:off x="392891" y="1344215"/>
            <a:ext cx="8358217" cy="4169569"/>
          </a:xfrm>
        </p:spPr>
        <p:txBody>
          <a:bodyPr>
            <a:normAutofit/>
          </a:bodyPr>
          <a:lstStyle/>
          <a:p>
            <a:pPr>
              <a:lnSpc>
                <a:spcPct val="150000"/>
              </a:lnSpc>
            </a:pPr>
            <a:r>
              <a:rPr lang="en-US" sz="3600" dirty="0"/>
              <a:t>Edmonton Public Library:</a:t>
            </a:r>
          </a:p>
          <a:p>
            <a:pPr lvl="2">
              <a:lnSpc>
                <a:spcPct val="150000"/>
              </a:lnSpc>
            </a:pPr>
            <a:r>
              <a:rPr lang="en-US" sz="2600" b="1" dirty="0"/>
              <a:t>Population Served: </a:t>
            </a:r>
            <a:r>
              <a:rPr lang="en-US" sz="2600" b="0" dirty="0"/>
              <a:t>~1 million</a:t>
            </a:r>
          </a:p>
          <a:p>
            <a:pPr lvl="2">
              <a:lnSpc>
                <a:spcPct val="150000"/>
              </a:lnSpc>
            </a:pPr>
            <a:r>
              <a:rPr lang="en-US" sz="2600" b="1" dirty="0"/>
              <a:t>Active Cardholders: </a:t>
            </a:r>
            <a:r>
              <a:rPr lang="en-US" sz="2600" b="0" dirty="0"/>
              <a:t>~275,000</a:t>
            </a:r>
            <a:endParaRPr lang="en-US" sz="2600" dirty="0"/>
          </a:p>
          <a:p>
            <a:pPr lvl="2">
              <a:lnSpc>
                <a:spcPct val="150000"/>
              </a:lnSpc>
            </a:pPr>
            <a:r>
              <a:rPr lang="en-US" sz="2600" b="1" dirty="0"/>
              <a:t>Branches: </a:t>
            </a:r>
            <a:r>
              <a:rPr lang="en-US" sz="2600" b="0" dirty="0"/>
              <a:t>21</a:t>
            </a:r>
          </a:p>
          <a:p>
            <a:pPr lvl="2">
              <a:lnSpc>
                <a:spcPct val="150000"/>
              </a:lnSpc>
            </a:pPr>
            <a:r>
              <a:rPr lang="en-US" sz="2600" b="1" dirty="0"/>
              <a:t>Collections Budget: </a:t>
            </a:r>
            <a:r>
              <a:rPr lang="en-US" sz="2600" b="0" dirty="0"/>
              <a:t>~$7 million</a:t>
            </a:r>
            <a:endParaRPr lang="en-US" sz="2600" dirty="0"/>
          </a:p>
          <a:p>
            <a:pPr marL="0" indent="0"/>
            <a:endParaRPr lang="en-US" sz="2400" dirty="0"/>
          </a:p>
          <a:p>
            <a:pPr>
              <a:buFont typeface="Arial" panose="020B0604020202020204" pitchFamily="34" charset="0"/>
              <a:buChar char="•"/>
            </a:pPr>
            <a:endParaRPr lang="en-US" sz="2000" dirty="0"/>
          </a:p>
          <a:p>
            <a:endParaRPr lang="en-US"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6D0EE7-96F0-43CF-BBFC-986C7A7DC29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6B6DAE-1464-4C4A-A17B-99A185F7EC64}" type="slidenum">
              <a:rPr kumimoji="0" lang="en-US" sz="1200" b="0" i="0" u="none" strike="noStrike" kern="1200" cap="none" spc="0" normalizeH="0" baseline="0" noProof="0" smtClean="0">
                <a:ln>
                  <a:noFill/>
                </a:ln>
                <a:solidFill>
                  <a:srgbClr val="FFFFFF"/>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FFFFFF"/>
              </a:solidFill>
              <a:effectLst/>
              <a:uLnTx/>
              <a:uFillTx/>
              <a:latin typeface="Helvetica"/>
              <a:ea typeface="+mn-ea"/>
              <a:cs typeface="+mn-cs"/>
            </a:endParaRPr>
          </a:p>
        </p:txBody>
      </p:sp>
      <p:sp>
        <p:nvSpPr>
          <p:cNvPr id="5" name="Title 1">
            <a:extLst>
              <a:ext uri="{FF2B5EF4-FFF2-40B4-BE49-F238E27FC236}">
                <a16:creationId xmlns:a16="http://schemas.microsoft.com/office/drawing/2014/main" id="{7F7B3BE2-D2AE-4434-B75C-E405357DFBE6}"/>
              </a:ext>
            </a:extLst>
          </p:cNvPr>
          <p:cNvSpPr>
            <a:spLocks noGrp="1"/>
          </p:cNvSpPr>
          <p:nvPr>
            <p:ph type="body" sz="quarter" idx="11"/>
          </p:nvPr>
        </p:nvSpPr>
        <p:spPr>
          <a:xfrm>
            <a:off x="357158" y="360497"/>
            <a:ext cx="8358187" cy="1143000"/>
          </a:xfrm>
        </p:spPr>
        <p:txBody>
          <a:bodyPr>
            <a:normAutofit/>
          </a:bodyPr>
          <a:lstStyle/>
          <a:p>
            <a:r>
              <a:rPr lang="en-US" sz="4400" dirty="0"/>
              <a:t>ILL Requests</a:t>
            </a:r>
          </a:p>
        </p:txBody>
      </p:sp>
      <p:graphicFrame>
        <p:nvGraphicFramePr>
          <p:cNvPr id="8" name="Chart 7">
            <a:extLst>
              <a:ext uri="{FF2B5EF4-FFF2-40B4-BE49-F238E27FC236}">
                <a16:creationId xmlns:a16="http://schemas.microsoft.com/office/drawing/2014/main" id="{60A9F42C-729F-4AE2-8F7A-ED8ABF3DD86F}"/>
              </a:ext>
            </a:extLst>
          </p:cNvPr>
          <p:cNvGraphicFramePr/>
          <p:nvPr>
            <p:extLst>
              <p:ext uri="{D42A27DB-BD31-4B8C-83A1-F6EECF244321}">
                <p14:modId xmlns:p14="http://schemas.microsoft.com/office/powerpoint/2010/main" val="68456836"/>
              </p:ext>
            </p:extLst>
          </p:nvPr>
        </p:nvGraphicFramePr>
        <p:xfrm>
          <a:off x="4267200" y="685800"/>
          <a:ext cx="5036917" cy="30343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970583F-18E7-431E-9C0D-E8DFF3345B32}"/>
              </a:ext>
            </a:extLst>
          </p:cNvPr>
          <p:cNvGraphicFramePr/>
          <p:nvPr>
            <p:extLst>
              <p:ext uri="{D42A27DB-BD31-4B8C-83A1-F6EECF244321}">
                <p14:modId xmlns:p14="http://schemas.microsoft.com/office/powerpoint/2010/main" val="2778949098"/>
              </p:ext>
            </p:extLst>
          </p:nvPr>
        </p:nvGraphicFramePr>
        <p:xfrm>
          <a:off x="533400" y="2667000"/>
          <a:ext cx="5141404" cy="32094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5625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6D0EE7-96F0-43CF-BBFC-986C7A7DC294}"/>
              </a:ext>
            </a:extLst>
          </p:cNvPr>
          <p:cNvSpPr>
            <a:spLocks noGrp="1"/>
          </p:cNvSpPr>
          <p:nvPr>
            <p:ph type="sldNum" sz="quarter" idx="4"/>
          </p:nvPr>
        </p:nvSpPr>
        <p:spPr/>
        <p:txBody>
          <a:bodyPr/>
          <a:lstStyle/>
          <a:p>
            <a:fld id="{976B6DAE-1464-4C4A-A17B-99A185F7EC64}" type="slidenum">
              <a:rPr lang="en-US" smtClean="0"/>
              <a:pPr/>
              <a:t>41</a:t>
            </a:fld>
            <a:endParaRPr lang="en-US" dirty="0"/>
          </a:p>
        </p:txBody>
      </p:sp>
      <p:sp>
        <p:nvSpPr>
          <p:cNvPr id="5" name="Title 1">
            <a:extLst>
              <a:ext uri="{FF2B5EF4-FFF2-40B4-BE49-F238E27FC236}">
                <a16:creationId xmlns:a16="http://schemas.microsoft.com/office/drawing/2014/main" id="{7F7B3BE2-D2AE-4434-B75C-E405357DFBE6}"/>
              </a:ext>
            </a:extLst>
          </p:cNvPr>
          <p:cNvSpPr>
            <a:spLocks noGrp="1"/>
          </p:cNvSpPr>
          <p:nvPr>
            <p:ph type="body" sz="quarter" idx="11"/>
          </p:nvPr>
        </p:nvSpPr>
        <p:spPr>
          <a:xfrm>
            <a:off x="298651" y="262525"/>
            <a:ext cx="8358187" cy="1143000"/>
          </a:xfrm>
        </p:spPr>
        <p:txBody>
          <a:bodyPr/>
          <a:lstStyle/>
          <a:p>
            <a:r>
              <a:rPr lang="en-US" dirty="0"/>
              <a:t>Cost of the ILL Service</a:t>
            </a:r>
          </a:p>
        </p:txBody>
      </p:sp>
      <p:sp>
        <p:nvSpPr>
          <p:cNvPr id="6" name="Text Placeholder 2">
            <a:extLst>
              <a:ext uri="{FF2B5EF4-FFF2-40B4-BE49-F238E27FC236}">
                <a16:creationId xmlns:a16="http://schemas.microsoft.com/office/drawing/2014/main" id="{31A6BCA3-CD8B-4F84-9BB9-B23E2695EADC}"/>
              </a:ext>
            </a:extLst>
          </p:cNvPr>
          <p:cNvSpPr>
            <a:spLocks noGrp="1"/>
          </p:cNvSpPr>
          <p:nvPr>
            <p:ph type="body" sz="quarter" idx="12"/>
          </p:nvPr>
        </p:nvSpPr>
        <p:spPr>
          <a:xfrm>
            <a:off x="392891" y="1091444"/>
            <a:ext cx="8358217" cy="4071937"/>
          </a:xfrm>
        </p:spPr>
        <p:txBody>
          <a:bodyPr>
            <a:normAutofit/>
          </a:bodyPr>
          <a:lstStyle/>
          <a:p>
            <a:pPr algn="ctr"/>
            <a:r>
              <a:rPr lang="en-US" sz="6600" dirty="0">
                <a:solidFill>
                  <a:schemeClr val="accent2"/>
                </a:solidFill>
              </a:rPr>
              <a:t>$377,000</a:t>
            </a:r>
          </a:p>
        </p:txBody>
      </p:sp>
      <p:graphicFrame>
        <p:nvGraphicFramePr>
          <p:cNvPr id="7" name="Table 6">
            <a:extLst>
              <a:ext uri="{FF2B5EF4-FFF2-40B4-BE49-F238E27FC236}">
                <a16:creationId xmlns:a16="http://schemas.microsoft.com/office/drawing/2014/main" id="{C4902432-4E9D-4642-A841-CBD324CA3E11}"/>
              </a:ext>
            </a:extLst>
          </p:cNvPr>
          <p:cNvGraphicFramePr>
            <a:graphicFrameLocks noGrp="1"/>
          </p:cNvGraphicFramePr>
          <p:nvPr>
            <p:extLst>
              <p:ext uri="{D42A27DB-BD31-4B8C-83A1-F6EECF244321}">
                <p14:modId xmlns:p14="http://schemas.microsoft.com/office/powerpoint/2010/main" val="4143728201"/>
              </p:ext>
            </p:extLst>
          </p:nvPr>
        </p:nvGraphicFramePr>
        <p:xfrm>
          <a:off x="450819" y="2339442"/>
          <a:ext cx="8358187" cy="913130"/>
        </p:xfrm>
        <a:graphic>
          <a:graphicData uri="http://schemas.openxmlformats.org/drawingml/2006/table">
            <a:tbl>
              <a:tblPr firstRow="1" firstCol="1" bandRow="1">
                <a:tableStyleId>{0E3FDE45-AF77-4B5C-9715-49D594BDF05E}</a:tableStyleId>
              </a:tblPr>
              <a:tblGrid>
                <a:gridCol w="2743206">
                  <a:extLst>
                    <a:ext uri="{9D8B030D-6E8A-4147-A177-3AD203B41FA5}">
                      <a16:colId xmlns:a16="http://schemas.microsoft.com/office/drawing/2014/main" val="867563971"/>
                    </a:ext>
                  </a:extLst>
                </a:gridCol>
                <a:gridCol w="2812166">
                  <a:extLst>
                    <a:ext uri="{9D8B030D-6E8A-4147-A177-3AD203B41FA5}">
                      <a16:colId xmlns:a16="http://schemas.microsoft.com/office/drawing/2014/main" val="1767118803"/>
                    </a:ext>
                  </a:extLst>
                </a:gridCol>
                <a:gridCol w="2802815">
                  <a:extLst>
                    <a:ext uri="{9D8B030D-6E8A-4147-A177-3AD203B41FA5}">
                      <a16:colId xmlns:a16="http://schemas.microsoft.com/office/drawing/2014/main" val="1672450561"/>
                    </a:ext>
                  </a:extLst>
                </a:gridCol>
              </a:tblGrid>
              <a:tr h="256064">
                <a:tc>
                  <a:txBody>
                    <a:bodyPr/>
                    <a:lstStyle/>
                    <a:p>
                      <a:pPr marL="0" marR="0" algn="ctr">
                        <a:lnSpc>
                          <a:spcPct val="107000"/>
                        </a:lnSpc>
                        <a:spcBef>
                          <a:spcPts val="0"/>
                        </a:spcBef>
                        <a:spcAft>
                          <a:spcPts val="0"/>
                        </a:spcAft>
                      </a:pPr>
                      <a:r>
                        <a:rPr lang="en-US" sz="2800">
                          <a:effectLst/>
                        </a:rPr>
                        <a:t>CMA Costs</a:t>
                      </a:r>
                      <a:endParaRPr lang="en-US" sz="28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Branch Costs</a:t>
                      </a:r>
                      <a:endParaRPr lang="en-US" sz="2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Transit Costs</a:t>
                      </a:r>
                      <a:endParaRPr lang="en-US" sz="2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2221457"/>
                  </a:ext>
                </a:extLst>
              </a:tr>
              <a:tr h="256064">
                <a:tc>
                  <a:txBody>
                    <a:bodyPr/>
                    <a:lstStyle/>
                    <a:p>
                      <a:pPr marL="0" marR="0" algn="ctr">
                        <a:lnSpc>
                          <a:spcPct val="107000"/>
                        </a:lnSpc>
                        <a:spcBef>
                          <a:spcPts val="0"/>
                        </a:spcBef>
                        <a:spcAft>
                          <a:spcPts val="0"/>
                        </a:spcAft>
                      </a:pPr>
                      <a:r>
                        <a:rPr lang="en-US" sz="2800" b="0" dirty="0">
                          <a:effectLst/>
                        </a:rPr>
                        <a:t>$360,762</a:t>
                      </a:r>
                      <a:endParaRPr lang="en-US" sz="2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$12,629</a:t>
                      </a:r>
                      <a:endParaRPr lang="en-U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$3,546</a:t>
                      </a:r>
                      <a:endParaRPr lang="en-U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6587302"/>
                  </a:ext>
                </a:extLst>
              </a:tr>
            </a:tbl>
          </a:graphicData>
        </a:graphic>
      </p:graphicFrame>
      <p:pic>
        <p:nvPicPr>
          <p:cNvPr id="10" name="Picture 9">
            <a:extLst>
              <a:ext uri="{FF2B5EF4-FFF2-40B4-BE49-F238E27FC236}">
                <a16:creationId xmlns:a16="http://schemas.microsoft.com/office/drawing/2014/main" id="{FD8B464A-DB78-4234-8A7D-2EAADE4EF4CC}"/>
              </a:ext>
            </a:extLst>
          </p:cNvPr>
          <p:cNvPicPr>
            <a:picLocks noChangeAspect="1"/>
          </p:cNvPicPr>
          <p:nvPr/>
        </p:nvPicPr>
        <p:blipFill rotWithShape="1">
          <a:blip r:embed="rId3"/>
          <a:srcRect l="8393" r="7659"/>
          <a:stretch/>
        </p:blipFill>
        <p:spPr>
          <a:xfrm>
            <a:off x="319318" y="3518168"/>
            <a:ext cx="4173680" cy="2396245"/>
          </a:xfrm>
          <a:prstGeom prst="rect">
            <a:avLst/>
          </a:prstGeom>
        </p:spPr>
      </p:pic>
      <p:sp>
        <p:nvSpPr>
          <p:cNvPr id="8" name="Text Placeholder 2">
            <a:extLst>
              <a:ext uri="{FF2B5EF4-FFF2-40B4-BE49-F238E27FC236}">
                <a16:creationId xmlns:a16="http://schemas.microsoft.com/office/drawing/2014/main" id="{4BC82E77-DA2C-4C61-961B-EE1A2E9C4A1E}"/>
              </a:ext>
            </a:extLst>
          </p:cNvPr>
          <p:cNvSpPr txBox="1">
            <a:spLocks/>
          </p:cNvSpPr>
          <p:nvPr/>
        </p:nvSpPr>
        <p:spPr>
          <a:xfrm>
            <a:off x="4492998" y="5177139"/>
            <a:ext cx="4823732" cy="84683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baseline="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Annual Cost Per User: </a:t>
            </a:r>
            <a:r>
              <a:rPr lang="en-US" dirty="0">
                <a:solidFill>
                  <a:schemeClr val="accent2"/>
                </a:solidFill>
              </a:rPr>
              <a:t>$60.21</a:t>
            </a:r>
          </a:p>
          <a:p>
            <a:r>
              <a:rPr lang="en-US" dirty="0">
                <a:solidFill>
                  <a:schemeClr val="tx1"/>
                </a:solidFill>
              </a:rPr>
              <a:t>2018: </a:t>
            </a:r>
            <a:r>
              <a:rPr lang="en-US" dirty="0">
                <a:solidFill>
                  <a:schemeClr val="accent2"/>
                </a:solidFill>
              </a:rPr>
              <a:t>6,260 Users</a:t>
            </a:r>
          </a:p>
        </p:txBody>
      </p:sp>
      <p:pic>
        <p:nvPicPr>
          <p:cNvPr id="9" name="Picture 8">
            <a:extLst>
              <a:ext uri="{FF2B5EF4-FFF2-40B4-BE49-F238E27FC236}">
                <a16:creationId xmlns:a16="http://schemas.microsoft.com/office/drawing/2014/main" id="{B4ABDBF3-FAEF-4449-9759-30B8DEE12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733" y="3246364"/>
            <a:ext cx="2116263" cy="2116263"/>
          </a:xfrm>
          <a:prstGeom prst="rect">
            <a:avLst/>
          </a:prstGeom>
        </p:spPr>
      </p:pic>
    </p:spTree>
    <p:extLst>
      <p:ext uri="{BB962C8B-B14F-4D97-AF65-F5344CB8AC3E}">
        <p14:creationId xmlns:p14="http://schemas.microsoft.com/office/powerpoint/2010/main" val="971355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BC3F3F-109D-4B9B-A302-0BBDCED12353}"/>
              </a:ext>
            </a:extLst>
          </p:cNvPr>
          <p:cNvSpPr>
            <a:spLocks noGrp="1"/>
          </p:cNvSpPr>
          <p:nvPr>
            <p:ph type="body" sz="quarter" idx="11"/>
          </p:nvPr>
        </p:nvSpPr>
        <p:spPr/>
        <p:txBody>
          <a:bodyPr>
            <a:normAutofit fontScale="92500"/>
          </a:bodyPr>
          <a:lstStyle/>
          <a:p>
            <a:r>
              <a:rPr lang="en-US" dirty="0"/>
              <a:t>Interlibrary Loan vs. Acquisition</a:t>
            </a:r>
          </a:p>
        </p:txBody>
      </p:sp>
      <p:sp>
        <p:nvSpPr>
          <p:cNvPr id="4" name="Slide Number Placeholder 3">
            <a:extLst>
              <a:ext uri="{FF2B5EF4-FFF2-40B4-BE49-F238E27FC236}">
                <a16:creationId xmlns:a16="http://schemas.microsoft.com/office/drawing/2014/main" id="{3520EF34-6234-4F45-BF3B-A5B0D0972C0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6B6DAE-1464-4C4A-A17B-99A185F7EC64}" type="slidenum">
              <a:rPr kumimoji="0" lang="en-US" sz="1200" b="0" i="0" u="none" strike="noStrike" kern="1200" cap="none" spc="0" normalizeH="0" baseline="0" noProof="0" smtClean="0">
                <a:ln>
                  <a:noFill/>
                </a:ln>
                <a:solidFill>
                  <a:srgbClr val="FFFFFF"/>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FFFFFF"/>
              </a:solidFill>
              <a:effectLst/>
              <a:uLnTx/>
              <a:uFillTx/>
              <a:latin typeface="Helvetica"/>
              <a:ea typeface="+mn-ea"/>
              <a:cs typeface="+mn-cs"/>
            </a:endParaRPr>
          </a:p>
        </p:txBody>
      </p:sp>
      <p:pic>
        <p:nvPicPr>
          <p:cNvPr id="6" name="Picture 5">
            <a:extLst>
              <a:ext uri="{FF2B5EF4-FFF2-40B4-BE49-F238E27FC236}">
                <a16:creationId xmlns:a16="http://schemas.microsoft.com/office/drawing/2014/main" id="{578DFE9C-0B7A-493D-9639-17BEC70BDA07}"/>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470869" y="2120011"/>
            <a:ext cx="3325863" cy="3325863"/>
          </a:xfrm>
          <a:prstGeom prst="rect">
            <a:avLst/>
          </a:prstGeom>
        </p:spPr>
      </p:pic>
      <p:sp>
        <p:nvSpPr>
          <p:cNvPr id="7" name="TextBox 6">
            <a:extLst>
              <a:ext uri="{FF2B5EF4-FFF2-40B4-BE49-F238E27FC236}">
                <a16:creationId xmlns:a16="http://schemas.microsoft.com/office/drawing/2014/main" id="{97961BCF-01B9-42A2-8A94-2813CA995021}"/>
              </a:ext>
            </a:extLst>
          </p:cNvPr>
          <p:cNvSpPr txBox="1"/>
          <p:nvPr/>
        </p:nvSpPr>
        <p:spPr>
          <a:xfrm>
            <a:off x="6019800" y="2863276"/>
            <a:ext cx="3124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9DDC"/>
                </a:solidFill>
                <a:effectLst/>
                <a:uLnTx/>
                <a:uFillTx/>
                <a:latin typeface="Helvetica"/>
                <a:ea typeface="+mn-ea"/>
                <a:cs typeface="+mn-cs"/>
              </a:rPr>
              <a:t>Acquisition</a:t>
            </a:r>
          </a:p>
        </p:txBody>
      </p:sp>
      <p:sp>
        <p:nvSpPr>
          <p:cNvPr id="8" name="TextBox 7">
            <a:extLst>
              <a:ext uri="{FF2B5EF4-FFF2-40B4-BE49-F238E27FC236}">
                <a16:creationId xmlns:a16="http://schemas.microsoft.com/office/drawing/2014/main" id="{82602E40-AFBC-4271-9C5C-6F4ADAE3A9A9}"/>
              </a:ext>
            </a:extLst>
          </p:cNvPr>
          <p:cNvSpPr txBox="1"/>
          <p:nvPr/>
        </p:nvSpPr>
        <p:spPr>
          <a:xfrm>
            <a:off x="609600" y="2881521"/>
            <a:ext cx="1295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9DDC"/>
                </a:solidFill>
                <a:effectLst/>
                <a:uLnTx/>
                <a:uFillTx/>
                <a:latin typeface="Helvetica"/>
                <a:ea typeface="+mn-ea"/>
                <a:cs typeface="+mn-cs"/>
              </a:rPr>
              <a:t>ILL</a:t>
            </a:r>
          </a:p>
        </p:txBody>
      </p:sp>
      <p:sp>
        <p:nvSpPr>
          <p:cNvPr id="9" name="TextBox 8">
            <a:extLst>
              <a:ext uri="{FF2B5EF4-FFF2-40B4-BE49-F238E27FC236}">
                <a16:creationId xmlns:a16="http://schemas.microsoft.com/office/drawing/2014/main" id="{B721682F-9B89-46F9-B56D-9DEE701EBF45}"/>
              </a:ext>
            </a:extLst>
          </p:cNvPr>
          <p:cNvSpPr txBox="1"/>
          <p:nvPr/>
        </p:nvSpPr>
        <p:spPr>
          <a:xfrm rot="20952610">
            <a:off x="2546470" y="1714915"/>
            <a:ext cx="31746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BC143"/>
                </a:solidFill>
                <a:effectLst/>
                <a:uLnTx/>
                <a:uFillTx/>
                <a:latin typeface="Helvetica"/>
                <a:ea typeface="+mn-ea"/>
                <a:cs typeface="+mn-cs"/>
              </a:rPr>
              <a:t>3 Checkouts</a:t>
            </a:r>
          </a:p>
        </p:txBody>
      </p:sp>
      <p:sp>
        <p:nvSpPr>
          <p:cNvPr id="12" name="TextBox 11">
            <a:extLst>
              <a:ext uri="{FF2B5EF4-FFF2-40B4-BE49-F238E27FC236}">
                <a16:creationId xmlns:a16="http://schemas.microsoft.com/office/drawing/2014/main" id="{1AD4B0E9-A414-428E-8870-E412B57A4DD0}"/>
              </a:ext>
            </a:extLst>
          </p:cNvPr>
          <p:cNvSpPr txBox="1"/>
          <p:nvPr/>
        </p:nvSpPr>
        <p:spPr>
          <a:xfrm>
            <a:off x="6195943" y="4191000"/>
            <a:ext cx="288301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Helvetica"/>
                <a:ea typeface="+mn-ea"/>
                <a:cs typeface="+mn-cs"/>
              </a:rPr>
              <a:t>BUT: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Copies-to-holds ratios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Content availability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Collections policies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Costs &amp;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3768208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32997" y="1295400"/>
            <a:ext cx="8465418" cy="4619624"/>
          </a:xfrm>
        </p:spPr>
        <p:txBody>
          <a:bodyPr>
            <a:normAutofit/>
          </a:bodyPr>
          <a:lstStyle/>
          <a:p>
            <a:pPr marL="365760">
              <a:spcBef>
                <a:spcPts val="1800"/>
              </a:spcBef>
              <a:buFont typeface="Arial" pitchFamily="34" charset="0"/>
              <a:buChar char="•"/>
            </a:pPr>
            <a:r>
              <a:rPr lang="en-US" sz="2600" b="0" dirty="0"/>
              <a:t>Collections – particularly the physical collection – remain an important, popular, and valuable service to EPL’s customers and </a:t>
            </a:r>
            <a:r>
              <a:rPr lang="en-US" sz="2600" b="0" dirty="0" err="1"/>
              <a:t>Edmontonians</a:t>
            </a:r>
            <a:r>
              <a:rPr lang="en-US" sz="2600" b="0" dirty="0"/>
              <a:t> more broadly.</a:t>
            </a:r>
          </a:p>
          <a:p>
            <a:pPr marL="365760">
              <a:spcBef>
                <a:spcPts val="1800"/>
              </a:spcBef>
              <a:buFont typeface="Arial" pitchFamily="34" charset="0"/>
              <a:buChar char="•"/>
            </a:pPr>
            <a:r>
              <a:rPr lang="en-US" sz="2600" b="0" dirty="0"/>
              <a:t>Collection usage at EPL is shifting and adapting rather than simply declining.</a:t>
            </a:r>
          </a:p>
          <a:p>
            <a:pPr marL="365760">
              <a:spcBef>
                <a:spcPts val="1800"/>
              </a:spcBef>
              <a:buFont typeface="Arial" pitchFamily="34" charset="0"/>
              <a:buChar char="•"/>
            </a:pPr>
            <a:r>
              <a:rPr lang="en-US" sz="2600" b="0" dirty="0"/>
              <a:t>Collections assessment and decisions must be contextualized with shifting market trends, library policies and practices, customer demographics and preferences, cost efficiencies, etc.</a:t>
            </a:r>
          </a:p>
          <a:p>
            <a:pPr marL="365760"/>
            <a:endParaRPr lang="en-US" dirty="0"/>
          </a:p>
        </p:txBody>
      </p:sp>
      <p:sp>
        <p:nvSpPr>
          <p:cNvPr id="4" name="Text Placeholder 3"/>
          <p:cNvSpPr>
            <a:spLocks noGrp="1"/>
          </p:cNvSpPr>
          <p:nvPr>
            <p:ph type="body" sz="quarter" idx="11"/>
          </p:nvPr>
        </p:nvSpPr>
        <p:spPr/>
        <p:txBody>
          <a:bodyPr/>
          <a:lstStyle/>
          <a:p>
            <a:r>
              <a:rPr lang="en-US" dirty="0"/>
              <a:t>Concluding Thoughts</a:t>
            </a:r>
          </a:p>
        </p:txBody>
      </p:sp>
      <p:sp>
        <p:nvSpPr>
          <p:cNvPr id="5" name="Slide Number Placeholder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6B6DAE-1464-4C4A-A17B-99A185F7EC64}" type="slidenum">
              <a:rPr kumimoji="0" lang="en-US" sz="1200" b="0" i="0" u="none" strike="noStrike" kern="1200" cap="none" spc="0" normalizeH="0" baseline="0" noProof="0" smtClean="0">
                <a:ln>
                  <a:noFill/>
                </a:ln>
                <a:solidFill>
                  <a:srgbClr val="FFFFFF"/>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FFFFFF"/>
              </a:solidFill>
              <a:effectLst/>
              <a:uLnTx/>
              <a:uFillTx/>
              <a:latin typeface="Helvetica"/>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5587" y="1219200"/>
            <a:ext cx="8758413" cy="4724400"/>
          </a:xfrm>
        </p:spPr>
        <p:txBody>
          <a:bodyPr>
            <a:normAutofit/>
          </a:bodyPr>
          <a:lstStyle/>
          <a:p>
            <a:pPr marL="480060" indent="-457200">
              <a:spcBef>
                <a:spcPts val="1800"/>
              </a:spcBef>
              <a:buFont typeface="Arial" panose="020B0604020202020204" pitchFamily="34" charset="0"/>
              <a:buChar char="•"/>
            </a:pPr>
            <a:r>
              <a:rPr lang="en-US" sz="2600" b="0" dirty="0"/>
              <a:t>More robust and contextualized collections assessment and analyses.</a:t>
            </a:r>
          </a:p>
          <a:p>
            <a:pPr marL="480060" indent="-457200">
              <a:spcBef>
                <a:spcPts val="1800"/>
              </a:spcBef>
              <a:buFont typeface="Arial" panose="020B0604020202020204" pitchFamily="34" charset="0"/>
              <a:buChar char="•"/>
            </a:pPr>
            <a:r>
              <a:rPr lang="en-US" sz="2600" b="0" dirty="0"/>
              <a:t>Adjustments to collections policies, practices, and/or budget allocation to enhance sustainability and equitability.</a:t>
            </a:r>
          </a:p>
          <a:p>
            <a:pPr marL="480060" indent="-457200">
              <a:spcBef>
                <a:spcPts val="1800"/>
              </a:spcBef>
              <a:buFont typeface="Arial" panose="020B0604020202020204" pitchFamily="34" charset="0"/>
              <a:buChar char="•"/>
            </a:pPr>
            <a:r>
              <a:rPr lang="en-US" sz="2600" b="0" dirty="0"/>
              <a:t>Advocacy, outreach, and marketing opportunities.</a:t>
            </a:r>
          </a:p>
          <a:p>
            <a:pPr marL="480060" indent="-457200">
              <a:spcBef>
                <a:spcPts val="1800"/>
              </a:spcBef>
              <a:buFont typeface="Arial" panose="020B0604020202020204" pitchFamily="34" charset="0"/>
              <a:buChar char="•"/>
            </a:pPr>
            <a:r>
              <a:rPr lang="en-US" sz="2600" b="0" dirty="0"/>
              <a:t>Reducing barriers to collection access.</a:t>
            </a:r>
          </a:p>
          <a:p>
            <a:pPr marL="480060" indent="-457200">
              <a:spcBef>
                <a:spcPts val="1800"/>
              </a:spcBef>
              <a:buFont typeface="Arial" panose="020B0604020202020204" pitchFamily="34" charset="0"/>
              <a:buChar char="•"/>
            </a:pPr>
            <a:r>
              <a:rPr lang="en-US" sz="2600" b="0" dirty="0"/>
              <a:t>Pilots to assess how system-wide changes might impact customers, workflow, cost, and usage.</a:t>
            </a:r>
          </a:p>
          <a:p>
            <a:pPr marL="480060" indent="-457200">
              <a:buFont typeface="Arial" panose="020B0604020202020204" pitchFamily="34" charset="0"/>
              <a:buChar char="•"/>
            </a:pPr>
            <a:endParaRPr lang="en-US" sz="2600" dirty="0"/>
          </a:p>
          <a:p>
            <a:pPr marL="480060" indent="-457200">
              <a:buFont typeface="Arial" panose="020B0604020202020204" pitchFamily="34" charset="0"/>
              <a:buChar char="•"/>
            </a:pPr>
            <a:endParaRPr lang="en-US" sz="2600" dirty="0"/>
          </a:p>
        </p:txBody>
      </p:sp>
      <p:sp>
        <p:nvSpPr>
          <p:cNvPr id="4" name="Text Placeholder 3"/>
          <p:cNvSpPr>
            <a:spLocks noGrp="1"/>
          </p:cNvSpPr>
          <p:nvPr>
            <p:ph type="body" sz="quarter" idx="11"/>
          </p:nvPr>
        </p:nvSpPr>
        <p:spPr/>
        <p:txBody>
          <a:bodyPr/>
          <a:lstStyle/>
          <a:p>
            <a:r>
              <a:rPr lang="en-US" dirty="0"/>
              <a:t>Recommendations</a:t>
            </a:r>
          </a:p>
        </p:txBody>
      </p:sp>
      <p:sp>
        <p:nvSpPr>
          <p:cNvPr id="5" name="Slide Number Placeholder 4"/>
          <p:cNvSpPr>
            <a:spLocks noGrp="1"/>
          </p:cNvSpPr>
          <p:nvPr>
            <p:ph type="sldNum" sz="quarter" idx="4"/>
          </p:nvPr>
        </p:nvSpPr>
        <p:spPr/>
        <p:txBody>
          <a:bodyPr/>
          <a:lstStyle/>
          <a:p>
            <a:fld id="{976B6DAE-1464-4C4A-A17B-99A185F7EC64}" type="slidenum">
              <a:rPr lang="en-US" smtClean="0"/>
              <a:pPr/>
              <a:t>44</a:t>
            </a:fld>
            <a:endParaRPr lang="en-US" dirty="0"/>
          </a:p>
        </p:txBody>
      </p:sp>
    </p:spTree>
    <p:extLst>
      <p:ext uri="{BB962C8B-B14F-4D97-AF65-F5344CB8AC3E}">
        <p14:creationId xmlns:p14="http://schemas.microsoft.com/office/powerpoint/2010/main" val="1506813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2214" y="2286000"/>
            <a:ext cx="8358187" cy="1143000"/>
          </a:xfrm>
        </p:spPr>
        <p:txBody>
          <a:bodyPr/>
          <a:lstStyle/>
          <a:p>
            <a:r>
              <a:rPr lang="en-US" dirty="0">
                <a:solidFill>
                  <a:schemeClr val="tx2"/>
                </a:solidFill>
              </a:rPr>
              <a:t>Questions?</a:t>
            </a:r>
          </a:p>
        </p:txBody>
      </p:sp>
      <p:sp>
        <p:nvSpPr>
          <p:cNvPr id="4" name="Slide Number Placeholder 3"/>
          <p:cNvSpPr>
            <a:spLocks noGrp="1"/>
          </p:cNvSpPr>
          <p:nvPr>
            <p:ph type="sldNum" sz="quarter" idx="4"/>
          </p:nvPr>
        </p:nvSpPr>
        <p:spPr/>
        <p:txBody>
          <a:bodyPr/>
          <a:lstStyle/>
          <a:p>
            <a:fld id="{976B6DAE-1464-4C4A-A17B-99A185F7EC64}" type="slidenum">
              <a:rPr lang="en-US" smtClean="0"/>
              <a:pPr/>
              <a:t>45</a:t>
            </a:fld>
            <a:endParaRPr lang="en-US" dirty="0"/>
          </a:p>
        </p:txBody>
      </p:sp>
      <p:sp>
        <p:nvSpPr>
          <p:cNvPr id="5" name="Text Placeholder 1">
            <a:extLst>
              <a:ext uri="{FF2B5EF4-FFF2-40B4-BE49-F238E27FC236}">
                <a16:creationId xmlns:a16="http://schemas.microsoft.com/office/drawing/2014/main" id="{DC06E511-7FA9-4B02-AEEA-DE74B7008D18}"/>
              </a:ext>
            </a:extLst>
          </p:cNvPr>
          <p:cNvSpPr txBox="1">
            <a:spLocks/>
          </p:cNvSpPr>
          <p:nvPr/>
        </p:nvSpPr>
        <p:spPr>
          <a:xfrm>
            <a:off x="609599" y="4267200"/>
            <a:ext cx="8358187"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None/>
              <a:defRPr sz="4400" b="1" kern="1200" baseline="0">
                <a:solidFill>
                  <a:schemeClr val="tx1"/>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b="0" dirty="0">
                <a:solidFill>
                  <a:schemeClr val="tx2"/>
                </a:solidFill>
                <a:hlinkClick r:id="rId3"/>
              </a:rPr>
              <a:t>angela.lieu@epl.ca</a:t>
            </a:r>
            <a:endParaRPr lang="en-US" sz="3000" b="0" dirty="0">
              <a:solidFill>
                <a:schemeClr val="tx2"/>
              </a:solidFill>
            </a:endParaRPr>
          </a:p>
          <a:p>
            <a:r>
              <a:rPr lang="en-US" sz="3000" b="0" dirty="0">
                <a:solidFill>
                  <a:schemeClr val="tx2"/>
                </a:solidFill>
                <a:hlinkClick r:id="rId4"/>
              </a:rPr>
              <a:t>quincy.hiscott@epl.ca</a:t>
            </a:r>
            <a:r>
              <a:rPr lang="en-US" sz="3000" b="0" dirty="0">
                <a:solidFill>
                  <a:schemeClr val="tx2"/>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E63849-B905-4232-B667-7B6360CE7EDB}"/>
              </a:ext>
            </a:extLst>
          </p:cNvPr>
          <p:cNvSpPr>
            <a:spLocks noGrp="1"/>
          </p:cNvSpPr>
          <p:nvPr>
            <p:ph type="sldNum" sz="quarter" idx="4"/>
          </p:nvPr>
        </p:nvSpPr>
        <p:spPr/>
        <p:txBody>
          <a:bodyPr/>
          <a:lstStyle/>
          <a:p>
            <a:fld id="{976B6DAE-1464-4C4A-A17B-99A185F7EC64}" type="slidenum">
              <a:rPr lang="en-US" smtClean="0"/>
              <a:pPr/>
              <a:t>5</a:t>
            </a:fld>
            <a:endParaRPr lang="en-US" dirty="0"/>
          </a:p>
        </p:txBody>
      </p:sp>
      <p:sp>
        <p:nvSpPr>
          <p:cNvPr id="4" name="Text Placeholder 1">
            <a:extLst>
              <a:ext uri="{FF2B5EF4-FFF2-40B4-BE49-F238E27FC236}">
                <a16:creationId xmlns:a16="http://schemas.microsoft.com/office/drawing/2014/main" id="{338B7625-1FCF-47B8-832B-34BACEADFB9F}"/>
              </a:ext>
            </a:extLst>
          </p:cNvPr>
          <p:cNvSpPr>
            <a:spLocks noGrp="1"/>
          </p:cNvSpPr>
          <p:nvPr>
            <p:ph type="body" sz="quarter" idx="10"/>
          </p:nvPr>
        </p:nvSpPr>
        <p:spPr>
          <a:xfrm>
            <a:off x="533400" y="2590800"/>
            <a:ext cx="6272242" cy="938233"/>
          </a:xfrm>
        </p:spPr>
        <p:txBody>
          <a:bodyPr/>
          <a:lstStyle/>
          <a:p>
            <a:r>
              <a:rPr lang="en-US" dirty="0"/>
              <a:t>Digital vs. Physical</a:t>
            </a:r>
          </a:p>
        </p:txBody>
      </p:sp>
    </p:spTree>
    <p:extLst>
      <p:ext uri="{BB962C8B-B14F-4D97-AF65-F5344CB8AC3E}">
        <p14:creationId xmlns:p14="http://schemas.microsoft.com/office/powerpoint/2010/main" val="94483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4074836913"/>
              </p:ext>
            </p:extLst>
          </p:nvPr>
        </p:nvGraphicFramePr>
        <p:xfrm>
          <a:off x="686970" y="1066800"/>
          <a:ext cx="7543800" cy="479520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2FA443B5-B061-41E8-B004-923A4A9D4913}"/>
              </a:ext>
            </a:extLst>
          </p:cNvPr>
          <p:cNvSpPr>
            <a:spLocks noGrp="1"/>
          </p:cNvSpPr>
          <p:nvPr>
            <p:ph type="body" sz="quarter" idx="11"/>
          </p:nvPr>
        </p:nvSpPr>
        <p:spPr/>
        <p:txBody>
          <a:bodyPr/>
          <a:lstStyle/>
          <a:p>
            <a:r>
              <a:rPr lang="en-US" dirty="0">
                <a:solidFill>
                  <a:schemeClr val="tx2"/>
                </a:solidFill>
              </a:rPr>
              <a:t>Digital vs. Physical</a:t>
            </a:r>
          </a:p>
        </p:txBody>
      </p:sp>
      <p:sp>
        <p:nvSpPr>
          <p:cNvPr id="4" name="Slide Number Placeholder 3">
            <a:extLst>
              <a:ext uri="{FF2B5EF4-FFF2-40B4-BE49-F238E27FC236}">
                <a16:creationId xmlns:a16="http://schemas.microsoft.com/office/drawing/2014/main" id="{AADB8B38-D353-43E5-9554-7EA9F5922033}"/>
              </a:ext>
            </a:extLst>
          </p:cNvPr>
          <p:cNvSpPr>
            <a:spLocks noGrp="1"/>
          </p:cNvSpPr>
          <p:nvPr>
            <p:ph type="sldNum" sz="quarter" idx="4"/>
          </p:nvPr>
        </p:nvSpPr>
        <p:spPr/>
        <p:txBody>
          <a:bodyPr/>
          <a:lstStyle/>
          <a:p>
            <a:fld id="{976B6DAE-1464-4C4A-A17B-99A185F7EC64}" type="slidenum">
              <a:rPr lang="en-US" smtClean="0"/>
              <a:pPr/>
              <a:t>6</a:t>
            </a:fld>
            <a:endParaRPr lang="en-US" dirty="0"/>
          </a:p>
        </p:txBody>
      </p:sp>
      <p:pic>
        <p:nvPicPr>
          <p:cNvPr id="8" name="Picture 7">
            <a:extLst>
              <a:ext uri="{FF2B5EF4-FFF2-40B4-BE49-F238E27FC236}">
                <a16:creationId xmlns:a16="http://schemas.microsoft.com/office/drawing/2014/main" id="{16D79407-FA59-484F-9C08-6968325EBE86}"/>
              </a:ext>
            </a:extLst>
          </p:cNvPr>
          <p:cNvPicPr>
            <a:picLocks noChangeAspect="1"/>
          </p:cNvPicPr>
          <p:nvPr/>
        </p:nvPicPr>
        <p:blipFill>
          <a:blip r:embed="rId4"/>
          <a:stretch>
            <a:fillRect/>
          </a:stretch>
        </p:blipFill>
        <p:spPr>
          <a:xfrm>
            <a:off x="1986033" y="2525713"/>
            <a:ext cx="304826" cy="640135"/>
          </a:xfrm>
          <a:prstGeom prst="rect">
            <a:avLst/>
          </a:prstGeom>
        </p:spPr>
      </p:pic>
      <p:pic>
        <p:nvPicPr>
          <p:cNvPr id="12" name="Picture 11">
            <a:extLst>
              <a:ext uri="{FF2B5EF4-FFF2-40B4-BE49-F238E27FC236}">
                <a16:creationId xmlns:a16="http://schemas.microsoft.com/office/drawing/2014/main" id="{B0CE2CA5-0F55-4B47-AD58-44B06FB43BBC}"/>
              </a:ext>
            </a:extLst>
          </p:cNvPr>
          <p:cNvPicPr>
            <a:picLocks noChangeAspect="1"/>
          </p:cNvPicPr>
          <p:nvPr/>
        </p:nvPicPr>
        <p:blipFill>
          <a:blip r:embed="rId5"/>
          <a:stretch>
            <a:fillRect/>
          </a:stretch>
        </p:blipFill>
        <p:spPr>
          <a:xfrm rot="152075">
            <a:off x="4213388" y="2733314"/>
            <a:ext cx="231668" cy="629871"/>
          </a:xfrm>
          <a:prstGeom prst="rect">
            <a:avLst/>
          </a:prstGeom>
        </p:spPr>
      </p:pic>
      <p:pic>
        <p:nvPicPr>
          <p:cNvPr id="16" name="Picture 15">
            <a:extLst>
              <a:ext uri="{FF2B5EF4-FFF2-40B4-BE49-F238E27FC236}">
                <a16:creationId xmlns:a16="http://schemas.microsoft.com/office/drawing/2014/main" id="{C3CA7D16-06F4-403E-8194-D244EA6A06C5}"/>
              </a:ext>
            </a:extLst>
          </p:cNvPr>
          <p:cNvPicPr>
            <a:picLocks noChangeAspect="1"/>
          </p:cNvPicPr>
          <p:nvPr/>
        </p:nvPicPr>
        <p:blipFill>
          <a:blip r:embed="rId6"/>
          <a:stretch>
            <a:fillRect/>
          </a:stretch>
        </p:blipFill>
        <p:spPr>
          <a:xfrm>
            <a:off x="5559533" y="2902392"/>
            <a:ext cx="214056" cy="588656"/>
          </a:xfrm>
          <a:prstGeom prst="rect">
            <a:avLst/>
          </a:prstGeom>
        </p:spPr>
      </p:pic>
      <p:sp>
        <p:nvSpPr>
          <p:cNvPr id="15" name="Text Box 2"/>
          <p:cNvSpPr txBox="1">
            <a:spLocks noChangeArrowheads="1"/>
          </p:cNvSpPr>
          <p:nvPr/>
        </p:nvSpPr>
        <p:spPr bwMode="auto">
          <a:xfrm>
            <a:off x="1637927" y="3165848"/>
            <a:ext cx="1564883" cy="647806"/>
          </a:xfrm>
          <a:prstGeom prst="rect">
            <a:avLst/>
          </a:prstGeom>
          <a:noFill/>
          <a:ln w="9525">
            <a:noFill/>
            <a:miter lim="800000"/>
            <a:headEnd/>
            <a:tailEnd/>
          </a:ln>
        </p:spPr>
        <p:txBody>
          <a:bodyPr rot="0" vert="horz" wrap="square" lIns="68580" tIns="34290" rIns="68580" bIns="34290" anchor="t" anchorCtr="0">
            <a:spAutoFit/>
          </a:bodyPr>
          <a:lstStyle/>
          <a:p>
            <a:pPr>
              <a:lnSpc>
                <a:spcPct val="107000"/>
              </a:lnSpc>
              <a:spcAft>
                <a:spcPts val="600"/>
              </a:spcAft>
            </a:pPr>
            <a:r>
              <a:rPr lang="en-CA" sz="1200" dirty="0">
                <a:latin typeface="Arial" panose="020B0604020202020204" pitchFamily="34" charset="0"/>
                <a:ea typeface="Calibri" panose="020F0502020204030204" pitchFamily="34" charset="0"/>
                <a:cs typeface="Times New Roman" panose="02020603050405020304" pitchFamily="18" charset="0"/>
              </a:rPr>
              <a:t>DVD loan period changed from 1 week to 3 weeks</a:t>
            </a:r>
            <a:endParaRPr 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Text Box 2"/>
          <p:cNvSpPr txBox="1">
            <a:spLocks noChangeArrowheads="1"/>
          </p:cNvSpPr>
          <p:nvPr/>
        </p:nvSpPr>
        <p:spPr bwMode="auto">
          <a:xfrm>
            <a:off x="3532622" y="3284916"/>
            <a:ext cx="1647936" cy="582180"/>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latin typeface="Arial" panose="020B0604020202020204" pitchFamily="34" charset="0"/>
                <a:cs typeface="Arial" panose="020B0604020202020204" pitchFamily="34" charset="0"/>
              </a:rPr>
              <a:t>Large</a:t>
            </a:r>
            <a:r>
              <a:rPr lang="en-US" sz="1200" baseline="0" dirty="0">
                <a:latin typeface="Arial" panose="020B0604020202020204" pitchFamily="34" charset="0"/>
                <a:cs typeface="Arial" panose="020B0604020202020204" pitchFamily="34" charset="0"/>
              </a:rPr>
              <a:t> shift in budget from physical to digital</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981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55CAAC6-F857-4594-A2B6-299A4F180F0E}"/>
              </a:ext>
            </a:extLst>
          </p:cNvPr>
          <p:cNvSpPr>
            <a:spLocks noGrp="1"/>
          </p:cNvSpPr>
          <p:nvPr>
            <p:ph type="body" sz="quarter" idx="11"/>
          </p:nvPr>
        </p:nvSpPr>
        <p:spPr/>
        <p:txBody>
          <a:bodyPr>
            <a:normAutofit/>
          </a:bodyPr>
          <a:lstStyle/>
          <a:p>
            <a:r>
              <a:rPr lang="en-US" sz="4400" dirty="0"/>
              <a:t>Contextualizing the Data</a:t>
            </a:r>
          </a:p>
        </p:txBody>
      </p:sp>
      <p:sp>
        <p:nvSpPr>
          <p:cNvPr id="4" name="Slide Number Placeholder 3">
            <a:extLst>
              <a:ext uri="{FF2B5EF4-FFF2-40B4-BE49-F238E27FC236}">
                <a16:creationId xmlns:a16="http://schemas.microsoft.com/office/drawing/2014/main" id="{87144095-E850-4449-BA65-4005EA29C4B2}"/>
              </a:ext>
            </a:extLst>
          </p:cNvPr>
          <p:cNvSpPr>
            <a:spLocks noGrp="1"/>
          </p:cNvSpPr>
          <p:nvPr>
            <p:ph type="sldNum" sz="quarter" idx="4"/>
          </p:nvPr>
        </p:nvSpPr>
        <p:spPr/>
        <p:txBody>
          <a:bodyPr/>
          <a:lstStyle/>
          <a:p>
            <a:fld id="{976B6DAE-1464-4C4A-A17B-99A185F7EC64}" type="slidenum">
              <a:rPr lang="en-US" sz="1200" smtClean="0"/>
              <a:pPr/>
              <a:t>7</a:t>
            </a:fld>
            <a:endParaRPr lang="en-US" sz="1200" dirty="0"/>
          </a:p>
        </p:txBody>
      </p:sp>
      <p:pic>
        <p:nvPicPr>
          <p:cNvPr id="7" name="Picture 6">
            <a:extLst>
              <a:ext uri="{FF2B5EF4-FFF2-40B4-BE49-F238E27FC236}">
                <a16:creationId xmlns:a16="http://schemas.microsoft.com/office/drawing/2014/main" id="{A03C95B6-98EC-4A07-95B5-E840E73735D6}"/>
              </a:ext>
            </a:extLst>
          </p:cNvPr>
          <p:cNvPicPr>
            <a:picLocks noChangeAspect="1"/>
          </p:cNvPicPr>
          <p:nvPr/>
        </p:nvPicPr>
        <p:blipFill>
          <a:blip r:embed="rId3"/>
          <a:stretch>
            <a:fillRect/>
          </a:stretch>
        </p:blipFill>
        <p:spPr>
          <a:xfrm>
            <a:off x="357158" y="1977513"/>
            <a:ext cx="8749242" cy="2902974"/>
          </a:xfrm>
          <a:prstGeom prst="rect">
            <a:avLst/>
          </a:prstGeom>
        </p:spPr>
      </p:pic>
    </p:spTree>
    <p:extLst>
      <p:ext uri="{BB962C8B-B14F-4D97-AF65-F5344CB8AC3E}">
        <p14:creationId xmlns:p14="http://schemas.microsoft.com/office/powerpoint/2010/main" val="115619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55CAAC6-F857-4594-A2B6-299A4F180F0E}"/>
              </a:ext>
            </a:extLst>
          </p:cNvPr>
          <p:cNvSpPr>
            <a:spLocks noGrp="1"/>
          </p:cNvSpPr>
          <p:nvPr>
            <p:ph type="body" sz="quarter" idx="11"/>
          </p:nvPr>
        </p:nvSpPr>
        <p:spPr/>
        <p:txBody>
          <a:bodyPr>
            <a:normAutofit/>
          </a:bodyPr>
          <a:lstStyle/>
          <a:p>
            <a:r>
              <a:rPr lang="en-US" sz="4400" dirty="0"/>
              <a:t>Contextualizing the Data</a:t>
            </a:r>
          </a:p>
        </p:txBody>
      </p:sp>
      <p:sp>
        <p:nvSpPr>
          <p:cNvPr id="4" name="Slide Number Placeholder 3">
            <a:extLst>
              <a:ext uri="{FF2B5EF4-FFF2-40B4-BE49-F238E27FC236}">
                <a16:creationId xmlns:a16="http://schemas.microsoft.com/office/drawing/2014/main" id="{87144095-E850-4449-BA65-4005EA29C4B2}"/>
              </a:ext>
            </a:extLst>
          </p:cNvPr>
          <p:cNvSpPr>
            <a:spLocks noGrp="1"/>
          </p:cNvSpPr>
          <p:nvPr>
            <p:ph type="sldNum" sz="quarter" idx="4"/>
          </p:nvPr>
        </p:nvSpPr>
        <p:spPr/>
        <p:txBody>
          <a:bodyPr/>
          <a:lstStyle/>
          <a:p>
            <a:fld id="{976B6DAE-1464-4C4A-A17B-99A185F7EC64}" type="slidenum">
              <a:rPr lang="en-US" sz="1200" smtClean="0"/>
              <a:pPr/>
              <a:t>8</a:t>
            </a:fld>
            <a:endParaRPr lang="en-US" sz="1200" dirty="0"/>
          </a:p>
        </p:txBody>
      </p:sp>
      <p:pic>
        <p:nvPicPr>
          <p:cNvPr id="148" name="Picture 147"/>
          <p:cNvPicPr>
            <a:picLocks noChangeAspect="1"/>
          </p:cNvPicPr>
          <p:nvPr/>
        </p:nvPicPr>
        <p:blipFill>
          <a:blip r:embed="rId3"/>
          <a:stretch>
            <a:fillRect/>
          </a:stretch>
        </p:blipFill>
        <p:spPr>
          <a:xfrm>
            <a:off x="20782" y="1752600"/>
            <a:ext cx="9271221" cy="3639848"/>
          </a:xfrm>
          <a:prstGeom prst="rect">
            <a:avLst/>
          </a:prstGeom>
        </p:spPr>
      </p:pic>
    </p:spTree>
    <p:extLst>
      <p:ext uri="{BB962C8B-B14F-4D97-AF65-F5344CB8AC3E}">
        <p14:creationId xmlns:p14="http://schemas.microsoft.com/office/powerpoint/2010/main" val="199289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A443B5-B061-41E8-B004-923A4A9D4913}"/>
              </a:ext>
            </a:extLst>
          </p:cNvPr>
          <p:cNvSpPr>
            <a:spLocks noGrp="1"/>
          </p:cNvSpPr>
          <p:nvPr>
            <p:ph type="body" sz="quarter" idx="11"/>
          </p:nvPr>
        </p:nvSpPr>
        <p:spPr/>
        <p:txBody>
          <a:bodyPr/>
          <a:lstStyle/>
          <a:p>
            <a:r>
              <a:rPr lang="en-US" dirty="0">
                <a:solidFill>
                  <a:schemeClr val="tx2"/>
                </a:solidFill>
              </a:rPr>
              <a:t>Budget vs. Usage</a:t>
            </a:r>
          </a:p>
        </p:txBody>
      </p:sp>
      <p:sp>
        <p:nvSpPr>
          <p:cNvPr id="4" name="Slide Number Placeholder 3">
            <a:extLst>
              <a:ext uri="{FF2B5EF4-FFF2-40B4-BE49-F238E27FC236}">
                <a16:creationId xmlns:a16="http://schemas.microsoft.com/office/drawing/2014/main" id="{AADB8B38-D353-43E5-9554-7EA9F5922033}"/>
              </a:ext>
            </a:extLst>
          </p:cNvPr>
          <p:cNvSpPr>
            <a:spLocks noGrp="1"/>
          </p:cNvSpPr>
          <p:nvPr>
            <p:ph type="sldNum" sz="quarter" idx="4"/>
          </p:nvPr>
        </p:nvSpPr>
        <p:spPr/>
        <p:txBody>
          <a:bodyPr/>
          <a:lstStyle/>
          <a:p>
            <a:fld id="{976B6DAE-1464-4C4A-A17B-99A185F7EC64}" type="slidenum">
              <a:rPr lang="en-US" smtClean="0"/>
              <a:pPr/>
              <a:t>9</a:t>
            </a:fld>
            <a:endParaRPr lang="en-US" dirty="0"/>
          </a:p>
        </p:txBody>
      </p:sp>
      <p:graphicFrame>
        <p:nvGraphicFramePr>
          <p:cNvPr id="7" name="Chart 6">
            <a:extLst>
              <a:ext uri="{FF2B5EF4-FFF2-40B4-BE49-F238E27FC236}">
                <a16:creationId xmlns:a16="http://schemas.microsoft.com/office/drawing/2014/main" id="{4D09935E-9040-4797-89C4-0D11CE2FC649}"/>
              </a:ext>
            </a:extLst>
          </p:cNvPr>
          <p:cNvGraphicFramePr/>
          <p:nvPr>
            <p:extLst>
              <p:ext uri="{D42A27DB-BD31-4B8C-83A1-F6EECF244321}">
                <p14:modId xmlns:p14="http://schemas.microsoft.com/office/powerpoint/2010/main" val="3630130702"/>
              </p:ext>
            </p:extLst>
          </p:nvPr>
        </p:nvGraphicFramePr>
        <p:xfrm>
          <a:off x="272597" y="1478417"/>
          <a:ext cx="8442748"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471562"/>
      </p:ext>
    </p:extLst>
  </p:cSld>
  <p:clrMapOvr>
    <a:masterClrMapping/>
  </p:clrMapOvr>
</p:sld>
</file>

<file path=ppt/theme/theme1.xml><?xml version="1.0" encoding="utf-8"?>
<a:theme xmlns:a="http://schemas.openxmlformats.org/drawingml/2006/main" name="EPL">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lue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lue Content Slide">
  <a:themeElements>
    <a:clrScheme name="EPL Blue">
      <a:dk1>
        <a:srgbClr val="009DDC"/>
      </a:dk1>
      <a:lt1>
        <a:sysClr val="window" lastClr="FFFFFF"/>
      </a:lt1>
      <a:dk2>
        <a:srgbClr val="000000"/>
      </a:dk2>
      <a:lt2>
        <a:srgbClr val="FFFFFF"/>
      </a:lt2>
      <a:accent1>
        <a:srgbClr val="009DDC"/>
      </a:accent1>
      <a:accent2>
        <a:srgbClr val="25C1FF"/>
      </a:accent2>
      <a:accent3>
        <a:srgbClr val="009DDC"/>
      </a:accent3>
      <a:accent4>
        <a:srgbClr val="25C1FF"/>
      </a:accent4>
      <a:accent5>
        <a:srgbClr val="009DDC"/>
      </a:accent5>
      <a:accent6>
        <a:srgbClr val="25C1FF"/>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Black Content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Black Content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ellow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Yellow Content Slide">
  <a:themeElements>
    <a:clrScheme name="EPL Yellow">
      <a:dk1>
        <a:srgbClr val="FDBB30"/>
      </a:dk1>
      <a:lt1>
        <a:sysClr val="window" lastClr="FFFFFF"/>
      </a:lt1>
      <a:dk2>
        <a:srgbClr val="000000"/>
      </a:dk2>
      <a:lt2>
        <a:srgbClr val="FFFFFF"/>
      </a:lt2>
      <a:accent1>
        <a:srgbClr val="FDBB30"/>
      </a:accent1>
      <a:accent2>
        <a:srgbClr val="FED686"/>
      </a:accent2>
      <a:accent3>
        <a:srgbClr val="FDBB30"/>
      </a:accent3>
      <a:accent4>
        <a:srgbClr val="FED686"/>
      </a:accent4>
      <a:accent5>
        <a:srgbClr val="FDBB30"/>
      </a:accent5>
      <a:accent6>
        <a:srgbClr val="FED686"/>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een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Content Slide">
  <a:themeElements>
    <a:clrScheme name="EPL Green">
      <a:dk1>
        <a:srgbClr val="7BC143"/>
      </a:dk1>
      <a:lt1>
        <a:sysClr val="window" lastClr="FFFFFF"/>
      </a:lt1>
      <a:dk2>
        <a:srgbClr val="000000"/>
      </a:dk2>
      <a:lt2>
        <a:srgbClr val="FFFFFF"/>
      </a:lt2>
      <a:accent1>
        <a:srgbClr val="7BC143"/>
      </a:accent1>
      <a:accent2>
        <a:srgbClr val="AFD98E"/>
      </a:accent2>
      <a:accent3>
        <a:srgbClr val="7BC143"/>
      </a:accent3>
      <a:accent4>
        <a:srgbClr val="AFD98E"/>
      </a:accent4>
      <a:accent5>
        <a:srgbClr val="7BC143"/>
      </a:accent5>
      <a:accent6>
        <a:srgbClr val="AFD98E"/>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d Content Slide">
  <a:themeElements>
    <a:clrScheme name="EPL Red">
      <a:dk1>
        <a:srgbClr val="E40E62"/>
      </a:dk1>
      <a:lt1>
        <a:sysClr val="window" lastClr="FFFFFF"/>
      </a:lt1>
      <a:dk2>
        <a:srgbClr val="000000"/>
      </a:dk2>
      <a:lt2>
        <a:srgbClr val="FFFFFF"/>
      </a:lt2>
      <a:accent1>
        <a:srgbClr val="E40E62"/>
      </a:accent1>
      <a:accent2>
        <a:srgbClr val="F45290"/>
      </a:accent2>
      <a:accent3>
        <a:srgbClr val="E40E62"/>
      </a:accent3>
      <a:accent4>
        <a:srgbClr val="F45290"/>
      </a:accent4>
      <a:accent5>
        <a:srgbClr val="E40E62"/>
      </a:accent5>
      <a:accent6>
        <a:srgbClr val="F4529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urple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Purple Content Slide">
  <a:themeElements>
    <a:clrScheme name="EPL Purple">
      <a:dk1>
        <a:srgbClr val="7C3F99"/>
      </a:dk1>
      <a:lt1>
        <a:sysClr val="window" lastClr="FFFFFF"/>
      </a:lt1>
      <a:dk2>
        <a:srgbClr val="000000"/>
      </a:dk2>
      <a:lt2>
        <a:srgbClr val="FFFFFF"/>
      </a:lt2>
      <a:accent1>
        <a:srgbClr val="7C3F99"/>
      </a:accent1>
      <a:accent2>
        <a:srgbClr val="A368C0"/>
      </a:accent2>
      <a:accent3>
        <a:srgbClr val="7C3F99"/>
      </a:accent3>
      <a:accent4>
        <a:srgbClr val="A368C0"/>
      </a:accent4>
      <a:accent5>
        <a:srgbClr val="7C3F99"/>
      </a:accent5>
      <a:accent6>
        <a:srgbClr val="A368C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PL">
    <a:dk1>
      <a:sysClr val="windowText" lastClr="000000"/>
    </a:dk1>
    <a:lt1>
      <a:sysClr val="window" lastClr="FFFFFF"/>
    </a:lt1>
    <a:dk2>
      <a:srgbClr val="44546A"/>
    </a:dk2>
    <a:lt2>
      <a:srgbClr val="E7E6E6"/>
    </a:lt2>
    <a:accent1>
      <a:srgbClr val="FDBB30"/>
    </a:accent1>
    <a:accent2>
      <a:srgbClr val="7BC143"/>
    </a:accent2>
    <a:accent3>
      <a:srgbClr val="E40E62"/>
    </a:accent3>
    <a:accent4>
      <a:srgbClr val="7C3F99"/>
    </a:accent4>
    <a:accent5>
      <a:srgbClr val="009DDC"/>
    </a:accent5>
    <a:accent6>
      <a:srgbClr val="002C77"/>
    </a:accent6>
    <a:hlink>
      <a:srgbClr val="009DDC"/>
    </a:hlink>
    <a:folHlink>
      <a:srgbClr val="E40E6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EPL">
    <a:dk1>
      <a:sysClr val="windowText" lastClr="000000"/>
    </a:dk1>
    <a:lt1>
      <a:sysClr val="window" lastClr="FFFFFF"/>
    </a:lt1>
    <a:dk2>
      <a:srgbClr val="44546A"/>
    </a:dk2>
    <a:lt2>
      <a:srgbClr val="E7E6E6"/>
    </a:lt2>
    <a:accent1>
      <a:srgbClr val="FDBB30"/>
    </a:accent1>
    <a:accent2>
      <a:srgbClr val="7BC143"/>
    </a:accent2>
    <a:accent3>
      <a:srgbClr val="E40E62"/>
    </a:accent3>
    <a:accent4>
      <a:srgbClr val="7C3F99"/>
    </a:accent4>
    <a:accent5>
      <a:srgbClr val="009DDC"/>
    </a:accent5>
    <a:accent6>
      <a:srgbClr val="002C77"/>
    </a:accent6>
    <a:hlink>
      <a:srgbClr val="009DDC"/>
    </a:hlink>
    <a:folHlink>
      <a:srgbClr val="E40E6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EPL">
    <a:dk1>
      <a:sysClr val="windowText" lastClr="000000"/>
    </a:dk1>
    <a:lt1>
      <a:sysClr val="window" lastClr="FFFFFF"/>
    </a:lt1>
    <a:dk2>
      <a:srgbClr val="44546A"/>
    </a:dk2>
    <a:lt2>
      <a:srgbClr val="E7E6E6"/>
    </a:lt2>
    <a:accent1>
      <a:srgbClr val="FDBB30"/>
    </a:accent1>
    <a:accent2>
      <a:srgbClr val="7BC143"/>
    </a:accent2>
    <a:accent3>
      <a:srgbClr val="E40E62"/>
    </a:accent3>
    <a:accent4>
      <a:srgbClr val="7C3F99"/>
    </a:accent4>
    <a:accent5>
      <a:srgbClr val="009DDC"/>
    </a:accent5>
    <a:accent6>
      <a:srgbClr val="002C77"/>
    </a:accent6>
    <a:hlink>
      <a:srgbClr val="009DDC"/>
    </a:hlink>
    <a:folHlink>
      <a:srgbClr val="E40E6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PL">
    <a:dk1>
      <a:sysClr val="windowText" lastClr="000000"/>
    </a:dk1>
    <a:lt1>
      <a:sysClr val="window" lastClr="FFFFFF"/>
    </a:lt1>
    <a:dk2>
      <a:srgbClr val="44546A"/>
    </a:dk2>
    <a:lt2>
      <a:srgbClr val="E7E6E6"/>
    </a:lt2>
    <a:accent1>
      <a:srgbClr val="FDBB30"/>
    </a:accent1>
    <a:accent2>
      <a:srgbClr val="7BC143"/>
    </a:accent2>
    <a:accent3>
      <a:srgbClr val="E40E62"/>
    </a:accent3>
    <a:accent4>
      <a:srgbClr val="7C3F99"/>
    </a:accent4>
    <a:accent5>
      <a:srgbClr val="009DDC"/>
    </a:accent5>
    <a:accent6>
      <a:srgbClr val="002C77"/>
    </a:accent6>
    <a:hlink>
      <a:srgbClr val="009DDC"/>
    </a:hlink>
    <a:folHlink>
      <a:srgbClr val="E40E6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PL">
    <a:dk1>
      <a:sysClr val="windowText" lastClr="000000"/>
    </a:dk1>
    <a:lt1>
      <a:sysClr val="window" lastClr="FFFFFF"/>
    </a:lt1>
    <a:dk2>
      <a:srgbClr val="44546A"/>
    </a:dk2>
    <a:lt2>
      <a:srgbClr val="E7E6E6"/>
    </a:lt2>
    <a:accent1>
      <a:srgbClr val="FDBB30"/>
    </a:accent1>
    <a:accent2>
      <a:srgbClr val="7BC143"/>
    </a:accent2>
    <a:accent3>
      <a:srgbClr val="E40E62"/>
    </a:accent3>
    <a:accent4>
      <a:srgbClr val="7C3F99"/>
    </a:accent4>
    <a:accent5>
      <a:srgbClr val="009DDC"/>
    </a:accent5>
    <a:accent6>
      <a:srgbClr val="002C77"/>
    </a:accent6>
    <a:hlink>
      <a:srgbClr val="009DDC"/>
    </a:hlink>
    <a:folHlink>
      <a:srgbClr val="E40E6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PL">
    <a:dk1>
      <a:sysClr val="windowText" lastClr="000000"/>
    </a:dk1>
    <a:lt1>
      <a:sysClr val="window" lastClr="FFFFFF"/>
    </a:lt1>
    <a:dk2>
      <a:srgbClr val="44546A"/>
    </a:dk2>
    <a:lt2>
      <a:srgbClr val="E7E6E6"/>
    </a:lt2>
    <a:accent1>
      <a:srgbClr val="FDBB30"/>
    </a:accent1>
    <a:accent2>
      <a:srgbClr val="7BC143"/>
    </a:accent2>
    <a:accent3>
      <a:srgbClr val="E40E62"/>
    </a:accent3>
    <a:accent4>
      <a:srgbClr val="7C3F99"/>
    </a:accent4>
    <a:accent5>
      <a:srgbClr val="009DDC"/>
    </a:accent5>
    <a:accent6>
      <a:srgbClr val="002C77"/>
    </a:accent6>
    <a:hlink>
      <a:srgbClr val="009DDC"/>
    </a:hlink>
    <a:folHlink>
      <a:srgbClr val="E40E6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EPL">
    <a:dk1>
      <a:sysClr val="windowText" lastClr="000000"/>
    </a:dk1>
    <a:lt1>
      <a:sysClr val="window" lastClr="FFFFFF"/>
    </a:lt1>
    <a:dk2>
      <a:srgbClr val="44546A"/>
    </a:dk2>
    <a:lt2>
      <a:srgbClr val="E7E6E6"/>
    </a:lt2>
    <a:accent1>
      <a:srgbClr val="FDBB30"/>
    </a:accent1>
    <a:accent2>
      <a:srgbClr val="7BC143"/>
    </a:accent2>
    <a:accent3>
      <a:srgbClr val="E40E62"/>
    </a:accent3>
    <a:accent4>
      <a:srgbClr val="7C3F99"/>
    </a:accent4>
    <a:accent5>
      <a:srgbClr val="009DDC"/>
    </a:accent5>
    <a:accent6>
      <a:srgbClr val="002C77"/>
    </a:accent6>
    <a:hlink>
      <a:srgbClr val="009DDC"/>
    </a:hlink>
    <a:folHlink>
      <a:srgbClr val="E40E6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EPL">
    <a:dk1>
      <a:sysClr val="windowText" lastClr="000000"/>
    </a:dk1>
    <a:lt1>
      <a:sysClr val="window" lastClr="FFFFFF"/>
    </a:lt1>
    <a:dk2>
      <a:srgbClr val="44546A"/>
    </a:dk2>
    <a:lt2>
      <a:srgbClr val="E7E6E6"/>
    </a:lt2>
    <a:accent1>
      <a:srgbClr val="FDBB30"/>
    </a:accent1>
    <a:accent2>
      <a:srgbClr val="7BC143"/>
    </a:accent2>
    <a:accent3>
      <a:srgbClr val="E40E62"/>
    </a:accent3>
    <a:accent4>
      <a:srgbClr val="7C3F99"/>
    </a:accent4>
    <a:accent5>
      <a:srgbClr val="009DDC"/>
    </a:accent5>
    <a:accent6>
      <a:srgbClr val="002C77"/>
    </a:accent6>
    <a:hlink>
      <a:srgbClr val="009DDC"/>
    </a:hlink>
    <a:folHlink>
      <a:srgbClr val="E40E6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EPL">
    <a:dk1>
      <a:sysClr val="windowText" lastClr="000000"/>
    </a:dk1>
    <a:lt1>
      <a:sysClr val="window" lastClr="FFFFFF"/>
    </a:lt1>
    <a:dk2>
      <a:srgbClr val="44546A"/>
    </a:dk2>
    <a:lt2>
      <a:srgbClr val="E7E6E6"/>
    </a:lt2>
    <a:accent1>
      <a:srgbClr val="FDBB30"/>
    </a:accent1>
    <a:accent2>
      <a:srgbClr val="7BC143"/>
    </a:accent2>
    <a:accent3>
      <a:srgbClr val="E40E62"/>
    </a:accent3>
    <a:accent4>
      <a:srgbClr val="7C3F99"/>
    </a:accent4>
    <a:accent5>
      <a:srgbClr val="009DDC"/>
    </a:accent5>
    <a:accent6>
      <a:srgbClr val="002C77"/>
    </a:accent6>
    <a:hlink>
      <a:srgbClr val="009DDC"/>
    </a:hlink>
    <a:folHlink>
      <a:srgbClr val="E40E6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EPL">
    <a:dk1>
      <a:sysClr val="windowText" lastClr="000000"/>
    </a:dk1>
    <a:lt1>
      <a:sysClr val="window" lastClr="FFFFFF"/>
    </a:lt1>
    <a:dk2>
      <a:srgbClr val="44546A"/>
    </a:dk2>
    <a:lt2>
      <a:srgbClr val="E7E6E6"/>
    </a:lt2>
    <a:accent1>
      <a:srgbClr val="FDBB30"/>
    </a:accent1>
    <a:accent2>
      <a:srgbClr val="7BC143"/>
    </a:accent2>
    <a:accent3>
      <a:srgbClr val="E40E62"/>
    </a:accent3>
    <a:accent4>
      <a:srgbClr val="7C3F99"/>
    </a:accent4>
    <a:accent5>
      <a:srgbClr val="009DDC"/>
    </a:accent5>
    <a:accent6>
      <a:srgbClr val="002C77"/>
    </a:accent6>
    <a:hlink>
      <a:srgbClr val="009DDC"/>
    </a:hlink>
    <a:folHlink>
      <a:srgbClr val="E40E6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EPL</Template>
  <TotalTime>3715</TotalTime>
  <Words>4764</Words>
  <Application>Microsoft Office PowerPoint</Application>
  <PresentationFormat>On-screen Show (4:3)</PresentationFormat>
  <Paragraphs>598</Paragraphs>
  <Slides>45</Slides>
  <Notes>45</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45</vt:i4>
      </vt:variant>
    </vt:vector>
  </HeadingPairs>
  <TitlesOfParts>
    <vt:vector size="63" baseType="lpstr">
      <vt:lpstr>Arial</vt:lpstr>
      <vt:lpstr>Calibri</vt:lpstr>
      <vt:lpstr>Cambria Math</vt:lpstr>
      <vt:lpstr>Helvetica</vt:lpstr>
      <vt:lpstr>Times New Roman</vt:lpstr>
      <vt:lpstr>EPL</vt:lpstr>
      <vt:lpstr>Yellow Divider Slide</vt:lpstr>
      <vt:lpstr>Yellow Content Slide</vt:lpstr>
      <vt:lpstr>Green Divider Slide</vt:lpstr>
      <vt:lpstr>Green Content Slide</vt:lpstr>
      <vt:lpstr>Red Divider Slide</vt:lpstr>
      <vt:lpstr>Red Content Slide</vt:lpstr>
      <vt:lpstr>Purple Divider Slide</vt:lpstr>
      <vt:lpstr>Purple Content Slide</vt:lpstr>
      <vt:lpstr>Blue Divider Slide</vt:lpstr>
      <vt:lpstr>Blue Content Slide</vt:lpstr>
      <vt:lpstr>Black Content Slide</vt:lpstr>
      <vt:lpstr>1_Black Content Slide</vt:lpstr>
      <vt:lpstr>PowerPoint Presentation</vt:lpstr>
      <vt:lpstr>PowerPoint Presentation</vt:lpstr>
      <vt:lpstr>Research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Costs Per Checkout: Video</vt:lpstr>
      <vt:lpstr>Costs Per Checkout: Audiobooks</vt:lpstr>
      <vt:lpstr>Costs Per Checkout: Music</vt:lpstr>
      <vt:lpstr>Costs Per Checkout: Magazines</vt:lpstr>
      <vt:lpstr>PowerPoint Presentation</vt:lpstr>
      <vt:lpstr>Customers</vt:lpstr>
      <vt:lpstr>Users by Format</vt:lpstr>
      <vt:lpstr>Power Users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Edmonton Public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Harris</dc:creator>
  <cp:lastModifiedBy>Quincy Hiscott</cp:lastModifiedBy>
  <cp:revision>202</cp:revision>
  <dcterms:created xsi:type="dcterms:W3CDTF">2015-01-14T23:05:02Z</dcterms:created>
  <dcterms:modified xsi:type="dcterms:W3CDTF">2019-04-30T21:58:17Z</dcterms:modified>
</cp:coreProperties>
</file>