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28"/>
  </p:notesMasterIdLst>
  <p:sldIdLst>
    <p:sldId id="258" r:id="rId2"/>
    <p:sldId id="259" r:id="rId3"/>
    <p:sldId id="274" r:id="rId4"/>
    <p:sldId id="291" r:id="rId5"/>
    <p:sldId id="260" r:id="rId6"/>
    <p:sldId id="284" r:id="rId7"/>
    <p:sldId id="285" r:id="rId8"/>
    <p:sldId id="264" r:id="rId9"/>
    <p:sldId id="276" r:id="rId10"/>
    <p:sldId id="267" r:id="rId11"/>
    <p:sldId id="271" r:id="rId12"/>
    <p:sldId id="270" r:id="rId13"/>
    <p:sldId id="265" r:id="rId14"/>
    <p:sldId id="269" r:id="rId15"/>
    <p:sldId id="266" r:id="rId16"/>
    <p:sldId id="282" r:id="rId17"/>
    <p:sldId id="281" r:id="rId18"/>
    <p:sldId id="278" r:id="rId19"/>
    <p:sldId id="277" r:id="rId20"/>
    <p:sldId id="286" r:id="rId21"/>
    <p:sldId id="288" r:id="rId22"/>
    <p:sldId id="289" r:id="rId23"/>
    <p:sldId id="287" r:id="rId24"/>
    <p:sldId id="268" r:id="rId25"/>
    <p:sldId id="283" r:id="rId26"/>
    <p:sldId id="290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94613"/>
  </p:normalViewPr>
  <p:slideViewPr>
    <p:cSldViewPr snapToGrid="0" snapToObjects="1" showGuides="1">
      <p:cViewPr varScale="1">
        <p:scale>
          <a:sx n="84" d="100"/>
          <a:sy n="84" d="100"/>
        </p:scale>
        <p:origin x="113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167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egroot\Desktop\Films%20on%20Demand\Statistics\Charts%20of%20comparison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egroot\Desktop\Films%20on%20Demand\Statistics\Charts%20of%20comparison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Subscription Based </a:t>
            </a:r>
          </a:p>
          <a:p>
            <a:pPr>
              <a:defRPr/>
            </a:pPr>
            <a:r>
              <a:rPr lang="en-US"/>
              <a:t># of Titles Viewed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Compiled!$B$1</c:f>
              <c:strCache>
                <c:ptCount val="1"/>
                <c:pt idx="0">
                  <c:v>Criterion On Demand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Compiled!$A$2:$A$9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Compiled!$B$2:$B$9</c:f>
            </c:numRef>
          </c:val>
          <c:smooth val="0"/>
        </c:ser>
        <c:ser>
          <c:idx val="1"/>
          <c:order val="1"/>
          <c:tx>
            <c:strRef>
              <c:f>Compiled!$C$1</c:f>
              <c:strCache>
                <c:ptCount val="1"/>
                <c:pt idx="0">
                  <c:v>Films On Demand</c:v>
                </c:pt>
              </c:strCache>
            </c:strRef>
          </c:tx>
          <c:spPr>
            <a:ln w="28575" cap="rnd">
              <a:solidFill>
                <a:srgbClr val="00FFC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Compiled!$A$2:$A$9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Compiled!$C$2:$C$9</c:f>
              <c:numCache>
                <c:formatCode>General</c:formatCode>
                <c:ptCount val="8"/>
                <c:pt idx="0">
                  <c:v>6816</c:v>
                </c:pt>
                <c:pt idx="1">
                  <c:v>13333</c:v>
                </c:pt>
                <c:pt idx="2">
                  <c:v>11202</c:v>
                </c:pt>
                <c:pt idx="3">
                  <c:v>12979</c:v>
                </c:pt>
                <c:pt idx="4">
                  <c:v>13380</c:v>
                </c:pt>
                <c:pt idx="5">
                  <c:v>19187</c:v>
                </c:pt>
                <c:pt idx="6">
                  <c:v>17789</c:v>
                </c:pt>
                <c:pt idx="7">
                  <c:v>25712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712208"/>
        <c:axId val="156390704"/>
      </c:lineChart>
      <c:catAx>
        <c:axId val="1557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90704"/>
        <c:crosses val="autoZero"/>
        <c:auto val="1"/>
        <c:lblAlgn val="ctr"/>
        <c:lblOffset val="100"/>
        <c:noMultiLvlLbl val="0"/>
      </c:catAx>
      <c:valAx>
        <c:axId val="15639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71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smtClean="0"/>
              <a:t>Patron</a:t>
            </a:r>
            <a:r>
              <a:rPr lang="en-CA" baseline="0" dirty="0" smtClean="0"/>
              <a:t> Driven or Demand Driven Acquisition</a:t>
            </a:r>
          </a:p>
          <a:p>
            <a:pPr>
              <a:defRPr/>
            </a:pPr>
            <a:r>
              <a:rPr lang="en-CA" dirty="0" smtClean="0"/>
              <a:t> </a:t>
            </a:r>
            <a:r>
              <a:rPr lang="en-CA" dirty="0"/>
              <a:t>Program </a:t>
            </a:r>
            <a:br>
              <a:rPr lang="en-CA" dirty="0"/>
            </a:br>
            <a:r>
              <a:rPr lang="en-CA" sz="1400" b="0" i="0" u="none" strike="noStrike" baseline="0" dirty="0"/>
              <a:t># of Titles Viewed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Compiled!$H$27</c:f>
              <c:strCache>
                <c:ptCount val="1"/>
                <c:pt idx="0">
                  <c:v>Kanopy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Compiled!$G$28:$G$30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Compiled!$H$28:$H$30</c:f>
              <c:numCache>
                <c:formatCode>General</c:formatCode>
                <c:ptCount val="3"/>
                <c:pt idx="0">
                  <c:v>613</c:v>
                </c:pt>
                <c:pt idx="1">
                  <c:v>996</c:v>
                </c:pt>
                <c:pt idx="2">
                  <c:v>1219</c:v>
                </c:pt>
              </c:numCache>
            </c:numRef>
          </c:val>
        </c:ser>
        <c:ser>
          <c:idx val="1"/>
          <c:order val="1"/>
          <c:tx>
            <c:strRef>
              <c:f>Compiled!$I$27</c:f>
              <c:strCache>
                <c:ptCount val="1"/>
                <c:pt idx="0">
                  <c:v>Alexander Street Press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Compiled!$G$28:$G$30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Compiled!$I$28:$I$30</c:f>
              <c:numCache>
                <c:formatCode>General</c:formatCode>
                <c:ptCount val="3"/>
                <c:pt idx="0">
                  <c:v>966</c:v>
                </c:pt>
                <c:pt idx="1">
                  <c:v>819</c:v>
                </c:pt>
                <c:pt idx="2">
                  <c:v>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56408"/>
        <c:axId val="156224136"/>
      </c:barChart>
      <c:lineChart>
        <c:grouping val="standard"/>
        <c:varyColors val="0"/>
        <c:ser>
          <c:idx val="2"/>
          <c:order val="2"/>
          <c:tx>
            <c:strRef>
              <c:f>Compiled!$J$27</c:f>
              <c:strCache>
                <c:ptCount val="1"/>
                <c:pt idx="0">
                  <c:v>PDA/DDA</c:v>
                </c:pt>
              </c:strCache>
            </c:strRef>
          </c:tx>
          <c:spPr>
            <a:ln w="28575" cap="rnd">
              <a:solidFill>
                <a:srgbClr val="00FFC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Compiled!$G$28:$G$30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Compiled!$J$28:$J$30</c:f>
              <c:numCache>
                <c:formatCode>General</c:formatCode>
                <c:ptCount val="3"/>
                <c:pt idx="0">
                  <c:v>1579</c:v>
                </c:pt>
                <c:pt idx="1">
                  <c:v>1815</c:v>
                </c:pt>
                <c:pt idx="2">
                  <c:v>1856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56408"/>
        <c:axId val="156224136"/>
      </c:lineChart>
      <c:catAx>
        <c:axId val="15695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24136"/>
        <c:crosses val="autoZero"/>
        <c:auto val="1"/>
        <c:lblAlgn val="ctr"/>
        <c:lblOffset val="100"/>
        <c:noMultiLvlLbl val="0"/>
      </c:catAx>
      <c:valAx>
        <c:axId val="15622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7634259259259263"/>
          <c:w val="0.87753018372703417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DVD Use</c:v>
                </c:pt>
              </c:strCache>
            </c:strRef>
          </c:tx>
          <c:spPr>
            <a:ln w="28575" cap="rnd">
              <a:solidFill>
                <a:srgbClr val="9966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11111111111112E-2"/>
                  <c:y val="-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3346</c:v>
                </c:pt>
                <c:pt idx="1">
                  <c:v>3026</c:v>
                </c:pt>
                <c:pt idx="2">
                  <c:v>779</c:v>
                </c:pt>
                <c:pt idx="3">
                  <c:v>739</c:v>
                </c:pt>
                <c:pt idx="4">
                  <c:v>3822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212416"/>
        <c:axId val="154559472"/>
      </c:lineChart>
      <c:catAx>
        <c:axId val="1562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59472"/>
        <c:crosses val="autoZero"/>
        <c:auto val="1"/>
        <c:lblAlgn val="ctr"/>
        <c:lblOffset val="100"/>
        <c:noMultiLvlLbl val="0"/>
      </c:catAx>
      <c:valAx>
        <c:axId val="15455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1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3432DB8-C87F-46F9-889D-C78EB5E61097}" type="datetimeFigureOut">
              <a:rPr lang="en-CA" smtClean="0"/>
              <a:t>28/04/2018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3B3FB40-CB04-445D-9501-E0001B8B00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982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 is a time saver for faculty versus having to add the link by modifying the HTML for their course page to get it to work properly.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3FB40-CB04-445D-9501-E0001B8B003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57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3FB40-CB04-445D-9501-E0001B8B003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61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3FB40-CB04-445D-9501-E0001B8B0033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47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E7BB-0C77-41D8-9020-7EFE2EEC8411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7FF2-7F14-4545-83BE-9F26A68659DC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9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7BDF-CF76-4061-A7A8-E458328265AB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35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C17-5143-401F-899B-FE339F2E2D51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89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CF29-5E7A-40D5-8873-A24296FAC77C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97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B722-7091-4839-A4A6-4A64A3A62D64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1DBB-8B49-40DE-A6AC-5B7B7696C127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0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AD64-3E89-4C30-8B41-E74D5AD4231F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8126" y="6390219"/>
            <a:ext cx="657225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CA" dirty="0" smtClean="0"/>
              <a:t>Headline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38" r="35724"/>
          <a:stretch/>
        </p:blipFill>
        <p:spPr>
          <a:xfrm>
            <a:off x="4784463" y="1"/>
            <a:ext cx="4359537" cy="491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68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1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F633-8F25-4901-AB78-E90A01FC5E6A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828-CF80-4C19-945B-C9001873D953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1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C51D-0FC0-439A-B798-560A6503878F}" type="datetime4">
              <a:rPr lang="en-US" smtClean="0"/>
              <a:t>April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9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6DDC-93D6-4A89-B583-5F594F85045F}" type="datetime4">
              <a:rPr lang="en-US" smtClean="0"/>
              <a:t>April 28,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7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4F1-16EA-4582-813B-2725D8EFDDDC}" type="datetime4">
              <a:rPr lang="en-US" smtClean="0"/>
              <a:t>April 28,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2080-ED4B-4259-944C-2DF45CB2400D}" type="datetime4">
              <a:rPr lang="en-US" smtClean="0"/>
              <a:t>April 28,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5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662E-6BBF-4C6E-8E3E-BC1029E8D4BC}" type="datetime4">
              <a:rPr lang="en-US" smtClean="0"/>
              <a:t>April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BEB7-5402-48EB-91F4-E186691D545A}" type="datetime4">
              <a:rPr lang="en-US" smtClean="0"/>
              <a:t>April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7A53-B42A-4CE3-8BD3-D2254267C0B3}" type="datetime4">
              <a:rPr lang="en-US" smtClean="0"/>
              <a:t>April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55" r:id="rId17"/>
    <p:sldLayoutId id="2147483654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ducation.ted.com/" TargetMode="External"/><Relationship Id="rId3" Type="http://schemas.openxmlformats.org/officeDocument/2006/relationships/hyperlink" Target="http://www.edutopia.org/" TargetMode="External"/><Relationship Id="rId7" Type="http://schemas.openxmlformats.org/officeDocument/2006/relationships/hyperlink" Target="http://videolectures.net/" TargetMode="External"/><Relationship Id="rId2" Type="http://schemas.openxmlformats.org/officeDocument/2006/relationships/hyperlink" Target="http://www.teachertu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ghtstorm.com/" TargetMode="External"/><Relationship Id="rId5" Type="http://schemas.openxmlformats.org/officeDocument/2006/relationships/hyperlink" Target="http://classroomclips.org/" TargetMode="External"/><Relationship Id="rId4" Type="http://schemas.openxmlformats.org/officeDocument/2006/relationships/hyperlink" Target="http://www.youtube.com/educati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od.infobase.com/PortalPlaylists.aspx?wID=102699&amp;xtid=31982&amp;loid=15952" TargetMode="External"/><Relationship Id="rId2" Type="http://schemas.openxmlformats.org/officeDocument/2006/relationships/hyperlink" Target="https://fod.infobase.com/PortalPlaylists.aspx?wID=102699&amp;xtid=319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demic.com/best-video-sites-for-teachers/" TargetMode="External"/><Relationship Id="rId5" Type="http://schemas.openxmlformats.org/officeDocument/2006/relationships/hyperlink" Target="https://fod.infobase.com/PortalPlaylists.aspx?wID=102699&amp;xtid=48959" TargetMode="External"/><Relationship Id="rId4" Type="http://schemas.openxmlformats.org/officeDocument/2006/relationships/hyperlink" Target="https://fod.infobase.com/PortalPlaylists.aspx?wID=102699&amp;xtid=13806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787" y="125442"/>
            <a:ext cx="4177305" cy="2548932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>
                <a:solidFill>
                  <a:srgbClr val="DA291C"/>
                </a:solidFill>
              </a:rPr>
              <a:t>Alberta Library </a:t>
            </a:r>
            <a:r>
              <a:rPr lang="en-US" sz="2400" b="0" dirty="0" smtClean="0">
                <a:solidFill>
                  <a:srgbClr val="DA291C"/>
                </a:solidFill>
              </a:rPr>
              <a:t>Conference</a:t>
            </a:r>
            <a:r>
              <a:rPr lang="en-US" sz="2400" dirty="0">
                <a:solidFill>
                  <a:srgbClr val="DA291C"/>
                </a:solidFill>
              </a:rPr>
              <a:t/>
            </a:r>
            <a:br>
              <a:rPr lang="en-US" sz="2400" dirty="0">
                <a:solidFill>
                  <a:srgbClr val="DA291C"/>
                </a:solidFill>
              </a:rPr>
            </a:br>
            <a:r>
              <a:rPr lang="en-US" sz="2400" b="0" dirty="0">
                <a:solidFill>
                  <a:srgbClr val="DA291C"/>
                </a:solidFill>
              </a:rPr>
              <a:t/>
            </a:r>
            <a:br>
              <a:rPr lang="en-US" sz="2400" b="0" dirty="0">
                <a:solidFill>
                  <a:srgbClr val="DA291C"/>
                </a:solidFill>
              </a:rPr>
            </a:br>
            <a:r>
              <a:rPr lang="en-US" sz="2400" b="0" dirty="0">
                <a:solidFill>
                  <a:srgbClr val="DA291C"/>
                </a:solidFill>
              </a:rPr>
              <a:t>April </a:t>
            </a:r>
            <a:r>
              <a:rPr lang="en-US" sz="2400" b="0" dirty="0" smtClean="0">
                <a:solidFill>
                  <a:srgbClr val="DA291C"/>
                </a:solidFill>
              </a:rPr>
              <a:t>28,2018</a:t>
            </a:r>
            <a:br>
              <a:rPr lang="en-US" sz="2400" b="0" dirty="0" smtClean="0">
                <a:solidFill>
                  <a:srgbClr val="DA291C"/>
                </a:solidFill>
              </a:rPr>
            </a:br>
            <a:r>
              <a:rPr lang="en-US" sz="2400" b="0" dirty="0" smtClean="0">
                <a:solidFill>
                  <a:srgbClr val="DA291C"/>
                </a:solidFill>
              </a:rPr>
              <a:t>Jasper, Alberta</a:t>
            </a:r>
            <a:r>
              <a:rPr lang="en-US" sz="2800" dirty="0" smtClean="0">
                <a:solidFill>
                  <a:srgbClr val="DA291C"/>
                </a:solidFill>
              </a:rPr>
              <a:t/>
            </a:r>
            <a:br>
              <a:rPr lang="en-US" sz="2800" dirty="0" smtClean="0">
                <a:solidFill>
                  <a:srgbClr val="DA291C"/>
                </a:solidFill>
              </a:rPr>
            </a:br>
            <a:endParaRPr lang="en-US" sz="2800" i="1" dirty="0">
              <a:solidFill>
                <a:srgbClr val="DA291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5806" y="2674374"/>
            <a:ext cx="8139706" cy="2682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50" b="1" i="0" kern="120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/>
            <a:r>
              <a:rPr lang="en-US" sz="6600" b="0" dirty="0" smtClean="0"/>
              <a:t>Video in Education is NOT Dead! </a:t>
            </a:r>
            <a:br>
              <a:rPr lang="en-US" sz="6600" b="0" dirty="0" smtClean="0"/>
            </a:br>
            <a:r>
              <a:rPr lang="en-US" sz="6600" b="0" i="1" dirty="0" smtClean="0"/>
              <a:t>Is it?  </a:t>
            </a:r>
            <a:endParaRPr lang="en-US" sz="6600" b="0" i="1" dirty="0"/>
          </a:p>
        </p:txBody>
      </p:sp>
    </p:spTree>
    <p:extLst>
      <p:ext uri="{BB962C8B-B14F-4D97-AF65-F5344CB8AC3E}">
        <p14:creationId xmlns:p14="http://schemas.microsoft.com/office/powerpoint/2010/main" val="71254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3"/>
    </mc:Choice>
    <mc:Fallback xmlns="">
      <p:transition spd="slow" advTm="182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6" y="665315"/>
            <a:ext cx="7374193" cy="1320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- Availability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5780"/>
            <a:ext cx="7886700" cy="4171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b="1" dirty="0" smtClean="0"/>
              <a:t>Availability in </a:t>
            </a:r>
            <a:r>
              <a:rPr lang="en-US" sz="3100" b="1" dirty="0"/>
              <a:t>the Last 5 Years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</a:p>
          <a:p>
            <a:r>
              <a:rPr lang="en-CA" sz="2400" dirty="0"/>
              <a:t>U</a:t>
            </a:r>
            <a:r>
              <a:rPr lang="en-CA" sz="2400" dirty="0" smtClean="0"/>
              <a:t>nderstanding </a:t>
            </a:r>
            <a:r>
              <a:rPr lang="en-CA" sz="2400" dirty="0"/>
              <a:t>that feature films can be used in education successfully</a:t>
            </a:r>
            <a:r>
              <a:rPr lang="en-CA" sz="2400" dirty="0" smtClean="0"/>
              <a:t>.</a:t>
            </a:r>
          </a:p>
          <a:p>
            <a:r>
              <a:rPr lang="en-CA" sz="2400" dirty="0"/>
              <a:t>Increase in free use </a:t>
            </a:r>
            <a:r>
              <a:rPr lang="en-CA" sz="2400" dirty="0" smtClean="0"/>
              <a:t>sites</a:t>
            </a:r>
          </a:p>
          <a:p>
            <a:pPr lvl="1"/>
            <a:r>
              <a:rPr lang="en-CA" sz="2000" dirty="0" smtClean="0"/>
              <a:t>Examples*</a:t>
            </a:r>
          </a:p>
          <a:p>
            <a:pPr marL="342891" lvl="1" indent="0">
              <a:buNone/>
            </a:pPr>
            <a:r>
              <a:rPr lang="en-CA" sz="2000" dirty="0" err="1" smtClean="0">
                <a:hlinkClick r:id="rId2"/>
              </a:rPr>
              <a:t>TeacherTube</a:t>
            </a:r>
            <a:r>
              <a:rPr lang="en-CA" sz="2000" dirty="0"/>
              <a:t>, </a:t>
            </a:r>
            <a:r>
              <a:rPr lang="en-CA" sz="2000" dirty="0" err="1">
                <a:hlinkClick r:id="rId3"/>
              </a:rPr>
              <a:t>Edutopia</a:t>
            </a:r>
            <a:r>
              <a:rPr lang="en-CA" sz="2000" dirty="0"/>
              <a:t>, </a:t>
            </a:r>
            <a:r>
              <a:rPr lang="en-CA" sz="2000" dirty="0">
                <a:hlinkClick r:id="rId4"/>
              </a:rPr>
              <a:t>YouTube EDU</a:t>
            </a:r>
            <a:r>
              <a:rPr lang="en-CA" sz="2000" dirty="0"/>
              <a:t>, </a:t>
            </a:r>
            <a:r>
              <a:rPr lang="en-CA" sz="2000" dirty="0">
                <a:hlinkClick r:id="rId5"/>
              </a:rPr>
              <a:t>Classroom Clips</a:t>
            </a:r>
            <a:r>
              <a:rPr lang="en-CA" sz="2000" dirty="0"/>
              <a:t>, </a:t>
            </a:r>
            <a:r>
              <a:rPr lang="en-CA" sz="2000" dirty="0">
                <a:hlinkClick r:id="rId6"/>
              </a:rPr>
              <a:t>… </a:t>
            </a:r>
            <a:r>
              <a:rPr lang="en-CA" sz="2000" dirty="0" err="1">
                <a:hlinkClick r:id="rId6"/>
              </a:rPr>
              <a:t>Brightstorm</a:t>
            </a:r>
            <a:r>
              <a:rPr lang="en-CA" sz="2000" dirty="0"/>
              <a:t>, … </a:t>
            </a:r>
            <a:r>
              <a:rPr lang="en-CA" sz="2000" dirty="0">
                <a:hlinkClick r:id="rId7"/>
              </a:rPr>
              <a:t>Videolectures.net</a:t>
            </a:r>
            <a:r>
              <a:rPr lang="en-CA" sz="2000" dirty="0"/>
              <a:t>, </a:t>
            </a:r>
            <a:r>
              <a:rPr lang="en-CA" sz="2000" dirty="0">
                <a:hlinkClick r:id="rId8"/>
              </a:rPr>
              <a:t>TED-Ed</a:t>
            </a:r>
            <a:r>
              <a:rPr lang="en-CA" sz="2000" dirty="0"/>
              <a:t>, ….) (Dunn, 2012</a:t>
            </a:r>
            <a:r>
              <a:rPr lang="en-CA" sz="2000" dirty="0" smtClean="0"/>
              <a:t>)</a:t>
            </a:r>
            <a:br>
              <a:rPr lang="en-CA" sz="2000" dirty="0" smtClean="0"/>
            </a:br>
            <a:endParaRPr lang="en-CA" sz="2000" dirty="0"/>
          </a:p>
          <a:p>
            <a:pPr marL="342891" lvl="1" indent="0">
              <a:buNone/>
            </a:pPr>
            <a:r>
              <a:rPr lang="en-CA" sz="2000" dirty="0" smtClean="0"/>
              <a:t>*</a:t>
            </a:r>
            <a:r>
              <a:rPr lang="en-CA" dirty="0" smtClean="0"/>
              <a:t>Always </a:t>
            </a:r>
            <a:r>
              <a:rPr lang="en-CA" dirty="0"/>
              <a:t>remember to check the Terms of Use </a:t>
            </a:r>
            <a:r>
              <a:rPr lang="en-CA" dirty="0" smtClean="0"/>
              <a:t>and your workplace policies to </a:t>
            </a:r>
            <a:r>
              <a:rPr lang="en-CA" dirty="0"/>
              <a:t>ensure you can use the items in your situation.</a:t>
            </a:r>
          </a:p>
          <a:p>
            <a:endParaRPr lang="en-CA" sz="2800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148"/>
            <a:ext cx="78356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Management Systems (LMS) Changes</a:t>
            </a: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2826"/>
            <a:ext cx="7886700" cy="45841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dirty="0" smtClean="0"/>
              <a:t>Updated LMS software is now incorporating more tools to handle video resources. </a:t>
            </a:r>
          </a:p>
          <a:p>
            <a:pPr>
              <a:lnSpc>
                <a:spcPct val="100000"/>
              </a:lnSpc>
            </a:pPr>
            <a:r>
              <a:rPr lang="en-CA" b="1" dirty="0" err="1" smtClean="0"/>
              <a:t>BrightSpace</a:t>
            </a:r>
            <a:r>
              <a:rPr lang="en-CA" b="1" dirty="0" smtClean="0"/>
              <a:t> (Desire2Learn aka D2L)</a:t>
            </a:r>
            <a:r>
              <a:rPr lang="en-CA" dirty="0"/>
              <a:t> </a:t>
            </a:r>
          </a:p>
          <a:p>
            <a:pPr marL="342891" lvl="1" indent="0">
              <a:lnSpc>
                <a:spcPct val="100000"/>
              </a:lnSpc>
              <a:buNone/>
            </a:pPr>
            <a:r>
              <a:rPr lang="en-CA" dirty="0" smtClean="0"/>
              <a:t>Films </a:t>
            </a:r>
            <a:r>
              <a:rPr lang="en-CA" dirty="0"/>
              <a:t>on Demand has </a:t>
            </a:r>
            <a:r>
              <a:rPr lang="en-CA" dirty="0" smtClean="0"/>
              <a:t>a LTI </a:t>
            </a:r>
            <a:r>
              <a:rPr lang="en-CA" sz="1300" dirty="0" smtClean="0"/>
              <a:t>(Learning Tools Interoperability)</a:t>
            </a:r>
            <a:r>
              <a:rPr lang="en-CA" dirty="0" smtClean="0"/>
              <a:t> App for D2L which makes available a </a:t>
            </a:r>
            <a:r>
              <a:rPr lang="en-CA" dirty="0"/>
              <a:t>ISF </a:t>
            </a:r>
            <a:r>
              <a:rPr lang="en-CA" sz="1200" dirty="0"/>
              <a:t>(Insert Stuff Framework)</a:t>
            </a:r>
            <a:r>
              <a:rPr lang="en-CA" sz="1600" dirty="0"/>
              <a:t> </a:t>
            </a:r>
            <a:r>
              <a:rPr lang="en-CA" dirty="0" smtClean="0"/>
              <a:t>widget in the D2L course editor to embed resources directly from the FOD platform.  Authenticates video within the LMS and does not require further information from the student to access.</a:t>
            </a:r>
          </a:p>
          <a:p>
            <a:pPr>
              <a:lnSpc>
                <a:spcPct val="100000"/>
              </a:lnSpc>
            </a:pPr>
            <a:r>
              <a:rPr lang="en-CA" dirty="0" smtClean="0"/>
              <a:t>Links can be added to Course pages, emails, resource pages or bibliographies by Faculty with ease.</a:t>
            </a:r>
          </a:p>
          <a:p>
            <a:pPr>
              <a:lnSpc>
                <a:spcPct val="100000"/>
              </a:lnSpc>
            </a:pPr>
            <a:r>
              <a:rPr lang="en-CA" dirty="0" smtClean="0"/>
              <a:t>Easy sharing tools and clipping tools for embedding exactly what the faculty want to show.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6489905" cy="1434175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of Format </a:t>
            </a: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6852"/>
            <a:ext cx="7886700" cy="4820111"/>
          </a:xfrm>
        </p:spPr>
        <p:txBody>
          <a:bodyPr>
            <a:normAutofit fontScale="92500" lnSpcReduction="20000"/>
          </a:bodyPr>
          <a:lstStyle/>
          <a:p>
            <a:r>
              <a:rPr lang="en-CA" sz="3100" b="1" dirty="0" smtClean="0"/>
              <a:t>Retired formats </a:t>
            </a: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000" dirty="0" smtClean="0"/>
              <a:t>VHS, 16mm film, Betamax, &amp; U-</a:t>
            </a:r>
            <a:r>
              <a:rPr lang="en-CA" sz="2000" dirty="0" err="1" smtClean="0"/>
              <a:t>Matic</a:t>
            </a:r>
            <a:r>
              <a:rPr lang="en-CA" sz="2000" dirty="0" smtClean="0"/>
              <a:t> (Broadcast)</a:t>
            </a:r>
            <a:endParaRPr lang="en-CA" sz="2800" dirty="0" smtClean="0"/>
          </a:p>
          <a:p>
            <a:pPr lvl="1"/>
            <a:r>
              <a:rPr lang="en-CA" dirty="0" smtClean="0"/>
              <a:t>What does retirement really mean regarding video formats?</a:t>
            </a:r>
          </a:p>
          <a:p>
            <a:endParaRPr lang="en-CA" dirty="0" smtClean="0"/>
          </a:p>
          <a:p>
            <a:r>
              <a:rPr lang="en-CA" sz="3100" b="1" dirty="0" smtClean="0"/>
              <a:t>What is still available? </a:t>
            </a:r>
          </a:p>
          <a:p>
            <a:pPr lvl="1"/>
            <a:r>
              <a:rPr lang="en-CA" sz="2000" dirty="0" smtClean="0"/>
              <a:t>DVD, Blue-ray &amp; Digital Streaming video</a:t>
            </a:r>
          </a:p>
          <a:p>
            <a:pPr lvl="1"/>
            <a:endParaRPr lang="en-CA" dirty="0" smtClean="0"/>
          </a:p>
          <a:p>
            <a:r>
              <a:rPr lang="en-CA" sz="3100" b="1" dirty="0" smtClean="0"/>
              <a:t>What is still being used in class</a:t>
            </a:r>
            <a:r>
              <a:rPr lang="en-CA" sz="3100" b="1" dirty="0"/>
              <a:t> </a:t>
            </a:r>
            <a:r>
              <a:rPr lang="en-CA" sz="3100" b="1" dirty="0" smtClean="0"/>
              <a:t>&amp; Why?</a:t>
            </a:r>
          </a:p>
          <a:p>
            <a:pPr lvl="1"/>
            <a:r>
              <a:rPr lang="en-CA" dirty="0" smtClean="0"/>
              <a:t>What will faculty not let go of?</a:t>
            </a:r>
          </a:p>
          <a:p>
            <a:pPr lvl="1"/>
            <a:r>
              <a:rPr lang="en-CA" dirty="0" smtClean="0"/>
              <a:t>Are rights available to convert to alternate formats?</a:t>
            </a:r>
          </a:p>
          <a:p>
            <a:pPr lvl="1"/>
            <a:endParaRPr lang="en-CA" dirty="0" smtClean="0"/>
          </a:p>
          <a:p>
            <a:r>
              <a:rPr lang="en-CA" sz="3100" b="1" dirty="0" smtClean="0"/>
              <a:t>Can’t </a:t>
            </a:r>
            <a:r>
              <a:rPr lang="en-CA" sz="3100" b="1" i="1" dirty="0" smtClean="0"/>
              <a:t>any</a:t>
            </a:r>
            <a:r>
              <a:rPr lang="en-CA" sz="3100" b="1" dirty="0" smtClean="0"/>
              <a:t> item be purchased in digital format?</a:t>
            </a:r>
            <a:endParaRPr lang="en-CA" sz="31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Cataloguing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3329"/>
            <a:ext cx="7886700" cy="4613634"/>
          </a:xfrm>
        </p:spPr>
        <p:txBody>
          <a:bodyPr/>
          <a:lstStyle/>
          <a:p>
            <a:pPr marL="0" indent="0">
              <a:buNone/>
            </a:pPr>
            <a:r>
              <a:rPr lang="en-CA" sz="3100" b="1" dirty="0" smtClean="0"/>
              <a:t>Access Points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 smtClean="0"/>
          </a:p>
          <a:p>
            <a:pPr lvl="1"/>
            <a:r>
              <a:rPr lang="en-CA" sz="2400" dirty="0" smtClean="0"/>
              <a:t>Library Catalogue or Discovery Search Portal</a:t>
            </a:r>
            <a:br>
              <a:rPr lang="en-CA" sz="2400" dirty="0" smtClean="0"/>
            </a:br>
            <a:endParaRPr lang="en-CA" sz="2400" dirty="0" smtClean="0"/>
          </a:p>
          <a:p>
            <a:pPr lvl="1"/>
            <a:r>
              <a:rPr lang="en-CA" sz="2400" dirty="0" smtClean="0"/>
              <a:t>Platform Access Links – A to Z List of Resources</a:t>
            </a:r>
            <a:br>
              <a:rPr lang="en-CA" sz="2400" dirty="0" smtClean="0"/>
            </a:br>
            <a:endParaRPr lang="en-CA" sz="2400" dirty="0" smtClean="0"/>
          </a:p>
          <a:p>
            <a:pPr lvl="1"/>
            <a:r>
              <a:rPr lang="en-CA" sz="2400" dirty="0" smtClean="0"/>
              <a:t>Resource Lists – Libguides, pathfinders?</a:t>
            </a:r>
          </a:p>
          <a:p>
            <a:pPr marL="342891" lvl="1" indent="0">
              <a:buNone/>
            </a:pPr>
            <a:endParaRPr lang="en-CA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Cataloguing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6012"/>
            <a:ext cx="6588227" cy="5142271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Considerations:</a:t>
            </a:r>
          </a:p>
          <a:p>
            <a:r>
              <a:rPr lang="en-CA" dirty="0" smtClean="0"/>
              <a:t>Are people using the catalogue as an access point that includes loaded MARC records for video?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Are people using only the URL link to the platform for searching?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How are students finding and using video?</a:t>
            </a:r>
            <a:br>
              <a:rPr lang="en-CA" dirty="0" smtClean="0"/>
            </a:br>
            <a:r>
              <a:rPr lang="en-CA" dirty="0" smtClean="0"/>
              <a:t>	Google, </a:t>
            </a:r>
            <a:r>
              <a:rPr lang="en-CA" dirty="0" err="1" smtClean="0"/>
              <a:t>WorldCAT</a:t>
            </a:r>
            <a:r>
              <a:rPr lang="en-CA" dirty="0" smtClean="0"/>
              <a:t>, Library Website…</a:t>
            </a:r>
          </a:p>
          <a:p>
            <a:endParaRPr lang="en-CA" dirty="0" smtClean="0"/>
          </a:p>
          <a:p>
            <a:r>
              <a:rPr lang="en-CA" dirty="0" smtClean="0"/>
              <a:t>How are library staff training users to find materials?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It that different to how faculty is finding and using video?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5135"/>
            <a:ext cx="6347713" cy="1320800"/>
          </a:xfrm>
        </p:spPr>
        <p:txBody>
          <a:bodyPr/>
          <a:lstStyle/>
          <a:p>
            <a:pPr algn="ctr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Video Dead?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think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9640"/>
            <a:ext cx="6347714" cy="4261724"/>
          </a:xfrm>
        </p:spPr>
        <p:txBody>
          <a:bodyPr>
            <a:normAutofit fontScale="85000" lnSpcReduction="20000"/>
          </a:bodyPr>
          <a:lstStyle/>
          <a:p>
            <a:r>
              <a:rPr lang="en-CA" sz="2800" dirty="0"/>
              <a:t>Video continues to be relevant to users. </a:t>
            </a:r>
            <a:endParaRPr lang="en-CA" sz="2800" dirty="0" smtClean="0"/>
          </a:p>
          <a:p>
            <a:pPr lvl="1"/>
            <a:r>
              <a:rPr lang="en-CA" sz="2500" b="1" dirty="0"/>
              <a:t>Faculty</a:t>
            </a:r>
          </a:p>
          <a:p>
            <a:pPr lvl="2"/>
            <a:r>
              <a:rPr lang="en-CA" sz="1900" dirty="0"/>
              <a:t>Faculty need  &amp; want to </a:t>
            </a:r>
            <a:r>
              <a:rPr lang="en-CA" sz="1900" b="1" dirty="0"/>
              <a:t>introduce concepts </a:t>
            </a:r>
            <a:r>
              <a:rPr lang="en-CA" sz="1900" dirty="0"/>
              <a:t>in manners that ensure the students get access to information in various forms that will help them solidify the concepts being taught.</a:t>
            </a:r>
          </a:p>
          <a:p>
            <a:pPr lvl="1"/>
            <a:endParaRPr lang="en-CA" sz="2500" b="1" dirty="0" smtClean="0"/>
          </a:p>
          <a:p>
            <a:pPr lvl="1"/>
            <a:r>
              <a:rPr lang="en-CA" sz="2500" b="1" dirty="0" smtClean="0"/>
              <a:t>Students</a:t>
            </a:r>
            <a:endParaRPr lang="en-CA" sz="2500" b="1" dirty="0"/>
          </a:p>
          <a:p>
            <a:pPr lvl="2"/>
            <a:r>
              <a:rPr lang="en-CA" sz="1900" dirty="0"/>
              <a:t>More students are self-identifying as </a:t>
            </a:r>
            <a:r>
              <a:rPr lang="en-CA" sz="1900" b="1" dirty="0"/>
              <a:t>visual learners </a:t>
            </a:r>
            <a:r>
              <a:rPr lang="en-CA" sz="1900" dirty="0"/>
              <a:t>and need the materials presented in video to solidify concepts for </a:t>
            </a:r>
            <a:r>
              <a:rPr lang="en-CA" sz="1900" dirty="0" smtClean="0"/>
              <a:t>them in class.</a:t>
            </a:r>
          </a:p>
          <a:p>
            <a:pPr lvl="2"/>
            <a:r>
              <a:rPr lang="en-CA" sz="1900" dirty="0" smtClean="0"/>
              <a:t>Student are seeking more video materials to </a:t>
            </a:r>
            <a:r>
              <a:rPr lang="en-CA" sz="1900" b="1" dirty="0" smtClean="0"/>
              <a:t>explore or cement concepts </a:t>
            </a:r>
            <a:r>
              <a:rPr lang="en-CA" sz="1900" dirty="0" smtClean="0"/>
              <a:t>they have been exposed to in class.</a:t>
            </a:r>
            <a:r>
              <a:rPr lang="en-CA" sz="1700" dirty="0" smtClean="0"/>
              <a:t/>
            </a:r>
            <a:br>
              <a:rPr lang="en-CA" sz="1700" dirty="0" smtClean="0"/>
            </a:br>
            <a:endParaRPr lang="en-CA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Way To See A Concept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899" y="1501348"/>
            <a:ext cx="6348413" cy="38234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Documentary Learning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899" y="1808302"/>
            <a:ext cx="6348413" cy="36814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Video…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51867"/>
            <a:ext cx="6348413" cy="38206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Video is NOT Dead!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91"/>
            <a:ext cx="7886700" cy="4486272"/>
          </a:xfrm>
        </p:spPr>
        <p:txBody>
          <a:bodyPr>
            <a:normAutofit fontScale="92500" lnSpcReduction="10000"/>
          </a:bodyPr>
          <a:lstStyle/>
          <a:p>
            <a:pPr marL="342891" lvl="1" indent="0">
              <a:buNone/>
            </a:pPr>
            <a:r>
              <a:rPr lang="en-CA" sz="2500" b="1" dirty="0" smtClean="0"/>
              <a:t>Materials</a:t>
            </a:r>
          </a:p>
          <a:p>
            <a:pPr lvl="1"/>
            <a:r>
              <a:rPr lang="en-CA" sz="2000" dirty="0" smtClean="0"/>
              <a:t>Video is still an </a:t>
            </a:r>
            <a:r>
              <a:rPr lang="en-CA" sz="2000" b="1" dirty="0" smtClean="0"/>
              <a:t>ideal format for specific types of materials</a:t>
            </a:r>
            <a:r>
              <a:rPr lang="en-CA" sz="2000" dirty="0" smtClean="0"/>
              <a:t>, including documentary information or how-to demonstrations.</a:t>
            </a:r>
            <a:br>
              <a:rPr lang="en-CA" sz="2000" dirty="0" smtClean="0"/>
            </a:br>
            <a:endParaRPr lang="en-CA" sz="2000" dirty="0" smtClean="0"/>
          </a:p>
          <a:p>
            <a:pPr lvl="1"/>
            <a:r>
              <a:rPr lang="en-CA" sz="2000" dirty="0" smtClean="0"/>
              <a:t>As long as </a:t>
            </a:r>
            <a:r>
              <a:rPr lang="en-CA" sz="2000" b="1" dirty="0" smtClean="0"/>
              <a:t>visual stimulation helps learning</a:t>
            </a:r>
            <a:r>
              <a:rPr lang="en-CA" sz="2000" dirty="0" smtClean="0"/>
              <a:t>, video will continue to be relevant to students and faculty for their own reasons.</a:t>
            </a:r>
            <a:br>
              <a:rPr lang="en-CA" sz="2000" dirty="0" smtClean="0"/>
            </a:br>
            <a:endParaRPr lang="en-CA" sz="2000" dirty="0" smtClean="0"/>
          </a:p>
          <a:p>
            <a:pPr lvl="1"/>
            <a:r>
              <a:rPr lang="en-CA" sz="2000" b="1" dirty="0" smtClean="0"/>
              <a:t>More and more materials are being made available </a:t>
            </a:r>
            <a:r>
              <a:rPr lang="en-CA" sz="2000" dirty="0" smtClean="0"/>
              <a:t>for educators to use in classrooms to augment their own course materials.</a:t>
            </a:r>
          </a:p>
          <a:p>
            <a:pPr marL="342891" lvl="1" indent="0">
              <a:buNone/>
            </a:pPr>
            <a:endParaRPr lang="en-CA" sz="2000" dirty="0" smtClean="0"/>
          </a:p>
          <a:p>
            <a:pPr lvl="1"/>
            <a:r>
              <a:rPr lang="en-CA" sz="2000" b="1" dirty="0" smtClean="0"/>
              <a:t>Task specific video </a:t>
            </a:r>
            <a:r>
              <a:rPr lang="en-CA" sz="2000" dirty="0" smtClean="0"/>
              <a:t>education is relevant for students.</a:t>
            </a:r>
            <a:endParaRPr lang="en-C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3780"/>
            <a:ext cx="7886700" cy="1785020"/>
          </a:xfrm>
        </p:spPr>
        <p:txBody>
          <a:bodyPr/>
          <a:lstStyle/>
          <a:p>
            <a:r>
              <a:rPr lang="en-US" dirty="0" smtClean="0"/>
              <a:t>				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117" y="2143432"/>
            <a:ext cx="7256205" cy="4227871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Current video needs, wants and exploration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Changes to resources in the last couple of years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How changes to LMS affects video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Streaming versus DVD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Format questions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Cataloguing, access, and platforms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Is </a:t>
            </a:r>
            <a:r>
              <a:rPr lang="en-US" sz="9600" dirty="0">
                <a:solidFill>
                  <a:schemeClr val="tx1"/>
                </a:solidFill>
              </a:rPr>
              <a:t>DVD Dead? </a:t>
            </a:r>
            <a:r>
              <a:rPr lang="en-US" sz="9600" dirty="0" smtClean="0">
                <a:solidFill>
                  <a:schemeClr val="tx1"/>
                </a:solidFill>
              </a:rPr>
              <a:t>NOT!</a:t>
            </a:r>
            <a:endParaRPr lang="en-US" sz="96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Audience participation &amp;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is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ccording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tatistics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6271" y="1808678"/>
            <a:ext cx="7886700" cy="4486272"/>
          </a:xfrm>
        </p:spPr>
        <p:txBody>
          <a:bodyPr/>
          <a:lstStyle/>
          <a:p>
            <a:pPr marL="342891" lvl="1" indent="0" algn="ctr">
              <a:buNone/>
            </a:pPr>
            <a:r>
              <a:rPr lang="en-CA" sz="3100" b="1" dirty="0" smtClean="0"/>
              <a:t>Statistics for Digital Video Usage</a:t>
            </a:r>
          </a:p>
          <a:p>
            <a:pPr marL="342891" lvl="1" indent="0">
              <a:buNone/>
            </a:pPr>
            <a:endParaRPr lang="en-CA" sz="2500" b="1" dirty="0" smtClean="0"/>
          </a:p>
          <a:p>
            <a:pPr marL="342891" lvl="1" indent="0">
              <a:buNone/>
            </a:pPr>
            <a:endParaRPr lang="en-CA" sz="2500" b="1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129841"/>
              </p:ext>
            </p:extLst>
          </p:nvPr>
        </p:nvGraphicFramePr>
        <p:xfrm>
          <a:off x="536847" y="2271251"/>
          <a:ext cx="6420465" cy="4119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08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is Not Dead… According To The Statistics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088" y="1818510"/>
            <a:ext cx="7886700" cy="4486272"/>
          </a:xfrm>
        </p:spPr>
        <p:txBody>
          <a:bodyPr/>
          <a:lstStyle/>
          <a:p>
            <a:pPr marL="342891" lvl="1" indent="0" algn="ctr">
              <a:buNone/>
            </a:pPr>
            <a:r>
              <a:rPr lang="en-CA" sz="3100" b="1" dirty="0" smtClean="0"/>
              <a:t>Statistics for Digital </a:t>
            </a:r>
            <a:r>
              <a:rPr lang="en-CA" sz="3100" b="1" dirty="0"/>
              <a:t>V</a:t>
            </a:r>
            <a:r>
              <a:rPr lang="en-CA" sz="3100" b="1" dirty="0" smtClean="0"/>
              <a:t>ideo </a:t>
            </a:r>
            <a:r>
              <a:rPr lang="en-CA" sz="3100" b="1" dirty="0"/>
              <a:t>U</a:t>
            </a:r>
            <a:r>
              <a:rPr lang="en-CA" sz="3100" b="1" dirty="0" smtClean="0"/>
              <a:t>sage  </a:t>
            </a:r>
          </a:p>
          <a:p>
            <a:pPr marL="342891" lvl="1" indent="0">
              <a:buNone/>
            </a:pPr>
            <a:endParaRPr lang="en-CA" sz="2500" b="1" dirty="0" smtClean="0"/>
          </a:p>
          <a:p>
            <a:pPr marL="342891" lvl="1" indent="0">
              <a:buNone/>
            </a:pPr>
            <a:endParaRPr lang="en-CA" sz="2500" b="1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600174"/>
              </p:ext>
            </p:extLst>
          </p:nvPr>
        </p:nvGraphicFramePr>
        <p:xfrm>
          <a:off x="831815" y="2269770"/>
          <a:ext cx="6125497" cy="403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is Not Dead… According To The Statistics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3100" b="1" dirty="0" smtClean="0"/>
              <a:t>Statistics show consistent growth </a:t>
            </a:r>
          </a:p>
          <a:p>
            <a:pPr lvl="1"/>
            <a:r>
              <a:rPr lang="en-CA" sz="2000" dirty="0" smtClean="0"/>
              <a:t>Year over year growth for PDA and Subscription</a:t>
            </a:r>
            <a:br>
              <a:rPr lang="en-CA" sz="2000" dirty="0" smtClean="0"/>
            </a:br>
            <a:endParaRPr lang="en-CA" sz="2000" dirty="0" smtClean="0"/>
          </a:p>
          <a:p>
            <a:pPr lvl="1"/>
            <a:r>
              <a:rPr lang="en-CA" sz="2000" dirty="0" smtClean="0"/>
              <a:t>Year to year dip in Films on Demand contributed to program cycle use of materials for courses that are offered every 2 years.</a:t>
            </a:r>
            <a:br>
              <a:rPr lang="en-CA" sz="2000" dirty="0" smtClean="0"/>
            </a:br>
            <a:endParaRPr lang="en-CA" sz="2000" dirty="0" smtClean="0"/>
          </a:p>
          <a:p>
            <a:pPr lvl="1"/>
            <a:r>
              <a:rPr lang="en-CA" sz="2000" dirty="0" smtClean="0"/>
              <a:t>Acquisition type is not a factor, though there are cost savings gained from PDA or DDA programs.</a:t>
            </a:r>
            <a:br>
              <a:rPr lang="en-CA" sz="2000" dirty="0" smtClean="0"/>
            </a:br>
            <a:endParaRPr lang="en-CA" sz="2000" dirty="0" smtClean="0"/>
          </a:p>
          <a:p>
            <a:pPr lvl="1"/>
            <a:r>
              <a:rPr lang="en-CA" sz="2000" dirty="0" smtClean="0"/>
              <a:t>Subscription materials have a larger volume of materials, but more dated material as well.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is Not Dead… According To The Statistics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7725"/>
            <a:ext cx="6347714" cy="3880773"/>
          </a:xfrm>
        </p:spPr>
        <p:txBody>
          <a:bodyPr/>
          <a:lstStyle/>
          <a:p>
            <a:pPr marL="342891" lvl="1" indent="0">
              <a:buNone/>
            </a:pPr>
            <a:r>
              <a:rPr lang="en-CA" sz="3100" b="1" dirty="0"/>
              <a:t>Physical DVD usage</a:t>
            </a:r>
          </a:p>
          <a:p>
            <a:pPr marL="342891" lvl="1" indent="0">
              <a:buNone/>
            </a:pPr>
            <a:r>
              <a:rPr lang="en-CA" sz="2000" b="1" dirty="0"/>
              <a:t>	</a:t>
            </a:r>
            <a:r>
              <a:rPr lang="en-CA" sz="2000" b="1" dirty="0" smtClean="0"/>
              <a:t>In 2016 we moved classroom use videos to a more open shelf environment after declining usage.</a:t>
            </a:r>
            <a:endParaRPr lang="en-CA" sz="20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08612"/>
              </p:ext>
            </p:extLst>
          </p:nvPr>
        </p:nvGraphicFramePr>
        <p:xfrm>
          <a:off x="589935" y="3283974"/>
          <a:ext cx="5742039" cy="312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Audience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55" y="1505974"/>
            <a:ext cx="7629832" cy="4790615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Shared </a:t>
            </a:r>
            <a:r>
              <a:rPr lang="en-CA" sz="2400" dirty="0"/>
              <a:t>Experiences from </a:t>
            </a:r>
            <a:r>
              <a:rPr lang="en-CA" sz="2400"/>
              <a:t>the </a:t>
            </a:r>
            <a:r>
              <a:rPr lang="en-CA" sz="2400" smtClean="0"/>
              <a:t>Audience?</a:t>
            </a:r>
            <a:endParaRPr lang="en-CA" sz="2400" dirty="0"/>
          </a:p>
          <a:p>
            <a:pPr lvl="1"/>
            <a:r>
              <a:rPr lang="en-CA" dirty="0" smtClean="0"/>
              <a:t>Who else has experiences changes in how their video materials are being used?</a:t>
            </a:r>
          </a:p>
          <a:p>
            <a:pPr lvl="1"/>
            <a:r>
              <a:rPr lang="en-CA" dirty="0" smtClean="0"/>
              <a:t>How many have experiences changes with format requests?</a:t>
            </a:r>
          </a:p>
          <a:p>
            <a:pPr lvl="1"/>
            <a:r>
              <a:rPr lang="en-CA" dirty="0" smtClean="0"/>
              <a:t>Are you being asked to license more in digital now than before?</a:t>
            </a:r>
          </a:p>
          <a:p>
            <a:pPr lvl="1"/>
            <a:r>
              <a:rPr lang="en-CA" dirty="0" smtClean="0"/>
              <a:t>Do faculty want to speed of streaming over the dependability of DVD?</a:t>
            </a:r>
          </a:p>
          <a:p>
            <a:pPr lvl="1"/>
            <a:r>
              <a:rPr lang="en-CA" dirty="0" smtClean="0"/>
              <a:t>Does anyone still maintain a VHS collection or 16mm film collection?  What problems is that creating?</a:t>
            </a:r>
          </a:p>
          <a:p>
            <a:pPr lvl="1"/>
            <a:r>
              <a:rPr lang="en-CA" dirty="0" smtClean="0"/>
              <a:t>Are any libraries seeing a decline in video use or have stopped purchasing video altogether?</a:t>
            </a:r>
          </a:p>
          <a:p>
            <a:r>
              <a:rPr lang="en-CA" sz="2800" dirty="0"/>
              <a:t>Questions?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516"/>
            <a:ext cx="7886700" cy="4800447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Creating miter joints</a:t>
            </a:r>
            <a:r>
              <a:rPr lang="en-US" dirty="0"/>
              <a:t> [Video file]. (2004). Retrieved January 11, 2018, </a:t>
            </a:r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fod.infobase.com/PortalPlaylists.aspx?wID=102699&amp;xtid=31982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Segment: Cutting Angles for a Polygon</a:t>
            </a:r>
          </a:p>
          <a:p>
            <a:pPr marL="685782" lvl="2" indent="0">
              <a:buNone/>
            </a:pPr>
            <a:r>
              <a:rPr lang="en-CA" sz="1300" dirty="0" smtClean="0">
                <a:hlinkClick r:id="rId3"/>
              </a:rPr>
              <a:t>http://fod.infobase.com/PortalPlaylists.aspx?wID=102699&amp;xtid=31982&amp;loid=15952</a:t>
            </a:r>
            <a:r>
              <a:rPr lang="en-CA" sz="1300" dirty="0"/>
              <a:t>.</a:t>
            </a:r>
            <a:r>
              <a:rPr lang="en-CA" sz="1300" dirty="0" smtClean="0"/>
              <a:t> </a:t>
            </a:r>
          </a:p>
          <a:p>
            <a:r>
              <a:rPr lang="en-US" i="1" dirty="0" smtClean="0"/>
              <a:t>Gathering </a:t>
            </a:r>
            <a:r>
              <a:rPr lang="en-US" i="1" dirty="0"/>
              <a:t>Storm</a:t>
            </a:r>
            <a:r>
              <a:rPr lang="en-US" dirty="0"/>
              <a:t>. 2017. Accessed January 11, 2018.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fod.infobase.com/PortalPlaylists.aspx?wID=102699&amp;xtid=138065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Microeconomics</a:t>
            </a:r>
            <a:r>
              <a:rPr lang="en-US" i="1" dirty="0"/>
              <a:t>: Understanding the market system</a:t>
            </a:r>
            <a:r>
              <a:rPr lang="en-US" dirty="0"/>
              <a:t> [Video file]. (2011). Retrieved January 11, 2018, from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fod.infobase.com/PortalPlaylists.aspx?wID=102699&amp;xtid=48959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Dunn, Jeff.(2012, August 10). </a:t>
            </a:r>
            <a:r>
              <a:rPr lang="en-US" i="1" dirty="0" smtClean="0"/>
              <a:t>The 100 Best Video Sites for Educators. </a:t>
            </a:r>
            <a:r>
              <a:rPr lang="en-US" dirty="0" smtClean="0"/>
              <a:t>Retrieved from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://www.edudemic.com/best-video-sites-for-teachers</a:t>
            </a:r>
            <a:r>
              <a:rPr lang="en-US" dirty="0" smtClean="0">
                <a:hlinkClick r:id="rId6"/>
              </a:rPr>
              <a:t>/</a:t>
            </a:r>
            <a:r>
              <a:rPr lang="en-US" dirty="0"/>
              <a:t>.</a:t>
            </a:r>
            <a:endParaRPr lang="en-CA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7" y="469441"/>
            <a:ext cx="6347714" cy="5744546"/>
          </a:xfrm>
        </p:spPr>
        <p:txBody>
          <a:bodyPr>
            <a:noAutofit/>
          </a:bodyPr>
          <a:lstStyle/>
          <a:p>
            <a:r>
              <a:rPr lang="en-US" sz="2000" b="1" dirty="0"/>
              <a:t>Contact Information: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CA" sz="2000" b="1" dirty="0"/>
              <a:t>AnneMarie de Groot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>Coordinator of Technical Services &amp; AV Services, </a:t>
            </a:r>
            <a:br>
              <a:rPr lang="en-CA" sz="2000" dirty="0"/>
            </a:br>
            <a:r>
              <a:rPr lang="en-CA" sz="2000" dirty="0"/>
              <a:t>Reg Erhardt Library</a:t>
            </a:r>
            <a:br>
              <a:rPr lang="en-CA" sz="2000" dirty="0"/>
            </a:br>
            <a:r>
              <a:rPr lang="en-CA" sz="2000" dirty="0"/>
              <a:t>Learner Services</a:t>
            </a:r>
            <a:br>
              <a:rPr lang="en-CA" sz="2000" dirty="0"/>
            </a:br>
            <a:r>
              <a:rPr lang="en-CA" sz="2000" dirty="0"/>
              <a:t> </a:t>
            </a:r>
            <a:br>
              <a:rPr lang="en-CA" sz="2000" dirty="0"/>
            </a:br>
            <a:r>
              <a:rPr lang="en-CA" sz="2000" dirty="0"/>
              <a:t>Southern Alberta Institute of Technology</a:t>
            </a:r>
            <a:br>
              <a:rPr lang="en-CA" sz="2000" dirty="0"/>
            </a:br>
            <a:r>
              <a:rPr lang="en-CA" sz="2000" dirty="0"/>
              <a:t>Stan Grad Centre, MC115</a:t>
            </a:r>
            <a:br>
              <a:rPr lang="en-CA" sz="2000" dirty="0"/>
            </a:br>
            <a:r>
              <a:rPr lang="en-CA" sz="2000" dirty="0"/>
              <a:t>1301 – 16 Avenue NW, Calgary AB, T2M 0L4</a:t>
            </a:r>
            <a:br>
              <a:rPr lang="en-CA" sz="2000" dirty="0"/>
            </a:br>
            <a:r>
              <a:rPr lang="en-CA" sz="2000" dirty="0"/>
              <a:t> </a:t>
            </a:r>
            <a:br>
              <a:rPr lang="en-CA" sz="2000" dirty="0"/>
            </a:br>
            <a:r>
              <a:rPr lang="en-CA" sz="2000" dirty="0"/>
              <a:t>(Office) 403.284.8431 </a:t>
            </a:r>
            <a:br>
              <a:rPr lang="en-CA" sz="2000" dirty="0"/>
            </a:br>
            <a:r>
              <a:rPr lang="en-CA" sz="2000" dirty="0"/>
              <a:t>email: annemarie.degroot@sait.ca </a:t>
            </a:r>
            <a:r>
              <a:rPr lang="en-CA" sz="4800" dirty="0"/>
              <a:t/>
            </a:r>
            <a:br>
              <a:rPr lang="en-CA" sz="4800" dirty="0"/>
            </a:br>
            <a:r>
              <a:rPr lang="en-CA" sz="4800" dirty="0"/>
              <a:t> </a:t>
            </a:r>
            <a:br>
              <a:rPr lang="en-CA" sz="4800" dirty="0"/>
            </a:br>
            <a:r>
              <a:rPr lang="en-CA" sz="2000" dirty="0"/>
              <a:t>Pronouns: She/her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9104" y="428124"/>
            <a:ext cx="8043402" cy="1325563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Videos Needs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b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Explore!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573161"/>
            <a:ext cx="7020232" cy="46038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400" dirty="0" smtClean="0"/>
              <a:t>   What do users </a:t>
            </a:r>
            <a:r>
              <a:rPr lang="en-CA" sz="2400" b="1" dirty="0" smtClean="0"/>
              <a:t>need</a:t>
            </a:r>
            <a:r>
              <a:rPr lang="en-CA" sz="2400" dirty="0" smtClean="0"/>
              <a:t>?</a:t>
            </a:r>
            <a:br>
              <a:rPr lang="en-CA" sz="2400" dirty="0" smtClean="0"/>
            </a:br>
            <a:r>
              <a:rPr lang="en-CA" sz="2400" dirty="0" smtClean="0"/>
              <a:t>	</a:t>
            </a:r>
            <a:r>
              <a:rPr lang="en-CA" sz="2000" b="1" dirty="0" smtClean="0"/>
              <a:t>FACULTY</a:t>
            </a:r>
          </a:p>
          <a:p>
            <a:pPr lvl="2"/>
            <a:r>
              <a:rPr lang="en-CA" sz="1800" dirty="0" smtClean="0"/>
              <a:t>Easy to use with the Learning Management System (LMS)</a:t>
            </a:r>
          </a:p>
          <a:p>
            <a:pPr lvl="2"/>
            <a:r>
              <a:rPr lang="en-CA" sz="1800" dirty="0" smtClean="0"/>
              <a:t>Short (under 20 minutes for a full video or under 10 minutes for concept clip)</a:t>
            </a:r>
          </a:p>
          <a:p>
            <a:pPr lvl="2"/>
            <a:r>
              <a:rPr lang="en-CA" sz="1800" dirty="0" smtClean="0"/>
              <a:t>Can share with other faculty who teach similar courses</a:t>
            </a:r>
            <a:br>
              <a:rPr lang="en-CA" sz="1800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457200" lvl="1" indent="0">
              <a:buNone/>
            </a:pPr>
            <a:r>
              <a:rPr lang="en-CA" sz="2000" b="1" dirty="0" smtClean="0"/>
              <a:t>STUDENTS</a:t>
            </a:r>
          </a:p>
          <a:p>
            <a:pPr lvl="2"/>
            <a:r>
              <a:rPr lang="en-CA" sz="1800" dirty="0" smtClean="0"/>
              <a:t>Complete information in one video</a:t>
            </a:r>
          </a:p>
          <a:p>
            <a:pPr lvl="2"/>
            <a:r>
              <a:rPr lang="en-CA" sz="1800" dirty="0" smtClean="0"/>
              <a:t>Ability to use it at home or on their mobile device</a:t>
            </a:r>
          </a:p>
          <a:p>
            <a:pPr lvl="2"/>
            <a:r>
              <a:rPr lang="en-CA" sz="1800" dirty="0" smtClean="0"/>
              <a:t>Easy to find and use (no extra steps or software to install)</a:t>
            </a:r>
          </a:p>
          <a:p>
            <a:pPr lvl="2"/>
            <a:r>
              <a:rPr lang="en-CA" sz="1800" dirty="0" smtClean="0"/>
              <a:t>“Netflix” like behaviour</a:t>
            </a:r>
          </a:p>
          <a:p>
            <a:pPr lvl="1"/>
            <a:endParaRPr lang="en-CA" dirty="0"/>
          </a:p>
          <a:p>
            <a:pPr marL="342891" lvl="1" indent="0">
              <a:buNone/>
            </a:pP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88" y="604924"/>
            <a:ext cx="6347713" cy="1320800"/>
          </a:xfrm>
        </p:spPr>
        <p:txBody>
          <a:bodyPr/>
          <a:lstStyle/>
          <a:p>
            <a:pPr algn="ctr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Videos Wants - </a:t>
            </a:r>
            <a:b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Explore More!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15220"/>
              </p:ext>
            </p:extLst>
          </p:nvPr>
        </p:nvGraphicFramePr>
        <p:xfrm>
          <a:off x="747251" y="2372051"/>
          <a:ext cx="6518788" cy="3830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497"/>
                <a:gridCol w="3441291"/>
              </a:tblGrid>
              <a:tr h="528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0C22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FACULTY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Quick and easy searching and playing</a:t>
                      </a:r>
                      <a:endParaRPr lang="en-CA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Entertainment as well as learning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All in one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Historic information on select 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Easy to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Easy to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Current and relevant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Up-to-date materials</a:t>
                      </a:r>
                      <a:endParaRPr lang="en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Stable (links don’t change or disappear)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Contemporary information on contemporary 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“YouTube” like behaviour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Citations available when they use for class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599" y="1923146"/>
            <a:ext cx="377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What do users </a:t>
            </a:r>
            <a:r>
              <a:rPr lang="en-CA" sz="2400" b="1" dirty="0"/>
              <a:t>want</a:t>
            </a:r>
            <a:r>
              <a:rPr lang="en-CA" sz="2400" dirty="0"/>
              <a:t>?</a:t>
            </a:r>
            <a:endParaRPr lang="en-CA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Exploration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4503"/>
            <a:ext cx="7886700" cy="4682460"/>
          </a:xfrm>
        </p:spPr>
        <p:txBody>
          <a:bodyPr/>
          <a:lstStyle/>
          <a:p>
            <a:r>
              <a:rPr lang="en-US" b="1" dirty="0" smtClean="0"/>
              <a:t>Current trends </a:t>
            </a:r>
            <a:r>
              <a:rPr lang="en-US" dirty="0" smtClean="0"/>
              <a:t>in video resources</a:t>
            </a:r>
          </a:p>
          <a:p>
            <a:pPr lvl="1"/>
            <a:r>
              <a:rPr lang="en-US" dirty="0" smtClean="0"/>
              <a:t>“Netflix” like presentation</a:t>
            </a:r>
          </a:p>
          <a:p>
            <a:pPr lvl="1"/>
            <a:r>
              <a:rPr lang="en-US" dirty="0" smtClean="0"/>
              <a:t>“YouTube” viewing</a:t>
            </a:r>
          </a:p>
          <a:p>
            <a:pPr lvl="1"/>
            <a:r>
              <a:rPr lang="en-US" dirty="0" smtClean="0"/>
              <a:t>Streaming Digital video platforms</a:t>
            </a:r>
          </a:p>
          <a:p>
            <a:pPr lvl="1"/>
            <a:r>
              <a:rPr lang="en-US" dirty="0" smtClean="0"/>
              <a:t>Video Hosts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Coming trends </a:t>
            </a:r>
            <a:r>
              <a:rPr lang="en-US" dirty="0" smtClean="0"/>
              <a:t>in video resources</a:t>
            </a:r>
          </a:p>
          <a:p>
            <a:pPr lvl="1"/>
            <a:r>
              <a:rPr lang="en-US" dirty="0" smtClean="0"/>
              <a:t>Video platform blended with learning management systems</a:t>
            </a:r>
          </a:p>
          <a:p>
            <a:pPr lvl="1"/>
            <a:r>
              <a:rPr lang="en-US" dirty="0" smtClean="0"/>
              <a:t>Specific video type platforms (Documentary only, News Only, etc.)</a:t>
            </a:r>
          </a:p>
          <a:p>
            <a:pPr lvl="1"/>
            <a:r>
              <a:rPr lang="en-US" dirty="0"/>
              <a:t>Video Portals or Corporate platforms for all materials by one </a:t>
            </a:r>
            <a:r>
              <a:rPr lang="en-US" dirty="0" smtClean="0"/>
              <a:t>producer.</a:t>
            </a:r>
          </a:p>
          <a:p>
            <a:pPr lvl="1"/>
            <a:r>
              <a:rPr lang="en-US" dirty="0" smtClean="0"/>
              <a:t>Digital video producers also producing ‘complete’ courses and Courseware producers creating digital video on a single platform.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Exploration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5510"/>
            <a:ext cx="7886700" cy="474145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Marketplace </a:t>
            </a:r>
            <a:r>
              <a:rPr lang="en-US" sz="2400" b="1" dirty="0" smtClean="0"/>
              <a:t>changes</a:t>
            </a:r>
          </a:p>
          <a:p>
            <a:pPr lvl="1"/>
            <a:r>
              <a:rPr lang="en-US" dirty="0" smtClean="0"/>
              <a:t>More subscription based general viewing platforms</a:t>
            </a:r>
          </a:p>
          <a:p>
            <a:pPr lvl="1"/>
            <a:r>
              <a:rPr lang="en-US" dirty="0" smtClean="0"/>
              <a:t>Smaller number of video producers/distributors</a:t>
            </a:r>
          </a:p>
          <a:p>
            <a:pPr lvl="1"/>
            <a:r>
              <a:rPr lang="en-US" dirty="0" smtClean="0"/>
              <a:t>Video producers/distributors moving to becoming Online Video Distributors (OVD)</a:t>
            </a:r>
          </a:p>
          <a:p>
            <a:pPr lvl="1"/>
            <a:r>
              <a:rPr lang="en-US" dirty="0" smtClean="0"/>
              <a:t>Free versus fee for service</a:t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Platform changes</a:t>
            </a:r>
          </a:p>
          <a:p>
            <a:pPr lvl="1"/>
            <a:r>
              <a:rPr lang="en-US" dirty="0" smtClean="0"/>
              <a:t>Smaller bandwidth demands for online video</a:t>
            </a:r>
          </a:p>
          <a:p>
            <a:pPr lvl="1"/>
            <a:r>
              <a:rPr lang="en-US" dirty="0" smtClean="0"/>
              <a:t>More tools to streamline integration of video</a:t>
            </a:r>
          </a:p>
          <a:p>
            <a:pPr lvl="1"/>
            <a:r>
              <a:rPr lang="en-US" dirty="0" smtClean="0"/>
              <a:t>Simplified players</a:t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Access changes</a:t>
            </a:r>
          </a:p>
          <a:p>
            <a:pPr lvl="1"/>
            <a:r>
              <a:rPr lang="en-US" dirty="0" smtClean="0"/>
              <a:t>Different access models (subscription based, individual title purchases, Patron Driven Access [PDA])</a:t>
            </a:r>
            <a:endParaRPr lang="en-US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093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Exploration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01" y="1582993"/>
            <a:ext cx="7886700" cy="4682459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Faculty changes </a:t>
            </a:r>
            <a:endParaRPr lang="en-US" sz="2400" b="1" dirty="0" smtClean="0"/>
          </a:p>
          <a:p>
            <a:pPr lvl="1"/>
            <a:r>
              <a:rPr lang="en-US" b="1" dirty="0" smtClean="0"/>
              <a:t>Incoming faculty </a:t>
            </a:r>
            <a:r>
              <a:rPr lang="en-US" dirty="0" smtClean="0"/>
              <a:t>are more tech savvy and can manage the different styles and platforms without much difficulty.</a:t>
            </a:r>
          </a:p>
          <a:p>
            <a:pPr lvl="1"/>
            <a:r>
              <a:rPr lang="en-US" b="1" dirty="0" smtClean="0"/>
              <a:t>More information available </a:t>
            </a:r>
            <a:r>
              <a:rPr lang="en-US" dirty="0" smtClean="0"/>
              <a:t>about how to successfully integrate video in courses via blogs, sharing and helps.</a:t>
            </a:r>
          </a:p>
          <a:p>
            <a:pPr lvl="1"/>
            <a:r>
              <a:rPr lang="en-US" b="1" dirty="0" smtClean="0"/>
              <a:t>Adding digital content to curriculum </a:t>
            </a:r>
            <a:r>
              <a:rPr lang="en-US" dirty="0" smtClean="0"/>
              <a:t>via LMS support, peer-to-peer teaching and Library services support is easier.</a:t>
            </a:r>
          </a:p>
          <a:p>
            <a:pPr lvl="2"/>
            <a:r>
              <a:rPr lang="en-US" dirty="0" smtClean="0"/>
              <a:t>Example of this is the </a:t>
            </a:r>
            <a:r>
              <a:rPr lang="en-US" dirty="0" err="1" smtClean="0"/>
              <a:t>TechSmith</a:t>
            </a:r>
            <a:r>
              <a:rPr lang="en-US" dirty="0" smtClean="0"/>
              <a:t> Blog: </a:t>
            </a:r>
            <a:r>
              <a:rPr lang="en-US" i="1" u="sng" dirty="0" smtClean="0"/>
              <a:t>10 Ways You Can Use Video to Enhance Your Digital Learning Content</a:t>
            </a:r>
            <a:r>
              <a:rPr lang="en-US" i="1" dirty="0" smtClean="0"/>
              <a:t> </a:t>
            </a:r>
            <a:r>
              <a:rPr lang="en-US" dirty="0" smtClean="0"/>
              <a:t>about digital content from the makers of CAMTASIA a video capture tool. (Amboy, 2017) </a:t>
            </a:r>
          </a:p>
          <a:p>
            <a:r>
              <a:rPr lang="en-US" sz="2400" b="1" dirty="0" smtClean="0"/>
              <a:t>Student </a:t>
            </a:r>
            <a:r>
              <a:rPr lang="en-US" sz="2400" b="1" dirty="0"/>
              <a:t>changes </a:t>
            </a:r>
            <a:endParaRPr lang="en-US" sz="2400" b="1" dirty="0" smtClean="0"/>
          </a:p>
          <a:p>
            <a:pPr lvl="1"/>
            <a:r>
              <a:rPr lang="en-US" b="1" dirty="0" smtClean="0"/>
              <a:t>New incoming students are also more tech savvy </a:t>
            </a:r>
            <a:r>
              <a:rPr lang="en-US" dirty="0" smtClean="0"/>
              <a:t>and use their devices for more things in a given day than before. The younger students have more experience with their devices.</a:t>
            </a:r>
          </a:p>
          <a:p>
            <a:pPr lvl="1"/>
            <a:r>
              <a:rPr lang="en-US" b="1" dirty="0" smtClean="0"/>
              <a:t>Digital divide still a factor </a:t>
            </a:r>
            <a:r>
              <a:rPr lang="en-US" dirty="0" smtClean="0"/>
              <a:t>– where some students are still in a position of not being able to access or to keep up with changes in the digital environment.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sz="2300" dirty="0" smtClean="0"/>
              <a:t>*</a:t>
            </a:r>
            <a:r>
              <a:rPr lang="en-US" sz="1800" dirty="0"/>
              <a:t>age and technical capability</a:t>
            </a:r>
            <a:endParaRPr lang="en-CA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44930" cy="1320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- Sources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2658"/>
            <a:ext cx="7886700" cy="45743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/>
              <a:t>Sources </a:t>
            </a:r>
            <a:r>
              <a:rPr lang="en-US" sz="3300" b="1" dirty="0" smtClean="0"/>
              <a:t>in </a:t>
            </a:r>
            <a:r>
              <a:rPr lang="en-US" sz="3300" b="1" dirty="0"/>
              <a:t>the Last 5 Years </a:t>
            </a:r>
            <a:r>
              <a:rPr lang="en-US" sz="2400" dirty="0"/>
              <a:t/>
            </a:r>
            <a:br>
              <a:rPr lang="en-US" sz="2400" dirty="0"/>
            </a:br>
            <a:endParaRPr lang="en-CA" sz="2800" dirty="0" smtClean="0"/>
          </a:p>
          <a:p>
            <a:r>
              <a:rPr lang="en-CA" sz="2800" dirty="0" smtClean="0"/>
              <a:t>Reduction in the number of video producers and distributors – consolidation of vendors</a:t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2800" dirty="0" smtClean="0"/>
              <a:t>Growth in platform availability – more variety</a:t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2800" dirty="0" smtClean="0"/>
              <a:t>Purchase model changes  - addition of PDA model or license based on usage </a:t>
            </a:r>
            <a:br>
              <a:rPr lang="en-CA" sz="2800" dirty="0" smtClean="0"/>
            </a:br>
            <a:endParaRPr lang="en-CA" sz="2800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- Law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 smtClean="0"/>
              <a:t>Law in </a:t>
            </a:r>
            <a:r>
              <a:rPr lang="en-US" sz="3100" b="1" dirty="0"/>
              <a:t>the Last 5 </a:t>
            </a:r>
            <a:r>
              <a:rPr lang="en-US" sz="3100" b="1" dirty="0" smtClean="0"/>
              <a:t>Years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CA" sz="2800" b="1" dirty="0" smtClean="0"/>
          </a:p>
          <a:p>
            <a:r>
              <a:rPr lang="en-CA" sz="2800" dirty="0" smtClean="0"/>
              <a:t>Canadian Copyright </a:t>
            </a:r>
            <a:r>
              <a:rPr lang="en-CA" sz="2800" dirty="0"/>
              <a:t>law update </a:t>
            </a: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000" dirty="0" smtClean="0"/>
              <a:t>(amended 2017-06-19) </a:t>
            </a:r>
          </a:p>
          <a:p>
            <a:pPr lvl="1"/>
            <a:r>
              <a:rPr lang="en-CA" sz="2500" dirty="0" smtClean="0"/>
              <a:t>changed </a:t>
            </a:r>
            <a:r>
              <a:rPr lang="en-CA" sz="2500" dirty="0"/>
              <a:t>the definition of educational use of video materials </a:t>
            </a:r>
            <a:r>
              <a:rPr lang="en-CA" sz="2500" dirty="0" smtClean="0"/>
              <a:t/>
            </a:r>
            <a:br>
              <a:rPr lang="en-CA" sz="2500" dirty="0" smtClean="0"/>
            </a:br>
            <a:endParaRPr lang="en-CA" sz="2500" dirty="0"/>
          </a:p>
          <a:p>
            <a:pPr lvl="1"/>
            <a:r>
              <a:rPr lang="en-CA" sz="2500" dirty="0" smtClean="0"/>
              <a:t>no </a:t>
            </a:r>
            <a:r>
              <a:rPr lang="en-CA" sz="2500" dirty="0"/>
              <a:t>longer </a:t>
            </a:r>
            <a:r>
              <a:rPr lang="en-CA" sz="2500" dirty="0" smtClean="0"/>
              <a:t>requires </a:t>
            </a:r>
            <a:r>
              <a:rPr lang="en-CA" sz="2500" dirty="0"/>
              <a:t>Public Performance Rights clearance to use video in </a:t>
            </a:r>
            <a:r>
              <a:rPr lang="en-CA" sz="2500" dirty="0" smtClean="0"/>
              <a:t>class for educational purposes</a:t>
            </a:r>
            <a:endParaRPr lang="en-CA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6027-878D-A249-A7C0-2BF119D95C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1840</TotalTime>
  <Words>977</Words>
  <Application>Microsoft Office PowerPoint</Application>
  <PresentationFormat>On-screen Show (4:3)</PresentationFormat>
  <Paragraphs>204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Trebuchet MS</vt:lpstr>
      <vt:lpstr>Verdana</vt:lpstr>
      <vt:lpstr>Wingdings 3</vt:lpstr>
      <vt:lpstr>Facet</vt:lpstr>
      <vt:lpstr>Alberta Library Conference  April 28,2018 Jasper, Alberta </vt:lpstr>
      <vt:lpstr>      COVERAGE</vt:lpstr>
      <vt:lpstr>Current Videos Needs -  Let’s Explore!</vt:lpstr>
      <vt:lpstr>Current Videos Wants -  Let’s Explore More!</vt:lpstr>
      <vt:lpstr>Resource Exploration</vt:lpstr>
      <vt:lpstr>Market Exploration</vt:lpstr>
      <vt:lpstr>User Exploration   </vt:lpstr>
      <vt:lpstr>Changes to Resources - Sources</vt:lpstr>
      <vt:lpstr>Changes to Resources - Law</vt:lpstr>
      <vt:lpstr>Changes to Resources - Availability</vt:lpstr>
      <vt:lpstr>Learning Management Systems (LMS) Changes </vt:lpstr>
      <vt:lpstr>Questions of Format  </vt:lpstr>
      <vt:lpstr>Cataloguing and Access</vt:lpstr>
      <vt:lpstr>Cataloguing and Access </vt:lpstr>
      <vt:lpstr>Is Video Dead?  I think NOT!</vt:lpstr>
      <vt:lpstr>A New Way To See A Concept</vt:lpstr>
      <vt:lpstr>Documentary Learning</vt:lpstr>
      <vt:lpstr>How To Video…</vt:lpstr>
      <vt:lpstr>Proof Video is NOT Dead!</vt:lpstr>
      <vt:lpstr>Video is Not Dead… According To The Statistics</vt:lpstr>
      <vt:lpstr>Video is Not Dead… According To The Statistics</vt:lpstr>
      <vt:lpstr>Video is Not Dead… According To The Statistics</vt:lpstr>
      <vt:lpstr>Video is Not Dead… According To The Statistics</vt:lpstr>
      <vt:lpstr>Audience Participation </vt:lpstr>
      <vt:lpstr>Bibliography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MC119A</cp:lastModifiedBy>
  <cp:revision>119</cp:revision>
  <cp:lastPrinted>2018-04-24T18:39:46Z</cp:lastPrinted>
  <dcterms:created xsi:type="dcterms:W3CDTF">2016-04-14T19:43:58Z</dcterms:created>
  <dcterms:modified xsi:type="dcterms:W3CDTF">2018-04-28T15:59:26Z</dcterms:modified>
</cp:coreProperties>
</file>