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20"/>
  </p:notesMasterIdLst>
  <p:sldIdLst>
    <p:sldId id="256" r:id="rId5"/>
    <p:sldId id="257" r:id="rId6"/>
    <p:sldId id="258" r:id="rId7"/>
    <p:sldId id="259"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Robot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C394B8-08CD-4C62-BEC2-60E22E1DC242}" v="17" dt="2023-05-03T14:45:59.320"/>
  </p1510:revLst>
</p1510:revInfo>
</file>

<file path=ppt/tableStyles.xml><?xml version="1.0" encoding="utf-8"?>
<a:tblStyleLst xmlns:a="http://schemas.openxmlformats.org/drawingml/2006/main" def="{8C1825E9-F76E-4C57-ACCE-F68D2194B79F}">
  <a:tblStyle styleId="{8C1825E9-F76E-4C57-ACCE-F68D2194B79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C825BA3-21BF-4B7D-8B92-7B8DB7BE577F}" styleName="Table_1">
    <a:wholeTbl>
      <a:tcTxStyle b="off" i="off">
        <a:font>
          <a:latin typeface="Calibri"/>
          <a:ea typeface="Calibri"/>
          <a:cs typeface="Calibri"/>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1V>
    <a:band2V>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059" autoAdjust="0"/>
  </p:normalViewPr>
  <p:slideViewPr>
    <p:cSldViewPr snapToGrid="0">
      <p:cViewPr varScale="1">
        <p:scale>
          <a:sx n="64" d="100"/>
          <a:sy n="64" d="100"/>
        </p:scale>
        <p:origin x="1668"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12e4b35657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212e4b35657_2_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 name="Google Shape;72;g212e4b35657_2_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2b80d8306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2b80d8306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12e4b3565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12e4b3565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g212e4b3565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2b80d83068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2b80d8306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12e4b3565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212e4b35657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2" name="Google Shape;232;g212e4b35657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12e4b35657_2_17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7" name="Google Shape;237;g212e4b35657_2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12e4b35657_2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4" name="Google Shape;244;g212e4b35657_2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2e4b35657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212e4b35657_2_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g212e4b35657_2_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12e4b35657_2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212e4b35657_2_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212e4b35657_2_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c9e0bd06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c9e0bd060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Clr>
                <a:schemeClr val="dk1"/>
              </a:buClr>
              <a:buSzPts val="1200"/>
              <a:buChar char="•"/>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12e4b35657_2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g212e4b35657_2_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g212e4b35657_2_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bce28811d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22bce28811d_1_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g22bce28811d_1_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3c9e0bd060_4_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3c9e0bd060_4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b80d8306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b80d8306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12e4b35657_2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212e4b35657_2_1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g212e4b35657_2_1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4" name="Google Shape;54;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7" name="Google Shape;57;p15"/>
          <p:cNvSpPr txBox="1">
            <a:spLocks noGrp="1"/>
          </p:cNvSpPr>
          <p:nvPr>
            <p:ph type="body" idx="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3a">
  <p:cSld name="Content Slide 3a">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568568" y="389212"/>
            <a:ext cx="7907216" cy="655511"/>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B2953"/>
              </a:buClr>
              <a:buSzPts val="3300"/>
              <a:buFont typeface="Calibri"/>
              <a:buNone/>
              <a:defRPr sz="3300" b="0" i="0" u="none" strike="noStrike" cap="none">
                <a:solidFill>
                  <a:srgbClr val="0B2953"/>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60" name="Google Shape;60;p16"/>
          <p:cNvSpPr txBox="1">
            <a:spLocks noGrp="1"/>
          </p:cNvSpPr>
          <p:nvPr>
            <p:ph type="body" idx="1"/>
          </p:nvPr>
        </p:nvSpPr>
        <p:spPr>
          <a:xfrm>
            <a:off x="568569" y="1140863"/>
            <a:ext cx="7907216" cy="2768838"/>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0B2953"/>
              </a:buClr>
              <a:buSzPts val="2100"/>
              <a:buFont typeface="Arial"/>
              <a:buNone/>
              <a:defRPr sz="2100" b="0" i="0" u="none" strike="noStrike" cap="none">
                <a:solidFill>
                  <a:srgbClr val="0B2953"/>
                </a:solidFill>
                <a:latin typeface="Calibri"/>
                <a:ea typeface="Calibri"/>
                <a:cs typeface="Calibri"/>
                <a:sym typeface="Calibri"/>
              </a:defRPr>
            </a:lvl1pPr>
            <a:lvl2pPr marL="914400" marR="0" lvl="1" indent="-228600" algn="l" rtl="0">
              <a:lnSpc>
                <a:spcPct val="90000"/>
              </a:lnSpc>
              <a:spcBef>
                <a:spcPts val="400"/>
              </a:spcBef>
              <a:spcAft>
                <a:spcPts val="0"/>
              </a:spcAft>
              <a:buClr>
                <a:srgbClr val="0B2953"/>
              </a:buClr>
              <a:buSzPts val="1800"/>
              <a:buFont typeface="Arial"/>
              <a:buNone/>
              <a:defRPr sz="1800" b="0" i="0" u="none" strike="noStrike" cap="none">
                <a:solidFill>
                  <a:srgbClr val="0B2953"/>
                </a:solidFill>
                <a:latin typeface="Calibri"/>
                <a:ea typeface="Calibri"/>
                <a:cs typeface="Calibri"/>
                <a:sym typeface="Calibri"/>
              </a:defRPr>
            </a:lvl2pPr>
            <a:lvl3pPr marL="1371600" marR="0" lvl="2" indent="-228600" algn="l" rtl="0">
              <a:lnSpc>
                <a:spcPct val="90000"/>
              </a:lnSpc>
              <a:spcBef>
                <a:spcPts val="400"/>
              </a:spcBef>
              <a:spcAft>
                <a:spcPts val="0"/>
              </a:spcAft>
              <a:buClr>
                <a:srgbClr val="0B2953"/>
              </a:buClr>
              <a:buSzPts val="1500"/>
              <a:buFont typeface="Arial"/>
              <a:buNone/>
              <a:defRPr sz="1500" b="0" i="0" u="none" strike="noStrike" cap="none">
                <a:solidFill>
                  <a:srgbClr val="0B2953"/>
                </a:solidFill>
                <a:latin typeface="Calibri"/>
                <a:ea typeface="Calibri"/>
                <a:cs typeface="Calibri"/>
                <a:sym typeface="Calibri"/>
              </a:defRPr>
            </a:lvl3pPr>
            <a:lvl4pPr marL="1828800" marR="0" lvl="3" indent="-228600" algn="l" rtl="0">
              <a:lnSpc>
                <a:spcPct val="90000"/>
              </a:lnSpc>
              <a:spcBef>
                <a:spcPts val="400"/>
              </a:spcBef>
              <a:spcAft>
                <a:spcPts val="0"/>
              </a:spcAft>
              <a:buClr>
                <a:srgbClr val="0B2953"/>
              </a:buClr>
              <a:buSzPts val="1400"/>
              <a:buFont typeface="Arial"/>
              <a:buNone/>
              <a:defRPr sz="1400" b="0" i="0" u="none" strike="noStrike" cap="none">
                <a:solidFill>
                  <a:srgbClr val="0B2953"/>
                </a:solidFill>
                <a:latin typeface="Calibri"/>
                <a:ea typeface="Calibri"/>
                <a:cs typeface="Calibri"/>
                <a:sym typeface="Calibri"/>
              </a:defRPr>
            </a:lvl4pPr>
            <a:lvl5pPr marL="2286000" marR="0" lvl="4" indent="-228600" algn="l" rtl="0">
              <a:lnSpc>
                <a:spcPct val="90000"/>
              </a:lnSpc>
              <a:spcBef>
                <a:spcPts val="400"/>
              </a:spcBef>
              <a:spcAft>
                <a:spcPts val="0"/>
              </a:spcAft>
              <a:buClr>
                <a:srgbClr val="0B2953"/>
              </a:buClr>
              <a:buSzPts val="1400"/>
              <a:buFont typeface="Arial"/>
              <a:buNone/>
              <a:defRPr sz="1400" b="0" i="0" u="none" strike="noStrike" cap="none">
                <a:solidFill>
                  <a:srgbClr val="0B2953"/>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3b">
  <p:cSld name="Content Slide 3b">
    <p:spTree>
      <p:nvGrpSpPr>
        <p:cNvPr id="1" name="Shape 63"/>
        <p:cNvGrpSpPr/>
        <p:nvPr/>
      </p:nvGrpSpPr>
      <p:grpSpPr>
        <a:xfrm>
          <a:off x="0" y="0"/>
          <a:ext cx="0" cy="0"/>
          <a:chOff x="0" y="0"/>
          <a:chExt cx="0" cy="0"/>
        </a:xfrm>
      </p:grpSpPr>
      <p:sp>
        <p:nvSpPr>
          <p:cNvPr id="64" name="Google Shape;64;p18"/>
          <p:cNvSpPr>
            <a:spLocks noGrp="1"/>
          </p:cNvSpPr>
          <p:nvPr>
            <p:ph type="pic" idx="2"/>
          </p:nvPr>
        </p:nvSpPr>
        <p:spPr>
          <a:xfrm>
            <a:off x="0" y="0"/>
            <a:ext cx="9144000" cy="4107581"/>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3c">
  <p:cSld name="Content Slide 3c">
    <p:spTree>
      <p:nvGrpSpPr>
        <p:cNvPr id="1" name="Shape 65"/>
        <p:cNvGrpSpPr/>
        <p:nvPr/>
      </p:nvGrpSpPr>
      <p:grpSpPr>
        <a:xfrm>
          <a:off x="0" y="0"/>
          <a:ext cx="0" cy="0"/>
          <a:chOff x="0" y="0"/>
          <a:chExt cx="0" cy="0"/>
        </a:xfrm>
      </p:grpSpPr>
      <p:sp>
        <p:nvSpPr>
          <p:cNvPr id="66" name="Google Shape;66;p19"/>
          <p:cNvSpPr>
            <a:spLocks noGrp="1"/>
          </p:cNvSpPr>
          <p:nvPr>
            <p:ph type="pic" idx="2"/>
          </p:nvPr>
        </p:nvSpPr>
        <p:spPr>
          <a:xfrm>
            <a:off x="0" y="0"/>
            <a:ext cx="6223475" cy="4122019"/>
          </a:xfrm>
          <a:prstGeom prst="rect">
            <a:avLst/>
          </a:prstGeom>
          <a:noFill/>
          <a:ln>
            <a:noFill/>
          </a:ln>
        </p:spPr>
      </p:sp>
      <p:sp>
        <p:nvSpPr>
          <p:cNvPr id="67" name="Google Shape;67;p19"/>
          <p:cNvSpPr>
            <a:spLocks noGrp="1"/>
          </p:cNvSpPr>
          <p:nvPr>
            <p:ph type="pic" idx="3"/>
          </p:nvPr>
        </p:nvSpPr>
        <p:spPr>
          <a:xfrm>
            <a:off x="6268641" y="2165846"/>
            <a:ext cx="2875359" cy="1956173"/>
          </a:xfrm>
          <a:prstGeom prst="rect">
            <a:avLst/>
          </a:prstGeom>
          <a:noFill/>
          <a:ln>
            <a:noFill/>
          </a:ln>
        </p:spPr>
      </p:sp>
      <p:sp>
        <p:nvSpPr>
          <p:cNvPr id="68" name="Google Shape;68;p19"/>
          <p:cNvSpPr>
            <a:spLocks noGrp="1"/>
          </p:cNvSpPr>
          <p:nvPr>
            <p:ph type="pic" idx="4"/>
          </p:nvPr>
        </p:nvSpPr>
        <p:spPr>
          <a:xfrm>
            <a:off x="6268641" y="6409"/>
            <a:ext cx="2875359" cy="2089448"/>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8">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www.pexels.com/search/stress/"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pexels.com/photo/a-stressed-student-reading-a-document-777714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yingliu@uvic.ca" TargetMode="External"/><Relationship Id="rId4" Type="http://schemas.openxmlformats.org/officeDocument/2006/relationships/hyperlink" Target="mailto:aditig@uvic.ca"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1016/j.acalib.2014.04.009" TargetMode="External"/><Relationship Id="rId3" Type="http://schemas.openxmlformats.org/officeDocument/2006/relationships/hyperlink" Target="https://www.youtube.com/watch?v=wWjw7NnIUoc&amp;t" TargetMode="External"/><Relationship Id="rId7" Type="http://schemas.openxmlformats.org/officeDocument/2006/relationships/hyperlink" Target="https://www.carli.illinois.edu/products-services/pub-serv/instruction/WorkInProcess-HarrisOhVincent" TargetMode="External"/><Relationship Id="rId12" Type="http://schemas.openxmlformats.org/officeDocument/2006/relationships/hyperlink" Target="https://doi.org/10.1177/0022487102053001003"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jstor.org/stable/23479642" TargetMode="External"/><Relationship Id="rId11" Type="http://schemas.openxmlformats.org/officeDocument/2006/relationships/hyperlink" Target="https://doi.org/10.1080/01626620.2011.627050" TargetMode="External"/><Relationship Id="rId5" Type="http://schemas.openxmlformats.org/officeDocument/2006/relationships/hyperlink" Target="https://www.youtube.com/watch?v=kAUr5oeBqW0" TargetMode="External"/><Relationship Id="rId10" Type="http://schemas.openxmlformats.org/officeDocument/2006/relationships/hyperlink" Target="https://doi.org/10.1086/597080" TargetMode="External"/><Relationship Id="rId4" Type="http://schemas.openxmlformats.org/officeDocument/2006/relationships/hyperlink" Target="https://www.youtube.com/watch?v=m7El724iGt4&amp;t" TargetMode="External"/><Relationship Id="rId9" Type="http://schemas.openxmlformats.org/officeDocument/2006/relationships/hyperlink" Target="https://www.ascd.org/el/articles/what-we-can-learn-from-multicultural-education-resear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ditig@uvic.ca" TargetMode="External"/><Relationship Id="rId7" Type="http://schemas.openxmlformats.org/officeDocument/2006/relationships/hyperlink" Target="mailto:qichenzhong@uvic.c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tclin@uvic.ca" TargetMode="External"/><Relationship Id="rId5" Type="http://schemas.openxmlformats.org/officeDocument/2006/relationships/hyperlink" Target="mailto:suzukit@uvic.ca" TargetMode="External"/><Relationship Id="rId4" Type="http://schemas.openxmlformats.org/officeDocument/2006/relationships/hyperlink" Target="mailto:yingliu@uvic.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respondingtogether.wikispiral.org/tiki-read_article.php?articleId=38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pixabay.com/images/download/network-1019778_1920.jpg?attachment&amp;mod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unsplash.com/s/photos/learning?utm_source=unsplash&amp;utm_medium=referral&amp;utm_content=creditCopyText" TargetMode="External"/><Relationship Id="rId5" Type="http://schemas.openxmlformats.org/officeDocument/2006/relationships/hyperlink" Target="https://unsplash.com/@brookecagle?utm_source=unsplash&amp;utm_medium=referral&amp;utm_content=creditCopyText"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0"/>
          <p:cNvSpPr txBox="1">
            <a:spLocks noGrp="1"/>
          </p:cNvSpPr>
          <p:nvPr>
            <p:ph type="ctrTitle"/>
          </p:nvPr>
        </p:nvSpPr>
        <p:spPr>
          <a:xfrm>
            <a:off x="437025" y="182475"/>
            <a:ext cx="8358600" cy="14568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4050"/>
              <a:buFont typeface="Calibri"/>
              <a:buNone/>
            </a:pPr>
            <a:r>
              <a:rPr lang="en" sz="3200" b="1">
                <a:solidFill>
                  <a:srgbClr val="1C4587"/>
                </a:solidFill>
                <a:highlight>
                  <a:srgbClr val="FFFFFF"/>
                </a:highlight>
              </a:rPr>
              <a:t>Creating a sense of belonging in students using culturally responsive and inclusive teaching practices  </a:t>
            </a:r>
            <a:r>
              <a:rPr lang="en" sz="3200" b="1">
                <a:solidFill>
                  <a:srgbClr val="1C4587"/>
                </a:solidFill>
              </a:rPr>
              <a:t> </a:t>
            </a:r>
            <a:endParaRPr sz="3200" b="1">
              <a:solidFill>
                <a:srgbClr val="1C4587"/>
              </a:solidFill>
            </a:endParaRPr>
          </a:p>
        </p:txBody>
      </p:sp>
      <p:sp>
        <p:nvSpPr>
          <p:cNvPr id="75" name="Google Shape;75;p20"/>
          <p:cNvSpPr txBox="1"/>
          <p:nvPr/>
        </p:nvSpPr>
        <p:spPr>
          <a:xfrm>
            <a:off x="1404323" y="1939880"/>
            <a:ext cx="6723300" cy="900300"/>
          </a:xfrm>
          <a:prstGeom prst="rect">
            <a:avLst/>
          </a:prstGeom>
          <a:solidFill>
            <a:srgbClr val="F3F3F3"/>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2700" b="1">
                <a:solidFill>
                  <a:srgbClr val="002060"/>
                </a:solidFill>
                <a:latin typeface="Calibri"/>
                <a:ea typeface="Calibri"/>
                <a:cs typeface="Calibri"/>
                <a:sym typeface="Calibri"/>
              </a:rPr>
              <a:t>2023 VILSC </a:t>
            </a:r>
            <a:r>
              <a:rPr lang="en" sz="2700" b="1" i="0" u="none" strike="noStrike" cap="none">
                <a:solidFill>
                  <a:srgbClr val="002060"/>
                </a:solidFill>
                <a:latin typeface="Calibri"/>
                <a:ea typeface="Calibri"/>
                <a:cs typeface="Calibri"/>
                <a:sym typeface="Calibri"/>
              </a:rPr>
              <a:t>Conference</a:t>
            </a:r>
            <a:br>
              <a:rPr lang="en" sz="2700" b="1" i="0" u="none" strike="noStrike" cap="none">
                <a:solidFill>
                  <a:srgbClr val="002060"/>
                </a:solidFill>
                <a:latin typeface="Calibri"/>
                <a:ea typeface="Calibri"/>
                <a:cs typeface="Calibri"/>
                <a:sym typeface="Calibri"/>
              </a:rPr>
            </a:br>
            <a:r>
              <a:rPr lang="en" sz="2700" b="1">
                <a:solidFill>
                  <a:srgbClr val="002060"/>
                </a:solidFill>
                <a:latin typeface="Calibri"/>
                <a:ea typeface="Calibri"/>
                <a:cs typeface="Calibri"/>
                <a:sym typeface="Calibri"/>
              </a:rPr>
              <a:t>May 5</a:t>
            </a:r>
            <a:r>
              <a:rPr lang="en" sz="2700" b="1" i="0" u="none" strike="noStrike" cap="none">
                <a:solidFill>
                  <a:srgbClr val="002060"/>
                </a:solidFill>
                <a:latin typeface="Calibri"/>
                <a:ea typeface="Calibri"/>
                <a:cs typeface="Calibri"/>
                <a:sym typeface="Calibri"/>
              </a:rPr>
              <a:t>, 2023</a:t>
            </a:r>
            <a:endParaRPr sz="1100">
              <a:solidFill>
                <a:srgbClr val="002060"/>
              </a:solidFill>
            </a:endParaRPr>
          </a:p>
        </p:txBody>
      </p:sp>
      <p:sp>
        <p:nvSpPr>
          <p:cNvPr id="76" name="Google Shape;76;p20"/>
          <p:cNvSpPr txBox="1"/>
          <p:nvPr/>
        </p:nvSpPr>
        <p:spPr>
          <a:xfrm>
            <a:off x="437025" y="3306125"/>
            <a:ext cx="2521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2060"/>
                </a:solidFill>
              </a:rPr>
              <a:t>Ying Liu,</a:t>
            </a:r>
            <a:r>
              <a:rPr lang="en">
                <a:solidFill>
                  <a:srgbClr val="002060"/>
                </a:solidFill>
                <a:highlight>
                  <a:schemeClr val="lt1"/>
                </a:highlight>
              </a:rPr>
              <a:t> M.A., M.L.I.S</a:t>
            </a:r>
            <a:endParaRPr>
              <a:solidFill>
                <a:srgbClr val="002060"/>
              </a:solidFill>
              <a:highlight>
                <a:schemeClr val="lt1"/>
              </a:highlight>
            </a:endParaRPr>
          </a:p>
          <a:p>
            <a:pPr marL="0" lvl="0" indent="0" algn="l" rtl="0">
              <a:spcBef>
                <a:spcPts val="0"/>
              </a:spcBef>
              <a:spcAft>
                <a:spcPts val="0"/>
              </a:spcAft>
              <a:buNone/>
            </a:pPr>
            <a:r>
              <a:rPr lang="en">
                <a:solidFill>
                  <a:srgbClr val="002060"/>
                </a:solidFill>
                <a:latin typeface="Calibri"/>
                <a:ea typeface="Calibri"/>
                <a:cs typeface="Calibri"/>
                <a:sym typeface="Calibri"/>
              </a:rPr>
              <a:t>Linguistics, Asian Studies &amp; Religious Studies </a:t>
            </a:r>
            <a:r>
              <a:rPr lang="en">
                <a:solidFill>
                  <a:srgbClr val="002060"/>
                </a:solidFill>
              </a:rPr>
              <a:t>Librarian</a:t>
            </a:r>
            <a:r>
              <a:rPr lang="en">
                <a:solidFill>
                  <a:schemeClr val="dk1"/>
                </a:solidFill>
              </a:rPr>
              <a:t> </a:t>
            </a:r>
            <a:endParaRPr/>
          </a:p>
        </p:txBody>
      </p:sp>
      <p:sp>
        <p:nvSpPr>
          <p:cNvPr id="77" name="Google Shape;77;p20"/>
          <p:cNvSpPr txBox="1"/>
          <p:nvPr/>
        </p:nvSpPr>
        <p:spPr>
          <a:xfrm>
            <a:off x="2698525" y="3306125"/>
            <a:ext cx="2456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2060"/>
                </a:solidFill>
              </a:rPr>
              <a:t>Aditi Gupta,</a:t>
            </a:r>
            <a:r>
              <a:rPr lang="en">
                <a:solidFill>
                  <a:srgbClr val="002060"/>
                </a:solidFill>
              </a:rPr>
              <a:t> M.Sc., M.L.I.S  </a:t>
            </a:r>
            <a:endParaRPr>
              <a:solidFill>
                <a:srgbClr val="002060"/>
              </a:solidFill>
            </a:endParaRPr>
          </a:p>
          <a:p>
            <a:pPr marL="0" lvl="0" indent="0" algn="l" rtl="0">
              <a:spcBef>
                <a:spcPts val="0"/>
              </a:spcBef>
              <a:spcAft>
                <a:spcPts val="0"/>
              </a:spcAft>
              <a:buNone/>
            </a:pPr>
            <a:r>
              <a:rPr lang="en">
                <a:solidFill>
                  <a:srgbClr val="002060"/>
                </a:solidFill>
                <a:latin typeface="Calibri"/>
                <a:ea typeface="Calibri"/>
                <a:cs typeface="Calibri"/>
                <a:sym typeface="Calibri"/>
              </a:rPr>
              <a:t>Engineering &amp; Science </a:t>
            </a:r>
            <a:r>
              <a:rPr lang="en">
                <a:solidFill>
                  <a:srgbClr val="002060"/>
                </a:solidFill>
              </a:rPr>
              <a:t>Librarian </a:t>
            </a:r>
            <a:endParaRPr>
              <a:solidFill>
                <a:srgbClr val="002060"/>
              </a:solidFill>
            </a:endParaRPr>
          </a:p>
        </p:txBody>
      </p:sp>
      <p:sp>
        <p:nvSpPr>
          <p:cNvPr id="78" name="Google Shape;78;p20"/>
          <p:cNvSpPr txBox="1"/>
          <p:nvPr/>
        </p:nvSpPr>
        <p:spPr>
          <a:xfrm>
            <a:off x="5521325" y="3306125"/>
            <a:ext cx="2456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2060"/>
                </a:solidFill>
              </a:rPr>
              <a:t>Qichen Zhong,</a:t>
            </a:r>
            <a:r>
              <a:rPr lang="en">
                <a:solidFill>
                  <a:srgbClr val="002060"/>
                </a:solidFill>
              </a:rPr>
              <a:t> M.A..  </a:t>
            </a:r>
            <a:endParaRPr>
              <a:solidFill>
                <a:srgbClr val="002060"/>
              </a:solidFill>
            </a:endParaRPr>
          </a:p>
          <a:p>
            <a:pPr marL="0" lvl="0" indent="0" algn="l" rtl="0">
              <a:spcBef>
                <a:spcPts val="0"/>
              </a:spcBef>
              <a:spcAft>
                <a:spcPts val="0"/>
              </a:spcAft>
              <a:buNone/>
            </a:pPr>
            <a:r>
              <a:rPr lang="en">
                <a:solidFill>
                  <a:srgbClr val="002060"/>
                </a:solidFill>
                <a:latin typeface="Calibri"/>
                <a:ea typeface="Calibri"/>
                <a:cs typeface="Calibri"/>
                <a:sym typeface="Calibri"/>
              </a:rPr>
              <a:t>Graduate Student Assistant </a:t>
            </a:r>
            <a:endParaRPr>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1" title="Librarian, library staff or faculty "/>
          <p:cNvPicPr preferRelativeResize="0">
            <a:picLocks noGrp="1"/>
          </p:cNvPicPr>
          <p:nvPr>
            <p:ph type="pic" idx="3"/>
          </p:nvPr>
        </p:nvPicPr>
        <p:blipFill rotWithShape="1">
          <a:blip r:embed="rId3">
            <a:alphaModFix/>
          </a:blip>
          <a:srcRect/>
          <a:stretch/>
        </p:blipFill>
        <p:spPr>
          <a:xfrm>
            <a:off x="6323225" y="1424450"/>
            <a:ext cx="2718098" cy="3667625"/>
          </a:xfrm>
          <a:prstGeom prst="rect">
            <a:avLst/>
          </a:prstGeom>
        </p:spPr>
      </p:pic>
      <p:pic>
        <p:nvPicPr>
          <p:cNvPr id="205" name="Google Shape;205;p31" title="student or immigrant"/>
          <p:cNvPicPr preferRelativeResize="0">
            <a:picLocks noGrp="1"/>
          </p:cNvPicPr>
          <p:nvPr>
            <p:ph type="pic" idx="4"/>
          </p:nvPr>
        </p:nvPicPr>
        <p:blipFill rotWithShape="1">
          <a:blip r:embed="rId4">
            <a:alphaModFix/>
          </a:blip>
          <a:srcRect l="4128" r="4128"/>
          <a:stretch/>
        </p:blipFill>
        <p:spPr>
          <a:xfrm>
            <a:off x="65516" y="2099259"/>
            <a:ext cx="2875500" cy="2089500"/>
          </a:xfrm>
          <a:prstGeom prst="rect">
            <a:avLst/>
          </a:prstGeom>
        </p:spPr>
      </p:pic>
      <p:sp>
        <p:nvSpPr>
          <p:cNvPr id="206" name="Google Shape;206;p31"/>
          <p:cNvSpPr txBox="1">
            <a:spLocks noGrp="1"/>
          </p:cNvSpPr>
          <p:nvPr>
            <p:ph type="title"/>
          </p:nvPr>
        </p:nvSpPr>
        <p:spPr>
          <a:xfrm>
            <a:off x="-86875" y="87150"/>
            <a:ext cx="5846100" cy="469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 sz="2800" i="0" u="none" dirty="0">
                <a:solidFill>
                  <a:schemeClr val="dk2"/>
                </a:solidFill>
              </a:rPr>
              <a:t>Scenario 2:</a:t>
            </a:r>
            <a:r>
              <a:rPr lang="en" sz="2600" b="0" i="0" u="none" dirty="0">
                <a:solidFill>
                  <a:schemeClr val="dk2"/>
                </a:solidFill>
                <a:latin typeface="Arial"/>
                <a:ea typeface="Arial"/>
                <a:cs typeface="Arial"/>
                <a:sym typeface="Arial"/>
              </a:rPr>
              <a:t> </a:t>
            </a:r>
            <a:r>
              <a:rPr lang="en" sz="2600" dirty="0"/>
              <a:t>Curriculum &amp; Collections</a:t>
            </a:r>
            <a:endParaRPr sz="2600" dirty="0"/>
          </a:p>
        </p:txBody>
      </p:sp>
      <p:sp>
        <p:nvSpPr>
          <p:cNvPr id="207" name="Google Shape;207;p31"/>
          <p:cNvSpPr/>
          <p:nvPr/>
        </p:nvSpPr>
        <p:spPr>
          <a:xfrm>
            <a:off x="1581825" y="556650"/>
            <a:ext cx="3107100" cy="1696500"/>
          </a:xfrm>
          <a:prstGeom prst="cloudCallout">
            <a:avLst>
              <a:gd name="adj1" fmla="val -5141"/>
              <a:gd name="adj2" fmla="val 23180"/>
            </a:avLst>
          </a:prstGeom>
          <a:gradFill>
            <a:gsLst>
              <a:gs pos="0">
                <a:srgbClr val="B5E5E9"/>
              </a:gs>
              <a:gs pos="100000">
                <a:srgbClr val="CBFFFF"/>
              </a:gs>
            </a:gsLst>
            <a:lin ang="16200038" scaled="0"/>
          </a:gradFill>
          <a:ln w="9525" cap="flat" cmpd="sng">
            <a:solidFill>
              <a:srgbClr val="B6DCDF"/>
            </a:solidFill>
            <a:prstDash val="solid"/>
            <a:miter lim="800000"/>
            <a:headEnd type="none" w="sm" len="sm"/>
            <a:tailEnd type="none" w="sm" len="sm"/>
          </a:ln>
          <a:effectLst>
            <a:outerShdw blurRad="63500" dist="23000" dir="540000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 sz="1800">
                <a:solidFill>
                  <a:schemeClr val="dk1"/>
                </a:solidFill>
              </a:rPr>
              <a:t>The whole material is so colonial and racist</a:t>
            </a:r>
            <a:endParaRPr/>
          </a:p>
        </p:txBody>
      </p:sp>
      <p:sp>
        <p:nvSpPr>
          <p:cNvPr id="208" name="Google Shape;208;p31"/>
          <p:cNvSpPr/>
          <p:nvPr/>
        </p:nvSpPr>
        <p:spPr>
          <a:xfrm>
            <a:off x="5152650" y="186875"/>
            <a:ext cx="3266700" cy="2089500"/>
          </a:xfrm>
          <a:prstGeom prst="cloudCallout">
            <a:avLst>
              <a:gd name="adj1" fmla="val -5141"/>
              <a:gd name="adj2" fmla="val 23180"/>
            </a:avLst>
          </a:prstGeom>
          <a:gradFill>
            <a:gsLst>
              <a:gs pos="0">
                <a:srgbClr val="B5E5E9"/>
              </a:gs>
              <a:gs pos="100000">
                <a:srgbClr val="CBFFFF"/>
              </a:gs>
            </a:gsLst>
            <a:lin ang="16200038" scaled="0"/>
          </a:gradFill>
          <a:ln w="9525" cap="flat" cmpd="sng">
            <a:solidFill>
              <a:srgbClr val="B6DCDF"/>
            </a:solidFill>
            <a:prstDash val="solid"/>
            <a:miter lim="800000"/>
            <a:headEnd type="none" w="sm" len="sm"/>
            <a:tailEnd type="none" w="sm" len="sm"/>
          </a:ln>
          <a:effectLst>
            <a:outerShdw blurRad="63500" dist="23000" dir="540000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r>
              <a:rPr lang="en" sz="1800">
                <a:solidFill>
                  <a:schemeClr val="dk1"/>
                </a:solidFill>
              </a:rPr>
              <a:t>The collections, curriculum, databases all represent a colonial view, what should I do??</a:t>
            </a:r>
            <a:endParaRPr sz="1800"/>
          </a:p>
        </p:txBody>
      </p:sp>
      <p:sp>
        <p:nvSpPr>
          <p:cNvPr id="209" name="Google Shape;209;p31"/>
          <p:cNvSpPr/>
          <p:nvPr/>
        </p:nvSpPr>
        <p:spPr>
          <a:xfrm>
            <a:off x="1878075" y="2099250"/>
            <a:ext cx="275100" cy="232500"/>
          </a:xfrm>
          <a:prstGeom prst="ellipse">
            <a:avLst/>
          </a:prstGeom>
          <a:solidFill>
            <a:srgbClr val="B5E5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1"/>
          <p:cNvSpPr/>
          <p:nvPr/>
        </p:nvSpPr>
        <p:spPr>
          <a:xfrm>
            <a:off x="8053575" y="1866750"/>
            <a:ext cx="275100" cy="232500"/>
          </a:xfrm>
          <a:prstGeom prst="ellipse">
            <a:avLst/>
          </a:prstGeom>
          <a:solidFill>
            <a:srgbClr val="B5E5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1"/>
          <p:cNvSpPr txBox="1"/>
          <p:nvPr/>
        </p:nvSpPr>
        <p:spPr>
          <a:xfrm>
            <a:off x="3461550" y="4340525"/>
            <a:ext cx="2613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lt1"/>
                </a:solidFill>
              </a:rPr>
              <a:t>Source: </a:t>
            </a:r>
            <a:r>
              <a:rPr lang="en" sz="1000" u="sng">
                <a:solidFill>
                  <a:schemeClr val="hlink"/>
                </a:solidFill>
                <a:highlight>
                  <a:schemeClr val="lt1"/>
                </a:highlight>
                <a:hlinkClick r:id="rId5"/>
              </a:rPr>
              <a:t>https://www.pexels.com/search/stress/</a:t>
            </a:r>
            <a:r>
              <a:rPr lang="en" sz="1000">
                <a:solidFill>
                  <a:schemeClr val="lt1"/>
                </a:solidFill>
              </a:rPr>
              <a:t> </a:t>
            </a:r>
            <a:endParaRPr sz="1000">
              <a:solidFill>
                <a:schemeClr val="lt1"/>
              </a:solidFill>
            </a:endParaRPr>
          </a:p>
        </p:txBody>
      </p:sp>
      <p:sp>
        <p:nvSpPr>
          <p:cNvPr id="212" name="Google Shape;212;p31"/>
          <p:cNvSpPr txBox="1"/>
          <p:nvPr/>
        </p:nvSpPr>
        <p:spPr>
          <a:xfrm>
            <a:off x="3364050" y="2320175"/>
            <a:ext cx="2808900" cy="1800900"/>
          </a:xfrm>
          <a:prstGeom prst="rect">
            <a:avLst/>
          </a:prstGeom>
          <a:noFill/>
          <a:ln>
            <a:noFill/>
          </a:ln>
        </p:spPr>
        <p:txBody>
          <a:bodyPr spcFirstLastPara="1" wrap="square" lIns="91425" tIns="91425" rIns="91425" bIns="91425" anchor="t" anchorCtr="0">
            <a:spAutoFit/>
          </a:bodyPr>
          <a:lstStyle/>
          <a:p>
            <a:r>
              <a:rPr lang="en" sz="1500" dirty="0"/>
              <a:t>How do we develop awareness of the collections we provide to patrons? In light of the tight budgetary restrictions, what do we do to ensure our collections provide diverse perspectives? </a:t>
            </a:r>
            <a:endParaRPr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2"/>
          <p:cNvSpPr txBox="1"/>
          <p:nvPr/>
        </p:nvSpPr>
        <p:spPr>
          <a:xfrm>
            <a:off x="804414" y="1440613"/>
            <a:ext cx="8085000" cy="136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a:solidFill>
                  <a:srgbClr val="2F5496"/>
                </a:solidFill>
                <a:latin typeface="Calibri"/>
                <a:ea typeface="Calibri"/>
                <a:cs typeface="Calibri"/>
                <a:sym typeface="Calibri"/>
              </a:rPr>
              <a:t>Large group sharing or Collective Sharing </a:t>
            </a:r>
            <a:endParaRPr sz="3000">
              <a:solidFill>
                <a:srgbClr val="2F5496"/>
              </a:solidFill>
              <a:latin typeface="Calibri"/>
              <a:ea typeface="Calibri"/>
              <a:cs typeface="Calibri"/>
              <a:sym typeface="Calibri"/>
            </a:endParaRPr>
          </a:p>
          <a:p>
            <a:pPr marL="0" marR="0" lvl="0" indent="0" algn="ctr" rtl="0">
              <a:spcBef>
                <a:spcPts val="0"/>
              </a:spcBef>
              <a:spcAft>
                <a:spcPts val="0"/>
              </a:spcAft>
              <a:buNone/>
            </a:pPr>
            <a:r>
              <a:rPr lang="en" sz="3000" b="1">
                <a:solidFill>
                  <a:srgbClr val="2F5496"/>
                </a:solidFill>
                <a:latin typeface="Calibri"/>
                <a:ea typeface="Calibri"/>
                <a:cs typeface="Calibri"/>
                <a:sym typeface="Calibri"/>
              </a:rPr>
              <a:t>(5-7 mins)</a:t>
            </a:r>
            <a:endParaRPr sz="3000">
              <a:solidFill>
                <a:srgbClr val="2F5496"/>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3" title="Immigrant or patron"/>
          <p:cNvPicPr preferRelativeResize="0">
            <a:picLocks noGrp="1"/>
          </p:cNvPicPr>
          <p:nvPr>
            <p:ph type="pic" idx="3"/>
          </p:nvPr>
        </p:nvPicPr>
        <p:blipFill rotWithShape="1">
          <a:blip r:embed="rId3">
            <a:alphaModFix/>
          </a:blip>
          <a:srcRect t="27297" b="27297"/>
          <a:stretch/>
        </p:blipFill>
        <p:spPr>
          <a:xfrm>
            <a:off x="215100" y="1264175"/>
            <a:ext cx="4011000" cy="2780726"/>
          </a:xfrm>
          <a:prstGeom prst="rect">
            <a:avLst/>
          </a:prstGeom>
        </p:spPr>
      </p:pic>
      <p:sp>
        <p:nvSpPr>
          <p:cNvPr id="224" name="Google Shape;224;p33"/>
          <p:cNvSpPr txBox="1"/>
          <p:nvPr/>
        </p:nvSpPr>
        <p:spPr>
          <a:xfrm>
            <a:off x="-754500" y="0"/>
            <a:ext cx="6102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a:solidFill>
                  <a:schemeClr val="dk1"/>
                </a:solidFill>
              </a:rPr>
              <a:t>Scenario 3: Cultural acumen</a:t>
            </a:r>
            <a:endParaRPr sz="2800">
              <a:solidFill>
                <a:schemeClr val="dk1"/>
              </a:solidFill>
            </a:endParaRPr>
          </a:p>
        </p:txBody>
      </p:sp>
      <p:sp>
        <p:nvSpPr>
          <p:cNvPr id="225" name="Google Shape;225;p33"/>
          <p:cNvSpPr txBox="1"/>
          <p:nvPr/>
        </p:nvSpPr>
        <p:spPr>
          <a:xfrm>
            <a:off x="364225" y="11148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a:solidFill>
                <a:schemeClr val="dk1"/>
              </a:solidFill>
            </a:endParaRPr>
          </a:p>
        </p:txBody>
      </p:sp>
      <p:sp>
        <p:nvSpPr>
          <p:cNvPr id="226" name="Google Shape;226;p33"/>
          <p:cNvSpPr/>
          <p:nvPr/>
        </p:nvSpPr>
        <p:spPr>
          <a:xfrm>
            <a:off x="4477525" y="0"/>
            <a:ext cx="4089300" cy="3081900"/>
          </a:xfrm>
          <a:prstGeom prst="wedgeEllipseCallout">
            <a:avLst>
              <a:gd name="adj1" fmla="val -78115"/>
              <a:gd name="adj2" fmla="val 19761"/>
            </a:avLst>
          </a:prstGeom>
          <a:solidFill>
            <a:srgbClr val="B6DCD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800"/>
              <a:buFont typeface="Arial"/>
              <a:buNone/>
            </a:pPr>
            <a:r>
              <a:rPr lang="en" sz="1800">
                <a:solidFill>
                  <a:schemeClr val="dk1"/>
                </a:solidFill>
              </a:rPr>
              <a:t>They just told me, “since you are an immigrant or international student, you need to learn Canadian culture, start to speak English and forget what you learned in your country”. What should I do?</a:t>
            </a:r>
            <a:endParaRPr sz="1500"/>
          </a:p>
        </p:txBody>
      </p:sp>
      <p:sp>
        <p:nvSpPr>
          <p:cNvPr id="227" name="Google Shape;227;p33"/>
          <p:cNvSpPr txBox="1"/>
          <p:nvPr/>
        </p:nvSpPr>
        <p:spPr>
          <a:xfrm>
            <a:off x="3583250" y="4280150"/>
            <a:ext cx="34929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highlight>
                  <a:schemeClr val="lt1"/>
                </a:highlight>
              </a:rPr>
              <a:t>Source: </a:t>
            </a:r>
            <a:r>
              <a:rPr lang="en" sz="1000" u="sng">
                <a:solidFill>
                  <a:schemeClr val="hlink"/>
                </a:solidFill>
                <a:highlight>
                  <a:schemeClr val="lt1"/>
                </a:highlight>
                <a:hlinkClick r:id="rId4"/>
              </a:rPr>
              <a:t>https://www.pexels.com/photo/a-stressed-student-reading-a-document-7777149/</a:t>
            </a:r>
            <a:r>
              <a:rPr lang="en" sz="1000">
                <a:solidFill>
                  <a:schemeClr val="dk1"/>
                </a:solidFill>
                <a:highlight>
                  <a:schemeClr val="lt1"/>
                </a:highlight>
              </a:rPr>
              <a:t> </a:t>
            </a:r>
            <a:endParaRPr sz="1000">
              <a:solidFill>
                <a:schemeClr val="dk1"/>
              </a:solidFill>
              <a:highlight>
                <a:schemeClr val="lt1"/>
              </a:highlight>
            </a:endParaRPr>
          </a:p>
        </p:txBody>
      </p:sp>
      <p:sp>
        <p:nvSpPr>
          <p:cNvPr id="228" name="Google Shape;228;p33"/>
          <p:cNvSpPr txBox="1"/>
          <p:nvPr/>
        </p:nvSpPr>
        <p:spPr>
          <a:xfrm>
            <a:off x="4525200" y="3152025"/>
            <a:ext cx="40893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t>How do we engage with people from diverse linguistic and cultural backgrounds?  </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p:nvPr/>
        </p:nvSpPr>
        <p:spPr>
          <a:xfrm>
            <a:off x="804414" y="1440613"/>
            <a:ext cx="8085000" cy="136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a:solidFill>
                  <a:srgbClr val="2F5496"/>
                </a:solidFill>
                <a:latin typeface="Calibri"/>
                <a:ea typeface="Calibri"/>
                <a:cs typeface="Calibri"/>
                <a:sym typeface="Calibri"/>
              </a:rPr>
              <a:t>Large group sharing or Collective Sharing </a:t>
            </a:r>
            <a:endParaRPr sz="3000">
              <a:solidFill>
                <a:srgbClr val="2F5496"/>
              </a:solidFill>
              <a:latin typeface="Calibri"/>
              <a:ea typeface="Calibri"/>
              <a:cs typeface="Calibri"/>
              <a:sym typeface="Calibri"/>
            </a:endParaRPr>
          </a:p>
          <a:p>
            <a:pPr marL="0" marR="0" lvl="0" indent="0" algn="ctr" rtl="0">
              <a:spcBef>
                <a:spcPts val="0"/>
              </a:spcBef>
              <a:spcAft>
                <a:spcPts val="0"/>
              </a:spcAft>
              <a:buNone/>
            </a:pPr>
            <a:r>
              <a:rPr lang="en" sz="3000" b="1">
                <a:solidFill>
                  <a:srgbClr val="2F5496"/>
                </a:solidFill>
                <a:latin typeface="Calibri"/>
                <a:ea typeface="Calibri"/>
                <a:cs typeface="Calibri"/>
                <a:sym typeface="Calibri"/>
              </a:rPr>
              <a:t>(5-7 mins)</a:t>
            </a:r>
            <a:endParaRPr sz="3000">
              <a:solidFill>
                <a:srgbClr val="2F5496"/>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p:nvPr/>
        </p:nvSpPr>
        <p:spPr>
          <a:xfrm>
            <a:off x="2874754" y="2184639"/>
            <a:ext cx="3469975" cy="62324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600">
                <a:solidFill>
                  <a:schemeClr val="dk1"/>
                </a:solidFill>
                <a:latin typeface="Calibri"/>
                <a:ea typeface="Calibri"/>
                <a:cs typeface="Calibri"/>
                <a:sym typeface="Calibri"/>
              </a:rPr>
              <a:t>Questions?  </a:t>
            </a:r>
            <a:endParaRPr sz="4100">
              <a:solidFill>
                <a:schemeClr val="dk1"/>
              </a:solidFill>
              <a:latin typeface="Calibri"/>
              <a:ea typeface="Calibri"/>
              <a:cs typeface="Calibri"/>
              <a:sym typeface="Calibri"/>
            </a:endParaRPr>
          </a:p>
        </p:txBody>
      </p:sp>
      <p:pic>
        <p:nvPicPr>
          <p:cNvPr id="240" name="Google Shape;240;p35" descr="Close-up of hands raised in classroom" title="Close-up of hands raised in classroom"/>
          <p:cNvPicPr preferRelativeResize="0"/>
          <p:nvPr/>
        </p:nvPicPr>
        <p:blipFill rotWithShape="1">
          <a:blip r:embed="rId3">
            <a:alphaModFix/>
          </a:blip>
          <a:srcRect/>
          <a:stretch/>
        </p:blipFill>
        <p:spPr>
          <a:xfrm>
            <a:off x="3090413" y="397893"/>
            <a:ext cx="2898475" cy="1770572"/>
          </a:xfrm>
          <a:prstGeom prst="rect">
            <a:avLst/>
          </a:prstGeom>
          <a:noFill/>
          <a:ln>
            <a:noFill/>
          </a:ln>
        </p:spPr>
      </p:pic>
      <p:sp>
        <p:nvSpPr>
          <p:cNvPr id="241" name="Google Shape;241;p35"/>
          <p:cNvSpPr txBox="1"/>
          <p:nvPr/>
        </p:nvSpPr>
        <p:spPr>
          <a:xfrm>
            <a:off x="1767500" y="2892225"/>
            <a:ext cx="6033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Calibri"/>
                <a:ea typeface="Calibri"/>
                <a:cs typeface="Calibri"/>
                <a:sym typeface="Calibri"/>
              </a:rPr>
              <a:t>Aditi Gupta: </a:t>
            </a:r>
            <a:r>
              <a:rPr lang="en" sz="1800" u="sng">
                <a:solidFill>
                  <a:schemeClr val="hlink"/>
                </a:solidFill>
                <a:latin typeface="Calibri"/>
                <a:ea typeface="Calibri"/>
                <a:cs typeface="Calibri"/>
                <a:sym typeface="Calibri"/>
                <a:hlinkClick r:id="rId4"/>
              </a:rPr>
              <a:t>aditig@uvic.ca</a:t>
            </a:r>
            <a:r>
              <a:rPr lang="en" sz="1800">
                <a:latin typeface="Calibri"/>
                <a:ea typeface="Calibri"/>
                <a:cs typeface="Calibri"/>
                <a:sym typeface="Calibri"/>
              </a:rPr>
              <a:t>;  Ying Liu: </a:t>
            </a:r>
            <a:r>
              <a:rPr lang="en" sz="1800" u="sng">
                <a:solidFill>
                  <a:schemeClr val="hlink"/>
                </a:solidFill>
                <a:latin typeface="Calibri"/>
                <a:ea typeface="Calibri"/>
                <a:cs typeface="Calibri"/>
                <a:sym typeface="Calibri"/>
                <a:hlinkClick r:id="rId5"/>
              </a:rPr>
              <a:t>yingliu@uvic.ca</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p:nvPr/>
        </p:nvSpPr>
        <p:spPr>
          <a:xfrm>
            <a:off x="0" y="0"/>
            <a:ext cx="91440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7" name="Google Shape;247;p36"/>
          <p:cNvSpPr/>
          <p:nvPr/>
        </p:nvSpPr>
        <p:spPr>
          <a:xfrm rot="5400000" flipH="1">
            <a:off x="-478946" y="479400"/>
            <a:ext cx="5143500" cy="4184700"/>
          </a:xfrm>
          <a:prstGeom prst="rect">
            <a:avLst/>
          </a:prstGeom>
          <a:gradFill>
            <a:gsLst>
              <a:gs pos="0">
                <a:srgbClr val="000000"/>
              </a:gs>
              <a:gs pos="8000">
                <a:srgbClr val="000000"/>
              </a:gs>
              <a:gs pos="100000">
                <a:srgbClr val="2F5496"/>
              </a:gs>
            </a:gsLst>
            <a:lin ang="3000122"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8" name="Google Shape;248;p36"/>
          <p:cNvSpPr/>
          <p:nvPr/>
        </p:nvSpPr>
        <p:spPr>
          <a:xfrm rot="5400000" flipH="1">
            <a:off x="-294945" y="296362"/>
            <a:ext cx="4759800" cy="4182000"/>
          </a:xfrm>
          <a:prstGeom prst="rect">
            <a:avLst/>
          </a:prstGeom>
          <a:gradFill>
            <a:gsLst>
              <a:gs pos="0">
                <a:srgbClr val="000000">
                  <a:alpha val="0"/>
                </a:srgbClr>
              </a:gs>
              <a:gs pos="99000">
                <a:srgbClr val="4472C4">
                  <a:alpha val="0"/>
                </a:srgbClr>
              </a:gs>
              <a:gs pos="100000">
                <a:srgbClr val="4472C4">
                  <a:alpha val="0"/>
                </a:srgbClr>
              </a:gs>
            </a:gsLst>
            <a:lin ang="1800004"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49" name="Google Shape;249;p36"/>
          <p:cNvSpPr/>
          <p:nvPr/>
        </p:nvSpPr>
        <p:spPr>
          <a:xfrm rot="5400000" flipH="1">
            <a:off x="1146702" y="2114247"/>
            <a:ext cx="1876500" cy="4182000"/>
          </a:xfrm>
          <a:prstGeom prst="rect">
            <a:avLst/>
          </a:prstGeom>
          <a:gradFill>
            <a:gsLst>
              <a:gs pos="0">
                <a:srgbClr val="4472C4">
                  <a:alpha val="28235"/>
                </a:srgbClr>
              </a:gs>
              <a:gs pos="2000">
                <a:srgbClr val="4472C4">
                  <a:alpha val="28235"/>
                </a:srgbClr>
              </a:gs>
              <a:gs pos="100000">
                <a:srgbClr val="000000">
                  <a:alpha val="29411"/>
                </a:srgbClr>
              </a:gs>
            </a:gsLst>
            <a:lin ang="7799903"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0" name="Google Shape;250;p36"/>
          <p:cNvSpPr/>
          <p:nvPr/>
        </p:nvSpPr>
        <p:spPr>
          <a:xfrm rot="5400000" flipH="1">
            <a:off x="-318746" y="639600"/>
            <a:ext cx="5143500" cy="3864300"/>
          </a:xfrm>
          <a:prstGeom prst="rect">
            <a:avLst/>
          </a:prstGeom>
          <a:gradFill>
            <a:gsLst>
              <a:gs pos="0">
                <a:srgbClr val="000000">
                  <a:alpha val="0"/>
                </a:srgbClr>
              </a:gs>
              <a:gs pos="99000">
                <a:srgbClr val="4472C4">
                  <a:alpha val="10588"/>
                </a:srgbClr>
              </a:gs>
              <a:gs pos="100000">
                <a:srgbClr val="4472C4">
                  <a:alpha val="10588"/>
                </a:srgbClr>
              </a:gs>
            </a:gsLst>
            <a:lin ang="7799903"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1" name="Google Shape;251;p36"/>
          <p:cNvSpPr/>
          <p:nvPr/>
        </p:nvSpPr>
        <p:spPr>
          <a:xfrm rot="6097706">
            <a:off x="614176" y="846457"/>
            <a:ext cx="3238673" cy="3238673"/>
          </a:xfrm>
          <a:prstGeom prst="ellipse">
            <a:avLst/>
          </a:prstGeom>
          <a:gradFill>
            <a:gsLst>
              <a:gs pos="0">
                <a:srgbClr val="4472C4">
                  <a:alpha val="0"/>
                </a:srgbClr>
              </a:gs>
              <a:gs pos="39000">
                <a:srgbClr val="4472C4">
                  <a:alpha val="0"/>
                </a:srgbClr>
              </a:gs>
              <a:gs pos="100000">
                <a:srgbClr val="8DA9DB">
                  <a:alpha val="14509"/>
                </a:srgbClr>
              </a:gs>
            </a:gsLst>
            <a:lin ang="1740015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52" name="Google Shape;252;p36"/>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p>
            <a:pPr marL="0" lvl="0" indent="0" algn="r" rtl="0">
              <a:lnSpc>
                <a:spcPct val="90000"/>
              </a:lnSpc>
              <a:spcBef>
                <a:spcPts val="0"/>
              </a:spcBef>
              <a:spcAft>
                <a:spcPts val="0"/>
              </a:spcAft>
              <a:buClr>
                <a:srgbClr val="FFFFFF"/>
              </a:buClr>
              <a:buSzPts val="2300"/>
              <a:buFont typeface="Calibri"/>
              <a:buNone/>
            </a:pPr>
            <a:r>
              <a:rPr lang="en" sz="3000">
                <a:solidFill>
                  <a:srgbClr val="FFFFFF"/>
                </a:solidFill>
              </a:rPr>
              <a:t>Resources for further exploration</a:t>
            </a:r>
            <a:br>
              <a:rPr lang="en" sz="3000">
                <a:solidFill>
                  <a:srgbClr val="FFFFFF"/>
                </a:solidFill>
              </a:rPr>
            </a:br>
            <a:endParaRPr sz="3000">
              <a:solidFill>
                <a:srgbClr val="FFFFFF"/>
              </a:solidFill>
            </a:endParaRPr>
          </a:p>
        </p:txBody>
      </p:sp>
      <p:sp>
        <p:nvSpPr>
          <p:cNvPr id="253" name="Google Shape;253;p36"/>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ctr" anchorCtr="0">
            <a:normAutofit fontScale="25000" lnSpcReduction="20000"/>
          </a:bodyPr>
          <a:lstStyle/>
          <a:p>
            <a:pPr marL="0" lvl="0" indent="0" algn="l" rtl="0">
              <a:lnSpc>
                <a:spcPct val="90000"/>
              </a:lnSpc>
              <a:spcBef>
                <a:spcPts val="0"/>
              </a:spcBef>
              <a:spcAft>
                <a:spcPts val="0"/>
              </a:spcAft>
              <a:buClr>
                <a:schemeClr val="dk1"/>
              </a:buClr>
              <a:buSzPct val="78571"/>
              <a:buNone/>
            </a:pPr>
            <a:r>
              <a:rPr lang="en" sz="1400" i="1"/>
              <a:t>Tools for improving spaces:</a:t>
            </a:r>
            <a:endParaRPr sz="1100"/>
          </a:p>
          <a:p>
            <a:pPr marL="177800" lvl="0" indent="-114300" algn="l" rtl="0">
              <a:lnSpc>
                <a:spcPct val="90000"/>
              </a:lnSpc>
              <a:spcBef>
                <a:spcPts val="800"/>
              </a:spcBef>
              <a:spcAft>
                <a:spcPts val="0"/>
              </a:spcAft>
              <a:buClr>
                <a:schemeClr val="dk1"/>
              </a:buClr>
              <a:buSzPct val="78571"/>
              <a:buNone/>
            </a:pPr>
            <a:r>
              <a:rPr lang="en" sz="1400"/>
              <a:t>Privilege checklists</a:t>
            </a:r>
            <a:endParaRPr sz="1400"/>
          </a:p>
          <a:p>
            <a:pPr marL="177800" lvl="0" indent="-114300" algn="l" rtl="0">
              <a:lnSpc>
                <a:spcPct val="90000"/>
              </a:lnSpc>
              <a:spcBef>
                <a:spcPts val="800"/>
              </a:spcBef>
              <a:spcAft>
                <a:spcPts val="0"/>
              </a:spcAft>
              <a:buClr>
                <a:schemeClr val="dk1"/>
              </a:buClr>
              <a:buSzPct val="78571"/>
              <a:buNone/>
            </a:pPr>
            <a:r>
              <a:rPr lang="en" sz="1400"/>
              <a:t>Ableism checklists</a:t>
            </a:r>
            <a:endParaRPr sz="1400"/>
          </a:p>
          <a:p>
            <a:pPr marL="177800" lvl="0" indent="-114300" algn="l" rtl="0">
              <a:lnSpc>
                <a:spcPct val="90000"/>
              </a:lnSpc>
              <a:spcBef>
                <a:spcPts val="800"/>
              </a:spcBef>
              <a:spcAft>
                <a:spcPts val="0"/>
              </a:spcAft>
              <a:buClr>
                <a:schemeClr val="dk1"/>
              </a:buClr>
              <a:buSzPct val="78571"/>
              <a:buNone/>
            </a:pPr>
            <a:r>
              <a:rPr lang="en" sz="1400"/>
              <a:t>Personas</a:t>
            </a:r>
            <a:endParaRPr sz="1400"/>
          </a:p>
          <a:p>
            <a:pPr marL="0" lvl="0" indent="0" algn="l" rtl="0">
              <a:lnSpc>
                <a:spcPct val="90000"/>
              </a:lnSpc>
              <a:spcBef>
                <a:spcPts val="800"/>
              </a:spcBef>
              <a:spcAft>
                <a:spcPts val="0"/>
              </a:spcAft>
              <a:buClr>
                <a:schemeClr val="dk1"/>
              </a:buClr>
              <a:buSzPct val="78571"/>
              <a:buNone/>
            </a:pPr>
            <a:endParaRPr sz="1400" i="1"/>
          </a:p>
          <a:p>
            <a:pPr marL="0" lvl="0" indent="0" algn="l" rtl="0">
              <a:lnSpc>
                <a:spcPct val="90000"/>
              </a:lnSpc>
              <a:spcBef>
                <a:spcPts val="800"/>
              </a:spcBef>
              <a:spcAft>
                <a:spcPts val="0"/>
              </a:spcAft>
              <a:buClr>
                <a:schemeClr val="dk1"/>
              </a:buClr>
              <a:buSzPct val="78571"/>
              <a:buNone/>
            </a:pPr>
            <a:r>
              <a:rPr lang="en" sz="1400" i="1"/>
              <a:t>Examples re: equity and infrastructure:</a:t>
            </a:r>
            <a:endParaRPr sz="1400" i="1"/>
          </a:p>
          <a:p>
            <a:pPr marL="177800" lvl="0" indent="-25400" algn="l" rtl="0">
              <a:lnSpc>
                <a:spcPct val="90000"/>
              </a:lnSpc>
              <a:spcBef>
                <a:spcPts val="800"/>
              </a:spcBef>
              <a:spcAft>
                <a:spcPts val="0"/>
              </a:spcAft>
              <a:buClr>
                <a:schemeClr val="dk1"/>
              </a:buClr>
              <a:buSzPct val="76470"/>
              <a:buNone/>
            </a:pPr>
            <a:r>
              <a:rPr lang="en" sz="1700"/>
              <a:t> The Talbot Ave Bridge</a:t>
            </a:r>
            <a:endParaRPr sz="1700"/>
          </a:p>
          <a:p>
            <a:pPr marL="342900" lvl="1" indent="0" algn="l" rtl="0">
              <a:lnSpc>
                <a:spcPct val="90000"/>
              </a:lnSpc>
              <a:spcBef>
                <a:spcPts val="400"/>
              </a:spcBef>
              <a:spcAft>
                <a:spcPts val="0"/>
              </a:spcAft>
              <a:buClr>
                <a:schemeClr val="dk1"/>
              </a:buClr>
              <a:buSzPct val="72727"/>
              <a:buNone/>
            </a:pPr>
            <a:r>
              <a:rPr lang="en" sz="1100" u="sng">
                <a:solidFill>
                  <a:schemeClr val="hlink"/>
                </a:solidFill>
                <a:hlinkClick r:id="rId3"/>
              </a:rPr>
              <a:t>https://www.youtube.com/watch?v=wWjw7NnIUoc&amp;t</a:t>
            </a:r>
            <a:endParaRPr sz="1100"/>
          </a:p>
          <a:p>
            <a:pPr marL="177800" lvl="0" indent="-25400" algn="l" rtl="0">
              <a:lnSpc>
                <a:spcPct val="90000"/>
              </a:lnSpc>
              <a:spcBef>
                <a:spcPts val="800"/>
              </a:spcBef>
              <a:spcAft>
                <a:spcPts val="0"/>
              </a:spcAft>
              <a:buClr>
                <a:schemeClr val="dk1"/>
              </a:buClr>
              <a:buSzPct val="76470"/>
              <a:buNone/>
            </a:pPr>
            <a:r>
              <a:rPr lang="en" sz="1700"/>
              <a:t> Erie Viaduct</a:t>
            </a:r>
            <a:endParaRPr sz="1700"/>
          </a:p>
          <a:p>
            <a:pPr marL="342900" lvl="1" indent="0" algn="l" rtl="0">
              <a:lnSpc>
                <a:spcPct val="90000"/>
              </a:lnSpc>
              <a:spcBef>
                <a:spcPts val="400"/>
              </a:spcBef>
              <a:spcAft>
                <a:spcPts val="0"/>
              </a:spcAft>
              <a:buClr>
                <a:schemeClr val="dk1"/>
              </a:buClr>
              <a:buSzPct val="72727"/>
              <a:buNone/>
            </a:pPr>
            <a:r>
              <a:rPr lang="en" sz="1100" u="sng">
                <a:solidFill>
                  <a:schemeClr val="hlink"/>
                </a:solidFill>
                <a:hlinkClick r:id="rId4"/>
              </a:rPr>
              <a:t>https://www.youtube.com/watch?v=m7El724iGt4&amp;t</a:t>
            </a:r>
            <a:endParaRPr sz="1100"/>
          </a:p>
          <a:p>
            <a:pPr marL="177800" lvl="0" indent="-25400" algn="l" rtl="0">
              <a:lnSpc>
                <a:spcPct val="90000"/>
              </a:lnSpc>
              <a:spcBef>
                <a:spcPts val="800"/>
              </a:spcBef>
              <a:spcAft>
                <a:spcPts val="0"/>
              </a:spcAft>
              <a:buClr>
                <a:schemeClr val="dk1"/>
              </a:buClr>
              <a:buSzPct val="76470"/>
              <a:buNone/>
            </a:pPr>
            <a:r>
              <a:rPr lang="en" sz="1700"/>
              <a:t> Mapping Inequality Project</a:t>
            </a:r>
            <a:endParaRPr sz="1700"/>
          </a:p>
          <a:p>
            <a:pPr marL="342900" lvl="1" indent="0" algn="l" rtl="0">
              <a:lnSpc>
                <a:spcPct val="90000"/>
              </a:lnSpc>
              <a:spcBef>
                <a:spcPts val="400"/>
              </a:spcBef>
              <a:spcAft>
                <a:spcPts val="0"/>
              </a:spcAft>
              <a:buClr>
                <a:schemeClr val="dk1"/>
              </a:buClr>
              <a:buSzPct val="72727"/>
              <a:buNone/>
            </a:pPr>
            <a:r>
              <a:rPr lang="en" sz="1100" u="sng">
                <a:solidFill>
                  <a:schemeClr val="hlink"/>
                </a:solidFill>
                <a:hlinkClick r:id="rId5"/>
              </a:rPr>
              <a:t>https://www.youtube.com/watch?v=kAUr5oeBqW0</a:t>
            </a:r>
            <a:endParaRPr sz="1100"/>
          </a:p>
          <a:p>
            <a:pPr marL="177800" lvl="0" indent="-25400" algn="l" rtl="0">
              <a:lnSpc>
                <a:spcPct val="90000"/>
              </a:lnSpc>
              <a:spcBef>
                <a:spcPts val="800"/>
              </a:spcBef>
              <a:spcAft>
                <a:spcPts val="0"/>
              </a:spcAft>
              <a:buClr>
                <a:schemeClr val="dk1"/>
              </a:buClr>
              <a:buSzPct val="77777"/>
              <a:buNone/>
            </a:pPr>
            <a:r>
              <a:rPr lang="en" sz="1800"/>
              <a:t> Flint, Michigan water supply</a:t>
            </a:r>
            <a:endParaRPr sz="1800"/>
          </a:p>
          <a:p>
            <a:pPr marL="0" lvl="0" indent="0" algn="l" rtl="0">
              <a:lnSpc>
                <a:spcPct val="90000"/>
              </a:lnSpc>
              <a:spcBef>
                <a:spcPts val="800"/>
              </a:spcBef>
              <a:spcAft>
                <a:spcPts val="0"/>
              </a:spcAft>
              <a:buClr>
                <a:schemeClr val="dk1"/>
              </a:buClr>
              <a:buSzPct val="78571"/>
              <a:buNone/>
            </a:pPr>
            <a:endParaRPr sz="1400"/>
          </a:p>
        </p:txBody>
      </p:sp>
      <p:sp>
        <p:nvSpPr>
          <p:cNvPr id="254" name="Google Shape;254;p36"/>
          <p:cNvSpPr txBox="1"/>
          <p:nvPr/>
        </p:nvSpPr>
        <p:spPr>
          <a:xfrm>
            <a:off x="429581" y="4611152"/>
            <a:ext cx="36468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rgbClr val="757070"/>
                </a:solidFill>
                <a:latin typeface="Calibri"/>
                <a:ea typeface="Calibri"/>
                <a:cs typeface="Calibri"/>
                <a:sym typeface="Calibri"/>
              </a:rPr>
              <a:t>Linda Musser, Penn State University, lindamusser@psu.edu</a:t>
            </a:r>
            <a:endParaRPr sz="1100">
              <a:solidFill>
                <a:schemeClr val="dk1"/>
              </a:solidFill>
              <a:latin typeface="Calibri"/>
              <a:ea typeface="Calibri"/>
              <a:cs typeface="Calibri"/>
              <a:sym typeface="Calibri"/>
            </a:endParaRPr>
          </a:p>
        </p:txBody>
      </p:sp>
      <p:sp>
        <p:nvSpPr>
          <p:cNvPr id="255" name="Google Shape;255;p36"/>
          <p:cNvSpPr/>
          <p:nvPr/>
        </p:nvSpPr>
        <p:spPr>
          <a:xfrm>
            <a:off x="88163" y="-106012"/>
            <a:ext cx="91416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Calibri"/>
              <a:buNone/>
            </a:pPr>
            <a:endParaRPr sz="1400">
              <a:solidFill>
                <a:schemeClr val="lt1"/>
              </a:solidFill>
              <a:latin typeface="Arial"/>
              <a:ea typeface="Arial"/>
              <a:cs typeface="Arial"/>
              <a:sym typeface="Arial"/>
            </a:endParaRPr>
          </a:p>
        </p:txBody>
      </p:sp>
      <p:sp>
        <p:nvSpPr>
          <p:cNvPr id="256" name="Google Shape;256;p36"/>
          <p:cNvSpPr txBox="1"/>
          <p:nvPr/>
        </p:nvSpPr>
        <p:spPr>
          <a:xfrm>
            <a:off x="628650" y="-3"/>
            <a:ext cx="7886700" cy="6504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dk1"/>
              </a:buClr>
              <a:buSzPts val="2500"/>
              <a:buFont typeface="Calibri"/>
              <a:buNone/>
            </a:pPr>
            <a:r>
              <a:rPr lang="en" sz="3600">
                <a:solidFill>
                  <a:schemeClr val="dk1"/>
                </a:solidFill>
                <a:latin typeface="Calibri"/>
                <a:ea typeface="Calibri"/>
                <a:cs typeface="Calibri"/>
                <a:sym typeface="Calibri"/>
              </a:rPr>
              <a:t>Further Reading</a:t>
            </a:r>
            <a:endParaRPr sz="3300">
              <a:solidFill>
                <a:schemeClr val="dk1"/>
              </a:solidFill>
              <a:latin typeface="Calibri"/>
              <a:ea typeface="Calibri"/>
              <a:cs typeface="Calibri"/>
              <a:sym typeface="Calibri"/>
            </a:endParaRPr>
          </a:p>
        </p:txBody>
      </p:sp>
      <p:sp>
        <p:nvSpPr>
          <p:cNvPr id="257" name="Google Shape;257;p36"/>
          <p:cNvSpPr txBox="1"/>
          <p:nvPr/>
        </p:nvSpPr>
        <p:spPr>
          <a:xfrm>
            <a:off x="247475" y="730050"/>
            <a:ext cx="8823000" cy="4235400"/>
          </a:xfrm>
          <a:prstGeom prst="rect">
            <a:avLst/>
          </a:prstGeom>
          <a:noFill/>
          <a:ln>
            <a:noFill/>
          </a:ln>
        </p:spPr>
        <p:txBody>
          <a:bodyPr spcFirstLastPara="1" wrap="square" lIns="68575" tIns="34275" rIns="68575" bIns="34275" anchor="t" anchorCtr="0">
            <a:spAutoFit/>
          </a:bodyPr>
          <a:lstStyle/>
          <a:p>
            <a:pPr marL="165100" marR="0" lvl="0" indent="-165100" algn="l" rtl="0">
              <a:lnSpc>
                <a:spcPct val="70000"/>
              </a:lnSpc>
              <a:spcBef>
                <a:spcPts val="800"/>
              </a:spcBef>
              <a:spcAft>
                <a:spcPts val="0"/>
              </a:spcAft>
              <a:buClr>
                <a:schemeClr val="dk1"/>
              </a:buClr>
              <a:buSzPts val="1600"/>
              <a:buFont typeface="Arial"/>
              <a:buChar char="•"/>
            </a:pPr>
            <a:r>
              <a:rPr lang="en" sz="1600">
                <a:solidFill>
                  <a:schemeClr val="dk1"/>
                </a:solidFill>
                <a:latin typeface="Calibri"/>
                <a:ea typeface="Calibri"/>
                <a:cs typeface="Calibri"/>
                <a:sym typeface="Calibri"/>
              </a:rPr>
              <a:t>Brown-Jeffy, S., &amp; Cooper, J. E. (2011). Toward a Conceptual Framework of Culturally Relevant Pedagogy: An Overview of the Conceptual and Theoretical Literature. </a:t>
            </a:r>
            <a:r>
              <a:rPr lang="en" sz="1600" i="1">
                <a:solidFill>
                  <a:schemeClr val="dk1"/>
                </a:solidFill>
                <a:latin typeface="Calibri"/>
                <a:ea typeface="Calibri"/>
                <a:cs typeface="Calibri"/>
                <a:sym typeface="Calibri"/>
              </a:rPr>
              <a:t>Teacher Education Quarterly</a:t>
            </a:r>
            <a:r>
              <a:rPr lang="en" sz="1600">
                <a:solidFill>
                  <a:schemeClr val="dk1"/>
                </a:solidFill>
                <a:latin typeface="Calibri"/>
                <a:ea typeface="Calibri"/>
                <a:cs typeface="Calibri"/>
                <a:sym typeface="Calibri"/>
              </a:rPr>
              <a:t>, </a:t>
            </a:r>
            <a:r>
              <a:rPr lang="en" sz="1600" i="1">
                <a:solidFill>
                  <a:schemeClr val="dk1"/>
                </a:solidFill>
                <a:latin typeface="Calibri"/>
                <a:ea typeface="Calibri"/>
                <a:cs typeface="Calibri"/>
                <a:sym typeface="Calibri"/>
              </a:rPr>
              <a:t>38</a:t>
            </a:r>
            <a:r>
              <a:rPr lang="en" sz="1600">
                <a:solidFill>
                  <a:schemeClr val="dk1"/>
                </a:solidFill>
                <a:latin typeface="Calibri"/>
                <a:ea typeface="Calibri"/>
                <a:cs typeface="Calibri"/>
                <a:sym typeface="Calibri"/>
              </a:rPr>
              <a:t>(1), 65–84. </a:t>
            </a:r>
            <a:r>
              <a:rPr lang="en" sz="1600" u="sng">
                <a:solidFill>
                  <a:schemeClr val="hlink"/>
                </a:solidFill>
                <a:latin typeface="Calibri"/>
                <a:ea typeface="Calibri"/>
                <a:cs typeface="Calibri"/>
                <a:sym typeface="Calibri"/>
                <a:hlinkClick r:id="rId6"/>
              </a:rPr>
              <a:t>https://www.jstor.org/stable/23479642</a:t>
            </a:r>
            <a:r>
              <a:rPr lang="en" sz="1600">
                <a:solidFill>
                  <a:schemeClr val="dk1"/>
                </a:solidFill>
                <a:latin typeface="Calibri"/>
                <a:ea typeface="Calibri"/>
                <a:cs typeface="Calibri"/>
                <a:sym typeface="Calibri"/>
              </a:rPr>
              <a:t> </a:t>
            </a:r>
            <a:endParaRPr sz="1600"/>
          </a:p>
          <a:p>
            <a:pPr marL="165100" marR="0" lvl="0" indent="-165100" algn="l" rtl="0">
              <a:lnSpc>
                <a:spcPct val="70000"/>
              </a:lnSpc>
              <a:spcBef>
                <a:spcPts val="800"/>
              </a:spcBef>
              <a:spcAft>
                <a:spcPts val="0"/>
              </a:spcAft>
              <a:buClr>
                <a:schemeClr val="dk1"/>
              </a:buClr>
              <a:buSzPts val="1600"/>
              <a:buFont typeface="Arial"/>
              <a:buChar char="•"/>
            </a:pPr>
            <a:r>
              <a:rPr lang="en" sz="1600">
                <a:solidFill>
                  <a:schemeClr val="dk1"/>
                </a:solidFill>
                <a:latin typeface="Calibri"/>
                <a:ea typeface="Calibri"/>
                <a:cs typeface="Calibri"/>
                <a:sym typeface="Calibri"/>
              </a:rPr>
              <a:t>Gay, G. (2010). </a:t>
            </a:r>
            <a:r>
              <a:rPr lang="en" sz="1600" i="1">
                <a:solidFill>
                  <a:schemeClr val="dk1"/>
                </a:solidFill>
                <a:latin typeface="Calibri"/>
                <a:ea typeface="Calibri"/>
                <a:cs typeface="Calibri"/>
                <a:sym typeface="Calibri"/>
              </a:rPr>
              <a:t>Culturally responsive teaching: Theory, research, and practice</a:t>
            </a:r>
            <a:r>
              <a:rPr lang="en" sz="1600">
                <a:solidFill>
                  <a:schemeClr val="dk1"/>
                </a:solidFill>
                <a:latin typeface="Calibri"/>
                <a:ea typeface="Calibri"/>
                <a:cs typeface="Calibri"/>
                <a:sym typeface="Calibri"/>
              </a:rPr>
              <a:t> (2nd ed). Teachers College.</a:t>
            </a:r>
            <a:endParaRPr sz="1600"/>
          </a:p>
          <a:p>
            <a:pPr marL="165100" marR="0" lvl="0" indent="-165100" algn="l" rtl="0">
              <a:lnSpc>
                <a:spcPct val="70000"/>
              </a:lnSpc>
              <a:spcBef>
                <a:spcPts val="800"/>
              </a:spcBef>
              <a:spcAft>
                <a:spcPts val="0"/>
              </a:spcAft>
              <a:buClr>
                <a:schemeClr val="dk1"/>
              </a:buClr>
              <a:buSzPts val="1600"/>
              <a:buFont typeface="Arial"/>
              <a:buChar char="•"/>
            </a:pPr>
            <a:r>
              <a:rPr lang="en" sz="1600">
                <a:solidFill>
                  <a:schemeClr val="dk1"/>
                </a:solidFill>
                <a:latin typeface="Calibri"/>
                <a:ea typeface="Calibri"/>
                <a:cs typeface="Calibri"/>
                <a:sym typeface="Calibri"/>
              </a:rPr>
              <a:t>Harris, R., Vincent, A., &amp; Michelle, O. (2019). </a:t>
            </a:r>
            <a:r>
              <a:rPr lang="en" sz="1600" i="1">
                <a:solidFill>
                  <a:schemeClr val="dk1"/>
                </a:solidFill>
                <a:latin typeface="Calibri"/>
                <a:ea typeface="Calibri"/>
                <a:cs typeface="Calibri"/>
                <a:sym typeface="Calibri"/>
              </a:rPr>
              <a:t>A work in process: Cultivating inclusive classrooms</a:t>
            </a:r>
            <a:r>
              <a:rPr lang="en" sz="1600">
                <a:solidFill>
                  <a:schemeClr val="dk1"/>
                </a:solidFill>
                <a:latin typeface="Calibri"/>
                <a:ea typeface="Calibri"/>
                <a:cs typeface="Calibri"/>
                <a:sym typeface="Calibri"/>
              </a:rPr>
              <a:t>. </a:t>
            </a:r>
            <a:r>
              <a:rPr lang="en" sz="1600" u="sng">
                <a:solidFill>
                  <a:schemeClr val="hlink"/>
                </a:solidFill>
                <a:latin typeface="Calibri"/>
                <a:ea typeface="Calibri"/>
                <a:cs typeface="Calibri"/>
                <a:sym typeface="Calibri"/>
                <a:hlinkClick r:id="rId7"/>
              </a:rPr>
              <a:t>https://www.carli.illinois.edu/products-services/pub-serv/instruction/WorkInProcess-HarrisOhVincent</a:t>
            </a:r>
            <a:r>
              <a:rPr lang="en" sz="1600">
                <a:solidFill>
                  <a:schemeClr val="dk1"/>
                </a:solidFill>
                <a:latin typeface="Calibri"/>
                <a:ea typeface="Calibri"/>
                <a:cs typeface="Calibri"/>
                <a:sym typeface="Calibri"/>
              </a:rPr>
              <a:t> </a:t>
            </a:r>
            <a:endParaRPr sz="1600"/>
          </a:p>
          <a:p>
            <a:pPr marL="165100" marR="0" lvl="0" indent="-165100" algn="l" rtl="0">
              <a:lnSpc>
                <a:spcPct val="70000"/>
              </a:lnSpc>
              <a:spcBef>
                <a:spcPts val="800"/>
              </a:spcBef>
              <a:spcAft>
                <a:spcPts val="0"/>
              </a:spcAft>
              <a:buClr>
                <a:schemeClr val="dk1"/>
              </a:buClr>
              <a:buSzPts val="1600"/>
              <a:buFont typeface="Arial"/>
              <a:buChar char="•"/>
            </a:pPr>
            <a:r>
              <a:rPr lang="en" sz="1600">
                <a:solidFill>
                  <a:schemeClr val="dk1"/>
                </a:solidFill>
                <a:latin typeface="Calibri"/>
                <a:ea typeface="Calibri"/>
                <a:cs typeface="Calibri"/>
                <a:sym typeface="Calibri"/>
              </a:rPr>
              <a:t>Ishimura, Y., &amp; Bartlett, J. C. (2014). Are Librarians Equipped to Teach International Students? A Survey of Current Practices and Recommendations for Training. </a:t>
            </a:r>
            <a:r>
              <a:rPr lang="en" sz="1600" i="1">
                <a:solidFill>
                  <a:schemeClr val="dk1"/>
                </a:solidFill>
                <a:latin typeface="Calibri"/>
                <a:ea typeface="Calibri"/>
                <a:cs typeface="Calibri"/>
                <a:sym typeface="Calibri"/>
              </a:rPr>
              <a:t>The Journal of Academic Librarianship</a:t>
            </a:r>
            <a:r>
              <a:rPr lang="en" sz="1600">
                <a:solidFill>
                  <a:schemeClr val="dk1"/>
                </a:solidFill>
                <a:latin typeface="Calibri"/>
                <a:ea typeface="Calibri"/>
                <a:cs typeface="Calibri"/>
                <a:sym typeface="Calibri"/>
              </a:rPr>
              <a:t>, </a:t>
            </a:r>
            <a:r>
              <a:rPr lang="en" sz="1600" i="1">
                <a:solidFill>
                  <a:schemeClr val="dk1"/>
                </a:solidFill>
                <a:latin typeface="Calibri"/>
                <a:ea typeface="Calibri"/>
                <a:cs typeface="Calibri"/>
                <a:sym typeface="Calibri"/>
              </a:rPr>
              <a:t>40</a:t>
            </a:r>
            <a:r>
              <a:rPr lang="en" sz="1600">
                <a:solidFill>
                  <a:schemeClr val="dk1"/>
                </a:solidFill>
                <a:latin typeface="Calibri"/>
                <a:ea typeface="Calibri"/>
                <a:cs typeface="Calibri"/>
                <a:sym typeface="Calibri"/>
              </a:rPr>
              <a:t>(3), 313–321. </a:t>
            </a:r>
            <a:r>
              <a:rPr lang="en" sz="1600" u="sng">
                <a:solidFill>
                  <a:schemeClr val="hlink"/>
                </a:solidFill>
                <a:latin typeface="Calibri"/>
                <a:ea typeface="Calibri"/>
                <a:cs typeface="Calibri"/>
                <a:sym typeface="Calibri"/>
                <a:hlinkClick r:id="rId8"/>
              </a:rPr>
              <a:t>https://doi.org/10.1016/j.acalib.2014.04.009</a:t>
            </a:r>
            <a:r>
              <a:rPr lang="en" sz="1600">
                <a:solidFill>
                  <a:schemeClr val="dk1"/>
                </a:solidFill>
                <a:latin typeface="Calibri"/>
                <a:ea typeface="Calibri"/>
                <a:cs typeface="Calibri"/>
                <a:sym typeface="Calibri"/>
              </a:rPr>
              <a:t> </a:t>
            </a:r>
            <a:endParaRPr sz="1600"/>
          </a:p>
          <a:p>
            <a:pPr marL="165100" marR="0" lvl="0" indent="-165100" algn="l" rtl="0">
              <a:lnSpc>
                <a:spcPct val="70000"/>
              </a:lnSpc>
              <a:spcBef>
                <a:spcPts val="800"/>
              </a:spcBef>
              <a:spcAft>
                <a:spcPts val="0"/>
              </a:spcAft>
              <a:buClr>
                <a:schemeClr val="dk1"/>
              </a:buClr>
              <a:buSzPts val="1600"/>
              <a:buFont typeface="Arial"/>
              <a:buChar char="•"/>
            </a:pPr>
            <a:r>
              <a:rPr lang="en" sz="1600">
                <a:solidFill>
                  <a:schemeClr val="dk1"/>
                </a:solidFill>
                <a:latin typeface="Calibri"/>
                <a:ea typeface="Calibri"/>
                <a:cs typeface="Calibri"/>
                <a:sym typeface="Calibri"/>
              </a:rPr>
              <a:t>Ladson-Billings, G. (1994). What We Can Learn from Multicultural Education Research. </a:t>
            </a:r>
            <a:r>
              <a:rPr lang="en" sz="1600" i="1">
                <a:solidFill>
                  <a:schemeClr val="dk1"/>
                </a:solidFill>
                <a:latin typeface="Calibri"/>
                <a:ea typeface="Calibri"/>
                <a:cs typeface="Calibri"/>
                <a:sym typeface="Calibri"/>
              </a:rPr>
              <a:t>Educational Leadership</a:t>
            </a:r>
            <a:r>
              <a:rPr lang="en" sz="1600">
                <a:solidFill>
                  <a:schemeClr val="dk1"/>
                </a:solidFill>
                <a:latin typeface="Calibri"/>
                <a:ea typeface="Calibri"/>
                <a:cs typeface="Calibri"/>
                <a:sym typeface="Calibri"/>
              </a:rPr>
              <a:t>, </a:t>
            </a:r>
            <a:r>
              <a:rPr lang="en" sz="1600" i="1">
                <a:solidFill>
                  <a:schemeClr val="dk1"/>
                </a:solidFill>
                <a:latin typeface="Calibri"/>
                <a:ea typeface="Calibri"/>
                <a:cs typeface="Calibri"/>
                <a:sym typeface="Calibri"/>
              </a:rPr>
              <a:t>51</a:t>
            </a:r>
            <a:r>
              <a:rPr lang="en" sz="1600">
                <a:solidFill>
                  <a:schemeClr val="dk1"/>
                </a:solidFill>
                <a:latin typeface="Calibri"/>
                <a:ea typeface="Calibri"/>
                <a:cs typeface="Calibri"/>
                <a:sym typeface="Calibri"/>
              </a:rPr>
              <a:t>(8), 22–26. </a:t>
            </a:r>
            <a:r>
              <a:rPr lang="en" sz="1600" u="sng">
                <a:solidFill>
                  <a:schemeClr val="hlink"/>
                </a:solidFill>
                <a:latin typeface="Calibri"/>
                <a:ea typeface="Calibri"/>
                <a:cs typeface="Calibri"/>
                <a:sym typeface="Calibri"/>
                <a:hlinkClick r:id="rId9"/>
              </a:rPr>
              <a:t>https://www.ascd.org/el/articles/what-we-can-learn-from-multicultural-education-research</a:t>
            </a:r>
            <a:r>
              <a:rPr lang="en" sz="1600">
                <a:solidFill>
                  <a:schemeClr val="dk1"/>
                </a:solidFill>
                <a:latin typeface="Calibri"/>
                <a:ea typeface="Calibri"/>
                <a:cs typeface="Calibri"/>
                <a:sym typeface="Calibri"/>
              </a:rPr>
              <a:t> </a:t>
            </a:r>
            <a:endParaRPr sz="1600"/>
          </a:p>
          <a:p>
            <a:pPr marL="165100" marR="0" lvl="0" indent="-165100" algn="l" rtl="0">
              <a:lnSpc>
                <a:spcPct val="70000"/>
              </a:lnSpc>
              <a:spcBef>
                <a:spcPts val="800"/>
              </a:spcBef>
              <a:spcAft>
                <a:spcPts val="0"/>
              </a:spcAft>
              <a:buClr>
                <a:schemeClr val="dk1"/>
              </a:buClr>
              <a:buSzPts val="1600"/>
              <a:buFont typeface="Arial"/>
              <a:buChar char="•"/>
            </a:pPr>
            <a:r>
              <a:rPr lang="en" sz="1600">
                <a:solidFill>
                  <a:schemeClr val="dk1"/>
                </a:solidFill>
                <a:latin typeface="Calibri"/>
                <a:ea typeface="Calibri"/>
                <a:cs typeface="Calibri"/>
                <a:sym typeface="Calibri"/>
              </a:rPr>
              <a:t>Overall, P. M. (2009). Cultural competence: A conceptual framework for library and information science professionals. </a:t>
            </a:r>
            <a:r>
              <a:rPr lang="en" sz="1600" i="1">
                <a:solidFill>
                  <a:schemeClr val="dk1"/>
                </a:solidFill>
                <a:latin typeface="Calibri"/>
                <a:ea typeface="Calibri"/>
                <a:cs typeface="Calibri"/>
                <a:sym typeface="Calibri"/>
              </a:rPr>
              <a:t>Library Quarterly</a:t>
            </a:r>
            <a:r>
              <a:rPr lang="en" sz="1600">
                <a:solidFill>
                  <a:schemeClr val="dk1"/>
                </a:solidFill>
                <a:latin typeface="Calibri"/>
                <a:ea typeface="Calibri"/>
                <a:cs typeface="Calibri"/>
                <a:sym typeface="Calibri"/>
              </a:rPr>
              <a:t>, </a:t>
            </a:r>
            <a:r>
              <a:rPr lang="en" sz="1600" i="1">
                <a:solidFill>
                  <a:schemeClr val="dk1"/>
                </a:solidFill>
                <a:latin typeface="Calibri"/>
                <a:ea typeface="Calibri"/>
                <a:cs typeface="Calibri"/>
                <a:sym typeface="Calibri"/>
              </a:rPr>
              <a:t>79</a:t>
            </a:r>
            <a:r>
              <a:rPr lang="en" sz="1600">
                <a:solidFill>
                  <a:schemeClr val="dk1"/>
                </a:solidFill>
                <a:latin typeface="Calibri"/>
                <a:ea typeface="Calibri"/>
                <a:cs typeface="Calibri"/>
                <a:sym typeface="Calibri"/>
              </a:rPr>
              <a:t>(2), 175–204. </a:t>
            </a:r>
            <a:r>
              <a:rPr lang="en" sz="1600" u="sng">
                <a:solidFill>
                  <a:schemeClr val="hlink"/>
                </a:solidFill>
                <a:hlinkClick r:id="rId10"/>
              </a:rPr>
              <a:t>https://doi.org/10.1086/597080</a:t>
            </a:r>
            <a:r>
              <a:rPr lang="en" sz="1600" u="sng">
                <a:solidFill>
                  <a:schemeClr val="dk1"/>
                </a:solidFill>
              </a:rPr>
              <a:t> </a:t>
            </a:r>
            <a:endParaRPr sz="1600"/>
          </a:p>
          <a:p>
            <a:pPr marL="165100" marR="0" lvl="0" indent="-165100" algn="l" rtl="0">
              <a:lnSpc>
                <a:spcPct val="70000"/>
              </a:lnSpc>
              <a:spcBef>
                <a:spcPts val="800"/>
              </a:spcBef>
              <a:spcAft>
                <a:spcPts val="0"/>
              </a:spcAft>
              <a:buClr>
                <a:schemeClr val="dk1"/>
              </a:buClr>
              <a:buSzPts val="1600"/>
              <a:buFont typeface="Arial"/>
              <a:buChar char="•"/>
            </a:pPr>
            <a:r>
              <a:rPr lang="en" sz="1600">
                <a:solidFill>
                  <a:schemeClr val="dk1"/>
                </a:solidFill>
                <a:latin typeface="Calibri"/>
                <a:ea typeface="Calibri"/>
                <a:cs typeface="Calibri"/>
                <a:sym typeface="Calibri"/>
              </a:rPr>
              <a:t>Pang, V. O., Stein, R., Gomez, M., Matas, A., &amp; Shimogori, Y. (2011). Cultural Competencies: Essential Elements of Caring-Centered Multicultural Education. </a:t>
            </a:r>
            <a:r>
              <a:rPr lang="en" sz="1600" i="1">
                <a:solidFill>
                  <a:schemeClr val="dk1"/>
                </a:solidFill>
                <a:latin typeface="Calibri"/>
                <a:ea typeface="Calibri"/>
                <a:cs typeface="Calibri"/>
                <a:sym typeface="Calibri"/>
              </a:rPr>
              <a:t>Action in Teacher Education</a:t>
            </a:r>
            <a:r>
              <a:rPr lang="en" sz="1600">
                <a:solidFill>
                  <a:schemeClr val="dk1"/>
                </a:solidFill>
                <a:latin typeface="Calibri"/>
                <a:ea typeface="Calibri"/>
                <a:cs typeface="Calibri"/>
                <a:sym typeface="Calibri"/>
              </a:rPr>
              <a:t>, </a:t>
            </a:r>
            <a:r>
              <a:rPr lang="en" sz="1600" i="1">
                <a:solidFill>
                  <a:schemeClr val="dk1"/>
                </a:solidFill>
                <a:latin typeface="Calibri"/>
                <a:ea typeface="Calibri"/>
                <a:cs typeface="Calibri"/>
                <a:sym typeface="Calibri"/>
              </a:rPr>
              <a:t>33</a:t>
            </a:r>
            <a:r>
              <a:rPr lang="en" sz="1600">
                <a:solidFill>
                  <a:schemeClr val="dk1"/>
                </a:solidFill>
                <a:latin typeface="Calibri"/>
                <a:ea typeface="Calibri"/>
                <a:cs typeface="Calibri"/>
                <a:sym typeface="Calibri"/>
              </a:rPr>
              <a:t>(5–6), 560–574. </a:t>
            </a:r>
            <a:r>
              <a:rPr lang="en" sz="1600" u="sng">
                <a:solidFill>
                  <a:schemeClr val="hlink"/>
                </a:solidFill>
                <a:latin typeface="Calibri"/>
                <a:ea typeface="Calibri"/>
                <a:cs typeface="Calibri"/>
                <a:sym typeface="Calibri"/>
                <a:hlinkClick r:id="rId11"/>
              </a:rPr>
              <a:t>https://doi.org/10.1080/01626620.2011.627050</a:t>
            </a:r>
            <a:r>
              <a:rPr lang="en" sz="1600">
                <a:solidFill>
                  <a:schemeClr val="dk1"/>
                </a:solidFill>
                <a:latin typeface="Calibri"/>
                <a:ea typeface="Calibri"/>
                <a:cs typeface="Calibri"/>
                <a:sym typeface="Calibri"/>
              </a:rPr>
              <a:t> </a:t>
            </a:r>
            <a:endParaRPr sz="1600"/>
          </a:p>
          <a:p>
            <a:pPr marL="165100" marR="0" lvl="0" indent="-165100" algn="l" rtl="0">
              <a:lnSpc>
                <a:spcPct val="70000"/>
              </a:lnSpc>
              <a:spcBef>
                <a:spcPts val="800"/>
              </a:spcBef>
              <a:spcAft>
                <a:spcPts val="0"/>
              </a:spcAft>
              <a:buClr>
                <a:schemeClr val="dk1"/>
              </a:buClr>
              <a:buSzPts val="1600"/>
              <a:buFont typeface="Arial"/>
              <a:buChar char="•"/>
            </a:pPr>
            <a:r>
              <a:rPr lang="en" sz="1600">
                <a:solidFill>
                  <a:schemeClr val="dk1"/>
                </a:solidFill>
                <a:latin typeface="Calibri"/>
                <a:ea typeface="Calibri"/>
                <a:cs typeface="Calibri"/>
                <a:sym typeface="Calibri"/>
              </a:rPr>
              <a:t>Villegas, A. M., &amp; Lucas, T. (2002). Preparing Culturally Responsive Teachers: Rethinking the Curriculum. </a:t>
            </a:r>
            <a:r>
              <a:rPr lang="en" sz="1600" i="1">
                <a:solidFill>
                  <a:schemeClr val="dk1"/>
                </a:solidFill>
                <a:latin typeface="Calibri"/>
                <a:ea typeface="Calibri"/>
                <a:cs typeface="Calibri"/>
                <a:sym typeface="Calibri"/>
              </a:rPr>
              <a:t>Journal of Teacher Education</a:t>
            </a:r>
            <a:r>
              <a:rPr lang="en" sz="1600">
                <a:solidFill>
                  <a:schemeClr val="dk1"/>
                </a:solidFill>
                <a:latin typeface="Calibri"/>
                <a:ea typeface="Calibri"/>
                <a:cs typeface="Calibri"/>
                <a:sym typeface="Calibri"/>
              </a:rPr>
              <a:t>, </a:t>
            </a:r>
            <a:r>
              <a:rPr lang="en" sz="1600" i="1">
                <a:solidFill>
                  <a:schemeClr val="dk1"/>
                </a:solidFill>
                <a:latin typeface="Calibri"/>
                <a:ea typeface="Calibri"/>
                <a:cs typeface="Calibri"/>
                <a:sym typeface="Calibri"/>
              </a:rPr>
              <a:t>53</a:t>
            </a:r>
            <a:r>
              <a:rPr lang="en" sz="1600">
                <a:solidFill>
                  <a:schemeClr val="dk1"/>
                </a:solidFill>
                <a:latin typeface="Calibri"/>
                <a:ea typeface="Calibri"/>
                <a:cs typeface="Calibri"/>
                <a:sym typeface="Calibri"/>
              </a:rPr>
              <a:t>(1), 20–32. </a:t>
            </a:r>
            <a:r>
              <a:rPr lang="en" sz="1600" u="sng">
                <a:solidFill>
                  <a:schemeClr val="hlink"/>
                </a:solidFill>
                <a:latin typeface="Calibri"/>
                <a:ea typeface="Calibri"/>
                <a:cs typeface="Calibri"/>
                <a:sym typeface="Calibri"/>
                <a:hlinkClick r:id="rId12"/>
              </a:rPr>
              <a:t>https://doi.org/10.1177/0022487102053001003</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1"/>
          <p:cNvSpPr/>
          <p:nvPr/>
        </p:nvSpPr>
        <p:spPr>
          <a:xfrm>
            <a:off x="1552889" y="236513"/>
            <a:ext cx="5337985" cy="86868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500"/>
              </a:spcAft>
              <a:buNone/>
            </a:pPr>
            <a:r>
              <a:rPr lang="en" sz="3600" b="0" i="0" u="none" strike="noStrike" cap="none">
                <a:solidFill>
                  <a:srgbClr val="002060"/>
                </a:solidFill>
                <a:latin typeface="Calibri"/>
                <a:ea typeface="Calibri"/>
                <a:cs typeface="Calibri"/>
                <a:sym typeface="Calibri"/>
              </a:rPr>
              <a:t>PROJECT TEAM ! </a:t>
            </a:r>
            <a:endParaRPr sz="1100">
              <a:solidFill>
                <a:srgbClr val="002060"/>
              </a:solidFill>
            </a:endParaRPr>
          </a:p>
        </p:txBody>
      </p:sp>
      <p:graphicFrame>
        <p:nvGraphicFramePr>
          <p:cNvPr id="85" name="Google Shape;85;p21"/>
          <p:cNvGraphicFramePr/>
          <p:nvPr/>
        </p:nvGraphicFramePr>
        <p:xfrm>
          <a:off x="555833" y="1164337"/>
          <a:ext cx="8237675" cy="2714250"/>
        </p:xfrm>
        <a:graphic>
          <a:graphicData uri="http://schemas.openxmlformats.org/drawingml/2006/table">
            <a:tbl>
              <a:tblPr>
                <a:noFill/>
                <a:tableStyleId>{8C1825E9-F76E-4C57-ACCE-F68D2194B79F}</a:tableStyleId>
              </a:tblPr>
              <a:tblGrid>
                <a:gridCol w="1870350">
                  <a:extLst>
                    <a:ext uri="{9D8B030D-6E8A-4147-A177-3AD203B41FA5}">
                      <a16:colId xmlns:a16="http://schemas.microsoft.com/office/drawing/2014/main" val="20000"/>
                    </a:ext>
                  </a:extLst>
                </a:gridCol>
                <a:gridCol w="2880350">
                  <a:extLst>
                    <a:ext uri="{9D8B030D-6E8A-4147-A177-3AD203B41FA5}">
                      <a16:colId xmlns:a16="http://schemas.microsoft.com/office/drawing/2014/main" val="20001"/>
                    </a:ext>
                  </a:extLst>
                </a:gridCol>
                <a:gridCol w="3486975">
                  <a:extLst>
                    <a:ext uri="{9D8B030D-6E8A-4147-A177-3AD203B41FA5}">
                      <a16:colId xmlns:a16="http://schemas.microsoft.com/office/drawing/2014/main" val="20002"/>
                    </a:ext>
                  </a:extLst>
                </a:gridCol>
              </a:tblGrid>
              <a:tr h="542850">
                <a:tc>
                  <a:txBody>
                    <a:bodyPr/>
                    <a:lstStyle/>
                    <a:p>
                      <a:pPr marL="0" marR="0" lvl="0" indent="0" algn="l" rtl="0">
                        <a:spcBef>
                          <a:spcPts val="0"/>
                        </a:spcBef>
                        <a:spcAft>
                          <a:spcPts val="0"/>
                        </a:spcAft>
                        <a:buClr>
                          <a:schemeClr val="dk1"/>
                        </a:buClr>
                        <a:buSzPts val="1400"/>
                        <a:buFont typeface="Calibri"/>
                        <a:buNone/>
                      </a:pPr>
                      <a:r>
                        <a:rPr lang="en" sz="1400" u="none" strike="noStrike" cap="none"/>
                        <a:t>Aditi Gupta</a:t>
                      </a:r>
                      <a:endParaRPr sz="1400" u="none" strike="noStrike" cap="none">
                        <a:latin typeface="Calibri"/>
                        <a:ea typeface="Calibri"/>
                        <a:cs typeface="Calibri"/>
                        <a:sym typeface="Calibri"/>
                      </a:endParaRPr>
                    </a:p>
                  </a:txBody>
                  <a:tcPr marL="51400" marR="51400" marT="0" marB="0"/>
                </a:tc>
                <a:tc>
                  <a:txBody>
                    <a:bodyPr/>
                    <a:lstStyle/>
                    <a:p>
                      <a:pPr marL="0" marR="0" lvl="0" indent="0" algn="l" rtl="0">
                        <a:spcBef>
                          <a:spcPts val="0"/>
                        </a:spcBef>
                        <a:spcAft>
                          <a:spcPts val="0"/>
                        </a:spcAft>
                        <a:buClr>
                          <a:schemeClr val="dk1"/>
                        </a:buClr>
                        <a:buSzPts val="1400"/>
                        <a:buFont typeface="Calibri"/>
                        <a:buNone/>
                      </a:pPr>
                      <a:r>
                        <a:rPr lang="en" sz="1400" u="none" strike="noStrike" cap="none"/>
                        <a:t>Engineering &amp; Science Librarian</a:t>
                      </a:r>
                      <a:endParaRPr sz="1000" u="none" strike="noStrike" cap="none"/>
                    </a:p>
                    <a:p>
                      <a:pPr marL="0" marR="0" lvl="0" indent="0" algn="l" rtl="0">
                        <a:spcBef>
                          <a:spcPts val="0"/>
                        </a:spcBef>
                        <a:spcAft>
                          <a:spcPts val="0"/>
                        </a:spcAft>
                        <a:buClr>
                          <a:schemeClr val="dk1"/>
                        </a:buClr>
                        <a:buSzPts val="1400"/>
                        <a:buFont typeface="Calibri"/>
                        <a:buNone/>
                      </a:pPr>
                      <a:r>
                        <a:rPr lang="en" sz="1400" u="none" strike="noStrike" cap="none"/>
                        <a:t>University of Victoria</a:t>
                      </a:r>
                      <a:endParaRPr sz="1400" u="none" strike="noStrike" cap="none">
                        <a:latin typeface="Calibri"/>
                        <a:ea typeface="Calibri"/>
                        <a:cs typeface="Calibri"/>
                        <a:sym typeface="Calibri"/>
                      </a:endParaRPr>
                    </a:p>
                  </a:txBody>
                  <a:tcPr marL="51400" marR="51400" marT="0" marB="0"/>
                </a:tc>
                <a:tc>
                  <a:txBody>
                    <a:bodyPr/>
                    <a:lstStyle/>
                    <a:p>
                      <a:pPr marL="0" marR="0" lvl="0" indent="0" algn="l" rtl="0">
                        <a:spcBef>
                          <a:spcPts val="0"/>
                        </a:spcBef>
                        <a:spcAft>
                          <a:spcPts val="0"/>
                        </a:spcAft>
                        <a:buClr>
                          <a:schemeClr val="hlink"/>
                        </a:buClr>
                        <a:buSzPts val="1400"/>
                        <a:buFont typeface="Calibri"/>
                        <a:buNone/>
                      </a:pPr>
                      <a:r>
                        <a:rPr lang="en" sz="1400" u="sng" strike="noStrike" cap="none">
                          <a:solidFill>
                            <a:schemeClr val="hlink"/>
                          </a:solidFill>
                          <a:hlinkClick r:id="rId3"/>
                        </a:rPr>
                        <a:t>aditig@uvic.ca</a:t>
                      </a:r>
                      <a:endParaRPr sz="1400" u="none" strike="noStrike" cap="none">
                        <a:latin typeface="Calibri"/>
                        <a:ea typeface="Calibri"/>
                        <a:cs typeface="Calibri"/>
                        <a:sym typeface="Calibri"/>
                      </a:endParaRPr>
                    </a:p>
                  </a:txBody>
                  <a:tcPr marL="51400" marR="51400" marT="0" marB="0"/>
                </a:tc>
                <a:extLst>
                  <a:ext uri="{0D108BD9-81ED-4DB2-BD59-A6C34878D82A}">
                    <a16:rowId xmlns:a16="http://schemas.microsoft.com/office/drawing/2014/main" val="10000"/>
                  </a:ext>
                </a:extLst>
              </a:tr>
              <a:tr h="542850">
                <a:tc>
                  <a:txBody>
                    <a:bodyPr/>
                    <a:lstStyle/>
                    <a:p>
                      <a:pPr marL="0" marR="0" lvl="0" indent="0" algn="l" rtl="0">
                        <a:spcBef>
                          <a:spcPts val="0"/>
                        </a:spcBef>
                        <a:spcAft>
                          <a:spcPts val="0"/>
                        </a:spcAft>
                        <a:buClr>
                          <a:schemeClr val="dk1"/>
                        </a:buClr>
                        <a:buSzPts val="1400"/>
                        <a:buFont typeface="Calibri"/>
                        <a:buNone/>
                      </a:pPr>
                      <a:r>
                        <a:rPr lang="en" sz="1400" u="none" strike="noStrike" cap="none"/>
                        <a:t>Ying Liu</a:t>
                      </a:r>
                      <a:endParaRPr sz="1400" u="none" strike="noStrike" cap="none">
                        <a:latin typeface="Calibri"/>
                        <a:ea typeface="Calibri"/>
                        <a:cs typeface="Calibri"/>
                        <a:sym typeface="Calibri"/>
                      </a:endParaRPr>
                    </a:p>
                  </a:txBody>
                  <a:tcPr marL="51400" marR="51400" marT="0" marB="0"/>
                </a:tc>
                <a:tc>
                  <a:txBody>
                    <a:bodyPr/>
                    <a:lstStyle/>
                    <a:p>
                      <a:pPr marL="0" marR="0" lvl="0" indent="0" algn="l" rtl="0">
                        <a:spcBef>
                          <a:spcPts val="0"/>
                        </a:spcBef>
                        <a:spcAft>
                          <a:spcPts val="0"/>
                        </a:spcAft>
                        <a:buNone/>
                      </a:pPr>
                      <a:r>
                        <a:rPr lang="en" sz="1400" b="0" i="0" u="none" strike="noStrike" cap="none">
                          <a:solidFill>
                            <a:schemeClr val="dk1"/>
                          </a:solidFill>
                          <a:latin typeface="Calibri"/>
                          <a:ea typeface="Calibri"/>
                          <a:cs typeface="Calibri"/>
                          <a:sym typeface="Calibri"/>
                        </a:rPr>
                        <a:t>Linguistics, Asian Studies &amp; Religious Studies </a:t>
                      </a:r>
                      <a:r>
                        <a:rPr lang="en" sz="1400" u="none" strike="noStrike" cap="none"/>
                        <a:t>Librarian </a:t>
                      </a:r>
                      <a:endParaRPr sz="1400"/>
                    </a:p>
                  </a:txBody>
                  <a:tcPr marL="51400" marR="51400" marT="0" marB="0"/>
                </a:tc>
                <a:tc>
                  <a:txBody>
                    <a:bodyPr/>
                    <a:lstStyle/>
                    <a:p>
                      <a:pPr marL="0" marR="0" lvl="0" indent="0" algn="l" rtl="0">
                        <a:spcBef>
                          <a:spcPts val="0"/>
                        </a:spcBef>
                        <a:spcAft>
                          <a:spcPts val="0"/>
                        </a:spcAft>
                        <a:buNone/>
                      </a:pPr>
                      <a:r>
                        <a:rPr lang="en" sz="1400" b="0" i="0" u="sng" strike="noStrike">
                          <a:solidFill>
                            <a:schemeClr val="hlink"/>
                          </a:solidFill>
                          <a:latin typeface="Calibri"/>
                          <a:ea typeface="Calibri"/>
                          <a:cs typeface="Calibri"/>
                          <a:sym typeface="Calibri"/>
                          <a:hlinkClick r:id="rId4"/>
                        </a:rPr>
                        <a:t>yingliu@uvic.ca</a:t>
                      </a:r>
                      <a:endParaRPr sz="1400"/>
                    </a:p>
                  </a:txBody>
                  <a:tcPr marL="51400" marR="51400" marT="0" marB="0"/>
                </a:tc>
                <a:extLst>
                  <a:ext uri="{0D108BD9-81ED-4DB2-BD59-A6C34878D82A}">
                    <a16:rowId xmlns:a16="http://schemas.microsoft.com/office/drawing/2014/main" val="10001"/>
                  </a:ext>
                </a:extLst>
              </a:tr>
              <a:tr h="542850">
                <a:tc>
                  <a:txBody>
                    <a:bodyPr/>
                    <a:lstStyle/>
                    <a:p>
                      <a:pPr marL="0" marR="0" lvl="0" indent="0" algn="l" rtl="0">
                        <a:spcBef>
                          <a:spcPts val="0"/>
                        </a:spcBef>
                        <a:spcAft>
                          <a:spcPts val="0"/>
                        </a:spcAft>
                        <a:buClr>
                          <a:schemeClr val="dk1"/>
                        </a:buClr>
                        <a:buSzPts val="1400"/>
                        <a:buFont typeface="Calibri"/>
                        <a:buNone/>
                      </a:pPr>
                      <a:r>
                        <a:rPr lang="en" sz="1400" u="none" strike="noStrike" cap="none"/>
                        <a:t>Tad Suzuki</a:t>
                      </a:r>
                      <a:endParaRPr sz="1400" u="none" strike="noStrike" cap="none">
                        <a:latin typeface="Calibri"/>
                        <a:ea typeface="Calibri"/>
                        <a:cs typeface="Calibri"/>
                        <a:sym typeface="Calibri"/>
                      </a:endParaRPr>
                    </a:p>
                  </a:txBody>
                  <a:tcPr marL="51400" marR="51400" marT="0" marB="0"/>
                </a:tc>
                <a:tc>
                  <a:txBody>
                    <a:bodyPr/>
                    <a:lstStyle/>
                    <a:p>
                      <a:pPr marL="0" marR="0" lvl="0" indent="0" algn="l" rtl="0">
                        <a:spcBef>
                          <a:spcPts val="0"/>
                        </a:spcBef>
                        <a:spcAft>
                          <a:spcPts val="0"/>
                        </a:spcAft>
                        <a:buClr>
                          <a:schemeClr val="dk1"/>
                        </a:buClr>
                        <a:buSzPts val="1400"/>
                        <a:buFont typeface="Calibri"/>
                        <a:buNone/>
                      </a:pPr>
                      <a:r>
                        <a:rPr lang="en" sz="1400" b="0" i="0" u="none" strike="noStrike">
                          <a:solidFill>
                            <a:schemeClr val="dk1"/>
                          </a:solidFill>
                          <a:latin typeface="Calibri"/>
                          <a:ea typeface="Calibri"/>
                          <a:cs typeface="Calibri"/>
                          <a:sym typeface="Calibri"/>
                        </a:rPr>
                        <a:t>Fine Arts &amp; Humanities Librarian</a:t>
                      </a:r>
                      <a:r>
                        <a:rPr lang="en">
                          <a:solidFill>
                            <a:schemeClr val="dk1"/>
                          </a:solidFill>
                          <a:latin typeface="Calibri"/>
                          <a:ea typeface="Calibri"/>
                          <a:cs typeface="Calibri"/>
                          <a:sym typeface="Calibri"/>
                        </a:rPr>
                        <a:t> (Retired)</a:t>
                      </a:r>
                      <a:r>
                        <a:rPr lang="en" sz="1400" b="0" i="0" u="none" strike="noStrike">
                          <a:solidFill>
                            <a:schemeClr val="dk1"/>
                          </a:solidFill>
                          <a:latin typeface="Calibri"/>
                          <a:ea typeface="Calibri"/>
                          <a:cs typeface="Calibri"/>
                          <a:sym typeface="Calibri"/>
                        </a:rPr>
                        <a:t>  </a:t>
                      </a:r>
                      <a:endParaRPr sz="1400" u="none" strike="noStrike" cap="none">
                        <a:latin typeface="Calibri"/>
                        <a:ea typeface="Calibri"/>
                        <a:cs typeface="Calibri"/>
                        <a:sym typeface="Calibri"/>
                      </a:endParaRPr>
                    </a:p>
                  </a:txBody>
                  <a:tcPr marL="51400" marR="51400" marT="0" marB="0"/>
                </a:tc>
                <a:tc>
                  <a:txBody>
                    <a:bodyPr/>
                    <a:lstStyle/>
                    <a:p>
                      <a:pPr marL="0" marR="0" lvl="0" indent="0" algn="l" rtl="0">
                        <a:spcBef>
                          <a:spcPts val="0"/>
                        </a:spcBef>
                        <a:spcAft>
                          <a:spcPts val="0"/>
                        </a:spcAft>
                        <a:buClr>
                          <a:schemeClr val="dk1"/>
                        </a:buClr>
                        <a:buSzPts val="1400"/>
                        <a:buFont typeface="Calibri"/>
                        <a:buNone/>
                      </a:pPr>
                      <a:r>
                        <a:rPr lang="en" sz="1400" b="0" i="0" u="sng" strike="noStrike">
                          <a:solidFill>
                            <a:schemeClr val="hlink"/>
                          </a:solidFill>
                          <a:latin typeface="Calibri"/>
                          <a:ea typeface="Calibri"/>
                          <a:cs typeface="Calibri"/>
                          <a:sym typeface="Calibri"/>
                          <a:hlinkClick r:id="rId5"/>
                        </a:rPr>
                        <a:t>suzukit@uvic.ca</a:t>
                      </a:r>
                      <a:endParaRPr sz="1400" u="none" strike="noStrike" cap="none">
                        <a:latin typeface="Calibri"/>
                        <a:ea typeface="Calibri"/>
                        <a:cs typeface="Calibri"/>
                        <a:sym typeface="Calibri"/>
                      </a:endParaRPr>
                    </a:p>
                  </a:txBody>
                  <a:tcPr marL="51400" marR="51400" marT="0" marB="0"/>
                </a:tc>
                <a:extLst>
                  <a:ext uri="{0D108BD9-81ED-4DB2-BD59-A6C34878D82A}">
                    <a16:rowId xmlns:a16="http://schemas.microsoft.com/office/drawing/2014/main" val="10002"/>
                  </a:ext>
                </a:extLst>
              </a:tr>
              <a:tr h="542850">
                <a:tc>
                  <a:txBody>
                    <a:bodyPr/>
                    <a:lstStyle/>
                    <a:p>
                      <a:pPr marL="0" marR="0" lvl="0" indent="0" algn="l" rtl="0">
                        <a:spcBef>
                          <a:spcPts val="0"/>
                        </a:spcBef>
                        <a:spcAft>
                          <a:spcPts val="0"/>
                        </a:spcAft>
                        <a:buClr>
                          <a:schemeClr val="dk1"/>
                        </a:buClr>
                        <a:buSzPts val="1400"/>
                        <a:buFont typeface="Calibri"/>
                        <a:buNone/>
                      </a:pPr>
                      <a:r>
                        <a:rPr lang="en" sz="1400" u="none" strike="noStrike" cap="none"/>
                        <a:t>Dr. Tsung-Cheng Lin </a:t>
                      </a:r>
                      <a:endParaRPr sz="1400" u="none" strike="noStrike" cap="none">
                        <a:latin typeface="Calibri"/>
                        <a:ea typeface="Calibri"/>
                        <a:cs typeface="Calibri"/>
                        <a:sym typeface="Calibri"/>
                      </a:endParaRPr>
                    </a:p>
                  </a:txBody>
                  <a:tcPr marL="51400" marR="51400" marT="0" marB="0"/>
                </a:tc>
                <a:tc>
                  <a:txBody>
                    <a:bodyPr/>
                    <a:lstStyle/>
                    <a:p>
                      <a:pPr marL="0" marR="0" lvl="0" indent="0" algn="l" rtl="0">
                        <a:spcBef>
                          <a:spcPts val="0"/>
                        </a:spcBef>
                        <a:spcAft>
                          <a:spcPts val="0"/>
                        </a:spcAft>
                        <a:buNone/>
                      </a:pPr>
                      <a:r>
                        <a:rPr lang="en" sz="1400" b="0" i="0" u="none" strike="noStrike">
                          <a:solidFill>
                            <a:schemeClr val="dk1"/>
                          </a:solidFill>
                          <a:latin typeface="Calibri"/>
                          <a:ea typeface="Calibri"/>
                          <a:cs typeface="Calibri"/>
                          <a:sym typeface="Calibri"/>
                        </a:rPr>
                        <a:t>Associate Professor, Pacific &amp; Asian Studies</a:t>
                      </a:r>
                      <a:endParaRPr sz="1400"/>
                    </a:p>
                  </a:txBody>
                  <a:tcPr marL="51400" marR="51400" marT="0" marB="0"/>
                </a:tc>
                <a:tc>
                  <a:txBody>
                    <a:bodyPr/>
                    <a:lstStyle/>
                    <a:p>
                      <a:pPr marL="0" marR="0" lvl="0" indent="0" algn="l" rtl="0">
                        <a:spcBef>
                          <a:spcPts val="0"/>
                        </a:spcBef>
                        <a:spcAft>
                          <a:spcPts val="0"/>
                        </a:spcAft>
                        <a:buNone/>
                      </a:pPr>
                      <a:r>
                        <a:rPr lang="en" sz="1400" b="0" i="0" u="sng" strike="noStrike">
                          <a:solidFill>
                            <a:schemeClr val="hlink"/>
                          </a:solidFill>
                          <a:latin typeface="Calibri"/>
                          <a:ea typeface="Calibri"/>
                          <a:cs typeface="Calibri"/>
                          <a:sym typeface="Calibri"/>
                          <a:hlinkClick r:id="rId6"/>
                        </a:rPr>
                        <a:t>tclin@uvic.ca</a:t>
                      </a:r>
                      <a:endParaRPr sz="1400"/>
                    </a:p>
                  </a:txBody>
                  <a:tcPr marL="51400" marR="51400" marT="0" marB="0"/>
                </a:tc>
                <a:extLst>
                  <a:ext uri="{0D108BD9-81ED-4DB2-BD59-A6C34878D82A}">
                    <a16:rowId xmlns:a16="http://schemas.microsoft.com/office/drawing/2014/main" val="10003"/>
                  </a:ext>
                </a:extLst>
              </a:tr>
              <a:tr h="542850">
                <a:tc>
                  <a:txBody>
                    <a:bodyPr/>
                    <a:lstStyle/>
                    <a:p>
                      <a:pPr marL="0" marR="0" lvl="0" indent="0" algn="l" rtl="0">
                        <a:spcBef>
                          <a:spcPts val="0"/>
                        </a:spcBef>
                        <a:spcAft>
                          <a:spcPts val="0"/>
                        </a:spcAft>
                        <a:buClr>
                          <a:schemeClr val="dk1"/>
                        </a:buClr>
                        <a:buSzPts val="1400"/>
                        <a:buFont typeface="Calibri"/>
                        <a:buNone/>
                      </a:pPr>
                      <a:r>
                        <a:rPr lang="en" sz="1400" u="none" strike="noStrike" cap="none"/>
                        <a:t>Qichen Zhong</a:t>
                      </a:r>
                      <a:endParaRPr sz="1400" u="none" strike="noStrike" cap="none"/>
                    </a:p>
                  </a:txBody>
                  <a:tcPr marL="51400" marR="51400" marT="0" marB="0"/>
                </a:tc>
                <a:tc>
                  <a:txBody>
                    <a:bodyPr/>
                    <a:lstStyle/>
                    <a:p>
                      <a:pPr marL="0" marR="0" lvl="0" indent="0" algn="l" rtl="0">
                        <a:spcBef>
                          <a:spcPts val="0"/>
                        </a:spcBef>
                        <a:spcAft>
                          <a:spcPts val="0"/>
                        </a:spcAft>
                        <a:buClr>
                          <a:schemeClr val="dk1"/>
                        </a:buClr>
                        <a:buSzPts val="1400"/>
                        <a:buFont typeface="Calibri"/>
                        <a:buNone/>
                      </a:pPr>
                      <a:r>
                        <a:rPr lang="en" sz="1400" b="0" i="0" u="none" strike="noStrike">
                          <a:solidFill>
                            <a:schemeClr val="dk1"/>
                          </a:solidFill>
                          <a:latin typeface="Calibri"/>
                          <a:ea typeface="Calibri"/>
                          <a:cs typeface="Calibri"/>
                          <a:sym typeface="Calibri"/>
                        </a:rPr>
                        <a:t>Graduate Research Assistant </a:t>
                      </a:r>
                      <a:endParaRPr sz="1100"/>
                    </a:p>
                  </a:txBody>
                  <a:tcPr marL="51400" marR="51400" marT="0" marB="0"/>
                </a:tc>
                <a:tc>
                  <a:txBody>
                    <a:bodyPr/>
                    <a:lstStyle/>
                    <a:p>
                      <a:pPr marL="0" marR="0" lvl="0" indent="0" algn="l" rtl="0">
                        <a:spcBef>
                          <a:spcPts val="0"/>
                        </a:spcBef>
                        <a:spcAft>
                          <a:spcPts val="0"/>
                        </a:spcAft>
                        <a:buClr>
                          <a:schemeClr val="dk1"/>
                        </a:buClr>
                        <a:buSzPts val="1400"/>
                        <a:buFont typeface="Calibri"/>
                        <a:buNone/>
                      </a:pPr>
                      <a:r>
                        <a:rPr lang="en" sz="1400" b="0" i="0" u="sng" strike="noStrike">
                          <a:solidFill>
                            <a:schemeClr val="hlink"/>
                          </a:solidFill>
                          <a:hlinkClick r:id="rId7"/>
                        </a:rPr>
                        <a:t>qichenzhong@uvic.ca</a:t>
                      </a:r>
                      <a:r>
                        <a:rPr lang="en" sz="1400" b="0" i="0" u="none" strike="noStrike"/>
                        <a:t> </a:t>
                      </a:r>
                      <a:endParaRPr sz="1400"/>
                    </a:p>
                  </a:txBody>
                  <a:tcPr marL="51400" marR="51400"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2" descr="A picture containing background pattern&#10;&#10;Description automatically generated" title="Equity Tree"/>
          <p:cNvPicPr preferRelativeResize="0"/>
          <p:nvPr/>
        </p:nvPicPr>
        <p:blipFill rotWithShape="1">
          <a:blip r:embed="rId3">
            <a:alphaModFix/>
          </a:blip>
          <a:srcRect/>
          <a:stretch/>
        </p:blipFill>
        <p:spPr>
          <a:xfrm>
            <a:off x="6378425" y="1075075"/>
            <a:ext cx="2450625" cy="2450625"/>
          </a:xfrm>
          <a:prstGeom prst="rect">
            <a:avLst/>
          </a:prstGeom>
          <a:noFill/>
          <a:ln>
            <a:noFill/>
          </a:ln>
        </p:spPr>
      </p:pic>
      <p:sp>
        <p:nvSpPr>
          <p:cNvPr id="92" name="Google Shape;92;p22"/>
          <p:cNvSpPr txBox="1"/>
          <p:nvPr/>
        </p:nvSpPr>
        <p:spPr>
          <a:xfrm>
            <a:off x="7106216" y="3755129"/>
            <a:ext cx="1235661" cy="380873"/>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700" b="0" i="0" u="sng" strike="noStrike" cap="none">
                <a:solidFill>
                  <a:schemeClr val="hlink"/>
                </a:solidFill>
                <a:latin typeface="Calibri"/>
                <a:ea typeface="Calibri"/>
                <a:cs typeface="Calibri"/>
                <a:sym typeface="Calibri"/>
                <a:hlinkClick r:id="rId4"/>
              </a:rPr>
              <a:t>This Photo</a:t>
            </a:r>
            <a:r>
              <a:rPr lang="en" sz="700" b="0" i="0" u="none" strike="noStrike" cap="none">
                <a:solidFill>
                  <a:schemeClr val="dk1"/>
                </a:solidFill>
                <a:latin typeface="Calibri"/>
                <a:ea typeface="Calibri"/>
                <a:cs typeface="Calibri"/>
                <a:sym typeface="Calibri"/>
              </a:rPr>
              <a:t> by Unknown Author is licensed under </a:t>
            </a:r>
            <a:r>
              <a:rPr lang="en" sz="700" b="0" i="0" u="sng" strike="noStrike" cap="none">
                <a:solidFill>
                  <a:schemeClr val="hlink"/>
                </a:solidFill>
                <a:latin typeface="Calibri"/>
                <a:ea typeface="Calibri"/>
                <a:cs typeface="Calibri"/>
                <a:sym typeface="Calibri"/>
                <a:hlinkClick r:id="rId5"/>
              </a:rPr>
              <a:t>CC BY-SA-NC</a:t>
            </a:r>
            <a:endParaRPr sz="700">
              <a:solidFill>
                <a:schemeClr val="dk1"/>
              </a:solidFill>
              <a:latin typeface="Calibri"/>
              <a:ea typeface="Calibri"/>
              <a:cs typeface="Calibri"/>
              <a:sym typeface="Calibri"/>
            </a:endParaRPr>
          </a:p>
        </p:txBody>
      </p:sp>
      <p:sp>
        <p:nvSpPr>
          <p:cNvPr id="93" name="Google Shape;93;p22"/>
          <p:cNvSpPr txBox="1"/>
          <p:nvPr/>
        </p:nvSpPr>
        <p:spPr>
          <a:xfrm>
            <a:off x="-433675" y="554950"/>
            <a:ext cx="6812100" cy="3581100"/>
          </a:xfrm>
          <a:prstGeom prst="rect">
            <a:avLst/>
          </a:prstGeom>
          <a:noFill/>
          <a:ln>
            <a:noFill/>
          </a:ln>
        </p:spPr>
        <p:txBody>
          <a:bodyPr spcFirstLastPara="1" wrap="square" lIns="68575" tIns="34275" rIns="68575" bIns="34275" anchor="t" anchorCtr="0">
            <a:noAutofit/>
          </a:bodyPr>
          <a:lstStyle/>
          <a:p>
            <a:pPr marL="342900" marR="0" lvl="0" indent="-203200" algn="l" rtl="0">
              <a:lnSpc>
                <a:spcPct val="90000"/>
              </a:lnSpc>
              <a:spcBef>
                <a:spcPts val="0"/>
              </a:spcBef>
              <a:spcAft>
                <a:spcPts val="0"/>
              </a:spcAft>
              <a:buClr>
                <a:schemeClr val="dk1"/>
              </a:buClr>
              <a:buSzPts val="2300"/>
              <a:buFont typeface="Arial"/>
              <a:buNone/>
            </a:pPr>
            <a:endParaRPr sz="1300" u="none">
              <a:solidFill>
                <a:srgbClr val="0B2953"/>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At UVic Libraries :</a:t>
            </a:r>
            <a:endParaRPr sz="1500">
              <a:solidFill>
                <a:schemeClr val="dk1"/>
              </a:solidFill>
              <a:latin typeface="Calibri"/>
              <a:ea typeface="Calibri"/>
              <a:cs typeface="Calibri"/>
              <a:sym typeface="Calibri"/>
            </a:endParaRPr>
          </a:p>
          <a:p>
            <a:pPr marL="1371600" lvl="2"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Librarians and library staff answered over many user questions </a:t>
            </a:r>
            <a:endParaRPr sz="1500">
              <a:solidFill>
                <a:schemeClr val="dk1"/>
              </a:solidFill>
              <a:latin typeface="Calibri"/>
              <a:ea typeface="Calibri"/>
              <a:cs typeface="Calibri"/>
              <a:sym typeface="Calibri"/>
            </a:endParaRPr>
          </a:p>
          <a:p>
            <a:pPr marL="1371600" lvl="2"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Offer library instruction sessions </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Diverse student body (21000 total student population) </a:t>
            </a:r>
            <a:endParaRPr sz="1500">
              <a:solidFill>
                <a:schemeClr val="dk1"/>
              </a:solidFill>
              <a:latin typeface="Calibri"/>
              <a:ea typeface="Calibri"/>
              <a:cs typeface="Calibri"/>
              <a:sym typeface="Calibri"/>
            </a:endParaRPr>
          </a:p>
          <a:p>
            <a:pPr marL="1371600" lvl="2"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Very active LGBTQIA2S+ and BIPOC communities </a:t>
            </a:r>
            <a:endParaRPr sz="1500">
              <a:solidFill>
                <a:schemeClr val="dk1"/>
              </a:solidFill>
              <a:latin typeface="Calibri"/>
              <a:ea typeface="Calibri"/>
              <a:cs typeface="Calibri"/>
              <a:sym typeface="Calibri"/>
            </a:endParaRPr>
          </a:p>
          <a:p>
            <a:pPr marL="1371600" lvl="0" indent="0" algn="l" rtl="0">
              <a:spcBef>
                <a:spcPts val="0"/>
              </a:spcBef>
              <a:spcAft>
                <a:spcPts val="0"/>
              </a:spcAft>
              <a:buNone/>
            </a:pPr>
            <a:endParaRPr sz="13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Lack of culturally responsive and inclusive pedagogies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Lack of cultural competency skills </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457200" lvl="0" indent="0" algn="l" rtl="0">
              <a:spcBef>
                <a:spcPts val="0"/>
              </a:spcBef>
              <a:spcAft>
                <a:spcPts val="0"/>
              </a:spcAft>
              <a:buNone/>
            </a:pPr>
            <a:r>
              <a:rPr lang="en" sz="1500" i="1">
                <a:solidFill>
                  <a:schemeClr val="dk1"/>
                </a:solidFill>
                <a:latin typeface="Calibri"/>
                <a:ea typeface="Calibri"/>
                <a:cs typeface="Calibri"/>
                <a:sym typeface="Calibri"/>
              </a:rPr>
              <a:t>Our aim is to improve the student learning outcomes by creating inclusive teaching strategies and removing cultural barriers.</a:t>
            </a:r>
            <a:endParaRPr sz="1500" i="1">
              <a:solidFill>
                <a:srgbClr val="0B2953"/>
              </a:solidFill>
              <a:latin typeface="Calibri"/>
              <a:ea typeface="Calibri"/>
              <a:cs typeface="Calibri"/>
              <a:sym typeface="Calibri"/>
            </a:endParaRPr>
          </a:p>
        </p:txBody>
      </p:sp>
      <p:sp>
        <p:nvSpPr>
          <p:cNvPr id="94" name="Google Shape;94;p22"/>
          <p:cNvSpPr txBox="1">
            <a:spLocks noGrp="1"/>
          </p:cNvSpPr>
          <p:nvPr>
            <p:ph type="title"/>
          </p:nvPr>
        </p:nvSpPr>
        <p:spPr>
          <a:xfrm>
            <a:off x="167889" y="102800"/>
            <a:ext cx="7907100" cy="5940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rgbClr val="0B2953"/>
              </a:buClr>
              <a:buSzPts val="3300"/>
              <a:buFont typeface="Calibri"/>
              <a:buNone/>
            </a:pPr>
            <a:r>
              <a:rPr lang="en">
                <a:solidFill>
                  <a:srgbClr val="002060"/>
                </a:solidFill>
              </a:rPr>
              <a:t>WHY THIS RESEARCH?</a:t>
            </a:r>
            <a:endParaRPr>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p:nvPr/>
        </p:nvSpPr>
        <p:spPr>
          <a:xfrm>
            <a:off x="237675" y="240125"/>
            <a:ext cx="4334400" cy="3813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73763"/>
              </a:solidFill>
              <a:latin typeface="Calibri"/>
              <a:ea typeface="Calibri"/>
              <a:cs typeface="Calibri"/>
              <a:sym typeface="Calibri"/>
            </a:endParaRPr>
          </a:p>
        </p:txBody>
      </p:sp>
      <p:sp>
        <p:nvSpPr>
          <p:cNvPr id="100" name="Google Shape;100;p23"/>
          <p:cNvSpPr txBox="1"/>
          <p:nvPr/>
        </p:nvSpPr>
        <p:spPr>
          <a:xfrm>
            <a:off x="709550" y="456125"/>
            <a:ext cx="3429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073763"/>
                </a:solidFill>
                <a:latin typeface="Calibri"/>
                <a:ea typeface="Calibri"/>
                <a:cs typeface="Calibri"/>
                <a:sym typeface="Calibri"/>
              </a:rPr>
              <a:t>Culturally Responsive Teaching </a:t>
            </a:r>
            <a:endParaRPr sz="1800" b="1">
              <a:solidFill>
                <a:srgbClr val="073763"/>
              </a:solidFill>
              <a:latin typeface="Calibri"/>
              <a:ea typeface="Calibri"/>
              <a:cs typeface="Calibri"/>
              <a:sym typeface="Calibri"/>
            </a:endParaRPr>
          </a:p>
        </p:txBody>
      </p:sp>
      <p:sp>
        <p:nvSpPr>
          <p:cNvPr id="101" name="Google Shape;101;p23"/>
          <p:cNvSpPr txBox="1"/>
          <p:nvPr/>
        </p:nvSpPr>
        <p:spPr>
          <a:xfrm>
            <a:off x="583250" y="1078150"/>
            <a:ext cx="3429000" cy="2124000"/>
          </a:xfrm>
          <a:prstGeom prst="rect">
            <a:avLst/>
          </a:prstGeom>
          <a:solidFill>
            <a:srgbClr val="C9DAF8"/>
          </a:solidFill>
          <a:ln>
            <a:noFill/>
          </a:ln>
        </p:spPr>
        <p:txBody>
          <a:bodyPr spcFirstLastPara="1" wrap="square" lIns="91425" tIns="91425" rIns="91425" bIns="91425" anchor="t" anchorCtr="0">
            <a:spAutoFit/>
          </a:bodyPr>
          <a:lstStyle/>
          <a:p>
            <a:r>
              <a:rPr lang="en" sz="1800" dirty="0">
                <a:solidFill>
                  <a:srgbClr val="073763"/>
                </a:solidFill>
                <a:latin typeface="Calibri"/>
                <a:ea typeface="Calibri"/>
                <a:cs typeface="Calibri"/>
                <a:sym typeface="Calibri"/>
              </a:rPr>
              <a:t>“using the cultural knowledge, prior experiences, frames of reference and performance styles of ethnically diverse students to make learning encounters more relevant to and effective for them.” -Gay (2010)​</a:t>
            </a:r>
            <a:endParaRPr lang="en-US" sz="1800">
              <a:solidFill>
                <a:srgbClr val="073763"/>
              </a:solidFill>
              <a:latin typeface="Calibri"/>
              <a:ea typeface="Calibri"/>
              <a:cs typeface="Calibri"/>
            </a:endParaRPr>
          </a:p>
        </p:txBody>
      </p:sp>
      <p:sp>
        <p:nvSpPr>
          <p:cNvPr id="102" name="Google Shape;102;p23"/>
          <p:cNvSpPr txBox="1"/>
          <p:nvPr/>
        </p:nvSpPr>
        <p:spPr>
          <a:xfrm>
            <a:off x="490250" y="3119225"/>
            <a:ext cx="3615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rgbClr val="073763"/>
                </a:solidFill>
                <a:latin typeface="Calibri"/>
                <a:ea typeface="Calibri"/>
                <a:cs typeface="Calibri"/>
                <a:sym typeface="Calibri"/>
              </a:rPr>
              <a:t>Gay, G. (2010). Culturally responsive teaching: Theory, research, and practice. (2nd edition). Teachers College Press.</a:t>
            </a:r>
            <a:endParaRPr sz="1200">
              <a:solidFill>
                <a:srgbClr val="073763"/>
              </a:solidFill>
              <a:latin typeface="Calibri"/>
              <a:ea typeface="Calibri"/>
              <a:cs typeface="Calibri"/>
              <a:sym typeface="Calibri"/>
            </a:endParaRPr>
          </a:p>
        </p:txBody>
      </p:sp>
      <p:sp>
        <p:nvSpPr>
          <p:cNvPr id="103" name="Google Shape;103;p23"/>
          <p:cNvSpPr txBox="1"/>
          <p:nvPr/>
        </p:nvSpPr>
        <p:spPr>
          <a:xfrm>
            <a:off x="5580550" y="844400"/>
            <a:ext cx="2472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073763"/>
              </a:solidFill>
              <a:latin typeface="Calibri"/>
              <a:ea typeface="Calibri"/>
              <a:cs typeface="Calibri"/>
              <a:sym typeface="Calibri"/>
            </a:endParaRPr>
          </a:p>
        </p:txBody>
      </p:sp>
      <p:sp>
        <p:nvSpPr>
          <p:cNvPr id="104" name="Google Shape;104;p23"/>
          <p:cNvSpPr/>
          <p:nvPr/>
        </p:nvSpPr>
        <p:spPr>
          <a:xfrm>
            <a:off x="4739650" y="240125"/>
            <a:ext cx="4334400" cy="38130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073763"/>
              </a:solidFill>
              <a:latin typeface="Calibri"/>
              <a:ea typeface="Calibri"/>
              <a:cs typeface="Calibri"/>
              <a:sym typeface="Calibri"/>
            </a:endParaRPr>
          </a:p>
        </p:txBody>
      </p:sp>
      <p:sp>
        <p:nvSpPr>
          <p:cNvPr id="105" name="Google Shape;105;p23"/>
          <p:cNvSpPr txBox="1"/>
          <p:nvPr/>
        </p:nvSpPr>
        <p:spPr>
          <a:xfrm>
            <a:off x="5148550" y="1078150"/>
            <a:ext cx="34905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073763"/>
                </a:solidFill>
                <a:latin typeface="Calibri"/>
                <a:ea typeface="Calibri"/>
                <a:cs typeface="Calibri"/>
                <a:sym typeface="Calibri"/>
              </a:rPr>
              <a:t>“The goal of inclusive pedagogy is to help all students feel like a valued member of the classroom because of the unique background and perspective they bring to the experience.”​ -Watts (2017)</a:t>
            </a:r>
            <a:endParaRPr sz="1800">
              <a:solidFill>
                <a:srgbClr val="073763"/>
              </a:solidFill>
              <a:latin typeface="Calibri"/>
              <a:ea typeface="Calibri"/>
              <a:cs typeface="Calibri"/>
              <a:sym typeface="Calibri"/>
            </a:endParaRPr>
          </a:p>
        </p:txBody>
      </p:sp>
      <p:sp>
        <p:nvSpPr>
          <p:cNvPr id="106" name="Google Shape;106;p23"/>
          <p:cNvSpPr txBox="1"/>
          <p:nvPr/>
        </p:nvSpPr>
        <p:spPr>
          <a:xfrm>
            <a:off x="5148550" y="3015325"/>
            <a:ext cx="33360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300">
                <a:solidFill>
                  <a:srgbClr val="073763"/>
                </a:solidFill>
                <a:latin typeface="Calibri"/>
                <a:ea typeface="Calibri"/>
                <a:cs typeface="Calibri"/>
                <a:sym typeface="Calibri"/>
              </a:rPr>
              <a:t>Watts, J. (2017). Inclusive Cultural and Social Pedagogy in the Library Classroom. LOEX Quarterly, 44(1), 4.</a:t>
            </a:r>
            <a:endParaRPr sz="1300">
              <a:solidFill>
                <a:srgbClr val="073763"/>
              </a:solidFill>
              <a:latin typeface="Calibri"/>
              <a:ea typeface="Calibri"/>
              <a:cs typeface="Calibri"/>
              <a:sym typeface="Calibri"/>
            </a:endParaRPr>
          </a:p>
        </p:txBody>
      </p:sp>
      <p:sp>
        <p:nvSpPr>
          <p:cNvPr id="107" name="Google Shape;107;p23"/>
          <p:cNvSpPr txBox="1"/>
          <p:nvPr/>
        </p:nvSpPr>
        <p:spPr>
          <a:xfrm>
            <a:off x="5228350" y="526366"/>
            <a:ext cx="3176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073763"/>
                </a:solidFill>
                <a:latin typeface="Calibri"/>
                <a:ea typeface="Calibri"/>
                <a:cs typeface="Calibri"/>
                <a:sym typeface="Calibri"/>
              </a:rPr>
              <a:t>Inclusive Teaching Practices</a:t>
            </a:r>
            <a:endParaRPr sz="1800" b="1">
              <a:solidFill>
                <a:srgbClr val="073763"/>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p:nvPr/>
        </p:nvSpPr>
        <p:spPr>
          <a:xfrm>
            <a:off x="1561240" y="214700"/>
            <a:ext cx="54594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600" b="1">
                <a:solidFill>
                  <a:srgbClr val="1C4587"/>
                </a:solidFill>
                <a:latin typeface="Calibri"/>
                <a:ea typeface="Calibri"/>
                <a:cs typeface="Calibri"/>
                <a:sym typeface="Calibri"/>
              </a:rPr>
              <a:t>PROJECT OUTLINE</a:t>
            </a:r>
            <a:endParaRPr sz="1100" b="1">
              <a:solidFill>
                <a:srgbClr val="1C4587"/>
              </a:solidFill>
            </a:endParaRPr>
          </a:p>
        </p:txBody>
      </p:sp>
      <p:grpSp>
        <p:nvGrpSpPr>
          <p:cNvPr id="141" name="Google Shape;141;p26"/>
          <p:cNvGrpSpPr/>
          <p:nvPr/>
        </p:nvGrpSpPr>
        <p:grpSpPr>
          <a:xfrm>
            <a:off x="2293043" y="1062977"/>
            <a:ext cx="2355094" cy="2806857"/>
            <a:chOff x="1083025" y="1488355"/>
            <a:chExt cx="1834900" cy="2400870"/>
          </a:xfrm>
        </p:grpSpPr>
        <p:sp>
          <p:nvSpPr>
            <p:cNvPr id="142" name="Google Shape;142;p26"/>
            <p:cNvSpPr txBox="1"/>
            <p:nvPr/>
          </p:nvSpPr>
          <p:spPr>
            <a:xfrm>
              <a:off x="1516768" y="1488355"/>
              <a:ext cx="663300" cy="381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100">
                  <a:solidFill>
                    <a:srgbClr val="0C58D3"/>
                  </a:solidFill>
                  <a:latin typeface="Calibri"/>
                  <a:ea typeface="Calibri"/>
                  <a:cs typeface="Calibri"/>
                  <a:sym typeface="Calibri"/>
                </a:rPr>
                <a:t>2022</a:t>
              </a:r>
              <a:endParaRPr sz="2100">
                <a:solidFill>
                  <a:srgbClr val="0C58D3"/>
                </a:solidFill>
                <a:latin typeface="Calibri"/>
                <a:ea typeface="Calibri"/>
                <a:cs typeface="Calibri"/>
                <a:sym typeface="Calibri"/>
              </a:endParaRPr>
            </a:p>
          </p:txBody>
        </p:sp>
        <p:sp>
          <p:nvSpPr>
            <p:cNvPr id="143" name="Google Shape;143;p26"/>
            <p:cNvSpPr txBox="1"/>
            <p:nvPr/>
          </p:nvSpPr>
          <p:spPr>
            <a:xfrm>
              <a:off x="1208899" y="2695024"/>
              <a:ext cx="1689900" cy="446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None/>
              </a:pPr>
              <a:r>
                <a:rPr lang="en" sz="1600" b="1">
                  <a:solidFill>
                    <a:srgbClr val="0C58D3"/>
                  </a:solidFill>
                  <a:latin typeface="Calibri"/>
                  <a:ea typeface="Calibri"/>
                  <a:cs typeface="Calibri"/>
                  <a:sym typeface="Calibri"/>
                </a:rPr>
                <a:t/>
              </a:r>
              <a:br>
                <a:rPr lang="en" sz="1600" b="1">
                  <a:solidFill>
                    <a:srgbClr val="0C58D3"/>
                  </a:solidFill>
                  <a:latin typeface="Calibri"/>
                  <a:ea typeface="Calibri"/>
                  <a:cs typeface="Calibri"/>
                  <a:sym typeface="Calibri"/>
                </a:rPr>
              </a:br>
              <a:r>
                <a:rPr lang="en" sz="1600" b="1">
                  <a:solidFill>
                    <a:srgbClr val="0C58D3"/>
                  </a:solidFill>
                  <a:latin typeface="Calibri"/>
                  <a:ea typeface="Calibri"/>
                  <a:cs typeface="Calibri"/>
                  <a:sym typeface="Calibri"/>
                </a:rPr>
                <a:t/>
              </a:r>
              <a:br>
                <a:rPr lang="en" sz="1600" b="1">
                  <a:solidFill>
                    <a:srgbClr val="0C58D3"/>
                  </a:solidFill>
                  <a:latin typeface="Calibri"/>
                  <a:ea typeface="Calibri"/>
                  <a:cs typeface="Calibri"/>
                  <a:sym typeface="Calibri"/>
                </a:rPr>
              </a:br>
              <a:r>
                <a:rPr lang="en" sz="1600" b="1">
                  <a:solidFill>
                    <a:srgbClr val="0C58D3"/>
                  </a:solidFill>
                  <a:latin typeface="Calibri"/>
                  <a:ea typeface="Calibri"/>
                  <a:cs typeface="Calibri"/>
                  <a:sym typeface="Calibri"/>
                </a:rPr>
                <a:t>Focus group discussions</a:t>
              </a:r>
              <a:endParaRPr sz="1600" b="1">
                <a:solidFill>
                  <a:srgbClr val="0C58D3"/>
                </a:solidFill>
                <a:latin typeface="Calibri"/>
                <a:ea typeface="Calibri"/>
                <a:cs typeface="Calibri"/>
                <a:sym typeface="Calibri"/>
              </a:endParaRPr>
            </a:p>
          </p:txBody>
        </p:sp>
        <p:sp>
          <p:nvSpPr>
            <p:cNvPr id="144" name="Google Shape;144;p26"/>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a:solidFill>
                    <a:srgbClr val="0C58D3"/>
                  </a:solidFill>
                  <a:latin typeface="Calibri"/>
                  <a:ea typeface="Calibri"/>
                  <a:cs typeface="Calibri"/>
                  <a:sym typeface="Calibri"/>
                </a:rPr>
                <a:t>Three to four focus group discussions with students, librarians and library staff and faculty. </a:t>
              </a:r>
              <a:endParaRPr sz="1300">
                <a:solidFill>
                  <a:srgbClr val="0C58D3"/>
                </a:solidFill>
                <a:latin typeface="Calibri"/>
                <a:ea typeface="Calibri"/>
                <a:cs typeface="Calibri"/>
                <a:sym typeface="Calibri"/>
              </a:endParaRPr>
            </a:p>
          </p:txBody>
        </p:sp>
        <p:cxnSp>
          <p:nvCxnSpPr>
            <p:cNvPr id="145" name="Google Shape;145;p26"/>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146" name="Google Shape;146;p26"/>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7" name="Google Shape;147;p26"/>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26"/>
          <p:cNvGrpSpPr/>
          <p:nvPr/>
        </p:nvGrpSpPr>
        <p:grpSpPr>
          <a:xfrm>
            <a:off x="4490327" y="1005753"/>
            <a:ext cx="2355094" cy="2863250"/>
            <a:chOff x="1083025" y="1440119"/>
            <a:chExt cx="1834900" cy="2449106"/>
          </a:xfrm>
        </p:grpSpPr>
        <p:sp>
          <p:nvSpPr>
            <p:cNvPr id="149" name="Google Shape;149;p26"/>
            <p:cNvSpPr txBox="1"/>
            <p:nvPr/>
          </p:nvSpPr>
          <p:spPr>
            <a:xfrm>
              <a:off x="1604275" y="1440119"/>
              <a:ext cx="682500" cy="33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2100">
                  <a:solidFill>
                    <a:srgbClr val="2F5496"/>
                  </a:solidFill>
                  <a:latin typeface="Calibri"/>
                  <a:ea typeface="Calibri"/>
                  <a:cs typeface="Calibri"/>
                  <a:sym typeface="Calibri"/>
                </a:rPr>
                <a:t>2023</a:t>
              </a:r>
              <a:endParaRPr sz="2100">
                <a:solidFill>
                  <a:srgbClr val="2F5496"/>
                </a:solidFill>
                <a:latin typeface="Calibri"/>
                <a:ea typeface="Calibri"/>
                <a:cs typeface="Calibri"/>
                <a:sym typeface="Calibri"/>
              </a:endParaRPr>
            </a:p>
          </p:txBody>
        </p:sp>
        <p:sp>
          <p:nvSpPr>
            <p:cNvPr id="150" name="Google Shape;150;p26"/>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2F5496"/>
                  </a:solidFill>
                  <a:latin typeface="Calibri"/>
                  <a:ea typeface="Calibri"/>
                  <a:cs typeface="Calibri"/>
                  <a:sym typeface="Calibri"/>
                </a:rPr>
                <a:t>Developing toolkit</a:t>
              </a:r>
              <a:r>
                <a:rPr lang="en" sz="1600" b="1">
                  <a:solidFill>
                    <a:srgbClr val="858585"/>
                  </a:solidFill>
                  <a:latin typeface="Calibri"/>
                  <a:ea typeface="Calibri"/>
                  <a:cs typeface="Calibri"/>
                  <a:sym typeface="Calibri"/>
                </a:rPr>
                <a:t> </a:t>
              </a:r>
              <a:endParaRPr sz="1600" b="1">
                <a:solidFill>
                  <a:srgbClr val="858585"/>
                </a:solidFill>
                <a:latin typeface="Calibri"/>
                <a:ea typeface="Calibri"/>
                <a:cs typeface="Calibri"/>
                <a:sym typeface="Calibri"/>
              </a:endParaRPr>
            </a:p>
          </p:txBody>
        </p:sp>
        <p:sp>
          <p:nvSpPr>
            <p:cNvPr id="151" name="Google Shape;151;p26"/>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rgbClr val="2F5496"/>
                  </a:solidFill>
                  <a:latin typeface="Calibri"/>
                  <a:ea typeface="Calibri"/>
                  <a:cs typeface="Calibri"/>
                  <a:sym typeface="Calibri"/>
                </a:rPr>
                <a:t>Creating an open toolkit with best practices and guidelines. </a:t>
              </a:r>
              <a:endParaRPr>
                <a:solidFill>
                  <a:srgbClr val="2F5496"/>
                </a:solidFill>
                <a:latin typeface="Calibri"/>
                <a:ea typeface="Calibri"/>
                <a:cs typeface="Calibri"/>
                <a:sym typeface="Calibri"/>
              </a:endParaRPr>
            </a:p>
          </p:txBody>
        </p:sp>
        <p:cxnSp>
          <p:nvCxnSpPr>
            <p:cNvPr id="152" name="Google Shape;152;p26"/>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153" name="Google Shape;153;p26"/>
            <p:cNvSpPr/>
            <p:nvPr/>
          </p:nvSpPr>
          <p:spPr>
            <a:xfrm flipH="1">
              <a:off x="1083025" y="2306625"/>
              <a:ext cx="1834800" cy="143400"/>
            </a:xfrm>
            <a:prstGeom prst="parallelogram">
              <a:avLst>
                <a:gd name="adj" fmla="val 96952"/>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4" name="Google Shape;154;p26"/>
            <p:cNvSpPr/>
            <p:nvPr/>
          </p:nvSpPr>
          <p:spPr>
            <a:xfrm>
              <a:off x="1083125" y="2460449"/>
              <a:ext cx="1834800" cy="143400"/>
            </a:xfrm>
            <a:prstGeom prst="parallelogram">
              <a:avLst>
                <a:gd name="adj" fmla="val 96952"/>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26"/>
          <p:cNvGrpSpPr/>
          <p:nvPr/>
        </p:nvGrpSpPr>
        <p:grpSpPr>
          <a:xfrm>
            <a:off x="6689433" y="1005769"/>
            <a:ext cx="2355094" cy="2863221"/>
            <a:chOff x="1083025" y="1440144"/>
            <a:chExt cx="1834900" cy="2449081"/>
          </a:xfrm>
        </p:grpSpPr>
        <p:sp>
          <p:nvSpPr>
            <p:cNvPr id="156" name="Google Shape;156;p26"/>
            <p:cNvSpPr txBox="1"/>
            <p:nvPr/>
          </p:nvSpPr>
          <p:spPr>
            <a:xfrm>
              <a:off x="1555887" y="1440144"/>
              <a:ext cx="624300" cy="338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1600"/>
                </a:spcAft>
                <a:buNone/>
              </a:pPr>
              <a:r>
                <a:rPr lang="en" sz="2100">
                  <a:solidFill>
                    <a:srgbClr val="002060"/>
                  </a:solidFill>
                  <a:latin typeface="Calibri"/>
                  <a:ea typeface="Calibri"/>
                  <a:cs typeface="Calibri"/>
                  <a:sym typeface="Calibri"/>
                </a:rPr>
                <a:t>2023</a:t>
              </a:r>
              <a:endParaRPr sz="2100">
                <a:solidFill>
                  <a:srgbClr val="002060"/>
                </a:solidFill>
                <a:latin typeface="Calibri"/>
                <a:ea typeface="Calibri"/>
                <a:cs typeface="Calibri"/>
                <a:sym typeface="Calibri"/>
              </a:endParaRPr>
            </a:p>
          </p:txBody>
        </p:sp>
        <p:sp>
          <p:nvSpPr>
            <p:cNvPr id="157" name="Google Shape;157;p26"/>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2F5496"/>
                  </a:solidFill>
                  <a:latin typeface="Calibri"/>
                  <a:ea typeface="Calibri"/>
                  <a:cs typeface="Calibri"/>
                  <a:sym typeface="Calibri"/>
                </a:rPr>
                <a:t>Wide implementation</a:t>
              </a:r>
              <a:r>
                <a:rPr lang="en" sz="1600" b="1">
                  <a:solidFill>
                    <a:srgbClr val="858585"/>
                  </a:solidFill>
                  <a:latin typeface="Calibri"/>
                  <a:ea typeface="Calibri"/>
                  <a:cs typeface="Calibri"/>
                  <a:sym typeface="Calibri"/>
                </a:rPr>
                <a:t> </a:t>
              </a:r>
              <a:endParaRPr sz="1600" b="1">
                <a:solidFill>
                  <a:srgbClr val="858585"/>
                </a:solidFill>
                <a:latin typeface="Calibri"/>
                <a:ea typeface="Calibri"/>
                <a:cs typeface="Calibri"/>
                <a:sym typeface="Calibri"/>
              </a:endParaRPr>
            </a:p>
          </p:txBody>
        </p:sp>
        <p:sp>
          <p:nvSpPr>
            <p:cNvPr id="158" name="Google Shape;158;p26"/>
            <p:cNvSpPr txBox="1"/>
            <p:nvPr/>
          </p:nvSpPr>
          <p:spPr>
            <a:xfrm>
              <a:off x="1215700" y="3151825"/>
              <a:ext cx="15456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a:solidFill>
                    <a:srgbClr val="2F5496"/>
                  </a:solidFill>
                  <a:latin typeface="Calibri"/>
                  <a:ea typeface="Calibri"/>
                  <a:cs typeface="Calibri"/>
                  <a:sym typeface="Calibri"/>
                </a:rPr>
                <a:t>Using a creative commons license will widely disseminate the toolkit </a:t>
              </a:r>
              <a:endParaRPr>
                <a:solidFill>
                  <a:srgbClr val="2F5496"/>
                </a:solidFill>
                <a:latin typeface="Calibri"/>
                <a:ea typeface="Calibri"/>
                <a:cs typeface="Calibri"/>
                <a:sym typeface="Calibri"/>
              </a:endParaRPr>
            </a:p>
          </p:txBody>
        </p:sp>
        <p:cxnSp>
          <p:nvCxnSpPr>
            <p:cNvPr id="159" name="Google Shape;159;p26"/>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160" name="Google Shape;160;p26"/>
            <p:cNvSpPr/>
            <p:nvPr/>
          </p:nvSpPr>
          <p:spPr>
            <a:xfrm flipH="1">
              <a:off x="1083025" y="2306625"/>
              <a:ext cx="1834800" cy="143400"/>
            </a:xfrm>
            <a:prstGeom prst="parallelogram">
              <a:avLst>
                <a:gd name="adj" fmla="val 96952"/>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1" name="Google Shape;161;p26"/>
            <p:cNvSpPr/>
            <p:nvPr/>
          </p:nvSpPr>
          <p:spPr>
            <a:xfrm>
              <a:off x="1083125" y="2460449"/>
              <a:ext cx="1834800" cy="143400"/>
            </a:xfrm>
            <a:prstGeom prst="parallelogram">
              <a:avLst>
                <a:gd name="adj" fmla="val 96952"/>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6"/>
          <p:cNvGrpSpPr/>
          <p:nvPr/>
        </p:nvGrpSpPr>
        <p:grpSpPr>
          <a:xfrm>
            <a:off x="99437" y="1062965"/>
            <a:ext cx="2354911" cy="2947158"/>
            <a:chOff x="1083025" y="1488357"/>
            <a:chExt cx="1834900" cy="2520878"/>
          </a:xfrm>
        </p:grpSpPr>
        <p:sp>
          <p:nvSpPr>
            <p:cNvPr id="163" name="Google Shape;163;p26"/>
            <p:cNvSpPr txBox="1"/>
            <p:nvPr/>
          </p:nvSpPr>
          <p:spPr>
            <a:xfrm>
              <a:off x="1478181" y="1488357"/>
              <a:ext cx="718500" cy="37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100">
                  <a:solidFill>
                    <a:srgbClr val="0C58D3"/>
                  </a:solidFill>
                  <a:latin typeface="Calibri"/>
                  <a:ea typeface="Calibri"/>
                  <a:cs typeface="Calibri"/>
                  <a:sym typeface="Calibri"/>
                </a:rPr>
                <a:t>2021</a:t>
              </a:r>
              <a:endParaRPr sz="2100">
                <a:solidFill>
                  <a:srgbClr val="0C58D3"/>
                </a:solidFill>
                <a:latin typeface="Calibri"/>
                <a:ea typeface="Calibri"/>
                <a:cs typeface="Calibri"/>
                <a:sym typeface="Calibri"/>
              </a:endParaRPr>
            </a:p>
          </p:txBody>
        </p:sp>
        <p:sp>
          <p:nvSpPr>
            <p:cNvPr id="164" name="Google Shape;164;p26"/>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600" b="1">
                  <a:solidFill>
                    <a:srgbClr val="0C58D3"/>
                  </a:solidFill>
                  <a:latin typeface="Calibri"/>
                  <a:ea typeface="Calibri"/>
                  <a:cs typeface="Calibri"/>
                  <a:sym typeface="Calibri"/>
                </a:rPr>
                <a:t>Literature Review </a:t>
              </a:r>
              <a:endParaRPr sz="1600" b="1">
                <a:solidFill>
                  <a:srgbClr val="0C58D3"/>
                </a:solidFill>
                <a:latin typeface="Calibri"/>
                <a:ea typeface="Calibri"/>
                <a:cs typeface="Calibri"/>
                <a:sym typeface="Calibri"/>
              </a:endParaRPr>
            </a:p>
          </p:txBody>
        </p:sp>
        <p:cxnSp>
          <p:nvCxnSpPr>
            <p:cNvPr id="165" name="Google Shape;165;p26"/>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166" name="Google Shape;166;p26"/>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7" name="Google Shape;167;p26"/>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txBox="1"/>
            <p:nvPr/>
          </p:nvSpPr>
          <p:spPr>
            <a:xfrm>
              <a:off x="1215709" y="3151835"/>
              <a:ext cx="1505100" cy="85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300">
                  <a:solidFill>
                    <a:srgbClr val="0C58D3"/>
                  </a:solidFill>
                  <a:latin typeface="Calibri"/>
                  <a:ea typeface="Calibri"/>
                  <a:cs typeface="Calibri"/>
                  <a:sym typeface="Calibri"/>
                </a:rPr>
                <a:t>Information literacy, frameworks of culturally responsive &amp; inclusive pedagogies </a:t>
              </a:r>
              <a:endParaRPr sz="1300">
                <a:solidFill>
                  <a:srgbClr val="0C58D3"/>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p:nvPr/>
        </p:nvSpPr>
        <p:spPr>
          <a:xfrm>
            <a:off x="186158" y="428650"/>
            <a:ext cx="8989180" cy="530914"/>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5" name="Google Shape;175;p27"/>
          <p:cNvSpPr txBox="1"/>
          <p:nvPr/>
        </p:nvSpPr>
        <p:spPr>
          <a:xfrm>
            <a:off x="655184" y="2573791"/>
            <a:ext cx="7129462" cy="276999"/>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chemeClr val="dk1"/>
              </a:buClr>
              <a:buSzPts val="1400"/>
              <a:buFont typeface="Calibri"/>
              <a:buNone/>
            </a:pPr>
            <a:endParaRPr sz="1400">
              <a:solidFill>
                <a:srgbClr val="000000"/>
              </a:solidFill>
              <a:latin typeface="Calibri"/>
              <a:ea typeface="Calibri"/>
              <a:cs typeface="Calibri"/>
              <a:sym typeface="Calibri"/>
            </a:endParaRPr>
          </a:p>
        </p:txBody>
      </p:sp>
      <p:graphicFrame>
        <p:nvGraphicFramePr>
          <p:cNvPr id="176" name="Google Shape;176;p27"/>
          <p:cNvGraphicFramePr/>
          <p:nvPr/>
        </p:nvGraphicFramePr>
        <p:xfrm>
          <a:off x="122464" y="30616"/>
          <a:ext cx="8892925" cy="4037550"/>
        </p:xfrm>
        <a:graphic>
          <a:graphicData uri="http://schemas.openxmlformats.org/drawingml/2006/table">
            <a:tbl>
              <a:tblPr firstRow="1" bandRow="1">
                <a:noFill/>
                <a:tableStyleId>{9C825BA3-21BF-4B7D-8B92-7B8DB7BE577F}</a:tableStyleId>
              </a:tblPr>
              <a:tblGrid>
                <a:gridCol w="2885225">
                  <a:extLst>
                    <a:ext uri="{9D8B030D-6E8A-4147-A177-3AD203B41FA5}">
                      <a16:colId xmlns:a16="http://schemas.microsoft.com/office/drawing/2014/main" val="20000"/>
                    </a:ext>
                  </a:extLst>
                </a:gridCol>
                <a:gridCol w="3086200">
                  <a:extLst>
                    <a:ext uri="{9D8B030D-6E8A-4147-A177-3AD203B41FA5}">
                      <a16:colId xmlns:a16="http://schemas.microsoft.com/office/drawing/2014/main" val="20001"/>
                    </a:ext>
                  </a:extLst>
                </a:gridCol>
                <a:gridCol w="2921500">
                  <a:extLst>
                    <a:ext uri="{9D8B030D-6E8A-4147-A177-3AD203B41FA5}">
                      <a16:colId xmlns:a16="http://schemas.microsoft.com/office/drawing/2014/main" val="20002"/>
                    </a:ext>
                  </a:extLst>
                </a:gridCol>
              </a:tblGrid>
              <a:tr h="828700">
                <a:tc>
                  <a:txBody>
                    <a:bodyPr/>
                    <a:lstStyle/>
                    <a:p>
                      <a:pPr marL="0" marR="0" lvl="0" indent="0" algn="ctr" rtl="0">
                        <a:spcBef>
                          <a:spcPts val="0"/>
                        </a:spcBef>
                        <a:spcAft>
                          <a:spcPts val="0"/>
                        </a:spcAft>
                        <a:buNone/>
                      </a:pPr>
                      <a:r>
                        <a:rPr lang="en" sz="2400"/>
                        <a:t>Faculty </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400"/>
                        <a:t>Librarians/Library Staff</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 sz="2400"/>
                        <a:t>Students </a:t>
                      </a:r>
                      <a:endParaRPr sz="11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08850">
                <a:tc>
                  <a:txBody>
                    <a:bodyPr/>
                    <a:lstStyle/>
                    <a:p>
                      <a:pPr marL="215900" marR="0" lvl="0" indent="-222250" algn="l" rtl="0">
                        <a:lnSpc>
                          <a:spcPct val="100000"/>
                        </a:lnSpc>
                        <a:spcBef>
                          <a:spcPts val="0"/>
                        </a:spcBef>
                        <a:spcAft>
                          <a:spcPts val="0"/>
                        </a:spcAft>
                        <a:buClr>
                          <a:srgbClr val="000000"/>
                        </a:buClr>
                        <a:buSzPts val="1700"/>
                        <a:buFont typeface="Arial"/>
                        <a:buChar char="•"/>
                      </a:pPr>
                      <a:r>
                        <a:rPr lang="en" sz="1700" u="none" strike="noStrike"/>
                        <a:t>Databases</a:t>
                      </a:r>
                      <a:r>
                        <a:rPr lang="en" sz="1700"/>
                        <a:t>, resources, library collections have a White, Eurocentric perspective making it hard to decolonize curriculum</a:t>
                      </a:r>
                      <a:endParaRPr sz="1400"/>
                    </a:p>
                    <a:p>
                      <a:pPr marL="0" marR="0" lvl="0" indent="0" algn="l" rtl="0">
                        <a:lnSpc>
                          <a:spcPct val="100000"/>
                        </a:lnSpc>
                        <a:spcBef>
                          <a:spcPts val="0"/>
                        </a:spcBef>
                        <a:spcAft>
                          <a:spcPts val="0"/>
                        </a:spcAft>
                        <a:buClr>
                          <a:srgbClr val="000000"/>
                        </a:buClr>
                        <a:buSzPts val="1700"/>
                        <a:buFont typeface="Calibri"/>
                        <a:buNone/>
                      </a:pPr>
                      <a:endParaRPr sz="1700" u="none" strike="noStrike"/>
                    </a:p>
                    <a:p>
                      <a:pPr marL="215900" marR="0" lvl="0" indent="-222250" algn="l" rtl="0">
                        <a:lnSpc>
                          <a:spcPct val="100000"/>
                        </a:lnSpc>
                        <a:spcBef>
                          <a:spcPts val="0"/>
                        </a:spcBef>
                        <a:spcAft>
                          <a:spcPts val="0"/>
                        </a:spcAft>
                        <a:buClr>
                          <a:srgbClr val="000000"/>
                        </a:buClr>
                        <a:buSzPts val="1700"/>
                        <a:buFont typeface="Arial"/>
                        <a:buChar char="•"/>
                      </a:pPr>
                      <a:r>
                        <a:rPr lang="en" sz="1700" u="none" strike="noStrike"/>
                        <a:t>Cultural backgrounds make faculty uncomfortable  </a:t>
                      </a:r>
                      <a:endParaRPr sz="1400"/>
                    </a:p>
                    <a:p>
                      <a:pPr marL="215900" marR="0" lvl="0" indent="-114300" algn="l" rtl="0">
                        <a:lnSpc>
                          <a:spcPct val="100000"/>
                        </a:lnSpc>
                        <a:spcBef>
                          <a:spcPts val="0"/>
                        </a:spcBef>
                        <a:spcAft>
                          <a:spcPts val="0"/>
                        </a:spcAft>
                        <a:buClr>
                          <a:srgbClr val="000000"/>
                        </a:buClr>
                        <a:buSzPts val="1700"/>
                        <a:buFont typeface="Arial"/>
                        <a:buNone/>
                      </a:pPr>
                      <a:endParaRPr sz="1700" u="none" strike="noStrike"/>
                    </a:p>
                    <a:p>
                      <a:pPr marL="215900" marR="0" lvl="0" indent="-222250" algn="l" rtl="0">
                        <a:lnSpc>
                          <a:spcPct val="100000"/>
                        </a:lnSpc>
                        <a:spcBef>
                          <a:spcPts val="0"/>
                        </a:spcBef>
                        <a:spcAft>
                          <a:spcPts val="0"/>
                        </a:spcAft>
                        <a:buClr>
                          <a:srgbClr val="000000"/>
                        </a:buClr>
                        <a:buSzPts val="1700"/>
                        <a:buFont typeface="Arial"/>
                        <a:buChar char="•"/>
                      </a:pPr>
                      <a:r>
                        <a:rPr lang="en" sz="1700" u="none" strike="noStrike"/>
                        <a:t>The curriculum has a settler perspective   </a:t>
                      </a:r>
                      <a:endParaRPr sz="1700"/>
                    </a:p>
                    <a:p>
                      <a:pPr marL="0" marR="0" lvl="0" indent="0" algn="l" rtl="0">
                        <a:lnSpc>
                          <a:spcPct val="100000"/>
                        </a:lnSpc>
                        <a:spcBef>
                          <a:spcPts val="0"/>
                        </a:spcBef>
                        <a:spcAft>
                          <a:spcPts val="0"/>
                        </a:spcAft>
                        <a:buClr>
                          <a:srgbClr val="000000"/>
                        </a:buClr>
                        <a:buSzPts val="1700"/>
                        <a:buFont typeface="Calibri"/>
                        <a:buNone/>
                      </a:pPr>
                      <a:endParaRPr sz="1700" u="none" strike="noStrik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22250" algn="l" rtl="0">
                        <a:lnSpc>
                          <a:spcPct val="100000"/>
                        </a:lnSpc>
                        <a:spcBef>
                          <a:spcPts val="0"/>
                        </a:spcBef>
                        <a:spcAft>
                          <a:spcPts val="0"/>
                        </a:spcAft>
                        <a:buClr>
                          <a:schemeClr val="dk1"/>
                        </a:buClr>
                        <a:buSzPts val="1700"/>
                        <a:buFont typeface="Arial"/>
                        <a:buChar char="•"/>
                      </a:pPr>
                      <a:r>
                        <a:rPr lang="en" sz="1700" u="none" strike="noStrike"/>
                        <a:t>Academic librarianship is a white profession </a:t>
                      </a:r>
                      <a:endParaRPr sz="1700"/>
                    </a:p>
                    <a:p>
                      <a:pPr marL="215900" marR="0" lvl="0" indent="-114300" algn="l" rtl="0">
                        <a:lnSpc>
                          <a:spcPct val="100000"/>
                        </a:lnSpc>
                        <a:spcBef>
                          <a:spcPts val="0"/>
                        </a:spcBef>
                        <a:spcAft>
                          <a:spcPts val="0"/>
                        </a:spcAft>
                        <a:buClr>
                          <a:schemeClr val="dk1"/>
                        </a:buClr>
                        <a:buSzPts val="1700"/>
                        <a:buFont typeface="Arial"/>
                        <a:buNone/>
                      </a:pPr>
                      <a:endParaRPr sz="1700" u="none" strike="noStrike"/>
                    </a:p>
                    <a:p>
                      <a:pPr marL="215900" marR="0" lvl="0" indent="-222250" algn="l" rtl="0">
                        <a:lnSpc>
                          <a:spcPct val="100000"/>
                        </a:lnSpc>
                        <a:spcBef>
                          <a:spcPts val="0"/>
                        </a:spcBef>
                        <a:spcAft>
                          <a:spcPts val="0"/>
                        </a:spcAft>
                        <a:buClr>
                          <a:schemeClr val="dk1"/>
                        </a:buClr>
                        <a:buSzPts val="1700"/>
                        <a:buFont typeface="Arial"/>
                        <a:buChar char="•"/>
                      </a:pPr>
                      <a:r>
                        <a:rPr lang="en" sz="1700" u="none" strike="noStrike"/>
                        <a:t>Inclusiveness in library space, design, collections is missing</a:t>
                      </a:r>
                      <a:endParaRPr sz="1700"/>
                    </a:p>
                    <a:p>
                      <a:pPr marL="215900" marR="0" lvl="0" indent="-114300" algn="l" rtl="0">
                        <a:lnSpc>
                          <a:spcPct val="100000"/>
                        </a:lnSpc>
                        <a:spcBef>
                          <a:spcPts val="0"/>
                        </a:spcBef>
                        <a:spcAft>
                          <a:spcPts val="0"/>
                        </a:spcAft>
                        <a:buClr>
                          <a:schemeClr val="dk1"/>
                        </a:buClr>
                        <a:buSzPts val="1700"/>
                        <a:buFont typeface="Arial"/>
                        <a:buNone/>
                      </a:pPr>
                      <a:endParaRPr sz="1700" u="none" strike="noStrike"/>
                    </a:p>
                    <a:p>
                      <a:pPr marL="215900" marR="0" lvl="0" indent="-222250" algn="l" rtl="0">
                        <a:lnSpc>
                          <a:spcPct val="100000"/>
                        </a:lnSpc>
                        <a:spcBef>
                          <a:spcPts val="0"/>
                        </a:spcBef>
                        <a:spcAft>
                          <a:spcPts val="0"/>
                        </a:spcAft>
                        <a:buClr>
                          <a:schemeClr val="dk1"/>
                        </a:buClr>
                        <a:buSzPts val="1700"/>
                        <a:buFont typeface="Arial"/>
                        <a:buChar char="•"/>
                      </a:pPr>
                      <a:r>
                        <a:rPr lang="en" sz="1700" u="none" strike="noStrike"/>
                        <a:t>Trauma-informed instruction </a:t>
                      </a:r>
                      <a:endParaRPr sz="1700"/>
                    </a:p>
                    <a:p>
                      <a:pPr marL="0" marR="0" lvl="0" indent="0" algn="l" rtl="0">
                        <a:lnSpc>
                          <a:spcPct val="100000"/>
                        </a:lnSpc>
                        <a:spcBef>
                          <a:spcPts val="0"/>
                        </a:spcBef>
                        <a:spcAft>
                          <a:spcPts val="0"/>
                        </a:spcAft>
                        <a:buNone/>
                      </a:pPr>
                      <a:endParaRPr sz="1700" u="none" strike="noStrike"/>
                    </a:p>
                    <a:p>
                      <a:pPr marL="215900" marR="0" lvl="0" indent="-222250" algn="l" rtl="0">
                        <a:lnSpc>
                          <a:spcPct val="100000"/>
                        </a:lnSpc>
                        <a:spcBef>
                          <a:spcPts val="0"/>
                        </a:spcBef>
                        <a:spcAft>
                          <a:spcPts val="0"/>
                        </a:spcAft>
                        <a:buClr>
                          <a:schemeClr val="dk1"/>
                        </a:buClr>
                        <a:buSzPts val="1700"/>
                        <a:buFont typeface="Arial"/>
                        <a:buChar char="•"/>
                      </a:pPr>
                      <a:r>
                        <a:rPr lang="en" sz="1700"/>
                        <a:t>Understanding of l</a:t>
                      </a:r>
                      <a:r>
                        <a:rPr lang="en" sz="1700" u="none" strike="noStrike"/>
                        <a:t>anguage and linguistic barriers, cultural norms, </a:t>
                      </a:r>
                      <a:r>
                        <a:rPr lang="en" sz="1700"/>
                        <a:t>student demographics </a:t>
                      </a:r>
                      <a:r>
                        <a:rPr lang="en" sz="1700" u="none" strike="noStrike"/>
                        <a:t> </a:t>
                      </a:r>
                      <a:endParaRPr sz="1700"/>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215900" marR="0" lvl="0" indent="-222250" algn="l" rtl="0">
                        <a:lnSpc>
                          <a:spcPct val="100000"/>
                        </a:lnSpc>
                        <a:spcBef>
                          <a:spcPts val="0"/>
                        </a:spcBef>
                        <a:spcAft>
                          <a:spcPts val="0"/>
                        </a:spcAft>
                        <a:buClr>
                          <a:schemeClr val="dk1"/>
                        </a:buClr>
                        <a:buSzPts val="1700"/>
                        <a:buFont typeface="Arial"/>
                        <a:buChar char="•"/>
                      </a:pPr>
                      <a:r>
                        <a:rPr lang="en" sz="1700" u="none" strike="noStrike"/>
                        <a:t>Barriers - physical spaces for people with disabilities</a:t>
                      </a:r>
                      <a:endParaRPr sz="1400"/>
                    </a:p>
                    <a:p>
                      <a:pPr marL="215900" marR="0" lvl="0" indent="-127000" algn="l" rtl="0">
                        <a:lnSpc>
                          <a:spcPct val="100000"/>
                        </a:lnSpc>
                        <a:spcBef>
                          <a:spcPts val="0"/>
                        </a:spcBef>
                        <a:spcAft>
                          <a:spcPts val="0"/>
                        </a:spcAft>
                        <a:buClr>
                          <a:schemeClr val="dk1"/>
                        </a:buClr>
                        <a:buSzPts val="1400"/>
                        <a:buFont typeface="Arial"/>
                        <a:buNone/>
                      </a:pPr>
                      <a:endParaRPr sz="1400"/>
                    </a:p>
                    <a:p>
                      <a:pPr marL="215900" marR="0" lvl="0" indent="-222250" algn="l" rtl="0">
                        <a:lnSpc>
                          <a:spcPct val="100000"/>
                        </a:lnSpc>
                        <a:spcBef>
                          <a:spcPts val="0"/>
                        </a:spcBef>
                        <a:spcAft>
                          <a:spcPts val="0"/>
                        </a:spcAft>
                        <a:buClr>
                          <a:schemeClr val="dk1"/>
                        </a:buClr>
                        <a:buSzPts val="1700"/>
                        <a:buFont typeface="Arial"/>
                        <a:buChar char="•"/>
                      </a:pPr>
                      <a:r>
                        <a:rPr lang="en" sz="1700" u="none" strike="noStrike"/>
                        <a:t>Issues - online access &amp; </a:t>
                      </a:r>
                      <a:r>
                        <a:rPr lang="en" sz="1700"/>
                        <a:t>c</a:t>
                      </a:r>
                      <a:r>
                        <a:rPr lang="en" sz="1700" u="none" strike="noStrike"/>
                        <a:t>onnectivity </a:t>
                      </a:r>
                      <a:endParaRPr sz="1400"/>
                    </a:p>
                    <a:p>
                      <a:pPr marL="215900" marR="0" lvl="0" indent="-114300" algn="l" rtl="0">
                        <a:lnSpc>
                          <a:spcPct val="100000"/>
                        </a:lnSpc>
                        <a:spcBef>
                          <a:spcPts val="0"/>
                        </a:spcBef>
                        <a:spcAft>
                          <a:spcPts val="0"/>
                        </a:spcAft>
                        <a:buClr>
                          <a:schemeClr val="dk1"/>
                        </a:buClr>
                        <a:buSzPts val="1700"/>
                        <a:buFont typeface="Arial"/>
                        <a:buNone/>
                      </a:pPr>
                      <a:endParaRPr sz="1700" u="none" strike="noStrike"/>
                    </a:p>
                    <a:p>
                      <a:pPr marL="215900" marR="0" lvl="0" indent="-222250" algn="l" rtl="0">
                        <a:lnSpc>
                          <a:spcPct val="100000"/>
                        </a:lnSpc>
                        <a:spcBef>
                          <a:spcPts val="0"/>
                        </a:spcBef>
                        <a:spcAft>
                          <a:spcPts val="0"/>
                        </a:spcAft>
                        <a:buClr>
                          <a:schemeClr val="dk1"/>
                        </a:buClr>
                        <a:buSzPts val="1700"/>
                        <a:buFont typeface="Arial"/>
                        <a:buChar char="•"/>
                      </a:pPr>
                      <a:r>
                        <a:rPr lang="en" sz="1700" u="none" strike="noStrike"/>
                        <a:t>Students </a:t>
                      </a:r>
                      <a:r>
                        <a:rPr lang="en" sz="1700"/>
                        <a:t>feel library anxiety</a:t>
                      </a:r>
                      <a:r>
                        <a:rPr lang="en" sz="1700" u="none" strike="noStrike"/>
                        <a:t> </a:t>
                      </a:r>
                      <a:endParaRPr sz="1400"/>
                    </a:p>
                    <a:p>
                      <a:pPr marL="215900" marR="0" lvl="0" indent="-114300" algn="l" rtl="0">
                        <a:lnSpc>
                          <a:spcPct val="100000"/>
                        </a:lnSpc>
                        <a:spcBef>
                          <a:spcPts val="0"/>
                        </a:spcBef>
                        <a:spcAft>
                          <a:spcPts val="0"/>
                        </a:spcAft>
                        <a:buClr>
                          <a:schemeClr val="dk1"/>
                        </a:buClr>
                        <a:buSzPts val="1700"/>
                        <a:buFont typeface="Arial"/>
                        <a:buNone/>
                      </a:pPr>
                      <a:endParaRPr sz="1700" u="none" strike="noStrike"/>
                    </a:p>
                    <a:p>
                      <a:pPr marL="215900" marR="0" lvl="0" indent="-222250" algn="l" rtl="0">
                        <a:lnSpc>
                          <a:spcPct val="100000"/>
                        </a:lnSpc>
                        <a:spcBef>
                          <a:spcPts val="0"/>
                        </a:spcBef>
                        <a:spcAft>
                          <a:spcPts val="0"/>
                        </a:spcAft>
                        <a:buClr>
                          <a:schemeClr val="dk1"/>
                        </a:buClr>
                        <a:buSzPts val="1700"/>
                        <a:buFont typeface="Arial"/>
                        <a:buChar char="•"/>
                      </a:pPr>
                      <a:r>
                        <a:rPr lang="en" sz="1700" u="none" strike="noStrike"/>
                        <a:t>Library jargon and commercial names -</a:t>
                      </a:r>
                      <a:r>
                        <a:rPr lang="en" sz="1700"/>
                        <a:t> create barriers</a:t>
                      </a:r>
                      <a:endParaRPr sz="1700"/>
                    </a:p>
                    <a:p>
                      <a:pPr marL="0" marR="0" lvl="0" indent="0" algn="l" rtl="0">
                        <a:lnSpc>
                          <a:spcPct val="100000"/>
                        </a:lnSpc>
                        <a:spcBef>
                          <a:spcPts val="0"/>
                        </a:spcBef>
                        <a:spcAft>
                          <a:spcPts val="0"/>
                        </a:spcAft>
                        <a:buClr>
                          <a:schemeClr val="dk1"/>
                        </a:buClr>
                        <a:buSzPts val="1700"/>
                        <a:buFont typeface="Calibri"/>
                        <a:buNone/>
                      </a:pPr>
                      <a:endParaRPr sz="1700" u="none" strike="noStrike"/>
                    </a:p>
                  </a:txBody>
                  <a:tcPr marL="68600" marR="68600" marT="34300" marB="343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8"/>
          <p:cNvPicPr preferRelativeResize="0"/>
          <p:nvPr/>
        </p:nvPicPr>
        <p:blipFill>
          <a:blip r:embed="rId3">
            <a:alphaModFix/>
          </a:blip>
          <a:stretch>
            <a:fillRect/>
          </a:stretch>
        </p:blipFill>
        <p:spPr>
          <a:xfrm>
            <a:off x="0" y="0"/>
            <a:ext cx="4572000" cy="3807398"/>
          </a:xfrm>
          <a:prstGeom prst="rect">
            <a:avLst/>
          </a:prstGeom>
          <a:noFill/>
          <a:ln>
            <a:noFill/>
          </a:ln>
        </p:spPr>
      </p:pic>
      <p:sp>
        <p:nvSpPr>
          <p:cNvPr id="182" name="Google Shape;182;p28"/>
          <p:cNvSpPr txBox="1"/>
          <p:nvPr/>
        </p:nvSpPr>
        <p:spPr>
          <a:xfrm>
            <a:off x="370475" y="3370475"/>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Source: </a:t>
            </a:r>
            <a:r>
              <a:rPr lang="en" sz="1100" u="sng">
                <a:solidFill>
                  <a:schemeClr val="hlink"/>
                </a:solidFill>
                <a:hlinkClick r:id="rId4"/>
              </a:rPr>
              <a:t>https://pixabay.com/images/download/network-1019778_1920.jpg?attachment&amp;modal</a:t>
            </a:r>
            <a:r>
              <a:rPr lang="en" sz="1100"/>
              <a:t> </a:t>
            </a:r>
            <a:endParaRPr sz="1100"/>
          </a:p>
        </p:txBody>
      </p:sp>
      <p:sp>
        <p:nvSpPr>
          <p:cNvPr id="183" name="Google Shape;183;p28"/>
          <p:cNvSpPr txBox="1"/>
          <p:nvPr/>
        </p:nvSpPr>
        <p:spPr>
          <a:xfrm>
            <a:off x="4572000" y="78025"/>
            <a:ext cx="32301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a:solidFill>
                  <a:srgbClr val="2F5496"/>
                </a:solidFill>
              </a:rPr>
              <a:t>Activity</a:t>
            </a:r>
            <a:r>
              <a:rPr lang="en" sz="1700"/>
              <a:t> </a:t>
            </a:r>
            <a:endParaRPr sz="1700"/>
          </a:p>
        </p:txBody>
      </p:sp>
      <p:sp>
        <p:nvSpPr>
          <p:cNvPr id="184" name="Google Shape;184;p28"/>
          <p:cNvSpPr txBox="1"/>
          <p:nvPr/>
        </p:nvSpPr>
        <p:spPr>
          <a:xfrm>
            <a:off x="4384750" y="632125"/>
            <a:ext cx="4634400" cy="35994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700" b="1">
                <a:solidFill>
                  <a:srgbClr val="1C4587"/>
                </a:solidFill>
                <a:latin typeface="Calibri"/>
                <a:ea typeface="Calibri"/>
                <a:cs typeface="Calibri"/>
                <a:sym typeface="Calibri"/>
              </a:rPr>
              <a:t>Things to keep in mind: </a:t>
            </a:r>
            <a:endParaRPr sz="1700" b="1">
              <a:solidFill>
                <a:srgbClr val="1C4587"/>
              </a:solidFill>
              <a:latin typeface="Calibri"/>
              <a:ea typeface="Calibri"/>
              <a:cs typeface="Calibri"/>
              <a:sym typeface="Calibri"/>
            </a:endParaRPr>
          </a:p>
          <a:p>
            <a:pPr marL="457200" lvl="0" indent="0" algn="l" rtl="0">
              <a:spcBef>
                <a:spcPts val="0"/>
              </a:spcBef>
              <a:spcAft>
                <a:spcPts val="0"/>
              </a:spcAft>
              <a:buNone/>
            </a:pPr>
            <a:endParaRPr sz="1700">
              <a:solidFill>
                <a:srgbClr val="1C4587"/>
              </a:solidFill>
              <a:latin typeface="Calibri"/>
              <a:ea typeface="Calibri"/>
              <a:cs typeface="Calibri"/>
              <a:sym typeface="Calibri"/>
            </a:endParaRPr>
          </a:p>
          <a:p>
            <a:pPr marL="457200" lvl="0" indent="-336550" algn="l" rtl="0">
              <a:spcBef>
                <a:spcPts val="0"/>
              </a:spcBef>
              <a:spcAft>
                <a:spcPts val="0"/>
              </a:spcAft>
              <a:buClr>
                <a:srgbClr val="1C4587"/>
              </a:buClr>
              <a:buSzPts val="1700"/>
              <a:buFont typeface="Calibri"/>
              <a:buChar char="●"/>
            </a:pPr>
            <a:r>
              <a:rPr lang="en" sz="1700">
                <a:solidFill>
                  <a:srgbClr val="1C4587"/>
                </a:solidFill>
                <a:latin typeface="Calibri"/>
                <a:ea typeface="Calibri"/>
                <a:cs typeface="Calibri"/>
                <a:sym typeface="Calibri"/>
              </a:rPr>
              <a:t>Making sure everyone gets a chance to speak.  </a:t>
            </a:r>
            <a:endParaRPr sz="1700">
              <a:solidFill>
                <a:srgbClr val="1C4587"/>
              </a:solidFill>
              <a:latin typeface="Calibri"/>
              <a:ea typeface="Calibri"/>
              <a:cs typeface="Calibri"/>
              <a:sym typeface="Calibri"/>
            </a:endParaRPr>
          </a:p>
          <a:p>
            <a:pPr marL="457200" lvl="0" indent="-336550" algn="l" rtl="0">
              <a:lnSpc>
                <a:spcPct val="115000"/>
              </a:lnSpc>
              <a:spcBef>
                <a:spcPts val="0"/>
              </a:spcBef>
              <a:spcAft>
                <a:spcPts val="0"/>
              </a:spcAft>
              <a:buClr>
                <a:srgbClr val="1C4587"/>
              </a:buClr>
              <a:buSzPts val="1700"/>
              <a:buFont typeface="Calibri"/>
              <a:buChar char="●"/>
            </a:pPr>
            <a:r>
              <a:rPr lang="en" sz="1700">
                <a:solidFill>
                  <a:srgbClr val="1C4587"/>
                </a:solidFill>
                <a:latin typeface="Calibri"/>
                <a:ea typeface="Calibri"/>
                <a:cs typeface="Calibri"/>
                <a:sym typeface="Calibri"/>
              </a:rPr>
              <a:t>Support a shared, inclusive, positive and respectful environment for all participants</a:t>
            </a:r>
            <a:endParaRPr sz="1700">
              <a:solidFill>
                <a:srgbClr val="1C4587"/>
              </a:solidFill>
              <a:latin typeface="Calibri"/>
              <a:ea typeface="Calibri"/>
              <a:cs typeface="Calibri"/>
              <a:sym typeface="Calibri"/>
            </a:endParaRPr>
          </a:p>
          <a:p>
            <a:pPr marL="457200" lvl="0" indent="-336550" algn="l" rtl="0">
              <a:lnSpc>
                <a:spcPct val="115000"/>
              </a:lnSpc>
              <a:spcBef>
                <a:spcPts val="0"/>
              </a:spcBef>
              <a:spcAft>
                <a:spcPts val="0"/>
              </a:spcAft>
              <a:buClr>
                <a:srgbClr val="1C4587"/>
              </a:buClr>
              <a:buSzPts val="1700"/>
              <a:buFont typeface="Calibri"/>
              <a:buChar char="●"/>
            </a:pPr>
            <a:r>
              <a:rPr lang="en" sz="1700">
                <a:solidFill>
                  <a:srgbClr val="1C4587"/>
                </a:solidFill>
                <a:latin typeface="Calibri"/>
                <a:ea typeface="Calibri"/>
                <a:cs typeface="Calibri"/>
                <a:sym typeface="Calibri"/>
              </a:rPr>
              <a:t>Be considerate of cultural beliefs, lived experiences, racial histories in discussions</a:t>
            </a:r>
            <a:endParaRPr sz="1700">
              <a:solidFill>
                <a:srgbClr val="1C4587"/>
              </a:solidFill>
              <a:latin typeface="Calibri"/>
              <a:ea typeface="Calibri"/>
              <a:cs typeface="Calibri"/>
              <a:sym typeface="Calibri"/>
            </a:endParaRPr>
          </a:p>
          <a:p>
            <a:pPr marL="457200" lvl="0" indent="-336550" algn="l" rtl="0">
              <a:lnSpc>
                <a:spcPct val="115000"/>
              </a:lnSpc>
              <a:spcBef>
                <a:spcPts val="0"/>
              </a:spcBef>
              <a:spcAft>
                <a:spcPts val="0"/>
              </a:spcAft>
              <a:buClr>
                <a:srgbClr val="1C4587"/>
              </a:buClr>
              <a:buSzPts val="1700"/>
              <a:buFont typeface="Calibri"/>
              <a:buChar char="●"/>
            </a:pPr>
            <a:r>
              <a:rPr lang="en" sz="1700">
                <a:solidFill>
                  <a:srgbClr val="1C4587"/>
                </a:solidFill>
                <a:latin typeface="Calibri"/>
                <a:ea typeface="Calibri"/>
                <a:cs typeface="Calibri"/>
                <a:sym typeface="Calibri"/>
              </a:rPr>
              <a:t>Maintain awareness and respect the diverse viewpoints, beliefs, and cultural norms that may unintentionally provide debate or disagreement</a:t>
            </a:r>
            <a:endParaRPr sz="1500">
              <a:solidFill>
                <a:srgbClr val="1C4587"/>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9"/>
          <p:cNvPicPr preferRelativeResize="0">
            <a:picLocks noGrp="1"/>
          </p:cNvPicPr>
          <p:nvPr>
            <p:ph type="pic" idx="3"/>
          </p:nvPr>
        </p:nvPicPr>
        <p:blipFill rotWithShape="1">
          <a:blip r:embed="rId3">
            <a:alphaModFix/>
          </a:blip>
          <a:srcRect l="1009" r="999"/>
          <a:stretch/>
        </p:blipFill>
        <p:spPr>
          <a:xfrm>
            <a:off x="4491025" y="772975"/>
            <a:ext cx="4188724" cy="2802174"/>
          </a:xfrm>
          <a:prstGeom prst="rect">
            <a:avLst/>
          </a:prstGeom>
        </p:spPr>
      </p:pic>
      <p:sp>
        <p:nvSpPr>
          <p:cNvPr id="190" name="Google Shape;190;p29"/>
          <p:cNvSpPr txBox="1"/>
          <p:nvPr/>
        </p:nvSpPr>
        <p:spPr>
          <a:xfrm>
            <a:off x="0" y="933050"/>
            <a:ext cx="3860700" cy="261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rPr>
              <a:t>How would you make interactions more meaningful?</a:t>
            </a:r>
            <a:endParaRPr sz="2400">
              <a:solidFill>
                <a:schemeClr val="dk1"/>
              </a:solidFill>
            </a:endParaRPr>
          </a:p>
          <a:p>
            <a:pPr marL="742950" lvl="1" indent="-260350" algn="l" rtl="0">
              <a:spcBef>
                <a:spcPts val="560"/>
              </a:spcBef>
              <a:spcAft>
                <a:spcPts val="0"/>
              </a:spcAft>
              <a:buClr>
                <a:schemeClr val="dk1"/>
              </a:buClr>
              <a:buSzPts val="2400"/>
              <a:buChar char="–"/>
            </a:pPr>
            <a:r>
              <a:rPr lang="en" sz="2400">
                <a:solidFill>
                  <a:schemeClr val="dk1"/>
                </a:solidFill>
              </a:rPr>
              <a:t>Authority &amp; Privilege</a:t>
            </a:r>
            <a:endParaRPr sz="2400">
              <a:solidFill>
                <a:schemeClr val="dk1"/>
              </a:solidFill>
            </a:endParaRPr>
          </a:p>
          <a:p>
            <a:pPr marL="742950" lvl="1" indent="-260350" algn="l" rtl="0">
              <a:spcBef>
                <a:spcPts val="560"/>
              </a:spcBef>
              <a:spcAft>
                <a:spcPts val="0"/>
              </a:spcAft>
              <a:buClr>
                <a:schemeClr val="dk1"/>
              </a:buClr>
              <a:buSzPts val="2400"/>
              <a:buChar char="–"/>
            </a:pPr>
            <a:r>
              <a:rPr lang="en" sz="2400">
                <a:solidFill>
                  <a:schemeClr val="dk1"/>
                </a:solidFill>
              </a:rPr>
              <a:t>Hidden diversity </a:t>
            </a:r>
            <a:endParaRPr sz="2400">
              <a:solidFill>
                <a:schemeClr val="dk1"/>
              </a:solidFill>
            </a:endParaRPr>
          </a:p>
          <a:p>
            <a:pPr marL="742950" lvl="1" indent="-260350" algn="l" rtl="0">
              <a:spcBef>
                <a:spcPts val="560"/>
              </a:spcBef>
              <a:spcAft>
                <a:spcPts val="0"/>
              </a:spcAft>
              <a:buClr>
                <a:schemeClr val="dk1"/>
              </a:buClr>
              <a:buSzPts val="2400"/>
              <a:buChar char="–"/>
            </a:pPr>
            <a:r>
              <a:rPr lang="en" sz="2400">
                <a:solidFill>
                  <a:schemeClr val="dk1"/>
                </a:solidFill>
              </a:rPr>
              <a:t>Diverse perspectives</a:t>
            </a:r>
            <a:endParaRPr sz="2400">
              <a:solidFill>
                <a:schemeClr val="dk1"/>
              </a:solidFill>
            </a:endParaRPr>
          </a:p>
        </p:txBody>
      </p:sp>
      <p:sp>
        <p:nvSpPr>
          <p:cNvPr id="191" name="Google Shape;191;p29"/>
          <p:cNvSpPr txBox="1"/>
          <p:nvPr/>
        </p:nvSpPr>
        <p:spPr>
          <a:xfrm>
            <a:off x="186350" y="111175"/>
            <a:ext cx="8256000" cy="661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4400"/>
              <a:buFont typeface="Arial"/>
              <a:buNone/>
            </a:pPr>
            <a:r>
              <a:rPr lang="en" sz="3100">
                <a:solidFill>
                  <a:schemeClr val="dk1"/>
                </a:solidFill>
              </a:rPr>
              <a:t>Scenario 1: Patron Demographics</a:t>
            </a:r>
            <a:endParaRPr sz="3100"/>
          </a:p>
        </p:txBody>
      </p:sp>
      <p:pic>
        <p:nvPicPr>
          <p:cNvPr id="192" name="Google Shape;192;p29" descr="Photo by Brooke Cagle on Unsplash" title="Photo of diverse patrons"/>
          <p:cNvPicPr preferRelativeResize="0"/>
          <p:nvPr/>
        </p:nvPicPr>
        <p:blipFill>
          <a:blip r:embed="rId4">
            <a:alphaModFix/>
          </a:blip>
          <a:stretch>
            <a:fillRect/>
          </a:stretch>
        </p:blipFill>
        <p:spPr>
          <a:xfrm>
            <a:off x="4239240" y="772975"/>
            <a:ext cx="4638085" cy="3091275"/>
          </a:xfrm>
          <a:prstGeom prst="rect">
            <a:avLst/>
          </a:prstGeom>
          <a:noFill/>
          <a:ln>
            <a:noFill/>
          </a:ln>
        </p:spPr>
      </p:pic>
      <p:sp>
        <p:nvSpPr>
          <p:cNvPr id="193" name="Google Shape;193;p29"/>
          <p:cNvSpPr txBox="1"/>
          <p:nvPr/>
        </p:nvSpPr>
        <p:spPr>
          <a:xfrm>
            <a:off x="5058288" y="3791750"/>
            <a:ext cx="3000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111111"/>
                </a:solidFill>
                <a:highlight>
                  <a:srgbClr val="F5F5F5"/>
                </a:highlight>
                <a:latin typeface="Roboto"/>
                <a:ea typeface="Roboto"/>
                <a:cs typeface="Roboto"/>
                <a:sym typeface="Roboto"/>
              </a:rPr>
              <a:t>Photo by </a:t>
            </a:r>
            <a:r>
              <a:rPr lang="en" sz="1000" u="sng">
                <a:solidFill>
                  <a:srgbClr val="767676"/>
                </a:solidFill>
                <a:highlight>
                  <a:srgbClr val="F5F5F5"/>
                </a:highlight>
                <a:latin typeface="Roboto"/>
                <a:ea typeface="Roboto"/>
                <a:cs typeface="Roboto"/>
                <a:sym typeface="Roboto"/>
                <a:hlinkClick r:id="rId5">
                  <a:extLst>
                    <a:ext uri="{A12FA001-AC4F-418D-AE19-62706E023703}">
                      <ahyp:hlinkClr xmlns:ahyp="http://schemas.microsoft.com/office/drawing/2018/hyperlinkcolor" xmlns="" val="tx"/>
                    </a:ext>
                  </a:extLst>
                </a:hlinkClick>
              </a:rPr>
              <a:t>Brooke Cagle</a:t>
            </a:r>
            <a:r>
              <a:rPr lang="en" sz="1000">
                <a:solidFill>
                  <a:srgbClr val="111111"/>
                </a:solidFill>
                <a:highlight>
                  <a:srgbClr val="F5F5F5"/>
                </a:highlight>
                <a:latin typeface="Roboto"/>
                <a:ea typeface="Roboto"/>
                <a:cs typeface="Roboto"/>
                <a:sym typeface="Roboto"/>
              </a:rPr>
              <a:t> on </a:t>
            </a:r>
            <a:r>
              <a:rPr lang="en" sz="1000" u="sng">
                <a:solidFill>
                  <a:srgbClr val="767676"/>
                </a:solidFill>
                <a:highlight>
                  <a:srgbClr val="F5F5F5"/>
                </a:highlight>
                <a:latin typeface="Roboto"/>
                <a:ea typeface="Roboto"/>
                <a:cs typeface="Roboto"/>
                <a:sym typeface="Roboto"/>
                <a:hlinkClick r:id="rId6">
                  <a:extLst>
                    <a:ext uri="{A12FA001-AC4F-418D-AE19-62706E023703}">
                      <ahyp:hlinkClr xmlns:ahyp="http://schemas.microsoft.com/office/drawing/2018/hyperlinkcolor" xmlns="" val="tx"/>
                    </a:ext>
                  </a:extLst>
                </a:hlinkClick>
              </a:rPr>
              <a:t>Unsplash</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p:nvPr/>
        </p:nvSpPr>
        <p:spPr>
          <a:xfrm>
            <a:off x="804414" y="1440613"/>
            <a:ext cx="8085000" cy="13623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3000" b="1">
                <a:solidFill>
                  <a:srgbClr val="2F5496"/>
                </a:solidFill>
                <a:latin typeface="Calibri"/>
                <a:ea typeface="Calibri"/>
                <a:cs typeface="Calibri"/>
                <a:sym typeface="Calibri"/>
              </a:rPr>
              <a:t>Large group sharing or Collective Sharing </a:t>
            </a:r>
            <a:endParaRPr sz="3000">
              <a:solidFill>
                <a:srgbClr val="2F5496"/>
              </a:solidFill>
              <a:latin typeface="Calibri"/>
              <a:ea typeface="Calibri"/>
              <a:cs typeface="Calibri"/>
              <a:sym typeface="Calibri"/>
            </a:endParaRPr>
          </a:p>
          <a:p>
            <a:pPr marL="0" marR="0" lvl="0" indent="0" algn="ctr" rtl="0">
              <a:spcBef>
                <a:spcPts val="0"/>
              </a:spcBef>
              <a:spcAft>
                <a:spcPts val="0"/>
              </a:spcAft>
              <a:buNone/>
            </a:pPr>
            <a:r>
              <a:rPr lang="en" sz="3000" b="1">
                <a:solidFill>
                  <a:srgbClr val="2F5496"/>
                </a:solidFill>
                <a:latin typeface="Calibri"/>
                <a:ea typeface="Calibri"/>
                <a:cs typeface="Calibri"/>
                <a:sym typeface="Calibri"/>
              </a:rPr>
              <a:t>(5-7 mins)</a:t>
            </a:r>
            <a:endParaRPr sz="3000">
              <a:solidFill>
                <a:srgbClr val="2F5496"/>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2_Content Slid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BDB1EF2D1D9D41A0500F3212F6ECA9" ma:contentTypeVersion="16" ma:contentTypeDescription="Create a new document." ma:contentTypeScope="" ma:versionID="18d68ac1894e27d378ebb5af86db56f3">
  <xsd:schema xmlns:xsd="http://www.w3.org/2001/XMLSchema" xmlns:xs="http://www.w3.org/2001/XMLSchema" xmlns:p="http://schemas.microsoft.com/office/2006/metadata/properties" xmlns:ns2="7a081184-83a2-41e0-b3b9-e959629a2fcf" xmlns:ns3="51bd42f6-795d-4e55-a189-3a4d5ae02ab7" targetNamespace="http://schemas.microsoft.com/office/2006/metadata/properties" ma:root="true" ma:fieldsID="0c08e61a8390113047503523c0e7148c" ns2:_="" ns3:_="">
    <xsd:import namespace="7a081184-83a2-41e0-b3b9-e959629a2fcf"/>
    <xsd:import namespace="51bd42f6-795d-4e55-a189-3a4d5ae02a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81184-83a2-41e0-b3b9-e959629a2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fefc961-1432-4524-a5af-13225f490e8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bd42f6-795d-4e55-a189-3a4d5ae02a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b55fc08-f021-440e-8a88-0bece88b9f1f}" ma:internalName="TaxCatchAll" ma:showField="CatchAllData" ma:web="51bd42f6-795d-4e55-a189-3a4d5ae02a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1bd42f6-795d-4e55-a189-3a4d5ae02ab7" xsi:nil="true"/>
    <lcf76f155ced4ddcb4097134ff3c332f xmlns="7a081184-83a2-41e0-b3b9-e959629a2f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BE4945F-D273-4F09-BC0C-C1F1870DE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081184-83a2-41e0-b3b9-e959629a2fcf"/>
    <ds:schemaRef ds:uri="51bd42f6-795d-4e55-a189-3a4d5ae02a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46247B-206E-4410-BE8B-2353E9F059BA}">
  <ds:schemaRefs>
    <ds:schemaRef ds:uri="http://schemas.microsoft.com/sharepoint/v3/contenttype/forms"/>
  </ds:schemaRefs>
</ds:datastoreItem>
</file>

<file path=customXml/itemProps3.xml><?xml version="1.0" encoding="utf-8"?>
<ds:datastoreItem xmlns:ds="http://schemas.openxmlformats.org/officeDocument/2006/customXml" ds:itemID="{ED21EA0D-7DC8-40BA-9C2A-0E2A15B290C3}">
  <ds:schemaRefs>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51bd42f6-795d-4e55-a189-3a4d5ae02ab7"/>
    <ds:schemaRef ds:uri="7a081184-83a2-41e0-b3b9-e959629a2fc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TotalTime>
  <Words>1114</Words>
  <Application>Microsoft Office PowerPoint</Application>
  <PresentationFormat>On-screen Show (16:9)</PresentationFormat>
  <Paragraphs>149</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Roboto</vt:lpstr>
      <vt:lpstr>Arial</vt:lpstr>
      <vt:lpstr>Calibri</vt:lpstr>
      <vt:lpstr>2_Content Slide 3</vt:lpstr>
      <vt:lpstr>Creating a sense of belonging in students using culturally responsive and inclusive teaching practices   </vt:lpstr>
      <vt:lpstr>PowerPoint Presentation</vt:lpstr>
      <vt:lpstr>WHY THIS RESEARCH?</vt:lpstr>
      <vt:lpstr>PowerPoint Presentation</vt:lpstr>
      <vt:lpstr>PowerPoint Presentation</vt:lpstr>
      <vt:lpstr>PowerPoint Presentation</vt:lpstr>
      <vt:lpstr>PowerPoint Presentation</vt:lpstr>
      <vt:lpstr>PowerPoint Presentation</vt:lpstr>
      <vt:lpstr>PowerPoint Presentation</vt:lpstr>
      <vt:lpstr>Scenario 2: Curriculum &amp; Collections</vt:lpstr>
      <vt:lpstr>PowerPoint Presentation</vt:lpstr>
      <vt:lpstr>PowerPoint Presentation</vt:lpstr>
      <vt:lpstr>PowerPoint Presentation</vt:lpstr>
      <vt:lpstr>PowerPoint Presentation</vt:lpstr>
      <vt:lpstr>Resources for further exploration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sense of belonging in students using culturally responsive and inclusive teaching practices</dc:title>
  <dc:creator>Aditi  Gupta</dc:creator>
  <cp:lastModifiedBy>Aditi  Gupta</cp:lastModifiedBy>
  <cp:revision>9</cp:revision>
  <dcterms:modified xsi:type="dcterms:W3CDTF">2023-05-03T14:47:38Z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0x010100B9BDB1EF2D1D9D41A0500F3212F6ECA9</vt:lpwstr>
  </property>
  <property fmtid="{D5CDD505-2E9C-101B-9397-08002B2CF9AE}" pid="3" name="MediaServiceImageTags">
    <vt:lpwstr/>
  </property>
</Properties>
</file>