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re Sugar Thin" charset="1" panose="00000000000000000000"/>
      <p:regular r:id="rId10"/>
    </p:embeddedFont>
    <p:embeddedFont>
      <p:font typeface="More Sugar" charset="1" panose="00000000000000000000"/>
      <p:regular r:id="rId11"/>
    </p:embeddedFont>
    <p:embeddedFont>
      <p:font typeface="Londrina Solid Regular" charset="1" panose="0000050000000000000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slides/slide1.xml" Type="http://schemas.openxmlformats.org/officeDocument/2006/relationships/slide"/><Relationship Id="rId14" Target="slides/slide2.xml" Type="http://schemas.openxmlformats.org/officeDocument/2006/relationships/slide"/><Relationship Id="rId15" Target="slides/slide3.xml" Type="http://schemas.openxmlformats.org/officeDocument/2006/relationships/slide"/><Relationship Id="rId16" Target="slides/slide4.xml" Type="http://schemas.openxmlformats.org/officeDocument/2006/relationships/slide"/><Relationship Id="rId17" Target="slides/slide5.xml" Type="http://schemas.openxmlformats.org/officeDocument/2006/relationships/slide"/><Relationship Id="rId18" Target="slides/slide6.xml" Type="http://schemas.openxmlformats.org/officeDocument/2006/relationships/slide"/><Relationship Id="rId19" Target="slides/slide7.xml" Type="http://schemas.openxmlformats.org/officeDocument/2006/relationships/slide"/><Relationship Id="rId2" Target="presProps.xml" Type="http://schemas.openxmlformats.org/officeDocument/2006/relationships/presProps"/><Relationship Id="rId20" Target="slides/slide8.xml" Type="http://schemas.openxmlformats.org/officeDocument/2006/relationships/slide"/><Relationship Id="rId21" Target="slides/slide9.xml" Type="http://schemas.openxmlformats.org/officeDocument/2006/relationships/slide"/><Relationship Id="rId22" Target="slides/slide10.xml" Type="http://schemas.openxmlformats.org/officeDocument/2006/relationships/slide"/><Relationship Id="rId23" Target="slides/slide11.xml" Type="http://schemas.openxmlformats.org/officeDocument/2006/relationships/slide"/><Relationship Id="rId24" Target="slides/slide12.xml" Type="http://schemas.openxmlformats.org/officeDocument/2006/relationships/slide"/><Relationship Id="rId25" Target="slides/slide13.xml" Type="http://schemas.openxmlformats.org/officeDocument/2006/relationships/slide"/><Relationship Id="rId26" Target="slides/slide14.xml" Type="http://schemas.openxmlformats.org/officeDocument/2006/relationships/slide"/><Relationship Id="rId27" Target="slides/slide15.xml" Type="http://schemas.openxmlformats.org/officeDocument/2006/relationships/slide"/><Relationship Id="rId28" Target="slides/slide16.xml" Type="http://schemas.openxmlformats.org/officeDocument/2006/relationships/slide"/><Relationship Id="rId29" Target="slides/slide17.xml" Type="http://schemas.openxmlformats.org/officeDocument/2006/relationships/slide"/><Relationship Id="rId3" Target="viewProps.xml" Type="http://schemas.openxmlformats.org/officeDocument/2006/relationships/viewProps"/><Relationship Id="rId30" Target="slides/slide18.xml" Type="http://schemas.openxmlformats.org/officeDocument/2006/relationships/slide"/><Relationship Id="rId31" Target="slides/slide19.xml" Type="http://schemas.openxmlformats.org/officeDocument/2006/relationships/slide"/><Relationship Id="rId32" Target="slides/slide20.xml" Type="http://schemas.openxmlformats.org/officeDocument/2006/relationships/slide"/><Relationship Id="rId33" Target="slides/slide21.xml" Type="http://schemas.openxmlformats.org/officeDocument/2006/relationships/slide"/><Relationship Id="rId34" Target="slides/slide22.xml" Type="http://schemas.openxmlformats.org/officeDocument/2006/relationships/slide"/><Relationship Id="rId35" Target="slides/slide23.xml" Type="http://schemas.openxmlformats.org/officeDocument/2006/relationships/slide"/><Relationship Id="rId36" Target="slides/slide24.xml" Type="http://schemas.openxmlformats.org/officeDocument/2006/relationships/slide"/><Relationship Id="rId37" Target="slides/slide25.xml" Type="http://schemas.openxmlformats.org/officeDocument/2006/relationships/slide"/><Relationship Id="rId38" Target="slides/slide26.xml" Type="http://schemas.openxmlformats.org/officeDocument/2006/relationships/slide"/><Relationship Id="rId39" Target="slides/slide27.xml" Type="http://schemas.openxmlformats.org/officeDocument/2006/relationships/slide"/><Relationship Id="rId4" Target="theme/theme1.xml" Type="http://schemas.openxmlformats.org/officeDocument/2006/relationships/theme"/><Relationship Id="rId40" Target="slides/slide28.xml" Type="http://schemas.openxmlformats.org/officeDocument/2006/relationships/slide"/><Relationship Id="rId41" Target="slides/slide29.xml" Type="http://schemas.openxmlformats.org/officeDocument/2006/relationships/slide"/><Relationship Id="rId42" Target="slides/slide30.xml" Type="http://schemas.openxmlformats.org/officeDocument/2006/relationships/slide"/><Relationship Id="rId43" Target="slides/slide31.xml" Type="http://schemas.openxmlformats.org/officeDocument/2006/relationships/slide"/><Relationship Id="rId44" Target="slides/slide32.xml" Type="http://schemas.openxmlformats.org/officeDocument/2006/relationships/slide"/><Relationship Id="rId45" Target="notesMasters/notesMaster1.xml" Type="http://schemas.openxmlformats.org/officeDocument/2006/relationships/notesMaster"/><Relationship Id="rId46" Target="theme/theme2.xml" Type="http://schemas.openxmlformats.org/officeDocument/2006/relationships/theme"/><Relationship Id="rId47" Target="notesSlides/notesSlide1.xml" Type="http://schemas.openxmlformats.org/officeDocument/2006/relationships/notesSlide"/><Relationship Id="rId48" Target="notesSlides/notesSlide2.xml" Type="http://schemas.openxmlformats.org/officeDocument/2006/relationships/notesSlide"/><Relationship Id="rId49" Target="notesSlides/notesSlide3.xml" Type="http://schemas.openxmlformats.org/officeDocument/2006/relationships/notesSlide"/><Relationship Id="rId5" Target="tableStyles.xml" Type="http://schemas.openxmlformats.org/officeDocument/2006/relationships/tableStyles"/><Relationship Id="rId50" Target="notesSlides/notesSlide4.xml" Type="http://schemas.openxmlformats.org/officeDocument/2006/relationships/notesSlide"/><Relationship Id="rId51" Target="notesSlides/notesSlide5.xml" Type="http://schemas.openxmlformats.org/officeDocument/2006/relationships/notesSlide"/><Relationship Id="rId52" Target="notesSlides/notesSlide6.xml" Type="http://schemas.openxmlformats.org/officeDocument/2006/relationships/notesSlide"/><Relationship Id="rId53" Target="notesSlides/notesSlide7.xml" Type="http://schemas.openxmlformats.org/officeDocument/2006/relationships/notesSlide"/><Relationship Id="rId54" Target="notesSlides/notesSlide8.xml" Type="http://schemas.openxmlformats.org/officeDocument/2006/relationships/notesSlide"/><Relationship Id="rId55" Target="notesSlides/notesSlide9.xml" Type="http://schemas.openxmlformats.org/officeDocument/2006/relationships/note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“The mission of librarians is to improve society through facilitating knowledge creation in their communities.”</a:t>
            </a:r>
          </a:p>
          <a:p>
            <a:r>
              <a:rPr lang="en-US"/>
              <a:t>R. David Lankes (The New Librarianship Field Guide (MIT Press, 2016, p.23)</a:t>
            </a:r>
          </a:p>
          <a:p>
            <a:r>
              <a:rPr lang="en-US"/>
              <a:t>-It's something we already do in a number of different ways and might just not have thought of it in that way (programs, videos, newsletter, instructional documents,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there!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-couldn't offer this scale of program and the quality without the partnership with VIMGA and their generosity in sharing their expertise, and tirelessly answering audience questions.</a:t>
            </a:r>
          </a:p>
          <a:p>
            <a:r>
              <a:rPr lang="en-US"/>
              <a:t>1) We help people grow their skills and various literacies as libraries.</a:t>
            </a:r>
          </a:p>
          <a:p>
            <a:r>
              <a:rPr lang="en-US"/>
              <a:t>2) governments and individuals are concerned with food security and affordability.  Gardening at home (even in containers) is a way for people to have good nutrition with little money and some knowledge and work.</a:t>
            </a:r>
          </a:p>
          <a:p>
            <a:r>
              <a:rPr lang="en-US"/>
              <a:t>Pandemic supply chain issues and massive droughts/floods have had major impacts on availability of foods we take for granted, as well as the price in the past few years.</a:t>
            </a:r>
          </a:p>
          <a:p>
            <a:r>
              <a:rPr lang="en-US"/>
              <a:t>3) Just under half of our 39 branches have a seed library.  This programming dovetails nicely with that service/collection.</a:t>
            </a:r>
          </a:p>
          <a:p>
            <a:r>
              <a:rPr lang="en-US"/>
              <a:t>4) People love gardening!  It has huge mental health benefits and folks in our service areas are hungry for this information!  It fosters community through sharing of knowledge and materials.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Fun story: I actually gave a participant some Egyptian Walking Onions after nobody knew where to get them in a store.  I got mine from a friend!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record the video, then it is edited and uploaded to YouTube.  People can discover the videos on YouTube, through our Niche Academy portal from our website, or from the link that is emailed to registrants.</a:t>
            </a:r>
          </a:p>
          <a:p>
            <a:r>
              <a:rPr lang="en-US"/>
              <a:t>The Niche site is evolving so that we include the handouts and book lists with the topics as well.  </a:t>
            </a:r>
          </a:p>
          <a:p>
            <a:r>
              <a:rPr lang="en-US"/>
              <a:t>The videos are kept indefinitely.  </a:t>
            </a:r>
          </a:p>
          <a:p>
            <a:r>
              <a:rPr lang="en-US"/>
              <a:t>So far, they are solely arranged chronologically but as our back catalogue grows I think we will be looking at other ways of presenting the info.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 recordings so far</a:t>
            </a:r>
          </a:p>
          <a:p>
            <a:r>
              <a:rPr lang="en-US"/>
              <a:t>-various topics, from food to ornamentals</a:t>
            </a:r>
          </a:p>
          <a:p>
            <a:r>
              <a:rPr lang="en-US"/>
              <a:t>-people love the Master Gardeners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-Registrations moved from a webform via our wordpress platform website to Eventbrite for ease of use</a:t>
            </a:r>
          </a:p>
          <a:p>
            <a:r>
              <a:rPr lang="en-US"/>
              <a:t>-Social media promo and FB boosting resulted in "selling out" our webinar allowance</a:t>
            </a:r>
          </a:p>
          <a:p>
            <a:r>
              <a:rPr lang="en-US"/>
              <a:t>-We now will "oversell" the presentation knowing that about half of the adults who register will show on the day and that many reg. to get the video link after</a:t>
            </a:r>
          </a:p>
          <a:p>
            <a:r>
              <a:rPr lang="en-US"/>
              <a:t>-We were actually pretty delighted with our smaller numbers of fewer than 80 people too.  Not many adult programs bring in that many people!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-Like with the podcast, we are making the best use of our and the presenters' time by creating these videos</a:t>
            </a:r>
          </a:p>
          <a:p>
            <a:r>
              <a:rPr lang="en-US"/>
              <a:t>-Attendance was lower for the first year, but ...</a:t>
            </a:r>
          </a:p>
          <a:p>
            <a:r>
              <a:rPr lang="en-US"/>
              <a:t>-Snowballing views!</a:t>
            </a:r>
          </a:p>
          <a:p>
            <a:r>
              <a:rPr lang="en-US"/>
              <a:t>-Year 3 numbers are just to April 29th and we have more sessions to add and 7 more months to be viewed!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working on creating some staff education with the MG's.</a:t>
            </a:r>
          </a:p>
          <a:p>
            <a:r>
              <a:rPr lang="en-US"/>
              <a:t>-The regional spread of our system is always a challenge as our communities are unique and the branches are differently staffed according to size.</a:t>
            </a:r>
          </a:p>
          <a:p>
            <a:r>
              <a:rPr lang="en-US"/>
              <a:t>-Currently as many ways of offering a Seed Library service as there are locations offering them.</a:t>
            </a:r>
          </a:p>
          <a:p>
            <a:r>
              <a:rPr lang="en-US"/>
              <a:t>-some are partnerships with community orgs, others are solely the branch's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53.png" Type="http://schemas.openxmlformats.org/officeDocument/2006/relationships/image"/><Relationship Id="rId13" Target="../media/image54.svg" Type="http://schemas.openxmlformats.org/officeDocument/2006/relationships/image"/><Relationship Id="rId14" Target="../media/image55.png" Type="http://schemas.openxmlformats.org/officeDocument/2006/relationships/image"/><Relationship Id="rId15" Target="../media/image56.svg" Type="http://schemas.openxmlformats.org/officeDocument/2006/relationships/image"/><Relationship Id="rId16" Target="https://virl.bc.ca/read-watch-listen/audience/adults/sea-cedar-magazine/" TargetMode="External" Type="http://schemas.openxmlformats.org/officeDocument/2006/relationships/hyperlink"/><Relationship Id="rId17" Target="../media/image64.pn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67.png" Type="http://schemas.openxmlformats.org/officeDocument/2006/relationships/image"/><Relationship Id="rId13" Target="../media/image68.svg" Type="http://schemas.openxmlformats.org/officeDocument/2006/relationships/image"/><Relationship Id="rId14" Target="../media/image30.png" Type="http://schemas.openxmlformats.org/officeDocument/2006/relationships/image"/><Relationship Id="rId15" Target="../media/image31.svg" Type="http://schemas.openxmlformats.org/officeDocument/2006/relationships/image"/><Relationship Id="rId16" Target="../media/image69.png" Type="http://schemas.openxmlformats.org/officeDocument/2006/relationships/image"/><Relationship Id="rId17" Target="../media/image70.svg" Type="http://schemas.openxmlformats.org/officeDocument/2006/relationships/image"/><Relationship Id="rId18" Target="../media/image71.png" Type="http://schemas.openxmlformats.org/officeDocument/2006/relationships/image"/><Relationship Id="rId19" Target="../media/image72.pn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65.png" Type="http://schemas.openxmlformats.org/officeDocument/2006/relationships/image"/><Relationship Id="rId9" Target="../media/image66.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77.png" Type="http://schemas.openxmlformats.org/officeDocument/2006/relationships/image"/><Relationship Id="rId5" Target="../media/image78.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 Id="rId8" Target="../media/image81.png" Type="http://schemas.openxmlformats.org/officeDocument/2006/relationships/image"/><Relationship Id="rId9" Target="../media/image41.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86.jpe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84.png" Type="http://schemas.openxmlformats.org/officeDocument/2006/relationships/image"/><Relationship Id="rId9" Target="../media/image85.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84.png" Type="http://schemas.openxmlformats.org/officeDocument/2006/relationships/image"/><Relationship Id="rId9" Target="../media/image85.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7.jpeg" Type="http://schemas.openxmlformats.org/officeDocument/2006/relationships/image"/><Relationship Id="rId11" Target="../media/image41.png" Type="http://schemas.openxmlformats.org/officeDocument/2006/relationships/image"/><Relationship Id="rId12" Target="../media/image42.sv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84.png" Type="http://schemas.openxmlformats.org/officeDocument/2006/relationships/image"/><Relationship Id="rId9" Target="../media/image85.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0.png" Type="http://schemas.openxmlformats.org/officeDocument/2006/relationships/image"/><Relationship Id="rId2" Target="../media/image88.png" Type="http://schemas.openxmlformats.org/officeDocument/2006/relationships/image"/><Relationship Id="rId3" Target="../media/image89.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6.svg" Type="http://schemas.openxmlformats.org/officeDocument/2006/relationships/image"/><Relationship Id="rId2" Target="../media/image91.png" Type="http://schemas.openxmlformats.org/officeDocument/2006/relationships/image"/><Relationship Id="rId3" Target="../media/image92.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3.jpe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75.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1.svg" Type="http://schemas.openxmlformats.org/officeDocument/2006/relationships/image"/><Relationship Id="rId2" Target="../notesSlides/notesSlide1.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0.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2.svg" Type="http://schemas.openxmlformats.org/officeDocument/2006/relationships/image"/><Relationship Id="rId2" Target="../media/image96.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 Id="rId5" Target="../media/image97.png" Type="http://schemas.openxmlformats.org/officeDocument/2006/relationships/image"/><Relationship Id="rId6" Target="../media/image98.svg" Type="http://schemas.openxmlformats.org/officeDocument/2006/relationships/image"/><Relationship Id="rId7" Target="../media/image99.png" Type="http://schemas.openxmlformats.org/officeDocument/2006/relationships/image"/><Relationship Id="rId8" Target="../media/image100.svg" Type="http://schemas.openxmlformats.org/officeDocument/2006/relationships/image"/><Relationship Id="rId9" Target="../media/image10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5.png" Type="http://schemas.openxmlformats.org/officeDocument/2006/relationships/image"/><Relationship Id="rId11" Target="../media/image106.svg" Type="http://schemas.openxmlformats.org/officeDocument/2006/relationships/image"/><Relationship Id="rId12" Target="../media/image107.png" Type="http://schemas.openxmlformats.org/officeDocument/2006/relationships/image"/><Relationship Id="rId13" Target="../media/image108.sv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 Id="rId8" Target="../media/image103.png" Type="http://schemas.openxmlformats.org/officeDocument/2006/relationships/image"/><Relationship Id="rId9" Target="../media/image104.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1.png" Type="http://schemas.openxmlformats.org/officeDocument/2006/relationships/image"/><Relationship Id="rId11" Target="../media/image112.svg" Type="http://schemas.openxmlformats.org/officeDocument/2006/relationships/image"/><Relationship Id="rId12" Target="../media/image113.png" Type="http://schemas.openxmlformats.org/officeDocument/2006/relationships/image"/><Relationship Id="rId13" Target="../media/image114.svg" Type="http://schemas.openxmlformats.org/officeDocument/2006/relationships/image"/><Relationship Id="rId2" Target="../media/image109.png" Type="http://schemas.openxmlformats.org/officeDocument/2006/relationships/image"/><Relationship Id="rId3" Target="../media/image110.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8.svg" Type="http://schemas.openxmlformats.org/officeDocument/2006/relationships/image"/><Relationship Id="rId11" Target="../media/image117.png" Type="http://schemas.openxmlformats.org/officeDocument/2006/relationships/image"/><Relationship Id="rId12" Target="../media/image118.svg" Type="http://schemas.openxmlformats.org/officeDocument/2006/relationships/image"/><Relationship Id="rId13" Target="../media/image119.png" Type="http://schemas.openxmlformats.org/officeDocument/2006/relationships/image"/><Relationship Id="rId14" Target="../media/image120.svg" Type="http://schemas.openxmlformats.org/officeDocument/2006/relationships/image"/><Relationship Id="rId2" Target="../notesSlides/notesSlide3.xml" Type="http://schemas.openxmlformats.org/officeDocument/2006/relationships/notesSlide"/><Relationship Id="rId3" Target="../media/image109.png" Type="http://schemas.openxmlformats.org/officeDocument/2006/relationships/image"/><Relationship Id="rId4" Target="../media/image110.svg" Type="http://schemas.openxmlformats.org/officeDocument/2006/relationships/image"/><Relationship Id="rId5" Target="../media/image115.png" Type="http://schemas.openxmlformats.org/officeDocument/2006/relationships/image"/><Relationship Id="rId6" Target="../media/image116.sv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 Id="rId9" Target="../media/image57.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11" Target="../media/image121.png" Type="http://schemas.openxmlformats.org/officeDocument/2006/relationships/image"/><Relationship Id="rId2" Target="../notesSlides/notesSlide4.xml" Type="http://schemas.openxmlformats.org/officeDocument/2006/relationships/notesSlide"/><Relationship Id="rId3" Target="../media/image109.png" Type="http://schemas.openxmlformats.org/officeDocument/2006/relationships/image"/><Relationship Id="rId4" Target="../media/image110.svg" Type="http://schemas.openxmlformats.org/officeDocument/2006/relationships/image"/><Relationship Id="rId5" Target="../media/image115.png" Type="http://schemas.openxmlformats.org/officeDocument/2006/relationships/image"/><Relationship Id="rId6" Target="../media/image116.sv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 Id="rId9" Target="../media/image39.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2.png" Type="http://schemas.openxmlformats.org/officeDocument/2006/relationships/image"/><Relationship Id="rId11" Target="../media/image123.svg" Type="http://schemas.openxmlformats.org/officeDocument/2006/relationships/image"/><Relationship Id="rId12" Target="../media/image124.png" Type="http://schemas.openxmlformats.org/officeDocument/2006/relationships/image"/><Relationship Id="rId13" Target="../media/image125.svg" Type="http://schemas.openxmlformats.org/officeDocument/2006/relationships/image"/><Relationship Id="rId2" Target="../media/image109.png" Type="http://schemas.openxmlformats.org/officeDocument/2006/relationships/image"/><Relationship Id="rId3" Target="../media/image110.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9.svg" Type="http://schemas.openxmlformats.org/officeDocument/2006/relationships/image"/><Relationship Id="rId2" Target="../notesSlides/notesSlide5.xml" Type="http://schemas.openxmlformats.org/officeDocument/2006/relationships/notesSlide"/><Relationship Id="rId3" Target="../media/image109.png" Type="http://schemas.openxmlformats.org/officeDocument/2006/relationships/image"/><Relationship Id="rId4" Target="../media/image110.sv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126.png" Type="http://schemas.openxmlformats.org/officeDocument/2006/relationships/image"/><Relationship Id="rId8" Target="../media/image127.png" Type="http://schemas.openxmlformats.org/officeDocument/2006/relationships/image"/><Relationship Id="rId9" Target="../media/image128.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2.svg" Type="http://schemas.openxmlformats.org/officeDocument/2006/relationships/image"/><Relationship Id="rId11" Target="../media/image130.png" Type="http://schemas.openxmlformats.org/officeDocument/2006/relationships/image"/><Relationship Id="rId12" Target="../media/image131.svg" Type="http://schemas.openxmlformats.org/officeDocument/2006/relationships/image"/><Relationship Id="rId13" Target="../media/image132.png" Type="http://schemas.openxmlformats.org/officeDocument/2006/relationships/image"/><Relationship Id="rId14" Target="../media/image133.svg" Type="http://schemas.openxmlformats.org/officeDocument/2006/relationships/image"/><Relationship Id="rId15" Target="../media/image41.png" Type="http://schemas.openxmlformats.org/officeDocument/2006/relationships/image"/><Relationship Id="rId16" Target="../media/image42.svg" Type="http://schemas.openxmlformats.org/officeDocument/2006/relationships/image"/><Relationship Id="rId2" Target="../notesSlides/notesSlide6.xml" Type="http://schemas.openxmlformats.org/officeDocument/2006/relationships/notesSlide"/><Relationship Id="rId3" Target="../media/image24.png" Type="http://schemas.openxmlformats.org/officeDocument/2006/relationships/image"/><Relationship Id="rId4" Target="../media/image25.svg" Type="http://schemas.openxmlformats.org/officeDocument/2006/relationships/image"/><Relationship Id="rId5" Target="../media/image94.png" Type="http://schemas.openxmlformats.org/officeDocument/2006/relationships/image"/><Relationship Id="rId6" Target="../media/image95.svg" Type="http://schemas.openxmlformats.org/officeDocument/2006/relationships/image"/><Relationship Id="rId7" Target="../media/image55.png" Type="http://schemas.openxmlformats.org/officeDocument/2006/relationships/image"/><Relationship Id="rId8" Target="../media/image56.svg" Type="http://schemas.openxmlformats.org/officeDocument/2006/relationships/image"/><Relationship Id="rId9" Target="../media/image51.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5.svg" Type="http://schemas.openxmlformats.org/officeDocument/2006/relationships/image"/><Relationship Id="rId11" Target="../media/image136.png" Type="http://schemas.openxmlformats.org/officeDocument/2006/relationships/image"/><Relationship Id="rId12" Target="../media/image137.svg" Type="http://schemas.openxmlformats.org/officeDocument/2006/relationships/image"/><Relationship Id="rId13" Target="../media/image41.png" Type="http://schemas.openxmlformats.org/officeDocument/2006/relationships/image"/><Relationship Id="rId14" Target="../media/image42.svg" Type="http://schemas.openxmlformats.org/officeDocument/2006/relationships/image"/><Relationship Id="rId2" Target="../notesSlides/notesSlide7.xml" Type="http://schemas.openxmlformats.org/officeDocument/2006/relationships/notesSlide"/><Relationship Id="rId3" Target="../media/image94.png" Type="http://schemas.openxmlformats.org/officeDocument/2006/relationships/image"/><Relationship Id="rId4" Target="../media/image95.svg" Type="http://schemas.openxmlformats.org/officeDocument/2006/relationships/image"/><Relationship Id="rId5" Target="../media/image55.png" Type="http://schemas.openxmlformats.org/officeDocument/2006/relationships/image"/><Relationship Id="rId6" Target="../media/image56.svg" Type="http://schemas.openxmlformats.org/officeDocument/2006/relationships/image"/><Relationship Id="rId7" Target="../media/image51.png" Type="http://schemas.openxmlformats.org/officeDocument/2006/relationships/image"/><Relationship Id="rId8" Target="../media/image52.svg" Type="http://schemas.openxmlformats.org/officeDocument/2006/relationships/image"/><Relationship Id="rId9" Target="../media/image134.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2.svg" Type="http://schemas.openxmlformats.org/officeDocument/2006/relationships/image"/><Relationship Id="rId11" Target="../media/image138.png" Type="http://schemas.openxmlformats.org/officeDocument/2006/relationships/image"/><Relationship Id="rId12" Target="../media/image130.png" Type="http://schemas.openxmlformats.org/officeDocument/2006/relationships/image"/><Relationship Id="rId13" Target="../media/image131.svg" Type="http://schemas.openxmlformats.org/officeDocument/2006/relationships/image"/><Relationship Id="rId14" Target="../media/image132.png" Type="http://schemas.openxmlformats.org/officeDocument/2006/relationships/image"/><Relationship Id="rId15" Target="../media/image133.svg" Type="http://schemas.openxmlformats.org/officeDocument/2006/relationships/image"/><Relationship Id="rId2" Target="../notesSlides/notesSlide8.xml" Type="http://schemas.openxmlformats.org/officeDocument/2006/relationships/notesSlide"/><Relationship Id="rId3" Target="../media/image24.png" Type="http://schemas.openxmlformats.org/officeDocument/2006/relationships/image"/><Relationship Id="rId4" Target="../media/image25.svg" Type="http://schemas.openxmlformats.org/officeDocument/2006/relationships/image"/><Relationship Id="rId5" Target="../media/image94.png" Type="http://schemas.openxmlformats.org/officeDocument/2006/relationships/image"/><Relationship Id="rId6" Target="../media/image95.svg" Type="http://schemas.openxmlformats.org/officeDocument/2006/relationships/image"/><Relationship Id="rId7" Target="../media/image55.png" Type="http://schemas.openxmlformats.org/officeDocument/2006/relationships/image"/><Relationship Id="rId8" Target="../media/image56.svg" Type="http://schemas.openxmlformats.org/officeDocument/2006/relationships/image"/><Relationship Id="rId9" Target="../media/image5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1.svg" Type="http://schemas.openxmlformats.org/officeDocument/2006/relationships/image"/><Relationship Id="rId11" Target="../media/image22.png" Type="http://schemas.openxmlformats.org/officeDocument/2006/relationships/image"/><Relationship Id="rId12" Target="../media/image23.svg" Type="http://schemas.openxmlformats.org/officeDocument/2006/relationships/image"/><Relationship Id="rId2" Target="../notesSlides/notesSlide2.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0.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40.svg" Type="http://schemas.openxmlformats.org/officeDocument/2006/relationships/image"/><Relationship Id="rId11" Target="../media/image141.png" Type="http://schemas.openxmlformats.org/officeDocument/2006/relationships/image"/><Relationship Id="rId12" Target="../media/image142.svg" Type="http://schemas.openxmlformats.org/officeDocument/2006/relationships/image"/><Relationship Id="rId13" Target="../media/image41.png" Type="http://schemas.openxmlformats.org/officeDocument/2006/relationships/image"/><Relationship Id="rId14" Target="../media/image42.svg" Type="http://schemas.openxmlformats.org/officeDocument/2006/relationships/image"/><Relationship Id="rId2" Target="../notesSlides/notesSlide9.xml" Type="http://schemas.openxmlformats.org/officeDocument/2006/relationships/notesSlide"/><Relationship Id="rId3" Target="../media/image94.png" Type="http://schemas.openxmlformats.org/officeDocument/2006/relationships/image"/><Relationship Id="rId4" Target="../media/image95.svg" Type="http://schemas.openxmlformats.org/officeDocument/2006/relationships/image"/><Relationship Id="rId5" Target="../media/image55.png" Type="http://schemas.openxmlformats.org/officeDocument/2006/relationships/image"/><Relationship Id="rId6" Target="../media/image56.svg" Type="http://schemas.openxmlformats.org/officeDocument/2006/relationships/image"/><Relationship Id="rId7" Target="../media/image51.png" Type="http://schemas.openxmlformats.org/officeDocument/2006/relationships/image"/><Relationship Id="rId8" Target="../media/image52.svg" Type="http://schemas.openxmlformats.org/officeDocument/2006/relationships/image"/><Relationship Id="rId9" Target="../media/image139.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8.png" Type="http://schemas.openxmlformats.org/officeDocument/2006/relationships/image"/><Relationship Id="rId3" Target="../media/image89.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8.png" Type="http://schemas.openxmlformats.org/officeDocument/2006/relationships/image"/><Relationship Id="rId3" Target="../media/image89.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png" Type="http://schemas.openxmlformats.org/officeDocument/2006/relationships/image"/><Relationship Id="rId12" Target="../media/image34.png" Type="http://schemas.openxmlformats.org/officeDocument/2006/relationships/image"/><Relationship Id="rId13" Target="../media/image35.png" Type="http://schemas.openxmlformats.org/officeDocument/2006/relationships/image"/><Relationship Id="rId14" Target="../media/image36.pn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png" Type="http://schemas.openxmlformats.org/officeDocument/2006/relationships/image"/><Relationship Id="rId12" Target="../media/image50.pn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media/image56.svg" Type="http://schemas.openxmlformats.org/officeDocument/2006/relationships/image"/><Relationship Id="rId12" Target="../media/image57.png" Type="http://schemas.openxmlformats.org/officeDocument/2006/relationships/image"/><Relationship Id="rId13" Target="../media/image58.svg" Type="http://schemas.openxmlformats.org/officeDocument/2006/relationships/image"/><Relationship Id="rId14" Target="../media/image44.png" Type="http://schemas.openxmlformats.org/officeDocument/2006/relationships/image"/><Relationship Id="rId15" Target="../media/image45.svg" Type="http://schemas.openxmlformats.org/officeDocument/2006/relationships/image"/><Relationship Id="rId16" Target="../media/image59.png" Type="http://schemas.openxmlformats.org/officeDocument/2006/relationships/image"/><Relationship Id="rId17" Target="../media/image60.png" Type="http://schemas.openxmlformats.org/officeDocument/2006/relationships/image"/><Relationship Id="rId18" Target="../media/image61.svg" Type="http://schemas.openxmlformats.org/officeDocument/2006/relationships/image"/><Relationship Id="rId19" Target="../media/image62.png" Type="http://schemas.openxmlformats.org/officeDocument/2006/relationships/image"/><Relationship Id="rId2" Target="../media/image37.png" Type="http://schemas.openxmlformats.org/officeDocument/2006/relationships/image"/><Relationship Id="rId20" Target="../media/image63.svg" Type="http://schemas.openxmlformats.org/officeDocument/2006/relationships/image"/><Relationship Id="rId3" Target="../media/image38.svg" Type="http://schemas.openxmlformats.org/officeDocument/2006/relationships/image"/><Relationship Id="rId4" Target="../media/image51.png" Type="http://schemas.openxmlformats.org/officeDocument/2006/relationships/image"/><Relationship Id="rId5" Target="../media/image52.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53.png" Type="http://schemas.openxmlformats.org/officeDocument/2006/relationships/image"/><Relationship Id="rId13" Target="../media/image54.svg" Type="http://schemas.openxmlformats.org/officeDocument/2006/relationships/image"/><Relationship Id="rId14" Target="../media/image55.png" Type="http://schemas.openxmlformats.org/officeDocument/2006/relationships/image"/><Relationship Id="rId15" Target="../media/image56.svg" Type="http://schemas.openxmlformats.org/officeDocument/2006/relationships/image"/><Relationship Id="rId16" Target="../media/image32.pn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53.png" Type="http://schemas.openxmlformats.org/officeDocument/2006/relationships/image"/><Relationship Id="rId13" Target="../media/image54.svg" Type="http://schemas.openxmlformats.org/officeDocument/2006/relationships/image"/><Relationship Id="rId14" Target="../media/image55.png" Type="http://schemas.openxmlformats.org/officeDocument/2006/relationships/image"/><Relationship Id="rId15" Target="../media/image5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2201375">
            <a:off x="-5981158" y="-2968200"/>
            <a:ext cx="13615030" cy="8069999"/>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1368431">
            <a:off x="9750375" y="5305947"/>
            <a:ext cx="15017849" cy="890148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219721">
            <a:off x="6426073" y="-645156"/>
            <a:ext cx="4619615" cy="1114380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270571">
            <a:off x="9661810" y="6807604"/>
            <a:ext cx="5540640" cy="1108128"/>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311325">
            <a:off x="2805705" y="7076356"/>
            <a:ext cx="2495372" cy="595770"/>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754075">
            <a:off x="13490079" y="1628221"/>
            <a:ext cx="1047135" cy="1408127"/>
          </a:xfrm>
          <a:prstGeom prst="rect">
            <a:avLst/>
          </a:prstGeom>
        </p:spPr>
      </p:pic>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7903">
            <a:off x="1510401" y="4395478"/>
            <a:ext cx="2485169" cy="2299911"/>
          </a:xfrm>
          <a:prstGeom prst="rect">
            <a:avLst/>
          </a:prstGeom>
        </p:spPr>
      </p:pic>
      <p:pic>
        <p:nvPicPr>
          <p:cNvPr name="Picture 9" id="9"/>
          <p:cNvPicPr>
            <a:picLocks noChangeAspect="true"/>
          </p:cNvPicPr>
          <p:nvPr/>
        </p:nvPicPr>
        <p:blipFill>
          <a:blip r:embed="rId14"/>
          <a:srcRect l="0" t="0" r="0" b="0"/>
          <a:stretch>
            <a:fillRect/>
          </a:stretch>
        </p:blipFill>
        <p:spPr>
          <a:xfrm flipH="false" flipV="false" rot="0">
            <a:off x="304065" y="277867"/>
            <a:ext cx="2010331" cy="2054417"/>
          </a:xfrm>
          <a:prstGeom prst="rect">
            <a:avLst/>
          </a:prstGeom>
        </p:spPr>
      </p:pic>
      <p:sp>
        <p:nvSpPr>
          <p:cNvPr name="TextBox 10" id="10"/>
          <p:cNvSpPr txBox="true"/>
          <p:nvPr/>
        </p:nvSpPr>
        <p:spPr>
          <a:xfrm rot="-180278">
            <a:off x="4210971" y="3101996"/>
            <a:ext cx="9049267" cy="3924300"/>
          </a:xfrm>
          <a:prstGeom prst="rect">
            <a:avLst/>
          </a:prstGeom>
        </p:spPr>
        <p:txBody>
          <a:bodyPr anchor="t" rtlCol="false" tIns="0" lIns="0" bIns="0" rIns="0">
            <a:spAutoFit/>
          </a:bodyPr>
          <a:lstStyle/>
          <a:p>
            <a:pPr algn="ctr">
              <a:lnSpc>
                <a:spcPts val="15000"/>
              </a:lnSpc>
            </a:pPr>
            <a:r>
              <a:rPr lang="en-US" sz="15000">
                <a:solidFill>
                  <a:srgbClr val="44089B"/>
                </a:solidFill>
                <a:latin typeface="Londrina Solid Regular"/>
              </a:rPr>
              <a:t>LIBRARY AS CREATOR</a:t>
            </a:r>
          </a:p>
        </p:txBody>
      </p:sp>
      <p:sp>
        <p:nvSpPr>
          <p:cNvPr name="TextBox 11" id="11"/>
          <p:cNvSpPr txBox="true"/>
          <p:nvPr/>
        </p:nvSpPr>
        <p:spPr>
          <a:xfrm rot="79438">
            <a:off x="10080991" y="7099306"/>
            <a:ext cx="4724645" cy="413385"/>
          </a:xfrm>
          <a:prstGeom prst="rect">
            <a:avLst/>
          </a:prstGeom>
        </p:spPr>
        <p:txBody>
          <a:bodyPr anchor="t" rtlCol="false" tIns="0" lIns="0" bIns="0" rIns="0">
            <a:spAutoFit/>
          </a:bodyPr>
          <a:lstStyle/>
          <a:p>
            <a:pPr algn="ctr">
              <a:lnSpc>
                <a:spcPts val="3190"/>
              </a:lnSpc>
            </a:pPr>
            <a:r>
              <a:rPr lang="en-US" sz="2900">
                <a:solidFill>
                  <a:srgbClr val="FFFFFF"/>
                </a:solidFill>
                <a:latin typeface="More Sugar Thin"/>
              </a:rPr>
              <a:t>And not just aggregator</a:t>
            </a:r>
          </a:p>
        </p:txBody>
      </p:sp>
      <p:sp>
        <p:nvSpPr>
          <p:cNvPr name="TextBox 12" id="12"/>
          <p:cNvSpPr txBox="true"/>
          <p:nvPr/>
        </p:nvSpPr>
        <p:spPr>
          <a:xfrm rot="0">
            <a:off x="5547305" y="8719207"/>
            <a:ext cx="6377152" cy="1139825"/>
          </a:xfrm>
          <a:prstGeom prst="rect">
            <a:avLst/>
          </a:prstGeom>
        </p:spPr>
        <p:txBody>
          <a:bodyPr anchor="t" rtlCol="false" tIns="0" lIns="0" bIns="0" rIns="0">
            <a:spAutoFit/>
          </a:bodyPr>
          <a:lstStyle/>
          <a:p>
            <a:pPr algn="ctr">
              <a:lnSpc>
                <a:spcPts val="4400"/>
              </a:lnSpc>
            </a:pPr>
            <a:r>
              <a:rPr lang="en-US" sz="4000">
                <a:solidFill>
                  <a:srgbClr val="FFFFFF"/>
                </a:solidFill>
                <a:latin typeface="More Sugar Thin"/>
              </a:rPr>
              <a:t>Nathan McKay, April Ripley, and Darby Love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177977" y="-399355"/>
            <a:ext cx="16704494" cy="1108571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75266">
            <a:off x="9858155" y="952107"/>
            <a:ext cx="6946477" cy="220550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true" rot="-187562">
            <a:off x="9880263" y="3020937"/>
            <a:ext cx="6946477" cy="2205507"/>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75266">
            <a:off x="9842675" y="5172994"/>
            <a:ext cx="6946477" cy="2205507"/>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true" rot="-187562">
            <a:off x="9807769" y="7283438"/>
            <a:ext cx="6946477" cy="2205507"/>
          </a:xfrm>
          <a:prstGeom prst="rect">
            <a:avLst/>
          </a:prstGeom>
        </p:spPr>
      </p:pic>
      <p:sp>
        <p:nvSpPr>
          <p:cNvPr name="TextBox 7" id="7"/>
          <p:cNvSpPr txBox="true"/>
          <p:nvPr/>
        </p:nvSpPr>
        <p:spPr>
          <a:xfrm rot="0">
            <a:off x="830351" y="3421265"/>
            <a:ext cx="5140130" cy="2479675"/>
          </a:xfrm>
          <a:prstGeom prst="rect">
            <a:avLst/>
          </a:prstGeom>
        </p:spPr>
        <p:txBody>
          <a:bodyPr anchor="t" rtlCol="false" tIns="0" lIns="0" bIns="0" rIns="0">
            <a:spAutoFit/>
          </a:bodyPr>
          <a:lstStyle/>
          <a:p>
            <a:pPr algn="ctr" marL="0" indent="0" lvl="1">
              <a:lnSpc>
                <a:spcPts val="9500"/>
              </a:lnSpc>
              <a:spcBef>
                <a:spcPct val="0"/>
              </a:spcBef>
            </a:pPr>
            <a:r>
              <a:rPr lang="en-US" sz="9500">
                <a:solidFill>
                  <a:srgbClr val="44089B"/>
                </a:solidFill>
                <a:latin typeface="Londrina Solid Regular"/>
              </a:rPr>
              <a:t>GETTING STARTED</a:t>
            </a:r>
          </a:p>
        </p:txBody>
      </p:sp>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0825" t="37132" r="0" b="0"/>
          <a:stretch>
            <a:fillRect/>
          </a:stretch>
        </p:blipFill>
        <p:spPr>
          <a:xfrm flipH="false" flipV="false" rot="5903295">
            <a:off x="495484" y="5477222"/>
            <a:ext cx="1066432" cy="1087661"/>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77903">
            <a:off x="7760302" y="436989"/>
            <a:ext cx="2485169" cy="2299911"/>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5893084" y="8899500"/>
            <a:ext cx="1832261" cy="849503"/>
          </a:xfrm>
          <a:prstGeom prst="rect">
            <a:avLst/>
          </a:prstGeom>
        </p:spPr>
      </p:pic>
      <p:pic>
        <p:nvPicPr>
          <p:cNvPr name="Picture 11" id="1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true" flipV="false" rot="650080">
            <a:off x="5273088" y="2272536"/>
            <a:ext cx="1394786" cy="1444694"/>
          </a:xfrm>
          <a:prstGeom prst="rect">
            <a:avLst/>
          </a:prstGeom>
        </p:spPr>
      </p:pic>
      <p:sp>
        <p:nvSpPr>
          <p:cNvPr name="TextBox 12" id="12"/>
          <p:cNvSpPr txBox="true"/>
          <p:nvPr/>
        </p:nvSpPr>
        <p:spPr>
          <a:xfrm rot="0">
            <a:off x="10333140" y="1330960"/>
            <a:ext cx="6040724" cy="628650"/>
          </a:xfrm>
          <a:prstGeom prst="rect">
            <a:avLst/>
          </a:prstGeom>
        </p:spPr>
        <p:txBody>
          <a:bodyPr anchor="t" rtlCol="false" tIns="0" lIns="0" bIns="0" rIns="0">
            <a:spAutoFit/>
          </a:bodyPr>
          <a:lstStyle/>
          <a:p>
            <a:pPr algn="ctr" marL="0" indent="0" lvl="1">
              <a:lnSpc>
                <a:spcPts val="4800"/>
              </a:lnSpc>
            </a:pPr>
            <a:r>
              <a:rPr lang="en-US" sz="4000" u="sng">
                <a:solidFill>
                  <a:srgbClr val="FFFFFF"/>
                </a:solidFill>
                <a:latin typeface="Londrina Solid Regular"/>
                <a:hlinkClick r:id="rId16" tooltip="https://virl.bc.ca/read-watch-listen/audience/adults/sea-cedar-magazine/"/>
              </a:rPr>
              <a:t>Website</a:t>
            </a:r>
          </a:p>
        </p:txBody>
      </p:sp>
      <p:sp>
        <p:nvSpPr>
          <p:cNvPr name="TextBox 13" id="13"/>
          <p:cNvSpPr txBox="true"/>
          <p:nvPr/>
        </p:nvSpPr>
        <p:spPr>
          <a:xfrm rot="0">
            <a:off x="10333140" y="243378"/>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Marketing &amp; promotion:</a:t>
            </a:r>
          </a:p>
        </p:txBody>
      </p:sp>
      <p:sp>
        <p:nvSpPr>
          <p:cNvPr name="TextBox 14" id="14"/>
          <p:cNvSpPr txBox="true"/>
          <p:nvPr/>
        </p:nvSpPr>
        <p:spPr>
          <a:xfrm rot="0">
            <a:off x="10333140" y="2035810"/>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Social media</a:t>
            </a:r>
          </a:p>
        </p:txBody>
      </p:sp>
      <p:sp>
        <p:nvSpPr>
          <p:cNvPr name="TextBox 15" id="15"/>
          <p:cNvSpPr txBox="true"/>
          <p:nvPr/>
        </p:nvSpPr>
        <p:spPr>
          <a:xfrm rot="0">
            <a:off x="10333140" y="5738057"/>
            <a:ext cx="6040724" cy="12382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Community contacts &amp; networks</a:t>
            </a:r>
          </a:p>
        </p:txBody>
      </p:sp>
      <p:sp>
        <p:nvSpPr>
          <p:cNvPr name="TextBox 16" id="16"/>
          <p:cNvSpPr txBox="true"/>
          <p:nvPr/>
        </p:nvSpPr>
        <p:spPr>
          <a:xfrm rot="0">
            <a:off x="10333140" y="3717641"/>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Local radio, newpaper</a:t>
            </a:r>
          </a:p>
        </p:txBody>
      </p:sp>
      <p:sp>
        <p:nvSpPr>
          <p:cNvPr name="TextBox 17" id="17"/>
          <p:cNvSpPr txBox="true"/>
          <p:nvPr/>
        </p:nvSpPr>
        <p:spPr>
          <a:xfrm rot="0">
            <a:off x="10260646" y="7695635"/>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Hosting issue launch events</a:t>
            </a:r>
          </a:p>
        </p:txBody>
      </p:sp>
      <p:pic>
        <p:nvPicPr>
          <p:cNvPr name="Picture 18" id="18"/>
          <p:cNvPicPr>
            <a:picLocks noChangeAspect="true"/>
          </p:cNvPicPr>
          <p:nvPr/>
        </p:nvPicPr>
        <p:blipFill>
          <a:blip r:embed="rId17"/>
          <a:srcRect l="0" t="0" r="0" b="0"/>
          <a:stretch>
            <a:fillRect/>
          </a:stretch>
        </p:blipFill>
        <p:spPr>
          <a:xfrm flipH="false" flipV="false" rot="0">
            <a:off x="4731595" y="5900940"/>
            <a:ext cx="3601090" cy="3678812"/>
          </a:xfrm>
          <a:prstGeom prst="rect">
            <a:avLst/>
          </a:prstGeom>
        </p:spPr>
      </p:pic>
      <p:sp>
        <p:nvSpPr>
          <p:cNvPr name="TextBox 19" id="19"/>
          <p:cNvSpPr txBox="true"/>
          <p:nvPr/>
        </p:nvSpPr>
        <p:spPr>
          <a:xfrm rot="0">
            <a:off x="10149699" y="8367141"/>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Contributors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25319" y="-321336"/>
            <a:ext cx="17676877" cy="1173101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27641" y="5791200"/>
            <a:ext cx="6174068" cy="3467100"/>
          </a:xfrm>
          <a:prstGeom prst="rect">
            <a:avLst/>
          </a:prstGeom>
        </p:spPr>
      </p:pic>
      <p:grpSp>
        <p:nvGrpSpPr>
          <p:cNvPr name="Group 4" id="4"/>
          <p:cNvGrpSpPr/>
          <p:nvPr/>
        </p:nvGrpSpPr>
        <p:grpSpPr>
          <a:xfrm rot="0">
            <a:off x="813764" y="1315501"/>
            <a:ext cx="6457950" cy="3930650"/>
            <a:chOff x="0" y="0"/>
            <a:chExt cx="8610600" cy="5240867"/>
          </a:xfrm>
        </p:grpSpPr>
        <p:sp>
          <p:nvSpPr>
            <p:cNvPr name="TextBox 5" id="5"/>
            <p:cNvSpPr txBox="true"/>
            <p:nvPr/>
          </p:nvSpPr>
          <p:spPr>
            <a:xfrm rot="0">
              <a:off x="0" y="-19050"/>
              <a:ext cx="6293960" cy="1847850"/>
            </a:xfrm>
            <a:prstGeom prst="rect">
              <a:avLst/>
            </a:prstGeom>
          </p:spPr>
          <p:txBody>
            <a:bodyPr anchor="t" rtlCol="false" tIns="0" lIns="0" bIns="0" rIns="0">
              <a:spAutoFit/>
            </a:bodyPr>
            <a:lstStyle/>
            <a:p>
              <a:pPr marL="0" indent="0" lvl="1">
                <a:lnSpc>
                  <a:spcPts val="5400"/>
                </a:lnSpc>
                <a:spcBef>
                  <a:spcPct val="0"/>
                </a:spcBef>
              </a:pPr>
              <a:r>
                <a:rPr lang="en-US" sz="4500">
                  <a:solidFill>
                    <a:srgbClr val="FFE6A5"/>
                  </a:solidFill>
                  <a:latin typeface="Londrina Solid Regular"/>
                </a:rPr>
                <a:t>Sea &amp; Cedar Magazine</a:t>
              </a:r>
            </a:p>
          </p:txBody>
        </p:sp>
        <p:sp>
          <p:nvSpPr>
            <p:cNvPr name="TextBox 6" id="6"/>
            <p:cNvSpPr txBox="true"/>
            <p:nvPr/>
          </p:nvSpPr>
          <p:spPr>
            <a:xfrm rot="0">
              <a:off x="0" y="2784475"/>
              <a:ext cx="8610600" cy="2456392"/>
            </a:xfrm>
            <a:prstGeom prst="rect">
              <a:avLst/>
            </a:prstGeom>
          </p:spPr>
          <p:txBody>
            <a:bodyPr anchor="t" rtlCol="false" tIns="0" lIns="0" bIns="0" rIns="0">
              <a:spAutoFit/>
            </a:bodyPr>
            <a:lstStyle/>
            <a:p>
              <a:pPr>
                <a:lnSpc>
                  <a:spcPts val="7150"/>
                </a:lnSpc>
              </a:pPr>
              <a:r>
                <a:rPr lang="en-US" sz="6500">
                  <a:solidFill>
                    <a:srgbClr val="FFFFFF"/>
                  </a:solidFill>
                  <a:latin typeface="More Sugar Thin"/>
                </a:rPr>
                <a:t>Where we're </a:t>
              </a:r>
            </a:p>
            <a:p>
              <a:pPr marL="0" indent="0" lvl="0">
                <a:lnSpc>
                  <a:spcPts val="7150"/>
                </a:lnSpc>
                <a:spcBef>
                  <a:spcPct val="0"/>
                </a:spcBef>
              </a:pPr>
              <a:r>
                <a:rPr lang="en-US" sz="6500">
                  <a:solidFill>
                    <a:srgbClr val="FFFFFF"/>
                  </a:solidFill>
                  <a:latin typeface="More Sugar Thin"/>
                </a:rPr>
                <a:t>at now...</a:t>
              </a:r>
            </a:p>
          </p:txBody>
        </p:sp>
      </p:grpSp>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70079" b="57323"/>
          <a:stretch>
            <a:fillRect/>
          </a:stretch>
        </p:blipFill>
        <p:spPr>
          <a:xfrm flipH="true" flipV="false" rot="-654847">
            <a:off x="3655141" y="929040"/>
            <a:ext cx="775197" cy="1061446"/>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126346">
            <a:off x="6581137" y="7920268"/>
            <a:ext cx="2056556" cy="1731246"/>
          </a:xfrm>
          <a:prstGeom prst="rect">
            <a:avLst/>
          </a:prstGeom>
        </p:spPr>
      </p:pic>
      <p:grpSp>
        <p:nvGrpSpPr>
          <p:cNvPr name="Group 9" id="9"/>
          <p:cNvGrpSpPr/>
          <p:nvPr/>
        </p:nvGrpSpPr>
        <p:grpSpPr>
          <a:xfrm rot="0">
            <a:off x="9511842" y="351472"/>
            <a:ext cx="8009572" cy="1452880"/>
            <a:chOff x="0" y="0"/>
            <a:chExt cx="10679430" cy="1937173"/>
          </a:xfrm>
        </p:grpSpPr>
        <p:pic>
          <p:nvPicPr>
            <p:cNvPr name="Picture 10" id="10"/>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0" y="0"/>
              <a:ext cx="844279" cy="844279"/>
            </a:xfrm>
            <a:prstGeom prst="rect">
              <a:avLst/>
            </a:prstGeom>
          </p:spPr>
        </p:pic>
        <p:sp>
          <p:nvSpPr>
            <p:cNvPr name="TextBox 11" id="11"/>
            <p:cNvSpPr txBox="true"/>
            <p:nvPr/>
          </p:nvSpPr>
          <p:spPr>
            <a:xfrm rot="0">
              <a:off x="1098279" y="50800"/>
              <a:ext cx="9581151" cy="1886373"/>
            </a:xfrm>
            <a:prstGeom prst="rect">
              <a:avLst/>
            </a:prstGeom>
          </p:spPr>
          <p:txBody>
            <a:bodyPr anchor="t" rtlCol="false" tIns="0" lIns="0" bIns="0" rIns="0">
              <a:spAutoFit/>
            </a:bodyPr>
            <a:lstStyle/>
            <a:p>
              <a:pPr algn="l" marL="0" indent="0" lvl="1">
                <a:lnSpc>
                  <a:spcPts val="3740"/>
                </a:lnSpc>
              </a:pPr>
              <a:r>
                <a:rPr lang="en-US" sz="3400" spc="-34">
                  <a:solidFill>
                    <a:srgbClr val="44089B"/>
                  </a:solidFill>
                  <a:latin typeface="More Sugar Thin"/>
                </a:rPr>
                <a:t>Print issues circulating continuously in our collection as some of our most popular titles in non-fiction</a:t>
              </a:r>
            </a:p>
          </p:txBody>
        </p:sp>
      </p:grpSp>
      <p:grpSp>
        <p:nvGrpSpPr>
          <p:cNvPr name="Group 12" id="12"/>
          <p:cNvGrpSpPr/>
          <p:nvPr/>
        </p:nvGrpSpPr>
        <p:grpSpPr>
          <a:xfrm rot="0">
            <a:off x="16324293" y="8053086"/>
            <a:ext cx="1870014" cy="2061004"/>
            <a:chOff x="0" y="0"/>
            <a:chExt cx="2493352" cy="2748006"/>
          </a:xfrm>
        </p:grpSpPr>
        <p:pic>
          <p:nvPicPr>
            <p:cNvPr name="Picture 13" id="13"/>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436181">
              <a:off x="432873" y="737089"/>
              <a:ext cx="1948397" cy="1895259"/>
            </a:xfrm>
            <a:prstGeom prst="rect">
              <a:avLst/>
            </a:prstGeom>
          </p:spPr>
        </p:pic>
        <p:pic>
          <p:nvPicPr>
            <p:cNvPr name="Picture 14" id="14"/>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70079" b="57323"/>
            <a:stretch>
              <a:fillRect/>
            </a:stretch>
          </p:blipFill>
          <p:spPr>
            <a:xfrm flipH="true" flipV="false" rot="-6478901">
              <a:off x="213574" y="1609"/>
              <a:ext cx="698991" cy="957100"/>
            </a:xfrm>
            <a:prstGeom prst="rect">
              <a:avLst/>
            </a:prstGeom>
          </p:spPr>
        </p:pic>
      </p:grpSp>
      <p:grpSp>
        <p:nvGrpSpPr>
          <p:cNvPr name="Group 15" id="15"/>
          <p:cNvGrpSpPr/>
          <p:nvPr/>
        </p:nvGrpSpPr>
        <p:grpSpPr>
          <a:xfrm rot="0">
            <a:off x="9634346" y="3280826"/>
            <a:ext cx="8009572" cy="986155"/>
            <a:chOff x="0" y="0"/>
            <a:chExt cx="10679430" cy="1314873"/>
          </a:xfrm>
        </p:grpSpPr>
        <p:pic>
          <p:nvPicPr>
            <p:cNvPr name="Picture 16" id="1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0" y="0"/>
              <a:ext cx="844279" cy="844279"/>
            </a:xfrm>
            <a:prstGeom prst="rect">
              <a:avLst/>
            </a:prstGeom>
          </p:spPr>
        </p:pic>
        <p:sp>
          <p:nvSpPr>
            <p:cNvPr name="TextBox 17" id="17"/>
            <p:cNvSpPr txBox="true"/>
            <p:nvPr/>
          </p:nvSpPr>
          <p:spPr>
            <a:xfrm rot="0">
              <a:off x="1098279" y="50800"/>
              <a:ext cx="9581151" cy="1264073"/>
            </a:xfrm>
            <a:prstGeom prst="rect">
              <a:avLst/>
            </a:prstGeom>
          </p:spPr>
          <p:txBody>
            <a:bodyPr anchor="t" rtlCol="false" tIns="0" lIns="0" bIns="0" rIns="0">
              <a:spAutoFit/>
            </a:bodyPr>
            <a:lstStyle/>
            <a:p>
              <a:pPr algn="l" marL="0" indent="0" lvl="1">
                <a:lnSpc>
                  <a:spcPts val="3740"/>
                </a:lnSpc>
              </a:pPr>
              <a:r>
                <a:rPr lang="en-US" sz="3400" spc="-34">
                  <a:solidFill>
                    <a:srgbClr val="44089B"/>
                  </a:solidFill>
                  <a:latin typeface="More Sugar Thin"/>
                </a:rPr>
                <a:t>Receiving continuously high numbers of submissions, and room to grow</a:t>
              </a:r>
            </a:p>
          </p:txBody>
        </p:sp>
      </p:grpSp>
      <p:grpSp>
        <p:nvGrpSpPr>
          <p:cNvPr name="Group 18" id="18"/>
          <p:cNvGrpSpPr/>
          <p:nvPr/>
        </p:nvGrpSpPr>
        <p:grpSpPr>
          <a:xfrm rot="0">
            <a:off x="9634346" y="6172086"/>
            <a:ext cx="8009572" cy="633209"/>
            <a:chOff x="0" y="0"/>
            <a:chExt cx="10679430" cy="844279"/>
          </a:xfrm>
        </p:grpSpPr>
        <p:pic>
          <p:nvPicPr>
            <p:cNvPr name="Picture 19" id="1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0" y="0"/>
              <a:ext cx="844279" cy="844279"/>
            </a:xfrm>
            <a:prstGeom prst="rect">
              <a:avLst/>
            </a:prstGeom>
          </p:spPr>
        </p:pic>
        <p:sp>
          <p:nvSpPr>
            <p:cNvPr name="TextBox 20" id="20"/>
            <p:cNvSpPr txBox="true"/>
            <p:nvPr/>
          </p:nvSpPr>
          <p:spPr>
            <a:xfrm rot="0">
              <a:off x="1098279" y="3175"/>
              <a:ext cx="9581151" cy="6919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Linked programming and partnerships</a:t>
              </a:r>
            </a:p>
          </p:txBody>
        </p:sp>
      </p:grpSp>
      <p:grpSp>
        <p:nvGrpSpPr>
          <p:cNvPr name="Group 21" id="21"/>
          <p:cNvGrpSpPr/>
          <p:nvPr/>
        </p:nvGrpSpPr>
        <p:grpSpPr>
          <a:xfrm rot="0">
            <a:off x="10097551" y="6881495"/>
            <a:ext cx="7423864" cy="876300"/>
            <a:chOff x="0" y="0"/>
            <a:chExt cx="9898485" cy="1168400"/>
          </a:xfrm>
        </p:grpSpPr>
        <p:sp>
          <p:nvSpPr>
            <p:cNvPr name="TextBox 22" id="22"/>
            <p:cNvSpPr txBox="true"/>
            <p:nvPr/>
          </p:nvSpPr>
          <p:spPr>
            <a:xfrm rot="0">
              <a:off x="1037542" y="28575"/>
              <a:ext cx="8860943" cy="1139825"/>
            </a:xfrm>
            <a:prstGeom prst="rect">
              <a:avLst/>
            </a:prstGeom>
          </p:spPr>
          <p:txBody>
            <a:bodyPr anchor="t" rtlCol="false" tIns="0" lIns="0" bIns="0" rIns="0">
              <a:spAutoFit/>
            </a:bodyPr>
            <a:lstStyle/>
            <a:p>
              <a:pPr marL="0" indent="0" lvl="0">
                <a:lnSpc>
                  <a:spcPts val="3300"/>
                </a:lnSpc>
              </a:pPr>
              <a:r>
                <a:rPr lang="en-US" sz="3000">
                  <a:solidFill>
                    <a:srgbClr val="44089B"/>
                  </a:solidFill>
                  <a:latin typeface="More Sugar Thin"/>
                </a:rPr>
                <a:t>Meet Me in the Stacks podcast episodes featuring Sea &amp; Cedar writers</a:t>
              </a:r>
            </a:p>
          </p:txBody>
        </p:sp>
        <p:pic>
          <p:nvPicPr>
            <p:cNvPr name="Picture 23" id="23"/>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0" y="150035"/>
              <a:ext cx="861164" cy="393004"/>
            </a:xfrm>
            <a:prstGeom prst="rect">
              <a:avLst/>
            </a:prstGeom>
          </p:spPr>
        </p:pic>
      </p:grpSp>
      <p:grpSp>
        <p:nvGrpSpPr>
          <p:cNvPr name="Group 24" id="24"/>
          <p:cNvGrpSpPr/>
          <p:nvPr/>
        </p:nvGrpSpPr>
        <p:grpSpPr>
          <a:xfrm rot="0">
            <a:off x="10097551" y="7937825"/>
            <a:ext cx="6324440" cy="457200"/>
            <a:chOff x="0" y="0"/>
            <a:chExt cx="8432587" cy="609600"/>
          </a:xfrm>
        </p:grpSpPr>
        <p:sp>
          <p:nvSpPr>
            <p:cNvPr name="TextBox 25" id="25"/>
            <p:cNvSpPr txBox="true"/>
            <p:nvPr/>
          </p:nvSpPr>
          <p:spPr>
            <a:xfrm rot="0">
              <a:off x="1037542" y="0"/>
              <a:ext cx="7395045" cy="609600"/>
            </a:xfrm>
            <a:prstGeom prst="rect">
              <a:avLst/>
            </a:prstGeom>
          </p:spPr>
          <p:txBody>
            <a:bodyPr anchor="t" rtlCol="false" tIns="0" lIns="0" bIns="0" rIns="0">
              <a:spAutoFit/>
            </a:bodyPr>
            <a:lstStyle/>
            <a:p>
              <a:pPr marL="0" indent="0" lvl="0">
                <a:lnSpc>
                  <a:spcPts val="3600"/>
                </a:lnSpc>
              </a:pPr>
              <a:r>
                <a:rPr lang="en-US" sz="3000">
                  <a:solidFill>
                    <a:srgbClr val="44089B"/>
                  </a:solidFill>
                  <a:latin typeface="More Sugar Thin"/>
                </a:rPr>
                <a:t>Writing workshops</a:t>
              </a:r>
            </a:p>
          </p:txBody>
        </p:sp>
        <p:pic>
          <p:nvPicPr>
            <p:cNvPr name="Picture 26" id="26"/>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0" y="150035"/>
              <a:ext cx="861164" cy="393004"/>
            </a:xfrm>
            <a:prstGeom prst="rect">
              <a:avLst/>
            </a:prstGeom>
          </p:spPr>
        </p:pic>
      </p:grpSp>
      <p:grpSp>
        <p:nvGrpSpPr>
          <p:cNvPr name="Group 27" id="27"/>
          <p:cNvGrpSpPr/>
          <p:nvPr/>
        </p:nvGrpSpPr>
        <p:grpSpPr>
          <a:xfrm rot="0">
            <a:off x="10097551" y="8552807"/>
            <a:ext cx="6324440" cy="457200"/>
            <a:chOff x="0" y="0"/>
            <a:chExt cx="8432587" cy="609600"/>
          </a:xfrm>
        </p:grpSpPr>
        <p:sp>
          <p:nvSpPr>
            <p:cNvPr name="TextBox 28" id="28"/>
            <p:cNvSpPr txBox="true"/>
            <p:nvPr/>
          </p:nvSpPr>
          <p:spPr>
            <a:xfrm rot="0">
              <a:off x="1037542" y="0"/>
              <a:ext cx="7395045" cy="609600"/>
            </a:xfrm>
            <a:prstGeom prst="rect">
              <a:avLst/>
            </a:prstGeom>
          </p:spPr>
          <p:txBody>
            <a:bodyPr anchor="t" rtlCol="false" tIns="0" lIns="0" bIns="0" rIns="0">
              <a:spAutoFit/>
            </a:bodyPr>
            <a:lstStyle/>
            <a:p>
              <a:pPr marL="0" indent="0" lvl="0">
                <a:lnSpc>
                  <a:spcPts val="3600"/>
                </a:lnSpc>
              </a:pPr>
              <a:r>
                <a:rPr lang="en-US" sz="3000">
                  <a:solidFill>
                    <a:srgbClr val="44089B"/>
                  </a:solidFill>
                  <a:latin typeface="More Sugar Thin"/>
                </a:rPr>
                <a:t>Readings and launch events</a:t>
              </a:r>
            </a:p>
          </p:txBody>
        </p:sp>
        <p:pic>
          <p:nvPicPr>
            <p:cNvPr name="Picture 29" id="29"/>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0" y="150035"/>
              <a:ext cx="861164" cy="393004"/>
            </a:xfrm>
            <a:prstGeom prst="rect">
              <a:avLst/>
            </a:prstGeom>
          </p:spPr>
        </p:pic>
      </p:grpSp>
      <p:grpSp>
        <p:nvGrpSpPr>
          <p:cNvPr name="Group 30" id="30"/>
          <p:cNvGrpSpPr/>
          <p:nvPr/>
        </p:nvGrpSpPr>
        <p:grpSpPr>
          <a:xfrm rot="0">
            <a:off x="10097551" y="9160706"/>
            <a:ext cx="6324440" cy="876300"/>
            <a:chOff x="0" y="0"/>
            <a:chExt cx="8432587" cy="1168400"/>
          </a:xfrm>
        </p:grpSpPr>
        <p:sp>
          <p:nvSpPr>
            <p:cNvPr name="TextBox 31" id="31"/>
            <p:cNvSpPr txBox="true"/>
            <p:nvPr/>
          </p:nvSpPr>
          <p:spPr>
            <a:xfrm rot="0">
              <a:off x="1037542" y="28575"/>
              <a:ext cx="7395045" cy="1139825"/>
            </a:xfrm>
            <a:prstGeom prst="rect">
              <a:avLst/>
            </a:prstGeom>
          </p:spPr>
          <p:txBody>
            <a:bodyPr anchor="t" rtlCol="false" tIns="0" lIns="0" bIns="0" rIns="0">
              <a:spAutoFit/>
            </a:bodyPr>
            <a:lstStyle/>
            <a:p>
              <a:pPr marL="0" indent="0" lvl="0">
                <a:lnSpc>
                  <a:spcPts val="3300"/>
                </a:lnSpc>
              </a:pPr>
              <a:r>
                <a:rPr lang="en-US" sz="3000">
                  <a:solidFill>
                    <a:srgbClr val="44089B"/>
                  </a:solidFill>
                  <a:latin typeface="More Sugar Thin"/>
                </a:rPr>
                <a:t>Library resource promotion and collection building</a:t>
              </a:r>
            </a:p>
          </p:txBody>
        </p:sp>
        <p:pic>
          <p:nvPicPr>
            <p:cNvPr name="Picture 32" id="32"/>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0" y="150035"/>
              <a:ext cx="861164" cy="393004"/>
            </a:xfrm>
            <a:prstGeom prst="rect">
              <a:avLst/>
            </a:prstGeom>
          </p:spPr>
        </p:pic>
      </p:grpSp>
      <p:grpSp>
        <p:nvGrpSpPr>
          <p:cNvPr name="Group 33" id="33"/>
          <p:cNvGrpSpPr/>
          <p:nvPr/>
        </p:nvGrpSpPr>
        <p:grpSpPr>
          <a:xfrm rot="0">
            <a:off x="10135651" y="4415723"/>
            <a:ext cx="6324440" cy="457200"/>
            <a:chOff x="0" y="0"/>
            <a:chExt cx="8432587" cy="609600"/>
          </a:xfrm>
        </p:grpSpPr>
        <p:sp>
          <p:nvSpPr>
            <p:cNvPr name="TextBox 34" id="34"/>
            <p:cNvSpPr txBox="true"/>
            <p:nvPr/>
          </p:nvSpPr>
          <p:spPr>
            <a:xfrm rot="0">
              <a:off x="1037542" y="0"/>
              <a:ext cx="7395045" cy="609600"/>
            </a:xfrm>
            <a:prstGeom prst="rect">
              <a:avLst/>
            </a:prstGeom>
          </p:spPr>
          <p:txBody>
            <a:bodyPr anchor="t" rtlCol="false" tIns="0" lIns="0" bIns="0" rIns="0">
              <a:spAutoFit/>
            </a:bodyPr>
            <a:lstStyle/>
            <a:p>
              <a:pPr marL="0" indent="0" lvl="0">
                <a:lnSpc>
                  <a:spcPts val="3600"/>
                </a:lnSpc>
              </a:pPr>
              <a:r>
                <a:rPr lang="en-US" sz="3000">
                  <a:solidFill>
                    <a:srgbClr val="44089B"/>
                  </a:solidFill>
                  <a:latin typeface="More Sugar Thin"/>
                </a:rPr>
                <a:t>Explore new promo venues</a:t>
              </a:r>
            </a:p>
          </p:txBody>
        </p:sp>
        <p:pic>
          <p:nvPicPr>
            <p:cNvPr name="Picture 35" id="35"/>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0" y="150035"/>
              <a:ext cx="861164" cy="393004"/>
            </a:xfrm>
            <a:prstGeom prst="rect">
              <a:avLst/>
            </a:prstGeom>
          </p:spPr>
        </p:pic>
      </p:grpSp>
      <p:grpSp>
        <p:nvGrpSpPr>
          <p:cNvPr name="Group 36" id="36"/>
          <p:cNvGrpSpPr/>
          <p:nvPr/>
        </p:nvGrpSpPr>
        <p:grpSpPr>
          <a:xfrm rot="0">
            <a:off x="9634346" y="4995431"/>
            <a:ext cx="8009572" cy="986155"/>
            <a:chOff x="0" y="0"/>
            <a:chExt cx="10679430" cy="1314873"/>
          </a:xfrm>
        </p:grpSpPr>
        <p:pic>
          <p:nvPicPr>
            <p:cNvPr name="Picture 37" id="3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0" y="0"/>
              <a:ext cx="844279" cy="844279"/>
            </a:xfrm>
            <a:prstGeom prst="rect">
              <a:avLst/>
            </a:prstGeom>
          </p:spPr>
        </p:pic>
        <p:sp>
          <p:nvSpPr>
            <p:cNvPr name="TextBox 38" id="38"/>
            <p:cNvSpPr txBox="true"/>
            <p:nvPr/>
          </p:nvSpPr>
          <p:spPr>
            <a:xfrm rot="0">
              <a:off x="1098279" y="50800"/>
              <a:ext cx="9581151" cy="1264073"/>
            </a:xfrm>
            <a:prstGeom prst="rect">
              <a:avLst/>
            </a:prstGeom>
          </p:spPr>
          <p:txBody>
            <a:bodyPr anchor="t" rtlCol="false" tIns="0" lIns="0" bIns="0" rIns="0">
              <a:spAutoFit/>
            </a:bodyPr>
            <a:lstStyle/>
            <a:p>
              <a:pPr algn="l" marL="0" indent="0" lvl="1">
                <a:lnSpc>
                  <a:spcPts val="3740"/>
                </a:lnSpc>
              </a:pPr>
              <a:r>
                <a:rPr lang="en-US" sz="3400" spc="-34">
                  <a:solidFill>
                    <a:srgbClr val="44089B"/>
                  </a:solidFill>
                  <a:latin typeface="More Sugar Thin"/>
                </a:rPr>
                <a:t>Issue sales - room to build this up to better meet demand</a:t>
              </a:r>
            </a:p>
          </p:txBody>
        </p:sp>
      </p:grpSp>
      <p:grpSp>
        <p:nvGrpSpPr>
          <p:cNvPr name="Group 39" id="39"/>
          <p:cNvGrpSpPr/>
          <p:nvPr/>
        </p:nvGrpSpPr>
        <p:grpSpPr>
          <a:xfrm rot="0">
            <a:off x="9634346" y="2054274"/>
            <a:ext cx="8009572" cy="976630"/>
            <a:chOff x="0" y="0"/>
            <a:chExt cx="10679430" cy="1302173"/>
          </a:xfrm>
        </p:grpSpPr>
        <p:pic>
          <p:nvPicPr>
            <p:cNvPr name="Picture 40" id="40"/>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0" y="63500"/>
              <a:ext cx="844279" cy="844279"/>
            </a:xfrm>
            <a:prstGeom prst="rect">
              <a:avLst/>
            </a:prstGeom>
          </p:spPr>
        </p:pic>
        <p:sp>
          <p:nvSpPr>
            <p:cNvPr name="TextBox 41" id="41"/>
            <p:cNvSpPr txBox="true"/>
            <p:nvPr/>
          </p:nvSpPr>
          <p:spPr>
            <a:xfrm rot="0">
              <a:off x="1098279" y="38100"/>
              <a:ext cx="9581151" cy="1264073"/>
            </a:xfrm>
            <a:prstGeom prst="rect">
              <a:avLst/>
            </a:prstGeom>
          </p:spPr>
          <p:txBody>
            <a:bodyPr anchor="t" rtlCol="false" tIns="0" lIns="0" bIns="0" rIns="0">
              <a:spAutoFit/>
            </a:bodyPr>
            <a:lstStyle/>
            <a:p>
              <a:pPr algn="l" marL="0" indent="0" lvl="1">
                <a:lnSpc>
                  <a:spcPts val="3740"/>
                </a:lnSpc>
              </a:pPr>
              <a:r>
                <a:rPr lang="en-US" sz="3400" spc="-34">
                  <a:solidFill>
                    <a:srgbClr val="44089B"/>
                  </a:solidFill>
                  <a:latin typeface="More Sugar Thin"/>
                </a:rPr>
                <a:t>Starting to be collected by other libraries (VPL)</a:t>
              </a:r>
            </a:p>
          </p:txBody>
        </p:sp>
      </p:grpSp>
      <p:pic>
        <p:nvPicPr>
          <p:cNvPr name="Picture 42" id="42"/>
          <p:cNvPicPr>
            <a:picLocks noChangeAspect="true"/>
          </p:cNvPicPr>
          <p:nvPr/>
        </p:nvPicPr>
        <p:blipFill>
          <a:blip r:embed="rId18"/>
          <a:srcRect l="5681" t="6084" r="8886" b="0"/>
          <a:stretch>
            <a:fillRect/>
          </a:stretch>
        </p:blipFill>
        <p:spPr>
          <a:xfrm flipH="false" flipV="false" rot="0">
            <a:off x="5756688" y="495962"/>
            <a:ext cx="3104871" cy="3413159"/>
          </a:xfrm>
          <a:prstGeom prst="rect">
            <a:avLst/>
          </a:prstGeom>
        </p:spPr>
      </p:pic>
      <p:pic>
        <p:nvPicPr>
          <p:cNvPr name="Picture 43" id="43"/>
          <p:cNvPicPr>
            <a:picLocks noChangeAspect="true"/>
          </p:cNvPicPr>
          <p:nvPr/>
        </p:nvPicPr>
        <p:blipFill>
          <a:blip r:embed="rId19"/>
          <a:srcRect l="0" t="0" r="39323" b="0"/>
          <a:stretch>
            <a:fillRect/>
          </a:stretch>
        </p:blipFill>
        <p:spPr>
          <a:xfrm flipH="false" flipV="false" rot="0">
            <a:off x="5756688" y="4510415"/>
            <a:ext cx="2844909" cy="3124990"/>
          </a:xfrm>
          <a:prstGeom prst="rect">
            <a:avLst/>
          </a:prstGeom>
        </p:spPr>
      </p:pic>
      <p:sp>
        <p:nvSpPr>
          <p:cNvPr name="TextBox 44" id="44"/>
          <p:cNvSpPr txBox="true"/>
          <p:nvPr/>
        </p:nvSpPr>
        <p:spPr>
          <a:xfrm rot="0">
            <a:off x="1026639" y="6219507"/>
            <a:ext cx="4320982" cy="2639061"/>
          </a:xfrm>
          <a:prstGeom prst="rect">
            <a:avLst/>
          </a:prstGeom>
        </p:spPr>
        <p:txBody>
          <a:bodyPr anchor="t" rtlCol="false" tIns="0" lIns="0" bIns="0" rIns="0">
            <a:spAutoFit/>
          </a:bodyPr>
          <a:lstStyle/>
          <a:p>
            <a:pPr algn="ctr" marL="0" indent="0" lvl="0">
              <a:lnSpc>
                <a:spcPts val="4180"/>
              </a:lnSpc>
              <a:spcBef>
                <a:spcPct val="0"/>
              </a:spcBef>
            </a:pPr>
            <a:r>
              <a:rPr lang="en-US" sz="3800">
                <a:solidFill>
                  <a:srgbClr val="F55A51"/>
                </a:solidFill>
                <a:latin typeface="Londrina Solid Regular"/>
              </a:rPr>
              <a:t>FOUR</a:t>
            </a:r>
            <a:r>
              <a:rPr lang="en-US" sz="3800">
                <a:solidFill>
                  <a:srgbClr val="44089B"/>
                </a:solidFill>
                <a:latin typeface="Londrina Solid Regular"/>
              </a:rPr>
              <a:t> ISSUES SUCCESSFULLY LAUNCHED,  WITH </a:t>
            </a:r>
            <a:r>
              <a:rPr lang="en-US" sz="3800">
                <a:solidFill>
                  <a:srgbClr val="F55A51"/>
                </a:solidFill>
                <a:latin typeface="Londrina Solid Regular"/>
              </a:rPr>
              <a:t>NUMBER FIVE</a:t>
            </a:r>
            <a:r>
              <a:rPr lang="en-US" sz="3800">
                <a:solidFill>
                  <a:srgbClr val="44089B"/>
                </a:solidFill>
                <a:latin typeface="Londrina Solid Regular"/>
              </a:rPr>
              <a:t> UNDERWAY FOR THIS SUMMER!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741131">
            <a:off x="-5722459" y="-1376230"/>
            <a:ext cx="11444917" cy="7595263"/>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483574">
            <a:off x="12260741" y="4996592"/>
            <a:ext cx="11444917" cy="7595263"/>
          </a:xfrm>
          <a:prstGeom prst="rect">
            <a:avLst/>
          </a:prstGeom>
        </p:spPr>
      </p:pic>
      <p:sp>
        <p:nvSpPr>
          <p:cNvPr name="TextBox 4" id="4"/>
          <p:cNvSpPr txBox="true"/>
          <p:nvPr/>
        </p:nvSpPr>
        <p:spPr>
          <a:xfrm rot="0">
            <a:off x="6053870" y="1328378"/>
            <a:ext cx="6180260" cy="5413376"/>
          </a:xfrm>
          <a:prstGeom prst="rect">
            <a:avLst/>
          </a:prstGeom>
        </p:spPr>
        <p:txBody>
          <a:bodyPr anchor="t" rtlCol="false" tIns="0" lIns="0" bIns="0" rIns="0">
            <a:spAutoFit/>
          </a:bodyPr>
          <a:lstStyle/>
          <a:p>
            <a:pPr algn="ctr" marL="0" indent="0" lvl="1">
              <a:lnSpc>
                <a:spcPts val="14000"/>
              </a:lnSpc>
              <a:spcBef>
                <a:spcPct val="0"/>
              </a:spcBef>
            </a:pPr>
            <a:r>
              <a:rPr lang="en-US" sz="14000">
                <a:solidFill>
                  <a:srgbClr val="FFFFFF"/>
                </a:solidFill>
                <a:latin typeface="Londrina Solid Regular"/>
              </a:rPr>
              <a:t>MEET ME IN THE STACKS</a:t>
            </a: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982448">
            <a:off x="8337157" y="6673812"/>
            <a:ext cx="1613686" cy="1123712"/>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181503">
            <a:off x="14040210" y="6142862"/>
            <a:ext cx="2485169" cy="2299911"/>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027317">
            <a:off x="1627761" y="2877778"/>
            <a:ext cx="2107207" cy="2057400"/>
          </a:xfrm>
          <a:prstGeom prst="rect">
            <a:avLst/>
          </a:prstGeom>
        </p:spPr>
      </p:pic>
      <p:sp>
        <p:nvSpPr>
          <p:cNvPr name="TextBox 8" id="8"/>
          <p:cNvSpPr txBox="true"/>
          <p:nvPr/>
        </p:nvSpPr>
        <p:spPr>
          <a:xfrm rot="0">
            <a:off x="5222679" y="8316517"/>
            <a:ext cx="7842641" cy="647700"/>
          </a:xfrm>
          <a:prstGeom prst="rect">
            <a:avLst/>
          </a:prstGeom>
        </p:spPr>
        <p:txBody>
          <a:bodyPr anchor="t" rtlCol="false" tIns="0" lIns="0" bIns="0" rIns="0">
            <a:spAutoFit/>
          </a:bodyPr>
          <a:lstStyle/>
          <a:p>
            <a:pPr algn="ctr" marL="0" indent="0" lvl="0">
              <a:lnSpc>
                <a:spcPts val="4950"/>
              </a:lnSpc>
              <a:spcBef>
                <a:spcPct val="0"/>
              </a:spcBef>
            </a:pPr>
            <a:r>
              <a:rPr lang="en-US" sz="4500">
                <a:solidFill>
                  <a:srgbClr val="FFFFFF"/>
                </a:solidFill>
                <a:latin typeface="More Sugar Thin"/>
              </a:rPr>
              <a:t>A Podcast for Bookish People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741131">
            <a:off x="-5722459" y="-1376230"/>
            <a:ext cx="11444917" cy="7595263"/>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483574">
            <a:off x="12260741" y="4996592"/>
            <a:ext cx="11444917" cy="7595263"/>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181503">
            <a:off x="14459310" y="6488506"/>
            <a:ext cx="2485169" cy="2299911"/>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27317">
            <a:off x="1763627" y="2685998"/>
            <a:ext cx="2107207" cy="2057400"/>
          </a:xfrm>
          <a:prstGeom prst="rect">
            <a:avLst/>
          </a:prstGeom>
        </p:spPr>
      </p:pic>
      <p:pic>
        <p:nvPicPr>
          <p:cNvPr name="Picture 6" id="6"/>
          <p:cNvPicPr>
            <a:picLocks noChangeAspect="true"/>
          </p:cNvPicPr>
          <p:nvPr/>
        </p:nvPicPr>
        <p:blipFill>
          <a:blip r:embed="rId8"/>
          <a:srcRect l="0" t="0" r="0" b="0"/>
          <a:stretch>
            <a:fillRect/>
          </a:stretch>
        </p:blipFill>
        <p:spPr>
          <a:xfrm flipH="false" flipV="false" rot="0">
            <a:off x="6551773" y="6789626"/>
            <a:ext cx="5184454" cy="3285922"/>
          </a:xfrm>
          <a:prstGeom prst="rect">
            <a:avLst/>
          </a:prstGeom>
        </p:spPr>
      </p:pic>
      <p:sp>
        <p:nvSpPr>
          <p:cNvPr name="TextBox 7" id="7"/>
          <p:cNvSpPr txBox="true"/>
          <p:nvPr/>
        </p:nvSpPr>
        <p:spPr>
          <a:xfrm rot="0">
            <a:off x="5202561" y="-2235343"/>
            <a:ext cx="9263662" cy="5203826"/>
          </a:xfrm>
          <a:prstGeom prst="rect">
            <a:avLst/>
          </a:prstGeom>
        </p:spPr>
        <p:txBody>
          <a:bodyPr anchor="t" rtlCol="false" tIns="0" lIns="0" bIns="0" rIns="0">
            <a:spAutoFit/>
          </a:bodyPr>
          <a:lstStyle/>
          <a:p>
            <a:pPr algn="ctr">
              <a:lnSpc>
                <a:spcPts val="20000"/>
              </a:lnSpc>
            </a:pPr>
          </a:p>
          <a:p>
            <a:pPr algn="ctr" marL="0" indent="0" lvl="1">
              <a:lnSpc>
                <a:spcPts val="20000"/>
              </a:lnSpc>
              <a:spcBef>
                <a:spcPct val="0"/>
              </a:spcBef>
            </a:pPr>
            <a:r>
              <a:rPr lang="en-US" sz="20000">
                <a:solidFill>
                  <a:srgbClr val="FFFFFF"/>
                </a:solidFill>
                <a:latin typeface="Londrina Solid Regular"/>
              </a:rPr>
              <a:t>LOTR*  </a:t>
            </a:r>
          </a:p>
        </p:txBody>
      </p:sp>
      <p:sp>
        <p:nvSpPr>
          <p:cNvPr name="TextBox 8" id="8"/>
          <p:cNvSpPr txBox="true"/>
          <p:nvPr/>
        </p:nvSpPr>
        <p:spPr>
          <a:xfrm rot="0">
            <a:off x="-2062358" y="9753600"/>
            <a:ext cx="9487444" cy="481275"/>
          </a:xfrm>
          <a:prstGeom prst="rect">
            <a:avLst/>
          </a:prstGeom>
        </p:spPr>
        <p:txBody>
          <a:bodyPr anchor="t" rtlCol="false" tIns="0" lIns="0" bIns="0" rIns="0">
            <a:spAutoFit/>
          </a:bodyPr>
          <a:lstStyle/>
          <a:p>
            <a:pPr algn="ctr" marL="0" indent="0" lvl="1">
              <a:lnSpc>
                <a:spcPts val="3572"/>
              </a:lnSpc>
              <a:spcBef>
                <a:spcPct val="0"/>
              </a:spcBef>
            </a:pPr>
            <a:r>
              <a:rPr lang="en-US" sz="3572">
                <a:solidFill>
                  <a:srgbClr val="FFFFFF"/>
                </a:solidFill>
                <a:latin typeface="Londrina Solid Regular"/>
              </a:rPr>
              <a:t>*LIBRARIANS ON THE RADIO  </a:t>
            </a:r>
          </a:p>
        </p:txBody>
      </p:sp>
      <p:grpSp>
        <p:nvGrpSpPr>
          <p:cNvPr name="Group 9" id="9"/>
          <p:cNvGrpSpPr/>
          <p:nvPr/>
        </p:nvGrpSpPr>
        <p:grpSpPr>
          <a:xfrm rot="0">
            <a:off x="4642329" y="2678049"/>
            <a:ext cx="5756828" cy="760304"/>
            <a:chOff x="0" y="0"/>
            <a:chExt cx="7675770" cy="1013739"/>
          </a:xfrm>
        </p:grpSpPr>
        <p:sp>
          <p:nvSpPr>
            <p:cNvPr name="TextBox 10" id="10"/>
            <p:cNvSpPr txBox="true"/>
            <p:nvPr/>
          </p:nvSpPr>
          <p:spPr>
            <a:xfrm rot="0">
              <a:off x="1218416" y="7971"/>
              <a:ext cx="6457355" cy="912072"/>
            </a:xfrm>
            <a:prstGeom prst="rect">
              <a:avLst/>
            </a:prstGeom>
          </p:spPr>
          <p:txBody>
            <a:bodyPr anchor="t" rtlCol="false" tIns="0" lIns="0" bIns="0" rIns="0">
              <a:spAutoFit/>
            </a:bodyPr>
            <a:lstStyle/>
            <a:p>
              <a:pPr marL="0" indent="0" lvl="1">
                <a:lnSpc>
                  <a:spcPts val="5740"/>
                </a:lnSpc>
                <a:spcBef>
                  <a:spcPct val="0"/>
                </a:spcBef>
              </a:pPr>
              <a:r>
                <a:rPr lang="en-US" sz="4100" spc="-41">
                  <a:solidFill>
                    <a:srgbClr val="FFFFFF"/>
                  </a:solidFill>
                  <a:latin typeface="More Sugar Thin"/>
                </a:rPr>
                <a:t>Precursor to MMITS</a:t>
              </a:r>
            </a:p>
          </p:txBody>
        </p:sp>
        <p:pic>
          <p:nvPicPr>
            <p:cNvPr name="Picture 11" id="11"/>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1013739" cy="1013739"/>
            </a:xfrm>
            <a:prstGeom prst="rect">
              <a:avLst/>
            </a:prstGeom>
          </p:spPr>
        </p:pic>
      </p:grpSp>
      <p:grpSp>
        <p:nvGrpSpPr>
          <p:cNvPr name="Group 12" id="12"/>
          <p:cNvGrpSpPr/>
          <p:nvPr/>
        </p:nvGrpSpPr>
        <p:grpSpPr>
          <a:xfrm rot="0">
            <a:off x="4642329" y="3743273"/>
            <a:ext cx="10532870" cy="1255522"/>
            <a:chOff x="0" y="0"/>
            <a:chExt cx="14043827" cy="1674029"/>
          </a:xfrm>
        </p:grpSpPr>
        <p:sp>
          <p:nvSpPr>
            <p:cNvPr name="TextBox 13" id="13"/>
            <p:cNvSpPr txBox="true"/>
            <p:nvPr/>
          </p:nvSpPr>
          <p:spPr>
            <a:xfrm rot="0">
              <a:off x="1218416" y="-19050"/>
              <a:ext cx="12825412" cy="1693079"/>
            </a:xfrm>
            <a:prstGeom prst="rect">
              <a:avLst/>
            </a:prstGeom>
          </p:spPr>
          <p:txBody>
            <a:bodyPr anchor="t" rtlCol="false" tIns="0" lIns="0" bIns="0" rIns="0">
              <a:spAutoFit/>
            </a:bodyPr>
            <a:lstStyle/>
            <a:p>
              <a:pPr marL="0" indent="0" lvl="1">
                <a:lnSpc>
                  <a:spcPts val="5084"/>
                </a:lnSpc>
              </a:pPr>
              <a:r>
                <a:rPr lang="en-US" sz="4100" spc="-41">
                  <a:solidFill>
                    <a:srgbClr val="FFFFFF"/>
                  </a:solidFill>
                  <a:latin typeface="More Sugar Thin"/>
                </a:rPr>
                <a:t>2016 ALA Award winning radio program with CHLY</a:t>
              </a:r>
            </a:p>
          </p:txBody>
        </p:sp>
        <p:pic>
          <p:nvPicPr>
            <p:cNvPr name="Picture 14" id="14"/>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7522"/>
              <a:ext cx="1013739" cy="1013739"/>
            </a:xfrm>
            <a:prstGeom prst="rect">
              <a:avLst/>
            </a:prstGeom>
          </p:spPr>
        </p:pic>
      </p:grpSp>
      <p:sp>
        <p:nvSpPr>
          <p:cNvPr name="TextBox 15" id="15"/>
          <p:cNvSpPr txBox="true"/>
          <p:nvPr/>
        </p:nvSpPr>
        <p:spPr>
          <a:xfrm rot="0">
            <a:off x="5556141" y="5057775"/>
            <a:ext cx="11124697" cy="1429385"/>
          </a:xfrm>
          <a:prstGeom prst="rect">
            <a:avLst/>
          </a:prstGeom>
        </p:spPr>
        <p:txBody>
          <a:bodyPr anchor="t" rtlCol="false" tIns="0" lIns="0" bIns="0" rIns="0">
            <a:spAutoFit/>
          </a:bodyPr>
          <a:lstStyle/>
          <a:p>
            <a:pPr marL="0" indent="0" lvl="1">
              <a:lnSpc>
                <a:spcPts val="5740"/>
              </a:lnSpc>
              <a:spcBef>
                <a:spcPct val="0"/>
              </a:spcBef>
            </a:pPr>
            <a:r>
              <a:rPr lang="en-US" sz="4100" spc="-41">
                <a:solidFill>
                  <a:srgbClr val="FFFFFF"/>
                </a:solidFill>
                <a:latin typeface="More Sugar Thin"/>
              </a:rPr>
              <a:t>(Presidential Citation for Innovative International Library Projects)</a:t>
            </a:r>
          </a:p>
        </p:txBody>
      </p:sp>
      <p:pic>
        <p:nvPicPr>
          <p:cNvPr name="Picture 16" id="1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4642329" y="5153025"/>
            <a:ext cx="760304" cy="760304"/>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6324482" y="-399355"/>
            <a:ext cx="16704494" cy="1108571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906190">
            <a:off x="4091997" y="277815"/>
            <a:ext cx="1591989" cy="2938235"/>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518799">
            <a:off x="4428752" y="2966851"/>
            <a:ext cx="1221746" cy="1265462"/>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2027765" y="8977288"/>
            <a:ext cx="2140607" cy="992463"/>
          </a:xfrm>
          <a:prstGeom prst="rect">
            <a:avLst/>
          </a:prstGeom>
        </p:spPr>
      </p:pic>
      <p:pic>
        <p:nvPicPr>
          <p:cNvPr name="Picture 6" id="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7638283" y="3741257"/>
            <a:ext cx="760304" cy="760304"/>
          </a:xfrm>
          <a:prstGeom prst="rect">
            <a:avLst/>
          </a:prstGeom>
        </p:spPr>
      </p:pic>
      <p:sp>
        <p:nvSpPr>
          <p:cNvPr name="TextBox 7" id="7"/>
          <p:cNvSpPr txBox="true"/>
          <p:nvPr/>
        </p:nvSpPr>
        <p:spPr>
          <a:xfrm rot="0">
            <a:off x="8571354" y="1174282"/>
            <a:ext cx="10537828" cy="1803172"/>
          </a:xfrm>
          <a:prstGeom prst="rect">
            <a:avLst/>
          </a:prstGeom>
        </p:spPr>
        <p:txBody>
          <a:bodyPr anchor="t" rtlCol="false" tIns="0" lIns="0" bIns="0" rIns="0">
            <a:spAutoFit/>
          </a:bodyPr>
          <a:lstStyle/>
          <a:p>
            <a:pPr>
              <a:lnSpc>
                <a:spcPts val="7258"/>
              </a:lnSpc>
            </a:pPr>
            <a:r>
              <a:rPr lang="en-US" sz="5184" spc="-51">
                <a:solidFill>
                  <a:srgbClr val="FFFFFF"/>
                </a:solidFill>
                <a:latin typeface="More Sugar Thin"/>
              </a:rPr>
              <a:t>We're making audio content </a:t>
            </a:r>
          </a:p>
          <a:p>
            <a:pPr algn="l" marL="0" indent="0" lvl="1">
              <a:lnSpc>
                <a:spcPts val="7258"/>
              </a:lnSpc>
              <a:spcBef>
                <a:spcPct val="0"/>
              </a:spcBef>
            </a:pPr>
            <a:r>
              <a:rPr lang="en-US" sz="5184" spc="-51">
                <a:solidFill>
                  <a:srgbClr val="FFFFFF"/>
                </a:solidFill>
                <a:latin typeface="More Sugar Thin"/>
              </a:rPr>
              <a:t>and releasing it as a podcast</a:t>
            </a:r>
          </a:p>
        </p:txBody>
      </p:sp>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7638283" y="1288582"/>
            <a:ext cx="760304" cy="760304"/>
          </a:xfrm>
          <a:prstGeom prst="rect">
            <a:avLst/>
          </a:prstGeom>
        </p:spPr>
      </p:pic>
      <p:pic>
        <p:nvPicPr>
          <p:cNvPr name="Picture 9" id="9"/>
          <p:cNvPicPr>
            <a:picLocks noChangeAspect="true"/>
          </p:cNvPicPr>
          <p:nvPr/>
        </p:nvPicPr>
        <p:blipFill>
          <a:blip r:embed="rId12"/>
          <a:srcRect l="0" t="0" r="0" b="0"/>
          <a:stretch>
            <a:fillRect/>
          </a:stretch>
        </p:blipFill>
        <p:spPr>
          <a:xfrm flipH="false" flipV="false" rot="0">
            <a:off x="6338225" y="7498911"/>
            <a:ext cx="11709917" cy="1478377"/>
          </a:xfrm>
          <a:prstGeom prst="rect">
            <a:avLst/>
          </a:prstGeom>
        </p:spPr>
      </p:pic>
      <p:grpSp>
        <p:nvGrpSpPr>
          <p:cNvPr name="Group 10" id="10"/>
          <p:cNvGrpSpPr/>
          <p:nvPr/>
        </p:nvGrpSpPr>
        <p:grpSpPr>
          <a:xfrm rot="0">
            <a:off x="1063647" y="3415260"/>
            <a:ext cx="4330290" cy="4178014"/>
            <a:chOff x="0" y="0"/>
            <a:chExt cx="5773720" cy="5570685"/>
          </a:xfrm>
        </p:grpSpPr>
        <p:sp>
          <p:nvSpPr>
            <p:cNvPr name="TextBox 11" id="11"/>
            <p:cNvSpPr txBox="true"/>
            <p:nvPr/>
          </p:nvSpPr>
          <p:spPr>
            <a:xfrm rot="0">
              <a:off x="0" y="114300"/>
              <a:ext cx="5145722" cy="2290233"/>
            </a:xfrm>
            <a:prstGeom prst="rect">
              <a:avLst/>
            </a:prstGeom>
          </p:spPr>
          <p:txBody>
            <a:bodyPr anchor="t" rtlCol="false" tIns="0" lIns="0" bIns="0" rIns="0">
              <a:spAutoFit/>
            </a:bodyPr>
            <a:lstStyle/>
            <a:p>
              <a:pPr algn="ctr" marL="0" indent="0" lvl="1">
                <a:lnSpc>
                  <a:spcPts val="6500"/>
                </a:lnSpc>
                <a:spcBef>
                  <a:spcPct val="0"/>
                </a:spcBef>
              </a:pPr>
              <a:r>
                <a:rPr lang="en-US" sz="6500">
                  <a:solidFill>
                    <a:srgbClr val="44089B"/>
                  </a:solidFill>
                  <a:latin typeface="Londrina Solid Regular"/>
                </a:rPr>
                <a:t>MMITS Podcast</a:t>
              </a:r>
            </a:p>
          </p:txBody>
        </p:sp>
        <p:sp>
          <p:nvSpPr>
            <p:cNvPr name="TextBox 12" id="12"/>
            <p:cNvSpPr txBox="true"/>
            <p:nvPr/>
          </p:nvSpPr>
          <p:spPr>
            <a:xfrm rot="0">
              <a:off x="279400" y="3114294"/>
              <a:ext cx="5494320" cy="2456392"/>
            </a:xfrm>
            <a:prstGeom prst="rect">
              <a:avLst/>
            </a:prstGeom>
          </p:spPr>
          <p:txBody>
            <a:bodyPr anchor="t" rtlCol="false" tIns="0" lIns="0" bIns="0" rIns="0">
              <a:spAutoFit/>
            </a:bodyPr>
            <a:lstStyle/>
            <a:p>
              <a:pPr>
                <a:lnSpc>
                  <a:spcPts val="7150"/>
                </a:lnSpc>
              </a:pPr>
              <a:r>
                <a:rPr lang="en-US" sz="6500">
                  <a:solidFill>
                    <a:srgbClr val="44089B"/>
                  </a:solidFill>
                  <a:latin typeface="More Sugar Thin"/>
                </a:rPr>
                <a:t>What are </a:t>
              </a:r>
            </a:p>
            <a:p>
              <a:pPr marL="0" indent="0" lvl="0">
                <a:lnSpc>
                  <a:spcPts val="7150"/>
                </a:lnSpc>
                <a:spcBef>
                  <a:spcPct val="0"/>
                </a:spcBef>
              </a:pPr>
              <a:r>
                <a:rPr lang="en-US" sz="6500">
                  <a:solidFill>
                    <a:srgbClr val="44089B"/>
                  </a:solidFill>
                  <a:latin typeface="More Sugar Thin"/>
                </a:rPr>
                <a:t>we doing?</a:t>
              </a:r>
            </a:p>
          </p:txBody>
        </p:sp>
      </p:grpSp>
      <p:sp>
        <p:nvSpPr>
          <p:cNvPr name="TextBox 13" id="13"/>
          <p:cNvSpPr txBox="true"/>
          <p:nvPr/>
        </p:nvSpPr>
        <p:spPr>
          <a:xfrm rot="0">
            <a:off x="8571354" y="3617432"/>
            <a:ext cx="10537828" cy="1803172"/>
          </a:xfrm>
          <a:prstGeom prst="rect">
            <a:avLst/>
          </a:prstGeom>
        </p:spPr>
        <p:txBody>
          <a:bodyPr anchor="t" rtlCol="false" tIns="0" lIns="0" bIns="0" rIns="0">
            <a:spAutoFit/>
          </a:bodyPr>
          <a:lstStyle/>
          <a:p>
            <a:pPr>
              <a:lnSpc>
                <a:spcPts val="7258"/>
              </a:lnSpc>
            </a:pPr>
            <a:r>
              <a:rPr lang="en-US" sz="5184" spc="-51">
                <a:solidFill>
                  <a:srgbClr val="FFFFFF"/>
                </a:solidFill>
                <a:latin typeface="More Sugar Thin"/>
              </a:rPr>
              <a:t>Available through VIRL website </a:t>
            </a:r>
          </a:p>
          <a:p>
            <a:pPr algn="l" marL="0" indent="0" lvl="1">
              <a:lnSpc>
                <a:spcPts val="7258"/>
              </a:lnSpc>
              <a:spcBef>
                <a:spcPct val="0"/>
              </a:spcBef>
            </a:pPr>
            <a:r>
              <a:rPr lang="en-US" sz="5184" spc="-51">
                <a:solidFill>
                  <a:srgbClr val="FFFFFF"/>
                </a:solidFill>
                <a:latin typeface="More Sugar Thin"/>
              </a:rPr>
              <a:t>and external services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6324482" y="-399355"/>
            <a:ext cx="16704494" cy="1108571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906190">
            <a:off x="3387665" y="292692"/>
            <a:ext cx="1063340" cy="1962540"/>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518799">
            <a:off x="5290131" y="4283708"/>
            <a:ext cx="1221746" cy="1265462"/>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2027765" y="8977288"/>
            <a:ext cx="2140607" cy="992463"/>
          </a:xfrm>
          <a:prstGeom prst="rect">
            <a:avLst/>
          </a:prstGeom>
        </p:spPr>
      </p:pic>
      <p:pic>
        <p:nvPicPr>
          <p:cNvPr name="Picture 6" id="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8018193" y="4032821"/>
            <a:ext cx="762684" cy="762684"/>
          </a:xfrm>
          <a:prstGeom prst="rect">
            <a:avLst/>
          </a:prstGeom>
        </p:spPr>
      </p:pic>
      <p:sp>
        <p:nvSpPr>
          <p:cNvPr name="TextBox 7" id="7"/>
          <p:cNvSpPr txBox="true"/>
          <p:nvPr/>
        </p:nvSpPr>
        <p:spPr>
          <a:xfrm rot="0">
            <a:off x="8886302" y="447675"/>
            <a:ext cx="7332033" cy="1038225"/>
          </a:xfrm>
          <a:prstGeom prst="rect">
            <a:avLst/>
          </a:prstGeom>
        </p:spPr>
        <p:txBody>
          <a:bodyPr anchor="t" rtlCol="false" tIns="0" lIns="0" bIns="0" rIns="0">
            <a:spAutoFit/>
          </a:bodyPr>
          <a:lstStyle/>
          <a:p>
            <a:pPr algn="ctr" marL="0" indent="0" lvl="1">
              <a:lnSpc>
                <a:spcPts val="8400"/>
              </a:lnSpc>
              <a:spcBef>
                <a:spcPct val="0"/>
              </a:spcBef>
            </a:pPr>
            <a:r>
              <a:rPr lang="en-US" sz="6000" spc="-60">
                <a:solidFill>
                  <a:srgbClr val="FFFFFF"/>
                </a:solidFill>
                <a:latin typeface="More Sugar Thin"/>
              </a:rPr>
              <a:t>Types of content</a:t>
            </a:r>
          </a:p>
        </p:txBody>
      </p:sp>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7989618" y="1929503"/>
            <a:ext cx="762684" cy="762684"/>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8018193" y="5459134"/>
            <a:ext cx="762684" cy="762684"/>
          </a:xfrm>
          <a:prstGeom prst="rect">
            <a:avLst/>
          </a:prstGeom>
        </p:spPr>
      </p:pic>
      <p:pic>
        <p:nvPicPr>
          <p:cNvPr name="Picture 10" id="10"/>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8104568" y="7336246"/>
            <a:ext cx="762684" cy="762684"/>
          </a:xfrm>
          <a:prstGeom prst="rect">
            <a:avLst/>
          </a:prstGeom>
        </p:spPr>
      </p:pic>
      <p:grpSp>
        <p:nvGrpSpPr>
          <p:cNvPr name="Group 11" id="11"/>
          <p:cNvGrpSpPr/>
          <p:nvPr/>
        </p:nvGrpSpPr>
        <p:grpSpPr>
          <a:xfrm rot="0">
            <a:off x="1063647" y="3415260"/>
            <a:ext cx="4330290" cy="4178014"/>
            <a:chOff x="0" y="0"/>
            <a:chExt cx="5773720" cy="5570685"/>
          </a:xfrm>
        </p:grpSpPr>
        <p:sp>
          <p:nvSpPr>
            <p:cNvPr name="TextBox 12" id="12"/>
            <p:cNvSpPr txBox="true"/>
            <p:nvPr/>
          </p:nvSpPr>
          <p:spPr>
            <a:xfrm rot="0">
              <a:off x="0" y="114300"/>
              <a:ext cx="5145722" cy="2290233"/>
            </a:xfrm>
            <a:prstGeom prst="rect">
              <a:avLst/>
            </a:prstGeom>
          </p:spPr>
          <p:txBody>
            <a:bodyPr anchor="t" rtlCol="false" tIns="0" lIns="0" bIns="0" rIns="0">
              <a:spAutoFit/>
            </a:bodyPr>
            <a:lstStyle/>
            <a:p>
              <a:pPr algn="ctr" marL="0" indent="0" lvl="1">
                <a:lnSpc>
                  <a:spcPts val="6500"/>
                </a:lnSpc>
                <a:spcBef>
                  <a:spcPct val="0"/>
                </a:spcBef>
              </a:pPr>
              <a:r>
                <a:rPr lang="en-US" sz="6500">
                  <a:solidFill>
                    <a:srgbClr val="44089B"/>
                  </a:solidFill>
                  <a:latin typeface="Londrina Solid Regular"/>
                </a:rPr>
                <a:t>MMITS Podcast</a:t>
              </a:r>
            </a:p>
          </p:txBody>
        </p:sp>
        <p:sp>
          <p:nvSpPr>
            <p:cNvPr name="TextBox 13" id="13"/>
            <p:cNvSpPr txBox="true"/>
            <p:nvPr/>
          </p:nvSpPr>
          <p:spPr>
            <a:xfrm rot="0">
              <a:off x="279400" y="3114294"/>
              <a:ext cx="5494320" cy="2456392"/>
            </a:xfrm>
            <a:prstGeom prst="rect">
              <a:avLst/>
            </a:prstGeom>
          </p:spPr>
          <p:txBody>
            <a:bodyPr anchor="t" rtlCol="false" tIns="0" lIns="0" bIns="0" rIns="0">
              <a:spAutoFit/>
            </a:bodyPr>
            <a:lstStyle/>
            <a:p>
              <a:pPr>
                <a:lnSpc>
                  <a:spcPts val="7150"/>
                </a:lnSpc>
              </a:pPr>
              <a:r>
                <a:rPr lang="en-US" sz="6500">
                  <a:solidFill>
                    <a:srgbClr val="44089B"/>
                  </a:solidFill>
                  <a:latin typeface="More Sugar Thin"/>
                </a:rPr>
                <a:t>What are </a:t>
              </a:r>
            </a:p>
            <a:p>
              <a:pPr marL="0" indent="0" lvl="0">
                <a:lnSpc>
                  <a:spcPts val="7150"/>
                </a:lnSpc>
                <a:spcBef>
                  <a:spcPct val="0"/>
                </a:spcBef>
              </a:pPr>
              <a:r>
                <a:rPr lang="en-US" sz="6500">
                  <a:solidFill>
                    <a:srgbClr val="44089B"/>
                  </a:solidFill>
                  <a:latin typeface="More Sugar Thin"/>
                </a:rPr>
                <a:t>we doing?</a:t>
              </a:r>
            </a:p>
          </p:txBody>
        </p:sp>
      </p:grpSp>
      <p:sp>
        <p:nvSpPr>
          <p:cNvPr name="TextBox 14" id="14"/>
          <p:cNvSpPr txBox="true"/>
          <p:nvPr/>
        </p:nvSpPr>
        <p:spPr>
          <a:xfrm rot="0">
            <a:off x="9144000" y="1934571"/>
            <a:ext cx="7611839" cy="1429507"/>
          </a:xfrm>
          <a:prstGeom prst="rect">
            <a:avLst/>
          </a:prstGeom>
        </p:spPr>
        <p:txBody>
          <a:bodyPr anchor="t" rtlCol="false" tIns="0" lIns="0" bIns="0" rIns="0">
            <a:spAutoFit/>
          </a:bodyPr>
          <a:lstStyle/>
          <a:p>
            <a:pPr>
              <a:lnSpc>
                <a:spcPts val="5733"/>
              </a:lnSpc>
            </a:pPr>
            <a:r>
              <a:rPr lang="en-US" sz="4095" spc="-40">
                <a:solidFill>
                  <a:srgbClr val="FFFFFF"/>
                </a:solidFill>
                <a:latin typeface="More Sugar Thin"/>
              </a:rPr>
              <a:t>Repurposed virtual programming </a:t>
            </a:r>
          </a:p>
          <a:p>
            <a:pPr algn="l" marL="0" indent="0" lvl="1">
              <a:lnSpc>
                <a:spcPts val="5733"/>
              </a:lnSpc>
              <a:spcBef>
                <a:spcPct val="0"/>
              </a:spcBef>
            </a:pPr>
            <a:r>
              <a:rPr lang="en-US" sz="4095" spc="-40">
                <a:solidFill>
                  <a:srgbClr val="FFFFFF"/>
                </a:solidFill>
                <a:latin typeface="More Sugar Thin"/>
              </a:rPr>
              <a:t>(Zoom events, etc.)</a:t>
            </a:r>
          </a:p>
        </p:txBody>
      </p:sp>
      <p:sp>
        <p:nvSpPr>
          <p:cNvPr name="TextBox 15" id="15"/>
          <p:cNvSpPr txBox="true"/>
          <p:nvPr/>
        </p:nvSpPr>
        <p:spPr>
          <a:xfrm rot="0">
            <a:off x="9144000" y="7321921"/>
            <a:ext cx="9488191" cy="705607"/>
          </a:xfrm>
          <a:prstGeom prst="rect">
            <a:avLst/>
          </a:prstGeom>
        </p:spPr>
        <p:txBody>
          <a:bodyPr anchor="t" rtlCol="false" tIns="0" lIns="0" bIns="0" rIns="0">
            <a:spAutoFit/>
          </a:bodyPr>
          <a:lstStyle/>
          <a:p>
            <a:pPr algn="l" marL="0" indent="0" lvl="1">
              <a:lnSpc>
                <a:spcPts val="5733"/>
              </a:lnSpc>
              <a:spcBef>
                <a:spcPct val="0"/>
              </a:spcBef>
            </a:pPr>
            <a:r>
              <a:rPr lang="en-US" sz="4095" spc="-40">
                <a:solidFill>
                  <a:srgbClr val="FFFFFF"/>
                </a:solidFill>
                <a:latin typeface="More Sugar Thin"/>
              </a:rPr>
              <a:t>Book-ish*</a:t>
            </a:r>
          </a:p>
        </p:txBody>
      </p:sp>
      <p:sp>
        <p:nvSpPr>
          <p:cNvPr name="TextBox 16" id="16"/>
          <p:cNvSpPr txBox="true"/>
          <p:nvPr/>
        </p:nvSpPr>
        <p:spPr>
          <a:xfrm rot="0">
            <a:off x="9144000" y="3947096"/>
            <a:ext cx="9488191" cy="705607"/>
          </a:xfrm>
          <a:prstGeom prst="rect">
            <a:avLst/>
          </a:prstGeom>
        </p:spPr>
        <p:txBody>
          <a:bodyPr anchor="t" rtlCol="false" tIns="0" lIns="0" bIns="0" rIns="0">
            <a:spAutoFit/>
          </a:bodyPr>
          <a:lstStyle/>
          <a:p>
            <a:pPr algn="l" marL="0" indent="0" lvl="1">
              <a:lnSpc>
                <a:spcPts val="5733"/>
              </a:lnSpc>
              <a:spcBef>
                <a:spcPct val="0"/>
              </a:spcBef>
            </a:pPr>
            <a:r>
              <a:rPr lang="en-US" sz="4095" spc="-40">
                <a:solidFill>
                  <a:srgbClr val="FFFFFF"/>
                </a:solidFill>
                <a:latin typeface="More Sugar Thin"/>
              </a:rPr>
              <a:t>Original local content made for the pod</a:t>
            </a:r>
          </a:p>
        </p:txBody>
      </p:sp>
      <p:sp>
        <p:nvSpPr>
          <p:cNvPr name="TextBox 17" id="17"/>
          <p:cNvSpPr txBox="true"/>
          <p:nvPr/>
        </p:nvSpPr>
        <p:spPr>
          <a:xfrm rot="0">
            <a:off x="9144000" y="5418542"/>
            <a:ext cx="9488191" cy="1429507"/>
          </a:xfrm>
          <a:prstGeom prst="rect">
            <a:avLst/>
          </a:prstGeom>
        </p:spPr>
        <p:txBody>
          <a:bodyPr anchor="t" rtlCol="false" tIns="0" lIns="0" bIns="0" rIns="0">
            <a:spAutoFit/>
          </a:bodyPr>
          <a:lstStyle/>
          <a:p>
            <a:pPr algn="l" marL="0" indent="0" lvl="1">
              <a:lnSpc>
                <a:spcPts val="5733"/>
              </a:lnSpc>
              <a:spcBef>
                <a:spcPct val="0"/>
              </a:spcBef>
            </a:pPr>
            <a:r>
              <a:rPr lang="en-US" sz="4095" spc="-40">
                <a:solidFill>
                  <a:srgbClr val="FFFFFF"/>
                </a:solidFill>
                <a:latin typeface="More Sugar Thin"/>
              </a:rPr>
              <a:t>Cross-promotional to coincide with VIRL events </a:t>
            </a:r>
          </a:p>
        </p:txBody>
      </p:sp>
      <p:sp>
        <p:nvSpPr>
          <p:cNvPr name="TextBox 18" id="18"/>
          <p:cNvSpPr txBox="true"/>
          <p:nvPr/>
        </p:nvSpPr>
        <p:spPr>
          <a:xfrm rot="0">
            <a:off x="7267648" y="9280419"/>
            <a:ext cx="9488191" cy="481451"/>
          </a:xfrm>
          <a:prstGeom prst="rect">
            <a:avLst/>
          </a:prstGeom>
        </p:spPr>
        <p:txBody>
          <a:bodyPr anchor="t" rtlCol="false" tIns="0" lIns="0" bIns="0" rIns="0">
            <a:spAutoFit/>
          </a:bodyPr>
          <a:lstStyle/>
          <a:p>
            <a:pPr algn="l" marL="0" indent="0" lvl="1">
              <a:lnSpc>
                <a:spcPts val="3913"/>
              </a:lnSpc>
              <a:spcBef>
                <a:spcPct val="0"/>
              </a:spcBef>
            </a:pPr>
            <a:r>
              <a:rPr lang="en-US" sz="2795" spc="-27">
                <a:solidFill>
                  <a:srgbClr val="FFFFFF"/>
                </a:solidFill>
                <a:latin typeface="More Sugar Thin"/>
              </a:rPr>
              <a:t>*Book related or broadly book-adjacent. We're not super picky.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6324482" y="-399355"/>
            <a:ext cx="16704494" cy="1108571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906190">
            <a:off x="685702" y="400566"/>
            <a:ext cx="1032770" cy="1906119"/>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518799">
            <a:off x="5290131" y="4283708"/>
            <a:ext cx="1221746" cy="1265462"/>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6119064" y="8010247"/>
            <a:ext cx="1486339" cy="689121"/>
          </a:xfrm>
          <a:prstGeom prst="rect">
            <a:avLst/>
          </a:prstGeom>
        </p:spPr>
      </p:pic>
      <p:pic>
        <p:nvPicPr>
          <p:cNvPr name="Picture 6" id="6"/>
          <p:cNvPicPr>
            <a:picLocks noChangeAspect="true"/>
          </p:cNvPicPr>
          <p:nvPr/>
        </p:nvPicPr>
        <p:blipFill>
          <a:blip r:embed="rId10"/>
          <a:srcRect l="0" t="0" r="0" b="0"/>
          <a:stretch>
            <a:fillRect/>
          </a:stretch>
        </p:blipFill>
        <p:spPr>
          <a:xfrm flipH="false" flipV="false" rot="0">
            <a:off x="5201949" y="1851346"/>
            <a:ext cx="3797446" cy="5063261"/>
          </a:xfrm>
          <a:prstGeom prst="rect">
            <a:avLst/>
          </a:prstGeom>
        </p:spPr>
      </p:pic>
      <p:grpSp>
        <p:nvGrpSpPr>
          <p:cNvPr name="Group 7" id="7"/>
          <p:cNvGrpSpPr/>
          <p:nvPr/>
        </p:nvGrpSpPr>
        <p:grpSpPr>
          <a:xfrm rot="0">
            <a:off x="9731208" y="733297"/>
            <a:ext cx="7728117" cy="7889852"/>
            <a:chOff x="0" y="0"/>
            <a:chExt cx="10304156" cy="10519803"/>
          </a:xfrm>
        </p:grpSpPr>
        <p:pic>
          <p:nvPicPr>
            <p:cNvPr name="Picture 8" id="8"/>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0" y="766905"/>
              <a:ext cx="866468" cy="866468"/>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0" y="3871197"/>
              <a:ext cx="866468" cy="866468"/>
            </a:xfrm>
            <a:prstGeom prst="rect">
              <a:avLst/>
            </a:prstGeom>
          </p:spPr>
        </p:pic>
        <p:pic>
          <p:nvPicPr>
            <p:cNvPr name="Picture 10" id="10"/>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0" y="6861189"/>
              <a:ext cx="866468" cy="866468"/>
            </a:xfrm>
            <a:prstGeom prst="rect">
              <a:avLst/>
            </a:prstGeom>
          </p:spPr>
        </p:pic>
        <p:pic>
          <p:nvPicPr>
            <p:cNvPr name="Picture 11" id="11"/>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0" y="9002142"/>
              <a:ext cx="866468" cy="866468"/>
            </a:xfrm>
            <a:prstGeom prst="rect">
              <a:avLst/>
            </a:prstGeom>
          </p:spPr>
        </p:pic>
        <p:sp>
          <p:nvSpPr>
            <p:cNvPr name="TextBox 12" id="12"/>
            <p:cNvSpPr txBox="true"/>
            <p:nvPr/>
          </p:nvSpPr>
          <p:spPr>
            <a:xfrm rot="0">
              <a:off x="1216644" y="-57150"/>
              <a:ext cx="9087512" cy="10576953"/>
            </a:xfrm>
            <a:prstGeom prst="rect">
              <a:avLst/>
            </a:prstGeom>
          </p:spPr>
          <p:txBody>
            <a:bodyPr anchor="t" rtlCol="false" tIns="0" lIns="0" bIns="0" rIns="0">
              <a:spAutoFit/>
            </a:bodyPr>
            <a:lstStyle/>
            <a:p>
              <a:pPr>
                <a:lnSpc>
                  <a:spcPts val="4492"/>
                </a:lnSpc>
              </a:pPr>
            </a:p>
            <a:p>
              <a:pPr>
                <a:lnSpc>
                  <a:spcPts val="4492"/>
                </a:lnSpc>
              </a:pPr>
              <a:r>
                <a:rPr lang="en-US" sz="3209" spc="-32">
                  <a:solidFill>
                    <a:srgbClr val="FFFFFF"/>
                  </a:solidFill>
                  <a:latin typeface="More Sugar Thin"/>
                </a:rPr>
                <a:t>Allows us to repurpose virtual programming in a more consumable format with minimal extra effort</a:t>
              </a:r>
            </a:p>
            <a:p>
              <a:pPr>
                <a:lnSpc>
                  <a:spcPts val="4492"/>
                </a:lnSpc>
              </a:pPr>
            </a:p>
            <a:p>
              <a:pPr>
                <a:lnSpc>
                  <a:spcPts val="4492"/>
                </a:lnSpc>
              </a:pPr>
              <a:r>
                <a:rPr lang="en-US" sz="3209" spc="-32">
                  <a:solidFill>
                    <a:srgbClr val="FFFFFF"/>
                  </a:solidFill>
                  <a:latin typeface="More Sugar Thin"/>
                </a:rPr>
                <a:t>Allows for participation by anyone at VIRL willing to make content, not geographically constrained  </a:t>
              </a:r>
            </a:p>
            <a:p>
              <a:pPr>
                <a:lnSpc>
                  <a:spcPts val="4492"/>
                </a:lnSpc>
              </a:pPr>
            </a:p>
            <a:p>
              <a:pPr>
                <a:lnSpc>
                  <a:spcPts val="4492"/>
                </a:lnSpc>
              </a:pPr>
              <a:r>
                <a:rPr lang="en-US" sz="3209" spc="-32">
                  <a:solidFill>
                    <a:srgbClr val="FFFFFF"/>
                  </a:solidFill>
                  <a:latin typeface="More Sugar Thin"/>
                </a:rPr>
                <a:t>Simple way of providing system-wide content available across all branches</a:t>
              </a:r>
            </a:p>
            <a:p>
              <a:pPr>
                <a:lnSpc>
                  <a:spcPts val="4492"/>
                </a:lnSpc>
              </a:pPr>
            </a:p>
            <a:p>
              <a:pPr algn="l" marL="0" indent="0" lvl="1">
                <a:lnSpc>
                  <a:spcPts val="4492"/>
                </a:lnSpc>
                <a:spcBef>
                  <a:spcPct val="0"/>
                </a:spcBef>
              </a:pPr>
              <a:r>
                <a:rPr lang="en-US" sz="3209" spc="-32">
                  <a:solidFill>
                    <a:srgbClr val="FFFFFF"/>
                  </a:solidFill>
                  <a:latin typeface="More Sugar Thin"/>
                </a:rPr>
                <a:t>Service to local authors &amp; public, promotes local content </a:t>
              </a:r>
            </a:p>
          </p:txBody>
        </p:sp>
      </p:grpSp>
      <p:sp>
        <p:nvSpPr>
          <p:cNvPr name="TextBox 13" id="13"/>
          <p:cNvSpPr txBox="true"/>
          <p:nvPr/>
        </p:nvSpPr>
        <p:spPr>
          <a:xfrm rot="0">
            <a:off x="886863" y="2855773"/>
            <a:ext cx="3859292" cy="1689100"/>
          </a:xfrm>
          <a:prstGeom prst="rect">
            <a:avLst/>
          </a:prstGeom>
        </p:spPr>
        <p:txBody>
          <a:bodyPr anchor="t" rtlCol="false" tIns="0" lIns="0" bIns="0" rIns="0">
            <a:spAutoFit/>
          </a:bodyPr>
          <a:lstStyle/>
          <a:p>
            <a:pPr algn="ctr" marL="0" indent="0" lvl="1">
              <a:lnSpc>
                <a:spcPts val="6500"/>
              </a:lnSpc>
              <a:spcBef>
                <a:spcPct val="0"/>
              </a:spcBef>
            </a:pPr>
            <a:r>
              <a:rPr lang="en-US" sz="6500">
                <a:solidFill>
                  <a:srgbClr val="44089B"/>
                </a:solidFill>
                <a:latin typeface="Londrina Solid Regular"/>
              </a:rPr>
              <a:t>MMITS Podcast</a:t>
            </a:r>
          </a:p>
        </p:txBody>
      </p:sp>
      <p:sp>
        <p:nvSpPr>
          <p:cNvPr name="TextBox 14" id="14"/>
          <p:cNvSpPr txBox="true"/>
          <p:nvPr/>
        </p:nvSpPr>
        <p:spPr>
          <a:xfrm rot="0">
            <a:off x="501783" y="4916348"/>
            <a:ext cx="4433465" cy="1825625"/>
          </a:xfrm>
          <a:prstGeom prst="rect">
            <a:avLst/>
          </a:prstGeom>
        </p:spPr>
        <p:txBody>
          <a:bodyPr anchor="t" rtlCol="false" tIns="0" lIns="0" bIns="0" rIns="0">
            <a:spAutoFit/>
          </a:bodyPr>
          <a:lstStyle/>
          <a:p>
            <a:pPr algn="ctr">
              <a:lnSpc>
                <a:spcPts val="7150"/>
              </a:lnSpc>
            </a:pPr>
            <a:r>
              <a:rPr lang="en-US" sz="6500">
                <a:solidFill>
                  <a:srgbClr val="44089B"/>
                </a:solidFill>
                <a:latin typeface="More Sugar Thin"/>
              </a:rPr>
              <a:t>Why are </a:t>
            </a:r>
          </a:p>
          <a:p>
            <a:pPr algn="ctr" marL="0" indent="0" lvl="0">
              <a:lnSpc>
                <a:spcPts val="7150"/>
              </a:lnSpc>
              <a:spcBef>
                <a:spcPct val="0"/>
              </a:spcBef>
            </a:pPr>
            <a:r>
              <a:rPr lang="en-US" sz="6500">
                <a:solidFill>
                  <a:srgbClr val="44089B"/>
                </a:solidFill>
                <a:latin typeface="More Sugar Thin"/>
              </a:rPr>
              <a:t>we doing it?</a:t>
            </a:r>
          </a:p>
        </p:txBody>
      </p:sp>
      <p:sp>
        <p:nvSpPr>
          <p:cNvPr name="TextBox 15" id="15"/>
          <p:cNvSpPr txBox="true"/>
          <p:nvPr/>
        </p:nvSpPr>
        <p:spPr>
          <a:xfrm rot="0">
            <a:off x="599776" y="7291168"/>
            <a:ext cx="4433465" cy="920750"/>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44089B"/>
                </a:solidFill>
                <a:latin typeface="More Sugar Thin"/>
              </a:rPr>
              <a:t>Benefits!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3718493" y="3093580"/>
            <a:ext cx="13708132" cy="9097215"/>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true" rot="0">
            <a:off x="4650363" y="3093580"/>
            <a:ext cx="12952481" cy="8595737"/>
          </a:xfrm>
          <a:prstGeom prst="rect">
            <a:avLst/>
          </a:prstGeom>
        </p:spPr>
      </p:pic>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11402753" y="3210912"/>
            <a:ext cx="13531329" cy="8979882"/>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707091">
            <a:off x="557225" y="1863535"/>
            <a:ext cx="1623257" cy="168134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73563" b="61578"/>
          <a:stretch>
            <a:fillRect/>
          </a:stretch>
        </p:blipFill>
        <p:spPr>
          <a:xfrm flipH="false" flipV="false" rot="6958515">
            <a:off x="16045829" y="2015370"/>
            <a:ext cx="901445" cy="1257731"/>
          </a:xfrm>
          <a:prstGeom prst="rect">
            <a:avLst/>
          </a:prstGeom>
        </p:spPr>
      </p:pic>
      <p:pic>
        <p:nvPicPr>
          <p:cNvPr name="Picture 7" id="7"/>
          <p:cNvPicPr>
            <a:picLocks noChangeAspect="true"/>
          </p:cNvPicPr>
          <p:nvPr/>
        </p:nvPicPr>
        <p:blipFill>
          <a:blip r:embed="rId10"/>
          <a:srcRect l="0" t="0" r="0" b="0"/>
          <a:stretch>
            <a:fillRect/>
          </a:stretch>
        </p:blipFill>
        <p:spPr>
          <a:xfrm flipH="false" flipV="false" rot="0">
            <a:off x="-1635639" y="-19050"/>
            <a:ext cx="20040096" cy="4625922"/>
          </a:xfrm>
          <a:prstGeom prst="rect">
            <a:avLst/>
          </a:prstGeom>
        </p:spPr>
      </p:pic>
      <p:sp>
        <p:nvSpPr>
          <p:cNvPr name="TextBox 8" id="8"/>
          <p:cNvSpPr txBox="true"/>
          <p:nvPr/>
        </p:nvSpPr>
        <p:spPr>
          <a:xfrm rot="0">
            <a:off x="242955" y="5276723"/>
            <a:ext cx="5037753" cy="1747608"/>
          </a:xfrm>
          <a:prstGeom prst="rect">
            <a:avLst/>
          </a:prstGeom>
        </p:spPr>
        <p:txBody>
          <a:bodyPr anchor="t" rtlCol="false" tIns="0" lIns="0" bIns="0" rIns="0">
            <a:spAutoFit/>
          </a:bodyPr>
          <a:lstStyle/>
          <a:p>
            <a:pPr>
              <a:lnSpc>
                <a:spcPts val="3469"/>
              </a:lnSpc>
            </a:pPr>
            <a:r>
              <a:rPr lang="en-US" sz="2478" spc="-24">
                <a:solidFill>
                  <a:srgbClr val="FFCBB4"/>
                </a:solidFill>
                <a:latin typeface="More Sugar Thin"/>
              </a:rPr>
              <a:t>Bob Joseph  </a:t>
            </a:r>
            <a:r>
              <a:rPr lang="en-US" sz="2478" spc="-24" u="sng">
                <a:solidFill>
                  <a:srgbClr val="FFCBB4"/>
                </a:solidFill>
                <a:latin typeface="More Sugar Thin"/>
              </a:rPr>
              <a:t>21 Things you Didn't Know about the Indian Act</a:t>
            </a:r>
          </a:p>
          <a:p>
            <a:pPr>
              <a:lnSpc>
                <a:spcPts val="3469"/>
              </a:lnSpc>
            </a:pPr>
          </a:p>
          <a:p>
            <a:pPr algn="l" marL="0" indent="0" lvl="1">
              <a:lnSpc>
                <a:spcPts val="3469"/>
              </a:lnSpc>
              <a:spcBef>
                <a:spcPct val="0"/>
              </a:spcBef>
            </a:pPr>
          </a:p>
        </p:txBody>
      </p:sp>
      <p:sp>
        <p:nvSpPr>
          <p:cNvPr name="TextBox 9" id="9"/>
          <p:cNvSpPr txBox="true"/>
          <p:nvPr/>
        </p:nvSpPr>
        <p:spPr>
          <a:xfrm rot="0">
            <a:off x="11975200" y="3453796"/>
            <a:ext cx="5131296" cy="896620"/>
          </a:xfrm>
          <a:prstGeom prst="rect">
            <a:avLst/>
          </a:prstGeom>
        </p:spPr>
        <p:txBody>
          <a:bodyPr anchor="t" rtlCol="false" tIns="0" lIns="0" bIns="0" rIns="0">
            <a:spAutoFit/>
          </a:bodyPr>
          <a:lstStyle/>
          <a:p>
            <a:pPr algn="ctr">
              <a:lnSpc>
                <a:spcPts val="7279"/>
              </a:lnSpc>
            </a:pPr>
            <a:r>
              <a:rPr lang="en-US" sz="5199">
                <a:solidFill>
                  <a:srgbClr val="44089B"/>
                </a:solidFill>
                <a:latin typeface="Londrina Solid Regular"/>
              </a:rPr>
              <a:t> Some of the topics: </a:t>
            </a:r>
          </a:p>
        </p:txBody>
      </p:sp>
      <p:sp>
        <p:nvSpPr>
          <p:cNvPr name="TextBox 10" id="10"/>
          <p:cNvSpPr txBox="true"/>
          <p:nvPr/>
        </p:nvSpPr>
        <p:spPr>
          <a:xfrm rot="0">
            <a:off x="242955" y="6302320"/>
            <a:ext cx="5396489" cy="1396398"/>
          </a:xfrm>
          <a:prstGeom prst="rect">
            <a:avLst/>
          </a:prstGeom>
        </p:spPr>
        <p:txBody>
          <a:bodyPr anchor="t" rtlCol="false" tIns="0" lIns="0" bIns="0" rIns="0">
            <a:spAutoFit/>
          </a:bodyPr>
          <a:lstStyle/>
          <a:p>
            <a:pPr>
              <a:lnSpc>
                <a:spcPts val="3717"/>
              </a:lnSpc>
            </a:pPr>
          </a:p>
          <a:p>
            <a:pPr>
              <a:lnSpc>
                <a:spcPts val="3717"/>
              </a:lnSpc>
            </a:pPr>
            <a:r>
              <a:rPr lang="en-US" sz="2655" spc="-26">
                <a:solidFill>
                  <a:srgbClr val="FFCBB4"/>
                </a:solidFill>
                <a:latin typeface="More Sugar Thin"/>
              </a:rPr>
              <a:t>Rebel Mountain Press Interview</a:t>
            </a:r>
          </a:p>
          <a:p>
            <a:pPr algn="l" marL="0" indent="0" lvl="1">
              <a:lnSpc>
                <a:spcPts val="3717"/>
              </a:lnSpc>
              <a:spcBef>
                <a:spcPct val="0"/>
              </a:spcBef>
            </a:pPr>
          </a:p>
        </p:txBody>
      </p:sp>
      <p:sp>
        <p:nvSpPr>
          <p:cNvPr name="TextBox 11" id="11"/>
          <p:cNvSpPr txBox="true"/>
          <p:nvPr/>
        </p:nvSpPr>
        <p:spPr>
          <a:xfrm rot="0">
            <a:off x="6226425" y="4747637"/>
            <a:ext cx="6182234" cy="1602308"/>
          </a:xfrm>
          <a:prstGeom prst="rect">
            <a:avLst/>
          </a:prstGeom>
        </p:spPr>
        <p:txBody>
          <a:bodyPr anchor="t" rtlCol="false" tIns="0" lIns="0" bIns="0" rIns="0">
            <a:spAutoFit/>
          </a:bodyPr>
          <a:lstStyle/>
          <a:p>
            <a:pPr>
              <a:lnSpc>
                <a:spcPts val="4258"/>
              </a:lnSpc>
            </a:pPr>
          </a:p>
          <a:p>
            <a:pPr>
              <a:lnSpc>
                <a:spcPts val="4258"/>
              </a:lnSpc>
            </a:pPr>
            <a:r>
              <a:rPr lang="en-US" sz="3041" spc="-30">
                <a:solidFill>
                  <a:srgbClr val="44089B"/>
                </a:solidFill>
                <a:latin typeface="More Sugar Thin"/>
              </a:rPr>
              <a:t>Eden Robinson Interview </a:t>
            </a:r>
          </a:p>
          <a:p>
            <a:pPr algn="l" marL="0" indent="0" lvl="1">
              <a:lnSpc>
                <a:spcPts val="4258"/>
              </a:lnSpc>
              <a:spcBef>
                <a:spcPct val="0"/>
              </a:spcBef>
            </a:pPr>
          </a:p>
        </p:txBody>
      </p:sp>
      <p:sp>
        <p:nvSpPr>
          <p:cNvPr name="TextBox 12" id="12"/>
          <p:cNvSpPr txBox="true"/>
          <p:nvPr/>
        </p:nvSpPr>
        <p:spPr>
          <a:xfrm rot="0">
            <a:off x="12642686" y="7145660"/>
            <a:ext cx="6182234" cy="516721"/>
          </a:xfrm>
          <a:prstGeom prst="rect">
            <a:avLst/>
          </a:prstGeom>
        </p:spPr>
        <p:txBody>
          <a:bodyPr anchor="t" rtlCol="false" tIns="0" lIns="0" bIns="0" rIns="0">
            <a:spAutoFit/>
          </a:bodyPr>
          <a:lstStyle/>
          <a:p>
            <a:pPr algn="l" marL="0" indent="0" lvl="1">
              <a:lnSpc>
                <a:spcPts val="4258"/>
              </a:lnSpc>
              <a:spcBef>
                <a:spcPct val="0"/>
              </a:spcBef>
            </a:pPr>
            <a:r>
              <a:rPr lang="en-US" sz="3041" spc="-30">
                <a:solidFill>
                  <a:srgbClr val="FFCBB4"/>
                </a:solidFill>
                <a:latin typeface="More Sugar Thin"/>
              </a:rPr>
              <a:t>Talk Bookish To Me segments </a:t>
            </a:r>
          </a:p>
        </p:txBody>
      </p:sp>
      <p:sp>
        <p:nvSpPr>
          <p:cNvPr name="TextBox 13" id="13"/>
          <p:cNvSpPr txBox="true"/>
          <p:nvPr/>
        </p:nvSpPr>
        <p:spPr>
          <a:xfrm rot="0">
            <a:off x="402636" y="7213590"/>
            <a:ext cx="6529318" cy="1689056"/>
          </a:xfrm>
          <a:prstGeom prst="rect">
            <a:avLst/>
          </a:prstGeom>
        </p:spPr>
        <p:txBody>
          <a:bodyPr anchor="t" rtlCol="false" tIns="0" lIns="0" bIns="0" rIns="0">
            <a:spAutoFit/>
          </a:bodyPr>
          <a:lstStyle/>
          <a:p>
            <a:pPr>
              <a:lnSpc>
                <a:spcPts val="4497"/>
              </a:lnSpc>
            </a:pPr>
          </a:p>
          <a:p>
            <a:pPr>
              <a:lnSpc>
                <a:spcPts val="4497"/>
              </a:lnSpc>
            </a:pPr>
            <a:r>
              <a:rPr lang="en-US" sz="3212" spc="-32">
                <a:solidFill>
                  <a:srgbClr val="FFCBB4"/>
                </a:solidFill>
                <a:latin typeface="More Sugar Thin"/>
              </a:rPr>
              <a:t>COVID-19 Conspiracies </a:t>
            </a:r>
          </a:p>
          <a:p>
            <a:pPr algn="l" marL="0" indent="0" lvl="1">
              <a:lnSpc>
                <a:spcPts val="4497"/>
              </a:lnSpc>
              <a:spcBef>
                <a:spcPct val="0"/>
              </a:spcBef>
            </a:pPr>
          </a:p>
        </p:txBody>
      </p:sp>
      <p:sp>
        <p:nvSpPr>
          <p:cNvPr name="TextBox 14" id="14"/>
          <p:cNvSpPr txBox="true"/>
          <p:nvPr/>
        </p:nvSpPr>
        <p:spPr>
          <a:xfrm rot="0">
            <a:off x="12408659" y="4969541"/>
            <a:ext cx="5639529" cy="466853"/>
          </a:xfrm>
          <a:prstGeom prst="rect">
            <a:avLst/>
          </a:prstGeom>
        </p:spPr>
        <p:txBody>
          <a:bodyPr anchor="t" rtlCol="false" tIns="0" lIns="0" bIns="0" rIns="0">
            <a:spAutoFit/>
          </a:bodyPr>
          <a:lstStyle/>
          <a:p>
            <a:pPr algn="l" marL="0" indent="0" lvl="1">
              <a:lnSpc>
                <a:spcPts val="3884"/>
              </a:lnSpc>
              <a:spcBef>
                <a:spcPct val="0"/>
              </a:spcBef>
            </a:pPr>
            <a:r>
              <a:rPr lang="en-US" sz="2774" spc="-27">
                <a:solidFill>
                  <a:srgbClr val="FFCBB4"/>
                </a:solidFill>
                <a:latin typeface="More Sugar Thin"/>
              </a:rPr>
              <a:t>Theremins and Libraries of Things</a:t>
            </a:r>
          </a:p>
        </p:txBody>
      </p:sp>
      <p:sp>
        <p:nvSpPr>
          <p:cNvPr name="TextBox 15" id="15"/>
          <p:cNvSpPr txBox="true"/>
          <p:nvPr/>
        </p:nvSpPr>
        <p:spPr>
          <a:xfrm rot="0">
            <a:off x="13301591" y="9084555"/>
            <a:ext cx="4959677" cy="516721"/>
          </a:xfrm>
          <a:prstGeom prst="rect">
            <a:avLst/>
          </a:prstGeom>
        </p:spPr>
        <p:txBody>
          <a:bodyPr anchor="t" rtlCol="false" tIns="0" lIns="0" bIns="0" rIns="0">
            <a:spAutoFit/>
          </a:bodyPr>
          <a:lstStyle/>
          <a:p>
            <a:pPr algn="l" marL="0" indent="0" lvl="1">
              <a:lnSpc>
                <a:spcPts val="4258"/>
              </a:lnSpc>
              <a:spcBef>
                <a:spcPct val="0"/>
              </a:spcBef>
            </a:pPr>
            <a:r>
              <a:rPr lang="en-US" sz="3041" spc="-30">
                <a:solidFill>
                  <a:srgbClr val="FFCBB4"/>
                </a:solidFill>
                <a:latin typeface="More Sugar Thin"/>
              </a:rPr>
              <a:t>Gift of Adversity filmmaker </a:t>
            </a:r>
          </a:p>
        </p:txBody>
      </p:sp>
      <p:sp>
        <p:nvSpPr>
          <p:cNvPr name="TextBox 16" id="16"/>
          <p:cNvSpPr txBox="true"/>
          <p:nvPr/>
        </p:nvSpPr>
        <p:spPr>
          <a:xfrm rot="0">
            <a:off x="13037707" y="8215409"/>
            <a:ext cx="6182234" cy="516721"/>
          </a:xfrm>
          <a:prstGeom prst="rect">
            <a:avLst/>
          </a:prstGeom>
        </p:spPr>
        <p:txBody>
          <a:bodyPr anchor="t" rtlCol="false" tIns="0" lIns="0" bIns="0" rIns="0">
            <a:spAutoFit/>
          </a:bodyPr>
          <a:lstStyle/>
          <a:p>
            <a:pPr algn="l" marL="0" indent="0" lvl="1">
              <a:lnSpc>
                <a:spcPts val="4258"/>
              </a:lnSpc>
              <a:spcBef>
                <a:spcPct val="0"/>
              </a:spcBef>
            </a:pPr>
            <a:r>
              <a:rPr lang="en-US" sz="3041" spc="-30">
                <a:solidFill>
                  <a:srgbClr val="FFCBB4"/>
                </a:solidFill>
                <a:latin typeface="More Sugar Thin"/>
              </a:rPr>
              <a:t>Haunting of Vancouver Island </a:t>
            </a:r>
          </a:p>
        </p:txBody>
      </p:sp>
      <p:sp>
        <p:nvSpPr>
          <p:cNvPr name="TextBox 17" id="17"/>
          <p:cNvSpPr txBox="true"/>
          <p:nvPr/>
        </p:nvSpPr>
        <p:spPr>
          <a:xfrm rot="0">
            <a:off x="5879341" y="6644901"/>
            <a:ext cx="6529318" cy="1109490"/>
          </a:xfrm>
          <a:prstGeom prst="rect">
            <a:avLst/>
          </a:prstGeom>
        </p:spPr>
        <p:txBody>
          <a:bodyPr anchor="t" rtlCol="false" tIns="0" lIns="0" bIns="0" rIns="0">
            <a:spAutoFit/>
          </a:bodyPr>
          <a:lstStyle/>
          <a:p>
            <a:pPr>
              <a:lnSpc>
                <a:spcPts val="4497"/>
              </a:lnSpc>
            </a:pPr>
            <a:r>
              <a:rPr lang="en-US" sz="3212" spc="-32">
                <a:solidFill>
                  <a:srgbClr val="44089B"/>
                </a:solidFill>
                <a:latin typeface="More Sugar Thin"/>
              </a:rPr>
              <a:t>Best Books of the Year</a:t>
            </a:r>
          </a:p>
          <a:p>
            <a:pPr algn="l" marL="0" indent="0" lvl="1">
              <a:lnSpc>
                <a:spcPts val="4497"/>
              </a:lnSpc>
              <a:spcBef>
                <a:spcPct val="0"/>
              </a:spcBef>
            </a:pPr>
          </a:p>
        </p:txBody>
      </p:sp>
      <p:sp>
        <p:nvSpPr>
          <p:cNvPr name="TextBox 18" id="18"/>
          <p:cNvSpPr txBox="true"/>
          <p:nvPr/>
        </p:nvSpPr>
        <p:spPr>
          <a:xfrm rot="0">
            <a:off x="6052883" y="7836967"/>
            <a:ext cx="6529318" cy="1109490"/>
          </a:xfrm>
          <a:prstGeom prst="rect">
            <a:avLst/>
          </a:prstGeom>
        </p:spPr>
        <p:txBody>
          <a:bodyPr anchor="t" rtlCol="false" tIns="0" lIns="0" bIns="0" rIns="0">
            <a:spAutoFit/>
          </a:bodyPr>
          <a:lstStyle/>
          <a:p>
            <a:pPr>
              <a:lnSpc>
                <a:spcPts val="4497"/>
              </a:lnSpc>
            </a:pPr>
            <a:r>
              <a:rPr lang="en-US" sz="3212" spc="-32">
                <a:solidFill>
                  <a:srgbClr val="44089B"/>
                </a:solidFill>
                <a:latin typeface="More Sugar Thin"/>
              </a:rPr>
              <a:t>Sea and Cedar Specials</a:t>
            </a:r>
          </a:p>
          <a:p>
            <a:pPr algn="l" marL="0" indent="0" lvl="1">
              <a:lnSpc>
                <a:spcPts val="4497"/>
              </a:lnSpc>
              <a:spcBef>
                <a:spcPct val="0"/>
              </a:spcBef>
            </a:pPr>
          </a:p>
        </p:txBody>
      </p:sp>
      <p:sp>
        <p:nvSpPr>
          <p:cNvPr name="TextBox 19" id="19"/>
          <p:cNvSpPr txBox="true"/>
          <p:nvPr/>
        </p:nvSpPr>
        <p:spPr>
          <a:xfrm rot="0">
            <a:off x="1557209" y="8674980"/>
            <a:ext cx="6529318" cy="1109490"/>
          </a:xfrm>
          <a:prstGeom prst="rect">
            <a:avLst/>
          </a:prstGeom>
        </p:spPr>
        <p:txBody>
          <a:bodyPr anchor="t" rtlCol="false" tIns="0" lIns="0" bIns="0" rIns="0">
            <a:spAutoFit/>
          </a:bodyPr>
          <a:lstStyle/>
          <a:p>
            <a:pPr>
              <a:lnSpc>
                <a:spcPts val="4497"/>
              </a:lnSpc>
            </a:pPr>
            <a:r>
              <a:rPr lang="en-US" sz="3212" spc="-32">
                <a:solidFill>
                  <a:srgbClr val="FFCBB4"/>
                </a:solidFill>
                <a:latin typeface="More Sugar Thin"/>
              </a:rPr>
              <a:t>Trivia </a:t>
            </a:r>
          </a:p>
          <a:p>
            <a:pPr algn="l" marL="0" indent="0" lvl="1">
              <a:lnSpc>
                <a:spcPts val="4497"/>
              </a:lnSpc>
              <a:spcBef>
                <a:spcPct val="0"/>
              </a:spcBef>
            </a:pPr>
          </a:p>
        </p:txBody>
      </p:sp>
      <p:sp>
        <p:nvSpPr>
          <p:cNvPr name="TextBox 20" id="20"/>
          <p:cNvSpPr txBox="true"/>
          <p:nvPr/>
        </p:nvSpPr>
        <p:spPr>
          <a:xfrm rot="0">
            <a:off x="12469144" y="6050109"/>
            <a:ext cx="6529318" cy="542522"/>
          </a:xfrm>
          <a:prstGeom prst="rect">
            <a:avLst/>
          </a:prstGeom>
        </p:spPr>
        <p:txBody>
          <a:bodyPr anchor="t" rtlCol="false" tIns="0" lIns="0" bIns="0" rIns="0">
            <a:spAutoFit/>
          </a:bodyPr>
          <a:lstStyle/>
          <a:p>
            <a:pPr algn="l" marL="0" indent="0" lvl="1">
              <a:lnSpc>
                <a:spcPts val="4497"/>
              </a:lnSpc>
              <a:spcBef>
                <a:spcPct val="0"/>
              </a:spcBef>
            </a:pPr>
            <a:r>
              <a:rPr lang="en-US" sz="3212" spc="-32">
                <a:solidFill>
                  <a:srgbClr val="FFCBB4"/>
                </a:solidFill>
                <a:latin typeface="More Sugar Thin"/>
              </a:rPr>
              <a:t>Island Short Fiction Winners</a:t>
            </a:r>
          </a:p>
        </p:txBody>
      </p:sp>
      <p:sp>
        <p:nvSpPr>
          <p:cNvPr name="TextBox 21" id="21"/>
          <p:cNvSpPr txBox="true"/>
          <p:nvPr/>
        </p:nvSpPr>
        <p:spPr>
          <a:xfrm rot="0">
            <a:off x="7562316" y="9021394"/>
            <a:ext cx="6529318" cy="542522"/>
          </a:xfrm>
          <a:prstGeom prst="rect">
            <a:avLst/>
          </a:prstGeom>
        </p:spPr>
        <p:txBody>
          <a:bodyPr anchor="t" rtlCol="false" tIns="0" lIns="0" bIns="0" rIns="0">
            <a:spAutoFit/>
          </a:bodyPr>
          <a:lstStyle/>
          <a:p>
            <a:pPr algn="l" marL="0" indent="0" lvl="1">
              <a:lnSpc>
                <a:spcPts val="4497"/>
              </a:lnSpc>
              <a:spcBef>
                <a:spcPct val="0"/>
              </a:spcBef>
            </a:pPr>
            <a:r>
              <a:rPr lang="en-US" sz="3212" spc="-32">
                <a:solidFill>
                  <a:srgbClr val="44089B"/>
                </a:solidFill>
                <a:latin typeface="More Sugar Thin"/>
              </a:rPr>
              <a:t>Poet Laurate Episode</a:t>
            </a:r>
          </a:p>
        </p:txBody>
      </p:sp>
      <p:sp>
        <p:nvSpPr>
          <p:cNvPr name="TextBox 22" id="22"/>
          <p:cNvSpPr txBox="true"/>
          <p:nvPr/>
        </p:nvSpPr>
        <p:spPr>
          <a:xfrm rot="0">
            <a:off x="3254885" y="9267141"/>
            <a:ext cx="6529318" cy="542522"/>
          </a:xfrm>
          <a:prstGeom prst="rect">
            <a:avLst/>
          </a:prstGeom>
        </p:spPr>
        <p:txBody>
          <a:bodyPr anchor="t" rtlCol="false" tIns="0" lIns="0" bIns="0" rIns="0">
            <a:spAutoFit/>
          </a:bodyPr>
          <a:lstStyle/>
          <a:p>
            <a:pPr algn="l" marL="0" indent="0" lvl="1">
              <a:lnSpc>
                <a:spcPts val="4497"/>
              </a:lnSpc>
              <a:spcBef>
                <a:spcPct val="0"/>
              </a:spcBef>
            </a:pPr>
            <a:r>
              <a:rPr lang="en-US" sz="3212" spc="-32">
                <a:solidFill>
                  <a:srgbClr val="FFCBB4"/>
                </a:solidFill>
                <a:latin typeface="More Sugar Thin"/>
              </a:rPr>
              <a:t>Fine Crimes </a:t>
            </a:r>
          </a:p>
        </p:txBody>
      </p:sp>
      <p:sp>
        <p:nvSpPr>
          <p:cNvPr name="TextBox 23" id="23"/>
          <p:cNvSpPr txBox="true"/>
          <p:nvPr/>
        </p:nvSpPr>
        <p:spPr>
          <a:xfrm rot="0">
            <a:off x="402636" y="9506766"/>
            <a:ext cx="6116908" cy="1043021"/>
          </a:xfrm>
          <a:prstGeom prst="rect">
            <a:avLst/>
          </a:prstGeom>
        </p:spPr>
        <p:txBody>
          <a:bodyPr anchor="t" rtlCol="false" tIns="0" lIns="0" bIns="0" rIns="0">
            <a:spAutoFit/>
          </a:bodyPr>
          <a:lstStyle/>
          <a:p>
            <a:pPr>
              <a:lnSpc>
                <a:spcPts val="4213"/>
              </a:lnSpc>
            </a:pPr>
            <a:r>
              <a:rPr lang="en-US" sz="3009" spc="-30">
                <a:solidFill>
                  <a:srgbClr val="FFCBB4"/>
                </a:solidFill>
                <a:latin typeface="More Sugar Thin"/>
              </a:rPr>
              <a:t>Phone Booths  </a:t>
            </a:r>
          </a:p>
          <a:p>
            <a:pPr algn="l" marL="0" indent="0" lvl="1">
              <a:lnSpc>
                <a:spcPts val="4213"/>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1177007">
            <a:off x="1192715" y="2075803"/>
            <a:ext cx="2485169" cy="2299911"/>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825" t="37132" r="0" b="0"/>
          <a:stretch>
            <a:fillRect/>
          </a:stretch>
        </p:blipFill>
        <p:spPr>
          <a:xfrm flipH="false" flipV="false" rot="-2851032">
            <a:off x="16627807" y="952775"/>
            <a:ext cx="1262985" cy="1288127"/>
          </a:xfrm>
          <a:prstGeom prst="rect">
            <a:avLst/>
          </a:prstGeom>
        </p:spPr>
      </p:pic>
      <p:pic>
        <p:nvPicPr>
          <p:cNvPr name="Picture 4" id="4"/>
          <p:cNvPicPr>
            <a:picLocks noChangeAspect="true"/>
          </p:cNvPicPr>
          <p:nvPr/>
        </p:nvPicPr>
        <p:blipFill>
          <a:blip r:embed="rId6"/>
          <a:srcRect l="0" t="0" r="0" b="0"/>
          <a:stretch>
            <a:fillRect/>
          </a:stretch>
        </p:blipFill>
        <p:spPr>
          <a:xfrm flipH="false" flipV="false" rot="0">
            <a:off x="875706" y="557140"/>
            <a:ext cx="3320411" cy="4766141"/>
          </a:xfrm>
          <a:prstGeom prst="rect">
            <a:avLst/>
          </a:prstGeom>
        </p:spPr>
      </p:pic>
      <p:grpSp>
        <p:nvGrpSpPr>
          <p:cNvPr name="Group 5" id="5"/>
          <p:cNvGrpSpPr/>
          <p:nvPr/>
        </p:nvGrpSpPr>
        <p:grpSpPr>
          <a:xfrm rot="0">
            <a:off x="6005026" y="2414448"/>
            <a:ext cx="10636647" cy="4531223"/>
            <a:chOff x="0" y="0"/>
            <a:chExt cx="14182196" cy="6041631"/>
          </a:xfrm>
        </p:grpSpPr>
        <p:sp>
          <p:nvSpPr>
            <p:cNvPr name="TextBox 6" id="6"/>
            <p:cNvSpPr txBox="true"/>
            <p:nvPr/>
          </p:nvSpPr>
          <p:spPr>
            <a:xfrm rot="0">
              <a:off x="508456" y="47625"/>
              <a:ext cx="13673740" cy="5949473"/>
            </a:xfrm>
            <a:prstGeom prst="rect">
              <a:avLst/>
            </a:prstGeom>
          </p:spPr>
          <p:txBody>
            <a:bodyPr anchor="t" rtlCol="false" tIns="0" lIns="0" bIns="0" rIns="0">
              <a:spAutoFit/>
            </a:bodyPr>
            <a:lstStyle/>
            <a:p>
              <a:pPr algn="ctr">
                <a:lnSpc>
                  <a:spcPts val="5011"/>
                </a:lnSpc>
              </a:pPr>
              <a:r>
                <a:rPr lang="en-US" sz="4556">
                  <a:solidFill>
                    <a:srgbClr val="FFFFFF"/>
                  </a:solidFill>
                  <a:latin typeface="More Sugar Thin"/>
                </a:rPr>
                <a:t>Folks record audio (live, online via Zencastr or Zoom)</a:t>
              </a:r>
            </a:p>
            <a:p>
              <a:pPr algn="ctr">
                <a:lnSpc>
                  <a:spcPts val="5011"/>
                </a:lnSpc>
              </a:pPr>
            </a:p>
            <a:p>
              <a:pPr algn="ctr">
                <a:lnSpc>
                  <a:spcPts val="5011"/>
                </a:lnSpc>
              </a:pPr>
              <a:r>
                <a:rPr lang="en-US" sz="4556">
                  <a:solidFill>
                    <a:srgbClr val="FFFFFF"/>
                  </a:solidFill>
                  <a:latin typeface="More Sugar Thin"/>
                </a:rPr>
                <a:t>Nathan edits the audio and adds intro/outro and music</a:t>
              </a:r>
            </a:p>
            <a:p>
              <a:pPr algn="ctr">
                <a:lnSpc>
                  <a:spcPts val="5011"/>
                </a:lnSpc>
              </a:pPr>
            </a:p>
            <a:p>
              <a:pPr algn="ctr" marL="0" indent="0" lvl="0">
                <a:lnSpc>
                  <a:spcPts val="5011"/>
                </a:lnSpc>
                <a:spcBef>
                  <a:spcPct val="0"/>
                </a:spcBef>
              </a:pPr>
              <a:r>
                <a:rPr lang="en-US" sz="4556">
                  <a:solidFill>
                    <a:srgbClr val="FFFFFF"/>
                  </a:solidFill>
                  <a:latin typeface="More Sugar Thin"/>
                </a:rPr>
                <a:t>Darby posts episodes using Libsyn</a:t>
              </a:r>
            </a:p>
          </p:txBody>
        </p:sp>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1016911" cy="1016911"/>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2577924"/>
              <a:ext cx="1016911" cy="1016911"/>
            </a:xfrm>
            <a:prstGeom prst="rect">
              <a:avLst/>
            </a:prstGeom>
          </p:spPr>
        </p:pic>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5024719"/>
              <a:ext cx="1016911" cy="1016911"/>
            </a:xfrm>
            <a:prstGeom prst="rect">
              <a:avLst/>
            </a:prstGeom>
          </p:spPr>
        </p:pic>
      </p:grpSp>
      <p:sp>
        <p:nvSpPr>
          <p:cNvPr name="TextBox 10" id="10"/>
          <p:cNvSpPr txBox="true"/>
          <p:nvPr/>
        </p:nvSpPr>
        <p:spPr>
          <a:xfrm rot="0">
            <a:off x="6293820" y="397458"/>
            <a:ext cx="10059059" cy="1516307"/>
          </a:xfrm>
          <a:prstGeom prst="rect">
            <a:avLst/>
          </a:prstGeom>
        </p:spPr>
        <p:txBody>
          <a:bodyPr anchor="t" rtlCol="false" tIns="0" lIns="0" bIns="0" rIns="0">
            <a:spAutoFit/>
          </a:bodyPr>
          <a:lstStyle/>
          <a:p>
            <a:pPr algn="ctr" marL="0" indent="0" lvl="1">
              <a:lnSpc>
                <a:spcPts val="11864"/>
              </a:lnSpc>
              <a:spcBef>
                <a:spcPct val="0"/>
              </a:spcBef>
            </a:pPr>
            <a:r>
              <a:rPr lang="en-US" sz="9887">
                <a:solidFill>
                  <a:srgbClr val="FFE6A5"/>
                </a:solidFill>
                <a:latin typeface="Londrina Solid Regular"/>
              </a:rPr>
              <a:t>How do we make it?</a:t>
            </a:r>
          </a:p>
        </p:txBody>
      </p:sp>
      <p:sp>
        <p:nvSpPr>
          <p:cNvPr name="TextBox 11" id="11"/>
          <p:cNvSpPr txBox="true"/>
          <p:nvPr/>
        </p:nvSpPr>
        <p:spPr>
          <a:xfrm rot="0">
            <a:off x="1689849" y="8157441"/>
            <a:ext cx="17906658" cy="1865182"/>
          </a:xfrm>
          <a:prstGeom prst="rect">
            <a:avLst/>
          </a:prstGeom>
        </p:spPr>
        <p:txBody>
          <a:bodyPr anchor="t" rtlCol="false" tIns="0" lIns="0" bIns="0" rIns="0">
            <a:spAutoFit/>
          </a:bodyPr>
          <a:lstStyle/>
          <a:p>
            <a:pPr algn="ctr">
              <a:lnSpc>
                <a:spcPts val="4907"/>
              </a:lnSpc>
            </a:pPr>
            <a:r>
              <a:rPr lang="en-US" sz="4461">
                <a:solidFill>
                  <a:srgbClr val="FFEBCF"/>
                </a:solidFill>
                <a:latin typeface="More Sugar Thin"/>
              </a:rPr>
              <a:t>-Podcast or usb capable mic (Blue Yeti, Focusrite)</a:t>
            </a:r>
          </a:p>
          <a:p>
            <a:pPr algn="ctr">
              <a:lnSpc>
                <a:spcPts val="4907"/>
              </a:lnSpc>
            </a:pPr>
            <a:r>
              <a:rPr lang="en-US" sz="4461">
                <a:solidFill>
                  <a:srgbClr val="FFEBCF"/>
                </a:solidFill>
                <a:latin typeface="More Sugar Thin"/>
              </a:rPr>
              <a:t>-Audio editing software (Logic, Garageband, Audacity) </a:t>
            </a:r>
          </a:p>
          <a:p>
            <a:pPr algn="ctr" marL="0" indent="0" lvl="0">
              <a:lnSpc>
                <a:spcPts val="4907"/>
              </a:lnSpc>
              <a:spcBef>
                <a:spcPct val="0"/>
              </a:spcBef>
            </a:pPr>
            <a:r>
              <a:rPr lang="en-US" sz="4461">
                <a:solidFill>
                  <a:srgbClr val="FFEBCF"/>
                </a:solidFill>
                <a:latin typeface="More Sugar Thin"/>
              </a:rPr>
              <a:t>-Zoom or Zencastr (for online recording)</a:t>
            </a:r>
          </a:p>
        </p:txBody>
      </p:sp>
      <p:pic>
        <p:nvPicPr>
          <p:cNvPr name="Picture 12" id="12"/>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27317">
            <a:off x="861841" y="6555895"/>
            <a:ext cx="2107207" cy="2057400"/>
          </a:xfrm>
          <a:prstGeom prst="rect">
            <a:avLst/>
          </a:prstGeom>
        </p:spPr>
      </p:pic>
      <p:sp>
        <p:nvSpPr>
          <p:cNvPr name="TextBox 13" id="13"/>
          <p:cNvSpPr txBox="true"/>
          <p:nvPr/>
        </p:nvSpPr>
        <p:spPr>
          <a:xfrm rot="0">
            <a:off x="7434118" y="7286596"/>
            <a:ext cx="6418119" cy="634099"/>
          </a:xfrm>
          <a:prstGeom prst="rect">
            <a:avLst/>
          </a:prstGeom>
        </p:spPr>
        <p:txBody>
          <a:bodyPr anchor="t" rtlCol="false" tIns="0" lIns="0" bIns="0" rIns="0">
            <a:spAutoFit/>
          </a:bodyPr>
          <a:lstStyle/>
          <a:p>
            <a:pPr algn="ctr" marL="0" indent="0" lvl="0">
              <a:lnSpc>
                <a:spcPts val="4907"/>
              </a:lnSpc>
              <a:spcBef>
                <a:spcPct val="0"/>
              </a:spcBef>
            </a:pPr>
            <a:r>
              <a:rPr lang="en-US" sz="4461" u="sng">
                <a:solidFill>
                  <a:srgbClr val="FFEBCF"/>
                </a:solidFill>
                <a:latin typeface="More Sugar Thin"/>
              </a:rPr>
              <a:t>Technical Requirements: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8414333">
            <a:off x="-3406334" y="6214775"/>
            <a:ext cx="11444917" cy="7595263"/>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2263565">
            <a:off x="10774286" y="-3236534"/>
            <a:ext cx="11444917" cy="7595263"/>
          </a:xfrm>
          <a:prstGeom prst="rect">
            <a:avLst/>
          </a:prstGeom>
        </p:spPr>
      </p:pic>
      <p:sp>
        <p:nvSpPr>
          <p:cNvPr name="TextBox 4" id="4"/>
          <p:cNvSpPr txBox="true"/>
          <p:nvPr/>
        </p:nvSpPr>
        <p:spPr>
          <a:xfrm rot="0">
            <a:off x="271192" y="598175"/>
            <a:ext cx="11268322" cy="1338236"/>
          </a:xfrm>
          <a:prstGeom prst="rect">
            <a:avLst/>
          </a:prstGeom>
        </p:spPr>
        <p:txBody>
          <a:bodyPr anchor="t" rtlCol="false" tIns="0" lIns="0" bIns="0" rIns="0">
            <a:spAutoFit/>
          </a:bodyPr>
          <a:lstStyle/>
          <a:p>
            <a:pPr algn="ctr" marL="0" indent="0" lvl="1">
              <a:lnSpc>
                <a:spcPts val="9936"/>
              </a:lnSpc>
              <a:spcBef>
                <a:spcPct val="0"/>
              </a:spcBef>
            </a:pPr>
            <a:r>
              <a:rPr lang="en-US" sz="9936">
                <a:solidFill>
                  <a:srgbClr val="FFFFFF"/>
                </a:solidFill>
                <a:latin typeface="Londrina Solid Regular"/>
              </a:rPr>
              <a:t>HOW IS IT GOING????</a:t>
            </a: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814103">
            <a:off x="1073787" y="7685269"/>
            <a:ext cx="1130794" cy="2087035"/>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934830">
            <a:off x="16611955" y="8615665"/>
            <a:ext cx="954295" cy="988441"/>
          </a:xfrm>
          <a:prstGeom prst="rect">
            <a:avLst/>
          </a:prstGeom>
        </p:spPr>
      </p:pic>
      <p:sp>
        <p:nvSpPr>
          <p:cNvPr name="TextBox 7" id="7"/>
          <p:cNvSpPr txBox="true"/>
          <p:nvPr/>
        </p:nvSpPr>
        <p:spPr>
          <a:xfrm rot="0">
            <a:off x="148133" y="2958674"/>
            <a:ext cx="14510732" cy="1400499"/>
          </a:xfrm>
          <a:prstGeom prst="rect">
            <a:avLst/>
          </a:prstGeom>
        </p:spPr>
        <p:txBody>
          <a:bodyPr anchor="t" rtlCol="false" tIns="0" lIns="0" bIns="0" rIns="0">
            <a:spAutoFit/>
          </a:bodyPr>
          <a:lstStyle/>
          <a:p>
            <a:pPr algn="ctr">
              <a:lnSpc>
                <a:spcPts val="11532"/>
              </a:lnSpc>
            </a:pPr>
            <a:r>
              <a:rPr lang="en-US" sz="8237">
                <a:solidFill>
                  <a:srgbClr val="FFFFFF"/>
                </a:solidFill>
                <a:latin typeface="More Sugar Thin"/>
              </a:rPr>
              <a:t>Total Downloads: 4000+  </a:t>
            </a:r>
          </a:p>
        </p:txBody>
      </p:sp>
      <p:sp>
        <p:nvSpPr>
          <p:cNvPr name="TextBox 8" id="8"/>
          <p:cNvSpPr txBox="true"/>
          <p:nvPr/>
        </p:nvSpPr>
        <p:spPr>
          <a:xfrm rot="0">
            <a:off x="6415743" y="5292184"/>
            <a:ext cx="10247542" cy="3433960"/>
          </a:xfrm>
          <a:prstGeom prst="rect">
            <a:avLst/>
          </a:prstGeom>
        </p:spPr>
        <p:txBody>
          <a:bodyPr anchor="t" rtlCol="false" tIns="0" lIns="0" bIns="0" rIns="0">
            <a:spAutoFit/>
          </a:bodyPr>
          <a:lstStyle/>
          <a:p>
            <a:pPr>
              <a:lnSpc>
                <a:spcPts val="9176"/>
              </a:lnSpc>
            </a:pPr>
            <a:r>
              <a:rPr lang="en-US" sz="6554">
                <a:solidFill>
                  <a:srgbClr val="FFFFFF"/>
                </a:solidFill>
                <a:latin typeface="More Sugar Thin"/>
              </a:rPr>
              <a:t>MMITS is now the #1          library podcast on Vancouver Island!</a:t>
            </a:r>
          </a:p>
        </p:txBody>
      </p:sp>
      <p:sp>
        <p:nvSpPr>
          <p:cNvPr name="TextBox 9" id="9"/>
          <p:cNvSpPr txBox="true"/>
          <p:nvPr/>
        </p:nvSpPr>
        <p:spPr>
          <a:xfrm rot="1462030">
            <a:off x="12606779" y="1121470"/>
            <a:ext cx="5469662" cy="944034"/>
          </a:xfrm>
          <a:prstGeom prst="rect">
            <a:avLst/>
          </a:prstGeom>
        </p:spPr>
        <p:txBody>
          <a:bodyPr anchor="t" rtlCol="false" tIns="0" lIns="0" bIns="0" rIns="0">
            <a:spAutoFit/>
          </a:bodyPr>
          <a:lstStyle/>
          <a:p>
            <a:pPr algn="ctr">
              <a:lnSpc>
                <a:spcPts val="3823"/>
              </a:lnSpc>
            </a:pPr>
            <a:r>
              <a:rPr lang="en-US" sz="2730">
                <a:solidFill>
                  <a:srgbClr val="44089B"/>
                </a:solidFill>
                <a:latin typeface="More Sugar Thin"/>
              </a:rPr>
              <a:t>Q: How do stats compare with branch-based adult programming?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18270">
            <a:off x="4283550" y="632240"/>
            <a:ext cx="16905402" cy="11126829"/>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0353564">
            <a:off x="-992205" y="-1228233"/>
            <a:ext cx="9756800" cy="7965097"/>
          </a:xfrm>
          <a:prstGeom prst="rect">
            <a:avLst/>
          </a:prstGeom>
        </p:spPr>
      </p:pic>
      <p:pic>
        <p:nvPicPr>
          <p:cNvPr name="Picture 4" id="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587990">
            <a:off x="14184685" y="474262"/>
            <a:ext cx="2777063" cy="3734436"/>
          </a:xfrm>
          <a:prstGeom prst="rect">
            <a:avLst/>
          </a:prstGeom>
        </p:spPr>
      </p:pic>
      <p:sp>
        <p:nvSpPr>
          <p:cNvPr name="TextBox 5" id="5"/>
          <p:cNvSpPr txBox="true"/>
          <p:nvPr/>
        </p:nvSpPr>
        <p:spPr>
          <a:xfrm rot="-262388">
            <a:off x="1129964" y="1550495"/>
            <a:ext cx="5209673" cy="2672585"/>
          </a:xfrm>
          <a:prstGeom prst="rect">
            <a:avLst/>
          </a:prstGeom>
        </p:spPr>
        <p:txBody>
          <a:bodyPr anchor="t" rtlCol="false" tIns="0" lIns="0" bIns="0" rIns="0">
            <a:spAutoFit/>
          </a:bodyPr>
          <a:lstStyle/>
          <a:p>
            <a:pPr algn="ctr" marL="0" indent="0" lvl="1">
              <a:lnSpc>
                <a:spcPts val="5189"/>
              </a:lnSpc>
              <a:spcBef>
                <a:spcPct val="0"/>
              </a:spcBef>
            </a:pPr>
            <a:r>
              <a:rPr lang="en-US" sz="5189">
                <a:solidFill>
                  <a:srgbClr val="44089B"/>
                </a:solidFill>
                <a:latin typeface="Londrina Solid Regular"/>
              </a:rPr>
              <a:t>BACKGROUND: WHY WE WANTED TO STEP MORE MEANINGFULLY INTO THIS ROLE</a:t>
            </a:r>
          </a:p>
        </p:txBody>
      </p:sp>
      <p:grpSp>
        <p:nvGrpSpPr>
          <p:cNvPr name="Group 6" id="6"/>
          <p:cNvGrpSpPr/>
          <p:nvPr/>
        </p:nvGrpSpPr>
        <p:grpSpPr>
          <a:xfrm rot="0">
            <a:off x="6449290" y="8239125"/>
            <a:ext cx="11525942" cy="895350"/>
            <a:chOff x="0" y="0"/>
            <a:chExt cx="15367923" cy="1193800"/>
          </a:xfrm>
        </p:grpSpPr>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980910" cy="938107"/>
            </a:xfrm>
            <a:prstGeom prst="rect">
              <a:avLst/>
            </a:prstGeom>
          </p:spPr>
        </p:pic>
        <p:sp>
          <p:nvSpPr>
            <p:cNvPr name="TextBox 8" id="8"/>
            <p:cNvSpPr txBox="true"/>
            <p:nvPr/>
          </p:nvSpPr>
          <p:spPr>
            <a:xfrm rot="0">
              <a:off x="1426007" y="19050"/>
              <a:ext cx="13941915" cy="1174750"/>
            </a:xfrm>
            <a:prstGeom prst="rect">
              <a:avLst/>
            </a:prstGeom>
          </p:spPr>
          <p:txBody>
            <a:bodyPr anchor="t" rtlCol="false" tIns="0" lIns="0" bIns="0" rIns="0">
              <a:spAutoFit/>
            </a:bodyPr>
            <a:lstStyle/>
            <a:p>
              <a:pPr>
                <a:lnSpc>
                  <a:spcPts val="3450"/>
                </a:lnSpc>
              </a:pPr>
              <a:r>
                <a:rPr lang="en-US" sz="3000" spc="-30">
                  <a:solidFill>
                    <a:srgbClr val="FFFFFF"/>
                  </a:solidFill>
                  <a:latin typeface="More Sugar Thin"/>
                </a:rPr>
                <a:t>It's something libraries already do in a number of different ways so are well-positioned to expand and innovate the role</a:t>
              </a:r>
            </a:p>
          </p:txBody>
        </p:sp>
        <p:sp>
          <p:nvSpPr>
            <p:cNvPr name="TextBox 9" id="9"/>
            <p:cNvSpPr txBox="true"/>
            <p:nvPr/>
          </p:nvSpPr>
          <p:spPr>
            <a:xfrm rot="0">
              <a:off x="171086" y="46143"/>
              <a:ext cx="638737" cy="698077"/>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4</a:t>
              </a:r>
            </a:p>
          </p:txBody>
        </p:sp>
      </p:grpSp>
      <p:grpSp>
        <p:nvGrpSpPr>
          <p:cNvPr name="Group 10" id="10"/>
          <p:cNvGrpSpPr/>
          <p:nvPr/>
        </p:nvGrpSpPr>
        <p:grpSpPr>
          <a:xfrm rot="0">
            <a:off x="6449290" y="4629785"/>
            <a:ext cx="11724410" cy="900390"/>
            <a:chOff x="0" y="0"/>
            <a:chExt cx="15632547" cy="1200519"/>
          </a:xfrm>
        </p:grpSpPr>
        <p:pic>
          <p:nvPicPr>
            <p:cNvPr name="Picture 11" id="11"/>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980910" cy="938107"/>
            </a:xfrm>
            <a:prstGeom prst="rect">
              <a:avLst/>
            </a:prstGeom>
          </p:spPr>
        </p:pic>
        <p:sp>
          <p:nvSpPr>
            <p:cNvPr name="TextBox 12" id="12"/>
            <p:cNvSpPr txBox="true"/>
            <p:nvPr/>
          </p:nvSpPr>
          <p:spPr>
            <a:xfrm rot="0">
              <a:off x="1426007" y="25769"/>
              <a:ext cx="14206539" cy="1174750"/>
            </a:xfrm>
            <a:prstGeom prst="rect">
              <a:avLst/>
            </a:prstGeom>
          </p:spPr>
          <p:txBody>
            <a:bodyPr anchor="t" rtlCol="false" tIns="0" lIns="0" bIns="0" rIns="0">
              <a:spAutoFit/>
            </a:bodyPr>
            <a:lstStyle/>
            <a:p>
              <a:pPr>
                <a:lnSpc>
                  <a:spcPts val="3450"/>
                </a:lnSpc>
              </a:pPr>
              <a:r>
                <a:rPr lang="en-US" sz="3000" spc="-30">
                  <a:solidFill>
                    <a:srgbClr val="FFFFFF"/>
                  </a:solidFill>
                  <a:latin typeface="More Sugar Thin"/>
                </a:rPr>
                <a:t>Advocate for and lead the way in community knowledge creation, sharing, reuse, and free access</a:t>
              </a:r>
            </a:p>
          </p:txBody>
        </p:sp>
        <p:sp>
          <p:nvSpPr>
            <p:cNvPr name="TextBox 13" id="13"/>
            <p:cNvSpPr txBox="true"/>
            <p:nvPr/>
          </p:nvSpPr>
          <p:spPr>
            <a:xfrm rot="0">
              <a:off x="171086" y="46143"/>
              <a:ext cx="638737" cy="705697"/>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1</a:t>
              </a:r>
            </a:p>
          </p:txBody>
        </p:sp>
      </p:grpSp>
      <p:grpSp>
        <p:nvGrpSpPr>
          <p:cNvPr name="Group 14" id="14"/>
          <p:cNvGrpSpPr/>
          <p:nvPr/>
        </p:nvGrpSpPr>
        <p:grpSpPr>
          <a:xfrm rot="0">
            <a:off x="6449290" y="5814655"/>
            <a:ext cx="11525942" cy="895350"/>
            <a:chOff x="0" y="0"/>
            <a:chExt cx="15367923" cy="1193800"/>
          </a:xfrm>
        </p:grpSpPr>
        <p:pic>
          <p:nvPicPr>
            <p:cNvPr name="Picture 15" id="15"/>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980910" cy="938107"/>
            </a:xfrm>
            <a:prstGeom prst="rect">
              <a:avLst/>
            </a:prstGeom>
          </p:spPr>
        </p:pic>
        <p:sp>
          <p:nvSpPr>
            <p:cNvPr name="TextBox 16" id="16"/>
            <p:cNvSpPr txBox="true"/>
            <p:nvPr/>
          </p:nvSpPr>
          <p:spPr>
            <a:xfrm rot="0">
              <a:off x="1426007" y="19050"/>
              <a:ext cx="13941915" cy="1174750"/>
            </a:xfrm>
            <a:prstGeom prst="rect">
              <a:avLst/>
            </a:prstGeom>
          </p:spPr>
          <p:txBody>
            <a:bodyPr anchor="t" rtlCol="false" tIns="0" lIns="0" bIns="0" rIns="0">
              <a:spAutoFit/>
            </a:bodyPr>
            <a:lstStyle/>
            <a:p>
              <a:pPr>
                <a:lnSpc>
                  <a:spcPts val="3450"/>
                </a:lnSpc>
              </a:pPr>
              <a:r>
                <a:rPr lang="en-US" sz="3000" spc="-30">
                  <a:solidFill>
                    <a:srgbClr val="FFFFFF"/>
                  </a:solidFill>
                  <a:latin typeface="More Sugar Thin"/>
                </a:rPr>
                <a:t>Facilitate access to community of ideas; multi-directional flow of ideas</a:t>
              </a:r>
            </a:p>
          </p:txBody>
        </p:sp>
        <p:sp>
          <p:nvSpPr>
            <p:cNvPr name="TextBox 17" id="17"/>
            <p:cNvSpPr txBox="true"/>
            <p:nvPr/>
          </p:nvSpPr>
          <p:spPr>
            <a:xfrm rot="0">
              <a:off x="171086" y="46143"/>
              <a:ext cx="638737" cy="705697"/>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2</a:t>
              </a:r>
            </a:p>
          </p:txBody>
        </p:sp>
      </p:grpSp>
      <p:grpSp>
        <p:nvGrpSpPr>
          <p:cNvPr name="Group 18" id="18"/>
          <p:cNvGrpSpPr/>
          <p:nvPr/>
        </p:nvGrpSpPr>
        <p:grpSpPr>
          <a:xfrm rot="0">
            <a:off x="6472830" y="7011224"/>
            <a:ext cx="11525942" cy="895350"/>
            <a:chOff x="0" y="0"/>
            <a:chExt cx="15367923" cy="1193800"/>
          </a:xfrm>
        </p:grpSpPr>
        <p:pic>
          <p:nvPicPr>
            <p:cNvPr name="Picture 19" id="1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980910" cy="938107"/>
            </a:xfrm>
            <a:prstGeom prst="rect">
              <a:avLst/>
            </a:prstGeom>
          </p:spPr>
        </p:pic>
        <p:sp>
          <p:nvSpPr>
            <p:cNvPr name="TextBox 20" id="20"/>
            <p:cNvSpPr txBox="true"/>
            <p:nvPr/>
          </p:nvSpPr>
          <p:spPr>
            <a:xfrm rot="0">
              <a:off x="1426007" y="19050"/>
              <a:ext cx="13941915" cy="1174750"/>
            </a:xfrm>
            <a:prstGeom prst="rect">
              <a:avLst/>
            </a:prstGeom>
          </p:spPr>
          <p:txBody>
            <a:bodyPr anchor="t" rtlCol="false" tIns="0" lIns="0" bIns="0" rIns="0">
              <a:spAutoFit/>
            </a:bodyPr>
            <a:lstStyle/>
            <a:p>
              <a:pPr>
                <a:lnSpc>
                  <a:spcPts val="3450"/>
                </a:lnSpc>
              </a:pPr>
              <a:r>
                <a:rPr lang="en-US" sz="3000" spc="-30">
                  <a:solidFill>
                    <a:srgbClr val="FFFFFF"/>
                  </a:solidFill>
                  <a:latin typeface="More Sugar Thin"/>
                </a:rPr>
                <a:t>Ability to focus on locally produced knowledge and resources; respond to &amp; meet the unique needs of our communities</a:t>
              </a:r>
            </a:p>
          </p:txBody>
        </p:sp>
        <p:sp>
          <p:nvSpPr>
            <p:cNvPr name="TextBox 21" id="21"/>
            <p:cNvSpPr txBox="true"/>
            <p:nvPr/>
          </p:nvSpPr>
          <p:spPr>
            <a:xfrm rot="0">
              <a:off x="171086" y="46143"/>
              <a:ext cx="638737" cy="705697"/>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3</a:t>
              </a:r>
            </a:p>
          </p:txBody>
        </p:sp>
      </p:grpSp>
      <p:pic>
        <p:nvPicPr>
          <p:cNvPr name="Picture 22" id="22"/>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6449290" y="9258300"/>
            <a:ext cx="735683" cy="703580"/>
          </a:xfrm>
          <a:prstGeom prst="rect">
            <a:avLst/>
          </a:prstGeom>
        </p:spPr>
      </p:pic>
      <p:sp>
        <p:nvSpPr>
          <p:cNvPr name="TextBox 23" id="23"/>
          <p:cNvSpPr txBox="true"/>
          <p:nvPr/>
        </p:nvSpPr>
        <p:spPr>
          <a:xfrm rot="0">
            <a:off x="7518796" y="9400540"/>
            <a:ext cx="10456436" cy="438150"/>
          </a:xfrm>
          <a:prstGeom prst="rect">
            <a:avLst/>
          </a:prstGeom>
        </p:spPr>
        <p:txBody>
          <a:bodyPr anchor="t" rtlCol="false" tIns="0" lIns="0" bIns="0" rIns="0">
            <a:spAutoFit/>
          </a:bodyPr>
          <a:lstStyle/>
          <a:p>
            <a:pPr>
              <a:lnSpc>
                <a:spcPts val="3450"/>
              </a:lnSpc>
            </a:pPr>
            <a:r>
              <a:rPr lang="en-US" sz="3000" spc="-30">
                <a:solidFill>
                  <a:srgbClr val="FFFFFF"/>
                </a:solidFill>
                <a:latin typeface="More Sugar Thin"/>
              </a:rPr>
              <a:t>Pushed forward by pandemic and sudden, new contexts</a:t>
            </a:r>
          </a:p>
        </p:txBody>
      </p:sp>
      <p:sp>
        <p:nvSpPr>
          <p:cNvPr name="TextBox 24" id="24"/>
          <p:cNvSpPr txBox="true"/>
          <p:nvPr/>
        </p:nvSpPr>
        <p:spPr>
          <a:xfrm rot="0">
            <a:off x="6577605" y="9278620"/>
            <a:ext cx="479053" cy="537845"/>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5</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grpSp>
        <p:nvGrpSpPr>
          <p:cNvPr name="Group 2" id="2"/>
          <p:cNvGrpSpPr/>
          <p:nvPr/>
        </p:nvGrpSpPr>
        <p:grpSpPr>
          <a:xfrm rot="216011">
            <a:off x="10253580" y="4592299"/>
            <a:ext cx="6898258" cy="4574261"/>
            <a:chOff x="0" y="0"/>
            <a:chExt cx="9197678" cy="6099015"/>
          </a:xfrm>
        </p:grpSpPr>
        <p:pic>
          <p:nvPicPr>
            <p:cNvPr name="Picture 3" id="3"/>
            <p:cNvPicPr>
              <a:picLocks noChangeAspect="true"/>
            </p:cNvPicPr>
            <p:nvPr/>
          </p:nvPicPr>
          <p:blipFill>
            <a:blip r:embed="rId2"/>
            <a:srcRect l="0" t="267" r="0" b="267"/>
            <a:stretch>
              <a:fillRect/>
            </a:stretch>
          </p:blipFill>
          <p:spPr>
            <a:xfrm flipH="false" flipV="false">
              <a:off x="0" y="0"/>
              <a:ext cx="9197678" cy="6099015"/>
            </a:xfrm>
            <a:prstGeom prst="rect">
              <a:avLst/>
            </a:prstGeom>
          </p:spPr>
        </p:pic>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0203051">
            <a:off x="909492" y="4935042"/>
            <a:ext cx="5909024" cy="4823913"/>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311325">
            <a:off x="-739349" y="-760034"/>
            <a:ext cx="5967209" cy="1424671"/>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8577084">
            <a:off x="7320053" y="4727660"/>
            <a:ext cx="1998194" cy="3320261"/>
          </a:xfrm>
          <a:prstGeom prst="rect">
            <a:avLst/>
          </a:prstGeom>
        </p:spPr>
      </p:pic>
      <p:sp>
        <p:nvSpPr>
          <p:cNvPr name="TextBox 7" id="7"/>
          <p:cNvSpPr txBox="true"/>
          <p:nvPr/>
        </p:nvSpPr>
        <p:spPr>
          <a:xfrm rot="-442032">
            <a:off x="1772986" y="7131705"/>
            <a:ext cx="4189002" cy="870498"/>
          </a:xfrm>
          <a:prstGeom prst="rect">
            <a:avLst/>
          </a:prstGeom>
        </p:spPr>
        <p:txBody>
          <a:bodyPr anchor="t" rtlCol="false" tIns="0" lIns="0" bIns="0" rIns="0">
            <a:spAutoFit/>
          </a:bodyPr>
          <a:lstStyle/>
          <a:p>
            <a:pPr algn="ctr" marL="0" indent="0" lvl="0">
              <a:lnSpc>
                <a:spcPts val="6695"/>
              </a:lnSpc>
              <a:spcBef>
                <a:spcPct val="0"/>
              </a:spcBef>
            </a:pPr>
            <a:r>
              <a:rPr lang="en-US" sz="6086">
                <a:solidFill>
                  <a:srgbClr val="44089B"/>
                </a:solidFill>
                <a:latin typeface="More Sugar Thin"/>
              </a:rPr>
              <a:t>Success!</a:t>
            </a:r>
          </a:p>
        </p:txBody>
      </p:sp>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526710">
            <a:off x="14343879" y="1765643"/>
            <a:ext cx="2298333" cy="2235651"/>
          </a:xfrm>
          <a:prstGeom prst="rect">
            <a:avLst/>
          </a:prstGeom>
        </p:spPr>
      </p:pic>
      <p:sp>
        <p:nvSpPr>
          <p:cNvPr name="TextBox 9" id="9"/>
          <p:cNvSpPr txBox="true"/>
          <p:nvPr/>
        </p:nvSpPr>
        <p:spPr>
          <a:xfrm rot="-442032">
            <a:off x="1412295" y="1674969"/>
            <a:ext cx="9660377" cy="1997548"/>
          </a:xfrm>
          <a:prstGeom prst="rect">
            <a:avLst/>
          </a:prstGeom>
        </p:spPr>
        <p:txBody>
          <a:bodyPr anchor="t" rtlCol="false" tIns="0" lIns="0" bIns="0" rIns="0">
            <a:spAutoFit/>
          </a:bodyPr>
          <a:lstStyle/>
          <a:p>
            <a:pPr algn="ctr" marL="0" indent="0" lvl="0">
              <a:lnSpc>
                <a:spcPts val="15440"/>
              </a:lnSpc>
              <a:spcBef>
                <a:spcPct val="0"/>
              </a:spcBef>
            </a:pPr>
            <a:r>
              <a:rPr lang="en-US" sz="14037">
                <a:solidFill>
                  <a:srgbClr val="FFFFFF"/>
                </a:solidFill>
                <a:latin typeface="More Sugar Thin"/>
              </a:rPr>
              <a:t>  Success!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741131">
            <a:off x="-5722459" y="-1376230"/>
            <a:ext cx="11444917" cy="7595263"/>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483574">
            <a:off x="12260741" y="4996592"/>
            <a:ext cx="11444917" cy="7595263"/>
          </a:xfrm>
          <a:prstGeom prst="rect">
            <a:avLst/>
          </a:prstGeom>
        </p:spPr>
      </p:pic>
      <p:sp>
        <p:nvSpPr>
          <p:cNvPr name="TextBox 4" id="4"/>
          <p:cNvSpPr txBox="true"/>
          <p:nvPr/>
        </p:nvSpPr>
        <p:spPr>
          <a:xfrm rot="0">
            <a:off x="4829635" y="1419225"/>
            <a:ext cx="8628730" cy="5810250"/>
          </a:xfrm>
          <a:prstGeom prst="rect">
            <a:avLst/>
          </a:prstGeom>
        </p:spPr>
        <p:txBody>
          <a:bodyPr anchor="t" rtlCol="false" tIns="0" lIns="0" bIns="0" rIns="0">
            <a:spAutoFit/>
          </a:bodyPr>
          <a:lstStyle/>
          <a:p>
            <a:pPr algn="ctr">
              <a:lnSpc>
                <a:spcPts val="15000"/>
              </a:lnSpc>
            </a:pPr>
            <a:r>
              <a:rPr lang="en-US" sz="15000">
                <a:solidFill>
                  <a:srgbClr val="FFFFFF"/>
                </a:solidFill>
                <a:latin typeface="Londrina Solid Regular"/>
              </a:rPr>
              <a:t>VIRTUAL</a:t>
            </a:r>
          </a:p>
          <a:p>
            <a:pPr algn="ctr" marL="0" indent="0" lvl="1">
              <a:lnSpc>
                <a:spcPts val="14999"/>
              </a:lnSpc>
              <a:spcBef>
                <a:spcPct val="0"/>
              </a:spcBef>
            </a:pPr>
            <a:r>
              <a:rPr lang="en-US" sz="14999">
                <a:solidFill>
                  <a:srgbClr val="FFFFFF"/>
                </a:solidFill>
                <a:latin typeface="Londrina Solid Regular"/>
              </a:rPr>
              <a:t>GARDENING SERIES</a:t>
            </a: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982448">
            <a:off x="8337157" y="7497486"/>
            <a:ext cx="1613686" cy="1123712"/>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27317">
            <a:off x="1284861" y="1538591"/>
            <a:ext cx="2107207" cy="2057400"/>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028700" y="5345979"/>
            <a:ext cx="4446248" cy="4114800"/>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2891921">
            <a:off x="15476215" y="509891"/>
            <a:ext cx="1249403" cy="4114800"/>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2804515">
            <a:off x="13482528" y="5345979"/>
            <a:ext cx="3643468" cy="4114800"/>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25319" y="-321336"/>
            <a:ext cx="17676877" cy="11731018"/>
          </a:xfrm>
          <a:prstGeom prst="rect">
            <a:avLst/>
          </a:prstGeom>
        </p:spPr>
      </p:pic>
      <p:sp>
        <p:nvSpPr>
          <p:cNvPr name="TextBox 3" id="3"/>
          <p:cNvSpPr txBox="true"/>
          <p:nvPr/>
        </p:nvSpPr>
        <p:spPr>
          <a:xfrm rot="0">
            <a:off x="1151465" y="789305"/>
            <a:ext cx="4720470" cy="1762125"/>
          </a:xfrm>
          <a:prstGeom prst="rect">
            <a:avLst/>
          </a:prstGeom>
        </p:spPr>
        <p:txBody>
          <a:bodyPr anchor="t" rtlCol="false" tIns="0" lIns="0" bIns="0" rIns="0">
            <a:spAutoFit/>
          </a:bodyPr>
          <a:lstStyle/>
          <a:p>
            <a:pPr>
              <a:lnSpc>
                <a:spcPts val="6959"/>
              </a:lnSpc>
            </a:pPr>
            <a:r>
              <a:rPr lang="en-US" sz="5799">
                <a:solidFill>
                  <a:srgbClr val="FFE6A5"/>
                </a:solidFill>
                <a:latin typeface="Londrina Solid Regular"/>
              </a:rPr>
              <a:t>Virtual </a:t>
            </a:r>
          </a:p>
          <a:p>
            <a:pPr marL="0" indent="0" lvl="1">
              <a:lnSpc>
                <a:spcPts val="6959"/>
              </a:lnSpc>
              <a:spcBef>
                <a:spcPct val="0"/>
              </a:spcBef>
            </a:pPr>
            <a:r>
              <a:rPr lang="en-US" sz="5799">
                <a:solidFill>
                  <a:srgbClr val="FFE6A5"/>
                </a:solidFill>
                <a:latin typeface="Londrina Solid Regular"/>
              </a:rPr>
              <a:t>Gardening Series</a:t>
            </a:r>
          </a:p>
        </p:txBody>
      </p:sp>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77903">
            <a:off x="7250469" y="7691563"/>
            <a:ext cx="2451729" cy="2268964"/>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70079" b="57323"/>
          <a:stretch>
            <a:fillRect/>
          </a:stretch>
        </p:blipFill>
        <p:spPr>
          <a:xfrm flipH="true" flipV="false" rot="-654847">
            <a:off x="3346171" y="268107"/>
            <a:ext cx="775197" cy="1061446"/>
          </a:xfrm>
          <a:prstGeom prst="rect">
            <a:avLst/>
          </a:prstGeom>
        </p:spPr>
      </p:pic>
      <p:grpSp>
        <p:nvGrpSpPr>
          <p:cNvPr name="Group 6" id="6"/>
          <p:cNvGrpSpPr/>
          <p:nvPr/>
        </p:nvGrpSpPr>
        <p:grpSpPr>
          <a:xfrm rot="0">
            <a:off x="9355683" y="5479562"/>
            <a:ext cx="8710119" cy="2112010"/>
            <a:chOff x="0" y="0"/>
            <a:chExt cx="11613492" cy="2816013"/>
          </a:xfrm>
        </p:grpSpPr>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63500"/>
              <a:ext cx="844279" cy="844279"/>
            </a:xfrm>
            <a:prstGeom prst="rect">
              <a:avLst/>
            </a:prstGeom>
          </p:spPr>
        </p:pic>
        <p:sp>
          <p:nvSpPr>
            <p:cNvPr name="TextBox 8" id="8"/>
            <p:cNvSpPr txBox="true"/>
            <p:nvPr/>
          </p:nvSpPr>
          <p:spPr>
            <a:xfrm rot="0">
              <a:off x="1098279" y="-9525"/>
              <a:ext cx="10515213" cy="28255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Began as a way to continue a single branch in-person program immediately following the initial COVID disruptions and has since grown continuously in popularity</a:t>
              </a:r>
            </a:p>
          </p:txBody>
        </p:sp>
      </p:grpSp>
      <p:grpSp>
        <p:nvGrpSpPr>
          <p:cNvPr name="Group 9" id="9"/>
          <p:cNvGrpSpPr/>
          <p:nvPr/>
        </p:nvGrpSpPr>
        <p:grpSpPr>
          <a:xfrm rot="0">
            <a:off x="9275977" y="846455"/>
            <a:ext cx="8644282" cy="2121535"/>
            <a:chOff x="0" y="0"/>
            <a:chExt cx="11525710" cy="2828713"/>
          </a:xfrm>
        </p:grpSpPr>
        <p:pic>
          <p:nvPicPr>
            <p:cNvPr name="Picture 10" id="10"/>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11" id="11"/>
            <p:cNvSpPr txBox="true"/>
            <p:nvPr/>
          </p:nvSpPr>
          <p:spPr>
            <a:xfrm rot="0">
              <a:off x="1098279" y="3175"/>
              <a:ext cx="10427431" cy="28255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Hosting an ongoing monthly series of locally relevant talks provided by the gardening experts of Vancouver Island Master Gardeners Association (VIMGA)</a:t>
              </a:r>
            </a:p>
          </p:txBody>
        </p:sp>
      </p:grpSp>
      <p:grpSp>
        <p:nvGrpSpPr>
          <p:cNvPr name="Group 12" id="12"/>
          <p:cNvGrpSpPr/>
          <p:nvPr/>
        </p:nvGrpSpPr>
        <p:grpSpPr>
          <a:xfrm rot="0">
            <a:off x="9342652" y="3612515"/>
            <a:ext cx="8192949" cy="1054735"/>
            <a:chOff x="0" y="0"/>
            <a:chExt cx="10923932" cy="1406313"/>
          </a:xfrm>
        </p:grpSpPr>
        <p:pic>
          <p:nvPicPr>
            <p:cNvPr name="Picture 13" id="13"/>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14" id="14"/>
            <p:cNvSpPr txBox="true"/>
            <p:nvPr/>
          </p:nvSpPr>
          <p:spPr>
            <a:xfrm rot="0">
              <a:off x="1110979" y="3175"/>
              <a:ext cx="9812953" cy="14031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Building a library of all of the recorded events and related gardening resources</a:t>
              </a:r>
            </a:p>
          </p:txBody>
        </p:sp>
      </p:grpSp>
      <p:pic>
        <p:nvPicPr>
          <p:cNvPr name="Picture 15" id="15"/>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912464" y="5907619"/>
            <a:ext cx="6251768" cy="4114800"/>
          </a:xfrm>
          <a:prstGeom prst="rect">
            <a:avLst/>
          </a:prstGeom>
        </p:spPr>
      </p:pic>
      <p:pic>
        <p:nvPicPr>
          <p:cNvPr name="Picture 16" id="16"/>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6503483">
            <a:off x="13308106" y="6835158"/>
            <a:ext cx="922129" cy="3993471"/>
          </a:xfrm>
          <a:prstGeom prst="rect">
            <a:avLst/>
          </a:prstGeom>
        </p:spPr>
      </p:pic>
      <p:sp>
        <p:nvSpPr>
          <p:cNvPr name="TextBox 17" id="17"/>
          <p:cNvSpPr txBox="true"/>
          <p:nvPr/>
        </p:nvSpPr>
        <p:spPr>
          <a:xfrm rot="0">
            <a:off x="1179273" y="3346874"/>
            <a:ext cx="6457950" cy="1825625"/>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What are we doing?</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137548">
            <a:off x="-6527556" y="-2109865"/>
            <a:ext cx="17676877" cy="11731018"/>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518799">
            <a:off x="1000955" y="8134655"/>
            <a:ext cx="1221746" cy="1265462"/>
          </a:xfrm>
          <a:prstGeom prst="rect">
            <a:avLst/>
          </a:prstGeom>
        </p:spPr>
      </p:pic>
      <p:sp>
        <p:nvSpPr>
          <p:cNvPr name="TextBox 4" id="4"/>
          <p:cNvSpPr txBox="true"/>
          <p:nvPr/>
        </p:nvSpPr>
        <p:spPr>
          <a:xfrm rot="0">
            <a:off x="1151465" y="789305"/>
            <a:ext cx="4720470" cy="1762125"/>
          </a:xfrm>
          <a:prstGeom prst="rect">
            <a:avLst/>
          </a:prstGeom>
        </p:spPr>
        <p:txBody>
          <a:bodyPr anchor="t" rtlCol="false" tIns="0" lIns="0" bIns="0" rIns="0">
            <a:spAutoFit/>
          </a:bodyPr>
          <a:lstStyle/>
          <a:p>
            <a:pPr>
              <a:lnSpc>
                <a:spcPts val="6959"/>
              </a:lnSpc>
            </a:pPr>
            <a:r>
              <a:rPr lang="en-US" sz="5799">
                <a:solidFill>
                  <a:srgbClr val="FFE6A5"/>
                </a:solidFill>
                <a:latin typeface="Londrina Solid Regular"/>
              </a:rPr>
              <a:t>Virtual </a:t>
            </a:r>
          </a:p>
          <a:p>
            <a:pPr marL="0" indent="0" lvl="1">
              <a:lnSpc>
                <a:spcPts val="6959"/>
              </a:lnSpc>
              <a:spcBef>
                <a:spcPct val="0"/>
              </a:spcBef>
            </a:pPr>
            <a:r>
              <a:rPr lang="en-US" sz="5799">
                <a:solidFill>
                  <a:srgbClr val="FFE6A5"/>
                </a:solidFill>
                <a:latin typeface="Londrina Solid Regular"/>
              </a:rPr>
              <a:t>Gardening Series</a:t>
            </a:r>
          </a:p>
        </p:txBody>
      </p:sp>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70079" b="57323"/>
          <a:stretch>
            <a:fillRect/>
          </a:stretch>
        </p:blipFill>
        <p:spPr>
          <a:xfrm flipH="true" flipV="false" rot="-654847">
            <a:off x="3346171" y="268107"/>
            <a:ext cx="775197" cy="1061446"/>
          </a:xfrm>
          <a:prstGeom prst="rect">
            <a:avLst/>
          </a:prstGeom>
        </p:spPr>
      </p:pic>
      <p:pic>
        <p:nvPicPr>
          <p:cNvPr name="Picture 6" id="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275266">
            <a:off x="9858155" y="952107"/>
            <a:ext cx="6946477" cy="2205507"/>
          </a:xfrm>
          <a:prstGeom prst="rect">
            <a:avLst/>
          </a:prstGeom>
        </p:spPr>
      </p:pic>
      <p:pic>
        <p:nvPicPr>
          <p:cNvPr name="Picture 7" id="7"/>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true" rot="-187562">
            <a:off x="9880263" y="3020937"/>
            <a:ext cx="6946477" cy="2205507"/>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275266">
            <a:off x="9842675" y="5172994"/>
            <a:ext cx="6946477" cy="2205507"/>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true" rot="-187562">
            <a:off x="9807769" y="7283438"/>
            <a:ext cx="6946477" cy="2205507"/>
          </a:xfrm>
          <a:prstGeom prst="rect">
            <a:avLst/>
          </a:prstGeom>
        </p:spPr>
      </p:pic>
      <p:pic>
        <p:nvPicPr>
          <p:cNvPr name="Picture 10" id="10"/>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726725">
            <a:off x="2709017" y="5595378"/>
            <a:ext cx="3015026" cy="4114800"/>
          </a:xfrm>
          <a:prstGeom prst="rect">
            <a:avLst/>
          </a:prstGeom>
        </p:spPr>
      </p:pic>
      <p:sp>
        <p:nvSpPr>
          <p:cNvPr name="TextBox 11" id="11"/>
          <p:cNvSpPr txBox="true"/>
          <p:nvPr/>
        </p:nvSpPr>
        <p:spPr>
          <a:xfrm rot="0">
            <a:off x="282725" y="3244215"/>
            <a:ext cx="6457950" cy="1825625"/>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Why are we doing it?</a:t>
            </a:r>
          </a:p>
        </p:txBody>
      </p:sp>
      <p:sp>
        <p:nvSpPr>
          <p:cNvPr name="TextBox 12" id="12"/>
          <p:cNvSpPr txBox="true"/>
          <p:nvPr/>
        </p:nvSpPr>
        <p:spPr>
          <a:xfrm rot="0">
            <a:off x="10517279" y="3799840"/>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Food security &amp; affordability</a:t>
            </a:r>
          </a:p>
        </p:txBody>
      </p:sp>
      <p:sp>
        <p:nvSpPr>
          <p:cNvPr name="TextBox 13" id="13"/>
          <p:cNvSpPr txBox="true"/>
          <p:nvPr/>
        </p:nvSpPr>
        <p:spPr>
          <a:xfrm rot="0">
            <a:off x="10333140" y="5951897"/>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Seed Libraries in our branches</a:t>
            </a:r>
          </a:p>
        </p:txBody>
      </p:sp>
      <p:sp>
        <p:nvSpPr>
          <p:cNvPr name="TextBox 14" id="14"/>
          <p:cNvSpPr txBox="true"/>
          <p:nvPr/>
        </p:nvSpPr>
        <p:spPr>
          <a:xfrm rot="0">
            <a:off x="10517279" y="8030958"/>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People just love gardening!</a:t>
            </a:r>
          </a:p>
        </p:txBody>
      </p:sp>
      <p:sp>
        <p:nvSpPr>
          <p:cNvPr name="TextBox 15" id="15"/>
          <p:cNvSpPr txBox="true"/>
          <p:nvPr/>
        </p:nvSpPr>
        <p:spPr>
          <a:xfrm rot="0">
            <a:off x="10333140" y="1731010"/>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Growing skills &amp; literacy</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44089B"/>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137548">
            <a:off x="-6527556" y="-2109865"/>
            <a:ext cx="17676877" cy="11731018"/>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518799">
            <a:off x="1532023" y="7722077"/>
            <a:ext cx="1221746" cy="1265462"/>
          </a:xfrm>
          <a:prstGeom prst="rect">
            <a:avLst/>
          </a:prstGeom>
        </p:spPr>
      </p:pic>
      <p:pic>
        <p:nvPicPr>
          <p:cNvPr name="Picture 4" id="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980755" y="9072186"/>
            <a:ext cx="1486339" cy="689121"/>
          </a:xfrm>
          <a:prstGeom prst="rect">
            <a:avLst/>
          </a:prstGeom>
        </p:spPr>
      </p:pic>
      <p:sp>
        <p:nvSpPr>
          <p:cNvPr name="TextBox 5" id="5"/>
          <p:cNvSpPr txBox="true"/>
          <p:nvPr/>
        </p:nvSpPr>
        <p:spPr>
          <a:xfrm rot="0">
            <a:off x="1151465" y="789305"/>
            <a:ext cx="4720470" cy="1762125"/>
          </a:xfrm>
          <a:prstGeom prst="rect">
            <a:avLst/>
          </a:prstGeom>
        </p:spPr>
        <p:txBody>
          <a:bodyPr anchor="t" rtlCol="false" tIns="0" lIns="0" bIns="0" rIns="0">
            <a:spAutoFit/>
          </a:bodyPr>
          <a:lstStyle/>
          <a:p>
            <a:pPr>
              <a:lnSpc>
                <a:spcPts val="6959"/>
              </a:lnSpc>
            </a:pPr>
            <a:r>
              <a:rPr lang="en-US" sz="5799">
                <a:solidFill>
                  <a:srgbClr val="FFE6A5"/>
                </a:solidFill>
                <a:latin typeface="Londrina Solid Regular"/>
              </a:rPr>
              <a:t>Virtual </a:t>
            </a:r>
          </a:p>
          <a:p>
            <a:pPr marL="0" indent="0" lvl="1">
              <a:lnSpc>
                <a:spcPts val="6959"/>
              </a:lnSpc>
              <a:spcBef>
                <a:spcPct val="0"/>
              </a:spcBef>
            </a:pPr>
            <a:r>
              <a:rPr lang="en-US" sz="5799">
                <a:solidFill>
                  <a:srgbClr val="FFE6A5"/>
                </a:solidFill>
                <a:latin typeface="Londrina Solid Regular"/>
              </a:rPr>
              <a:t>Gardening Series</a:t>
            </a:r>
          </a:p>
        </p:txBody>
      </p:sp>
      <p:sp>
        <p:nvSpPr>
          <p:cNvPr name="TextBox 6" id="6"/>
          <p:cNvSpPr txBox="true"/>
          <p:nvPr/>
        </p:nvSpPr>
        <p:spPr>
          <a:xfrm rot="0">
            <a:off x="282725" y="3635910"/>
            <a:ext cx="6457950" cy="1825625"/>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Why are we doing it?</a:t>
            </a:r>
          </a:p>
        </p:txBody>
      </p:sp>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70079" b="57323"/>
          <a:stretch>
            <a:fillRect/>
          </a:stretch>
        </p:blipFill>
        <p:spPr>
          <a:xfrm flipH="true" flipV="false" rot="-654847">
            <a:off x="3346171" y="268107"/>
            <a:ext cx="775197" cy="1061446"/>
          </a:xfrm>
          <a:prstGeom prst="rect">
            <a:avLst/>
          </a:prstGeom>
        </p:spPr>
      </p:pic>
      <p:pic>
        <p:nvPicPr>
          <p:cNvPr name="Picture 8" id="8"/>
          <p:cNvPicPr>
            <a:picLocks noChangeAspect="true"/>
          </p:cNvPicPr>
          <p:nvPr/>
        </p:nvPicPr>
        <p:blipFill>
          <a:blip r:embed="rId11"/>
          <a:srcRect l="0" t="0" r="0" b="0"/>
          <a:stretch>
            <a:fillRect/>
          </a:stretch>
        </p:blipFill>
        <p:spPr>
          <a:xfrm flipH="false" flipV="false" rot="0">
            <a:off x="7778301" y="1346735"/>
            <a:ext cx="10368000" cy="8229600"/>
          </a:xfrm>
          <a:prstGeom prst="rect">
            <a:avLst/>
          </a:prstGeom>
        </p:spPr>
      </p:pic>
      <p:sp>
        <p:nvSpPr>
          <p:cNvPr name="TextBox 9" id="9"/>
          <p:cNvSpPr txBox="true"/>
          <p:nvPr/>
        </p:nvSpPr>
        <p:spPr>
          <a:xfrm rot="0">
            <a:off x="11516901" y="474151"/>
            <a:ext cx="6457950" cy="1825625"/>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For the Onion Friends!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25319" y="-321336"/>
            <a:ext cx="17676877" cy="11731018"/>
          </a:xfrm>
          <a:prstGeom prst="rect">
            <a:avLst/>
          </a:prstGeom>
        </p:spPr>
      </p:pic>
      <p:sp>
        <p:nvSpPr>
          <p:cNvPr name="TextBox 3" id="3"/>
          <p:cNvSpPr txBox="true"/>
          <p:nvPr/>
        </p:nvSpPr>
        <p:spPr>
          <a:xfrm rot="0">
            <a:off x="1151465" y="789305"/>
            <a:ext cx="4720470" cy="1762125"/>
          </a:xfrm>
          <a:prstGeom prst="rect">
            <a:avLst/>
          </a:prstGeom>
        </p:spPr>
        <p:txBody>
          <a:bodyPr anchor="t" rtlCol="false" tIns="0" lIns="0" bIns="0" rIns="0">
            <a:spAutoFit/>
          </a:bodyPr>
          <a:lstStyle/>
          <a:p>
            <a:pPr>
              <a:lnSpc>
                <a:spcPts val="6959"/>
              </a:lnSpc>
            </a:pPr>
            <a:r>
              <a:rPr lang="en-US" sz="5799">
                <a:solidFill>
                  <a:srgbClr val="FFE6A5"/>
                </a:solidFill>
                <a:latin typeface="Londrina Solid Regular"/>
              </a:rPr>
              <a:t>Virtual </a:t>
            </a:r>
          </a:p>
          <a:p>
            <a:pPr marL="0" indent="0" lvl="1">
              <a:lnSpc>
                <a:spcPts val="6959"/>
              </a:lnSpc>
              <a:spcBef>
                <a:spcPct val="0"/>
              </a:spcBef>
            </a:pPr>
            <a:r>
              <a:rPr lang="en-US" sz="5799">
                <a:solidFill>
                  <a:srgbClr val="FFE6A5"/>
                </a:solidFill>
                <a:latin typeface="Londrina Solid Regular"/>
              </a:rPr>
              <a:t>Gardening Series</a:t>
            </a:r>
          </a:p>
        </p:txBody>
      </p:sp>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77903">
            <a:off x="4504399" y="6490602"/>
            <a:ext cx="3061592" cy="2833364"/>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70079" b="57323"/>
          <a:stretch>
            <a:fillRect/>
          </a:stretch>
        </p:blipFill>
        <p:spPr>
          <a:xfrm flipH="true" flipV="false" rot="-654847">
            <a:off x="3346171" y="268107"/>
            <a:ext cx="775197" cy="1061446"/>
          </a:xfrm>
          <a:prstGeom prst="rect">
            <a:avLst/>
          </a:prstGeom>
        </p:spPr>
      </p:pic>
      <p:grpSp>
        <p:nvGrpSpPr>
          <p:cNvPr name="Group 6" id="6"/>
          <p:cNvGrpSpPr/>
          <p:nvPr/>
        </p:nvGrpSpPr>
        <p:grpSpPr>
          <a:xfrm rot="0">
            <a:off x="10457277" y="460364"/>
            <a:ext cx="7376922" cy="2112010"/>
            <a:chOff x="0" y="0"/>
            <a:chExt cx="9835896" cy="2816013"/>
          </a:xfrm>
        </p:grpSpPr>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63500"/>
              <a:ext cx="844279" cy="844279"/>
            </a:xfrm>
            <a:prstGeom prst="rect">
              <a:avLst/>
            </a:prstGeom>
          </p:spPr>
        </p:pic>
        <p:sp>
          <p:nvSpPr>
            <p:cNvPr name="TextBox 8" id="8"/>
            <p:cNvSpPr txBox="true"/>
            <p:nvPr/>
          </p:nvSpPr>
          <p:spPr>
            <a:xfrm rot="0">
              <a:off x="1098279" y="-9525"/>
              <a:ext cx="8737617" cy="28255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Work with a VIMGA coordinator to create a yearly month-by-month schedule of topics and find presenters</a:t>
              </a:r>
            </a:p>
          </p:txBody>
        </p:sp>
      </p:grpSp>
      <p:grpSp>
        <p:nvGrpSpPr>
          <p:cNvPr name="Group 9" id="9"/>
          <p:cNvGrpSpPr/>
          <p:nvPr/>
        </p:nvGrpSpPr>
        <p:grpSpPr>
          <a:xfrm rot="0">
            <a:off x="10466802" y="2949812"/>
            <a:ext cx="7473390" cy="633209"/>
            <a:chOff x="0" y="0"/>
            <a:chExt cx="9964520" cy="844279"/>
          </a:xfrm>
        </p:grpSpPr>
        <p:pic>
          <p:nvPicPr>
            <p:cNvPr name="Picture 10" id="10"/>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11" id="11"/>
            <p:cNvSpPr txBox="true"/>
            <p:nvPr/>
          </p:nvSpPr>
          <p:spPr>
            <a:xfrm rot="0">
              <a:off x="1098279" y="28575"/>
              <a:ext cx="8866241" cy="6919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Registration via Eventbrite</a:t>
              </a:r>
            </a:p>
          </p:txBody>
        </p:sp>
      </p:grpSp>
      <p:grpSp>
        <p:nvGrpSpPr>
          <p:cNvPr name="Group 12" id="12"/>
          <p:cNvGrpSpPr/>
          <p:nvPr/>
        </p:nvGrpSpPr>
        <p:grpSpPr>
          <a:xfrm rot="0">
            <a:off x="10420228" y="4234169"/>
            <a:ext cx="7413971" cy="1578610"/>
            <a:chOff x="0" y="0"/>
            <a:chExt cx="9885295" cy="2104813"/>
          </a:xfrm>
        </p:grpSpPr>
        <p:pic>
          <p:nvPicPr>
            <p:cNvPr name="Picture 13" id="13"/>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14" id="14"/>
            <p:cNvSpPr txBox="true"/>
            <p:nvPr/>
          </p:nvSpPr>
          <p:spPr>
            <a:xfrm rot="0">
              <a:off x="1098279" y="-9525"/>
              <a:ext cx="8787016" cy="21143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Use webinar function of Zoom to ensure privacy of attendees for recording</a:t>
              </a:r>
            </a:p>
          </p:txBody>
        </p:sp>
      </p:grpSp>
      <p:grpSp>
        <p:nvGrpSpPr>
          <p:cNvPr name="Group 15" id="15"/>
          <p:cNvGrpSpPr/>
          <p:nvPr/>
        </p:nvGrpSpPr>
        <p:grpSpPr>
          <a:xfrm rot="0">
            <a:off x="10420228" y="6279504"/>
            <a:ext cx="7376922" cy="1045210"/>
            <a:chOff x="0" y="0"/>
            <a:chExt cx="9835896" cy="1393613"/>
          </a:xfrm>
        </p:grpSpPr>
        <p:pic>
          <p:nvPicPr>
            <p:cNvPr name="Picture 16" id="1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17" id="17"/>
            <p:cNvSpPr txBox="true"/>
            <p:nvPr/>
          </p:nvSpPr>
          <p:spPr>
            <a:xfrm rot="0">
              <a:off x="1098279" y="-9525"/>
              <a:ext cx="8737617" cy="14031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Provide book lists for topics chosen by the Master Gardener</a:t>
              </a:r>
            </a:p>
          </p:txBody>
        </p:sp>
      </p:grpSp>
      <p:grpSp>
        <p:nvGrpSpPr>
          <p:cNvPr name="Group 18" id="18"/>
          <p:cNvGrpSpPr/>
          <p:nvPr/>
        </p:nvGrpSpPr>
        <p:grpSpPr>
          <a:xfrm rot="0">
            <a:off x="10420228" y="7791439"/>
            <a:ext cx="7376922" cy="2112010"/>
            <a:chOff x="0" y="0"/>
            <a:chExt cx="9835896" cy="2816013"/>
          </a:xfrm>
        </p:grpSpPr>
        <p:pic>
          <p:nvPicPr>
            <p:cNvPr name="Picture 19" id="1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20" id="20"/>
            <p:cNvSpPr txBox="true"/>
            <p:nvPr/>
          </p:nvSpPr>
          <p:spPr>
            <a:xfrm rot="0">
              <a:off x="1098279" y="-9525"/>
              <a:ext cx="8737617" cy="28255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Attendees listen to the presentation portion and put their questions into the Q &amp; A feature of Zoom webinars</a:t>
              </a:r>
            </a:p>
          </p:txBody>
        </p:sp>
      </p:grpSp>
      <p:pic>
        <p:nvPicPr>
          <p:cNvPr name="Picture 21" id="21"/>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79273" y="5410254"/>
            <a:ext cx="2476361" cy="4114800"/>
          </a:xfrm>
          <a:prstGeom prst="rect">
            <a:avLst/>
          </a:prstGeom>
        </p:spPr>
      </p:pic>
      <p:pic>
        <p:nvPicPr>
          <p:cNvPr name="Picture 22" id="22"/>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9997765">
            <a:off x="7873812" y="1437619"/>
            <a:ext cx="902336" cy="4431112"/>
          </a:xfrm>
          <a:prstGeom prst="rect">
            <a:avLst/>
          </a:prstGeom>
        </p:spPr>
      </p:pic>
      <p:sp>
        <p:nvSpPr>
          <p:cNvPr name="TextBox 23" id="23"/>
          <p:cNvSpPr txBox="true"/>
          <p:nvPr/>
        </p:nvSpPr>
        <p:spPr>
          <a:xfrm rot="0">
            <a:off x="1179273" y="3043912"/>
            <a:ext cx="6457950" cy="1825625"/>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How are we doing it?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137548">
            <a:off x="-5225319" y="-321336"/>
            <a:ext cx="17676877" cy="11731018"/>
          </a:xfrm>
          <a:prstGeom prst="rect">
            <a:avLst/>
          </a:prstGeom>
        </p:spPr>
      </p:pic>
      <p:sp>
        <p:nvSpPr>
          <p:cNvPr name="TextBox 3" id="3"/>
          <p:cNvSpPr txBox="true"/>
          <p:nvPr/>
        </p:nvSpPr>
        <p:spPr>
          <a:xfrm rot="0">
            <a:off x="1151465" y="789305"/>
            <a:ext cx="4720470" cy="1762125"/>
          </a:xfrm>
          <a:prstGeom prst="rect">
            <a:avLst/>
          </a:prstGeom>
        </p:spPr>
        <p:txBody>
          <a:bodyPr anchor="t" rtlCol="false" tIns="0" lIns="0" bIns="0" rIns="0">
            <a:spAutoFit/>
          </a:bodyPr>
          <a:lstStyle/>
          <a:p>
            <a:pPr>
              <a:lnSpc>
                <a:spcPts val="6959"/>
              </a:lnSpc>
            </a:pPr>
            <a:r>
              <a:rPr lang="en-US" sz="5799">
                <a:solidFill>
                  <a:srgbClr val="FFE6A5"/>
                </a:solidFill>
                <a:latin typeface="Londrina Solid Regular"/>
              </a:rPr>
              <a:t>Virtual </a:t>
            </a:r>
          </a:p>
          <a:p>
            <a:pPr marL="0" indent="0" lvl="1">
              <a:lnSpc>
                <a:spcPts val="6959"/>
              </a:lnSpc>
              <a:spcBef>
                <a:spcPct val="0"/>
              </a:spcBef>
            </a:pPr>
            <a:r>
              <a:rPr lang="en-US" sz="5799">
                <a:solidFill>
                  <a:srgbClr val="FFE6A5"/>
                </a:solidFill>
                <a:latin typeface="Londrina Solid Regular"/>
              </a:rPr>
              <a:t>Gardening Series</a:t>
            </a:r>
          </a:p>
        </p:txBody>
      </p:sp>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70079" b="57323"/>
          <a:stretch>
            <a:fillRect/>
          </a:stretch>
        </p:blipFill>
        <p:spPr>
          <a:xfrm flipH="true" flipV="false" rot="-654847">
            <a:off x="3346171" y="268107"/>
            <a:ext cx="775197" cy="1061446"/>
          </a:xfrm>
          <a:prstGeom prst="rect">
            <a:avLst/>
          </a:prstGeom>
        </p:spPr>
      </p:pic>
      <p:pic>
        <p:nvPicPr>
          <p:cNvPr name="Picture 5" id="5"/>
          <p:cNvPicPr>
            <a:picLocks noChangeAspect="true"/>
          </p:cNvPicPr>
          <p:nvPr/>
        </p:nvPicPr>
        <p:blipFill>
          <a:blip r:embed="rId7"/>
          <a:srcRect l="0" t="0" r="0" b="0"/>
          <a:stretch>
            <a:fillRect/>
          </a:stretch>
        </p:blipFill>
        <p:spPr>
          <a:xfrm flipH="false" flipV="false" rot="0">
            <a:off x="8056962" y="594677"/>
            <a:ext cx="9606566" cy="5414881"/>
          </a:xfrm>
          <a:prstGeom prst="rect">
            <a:avLst/>
          </a:prstGeom>
        </p:spPr>
      </p:pic>
      <p:pic>
        <p:nvPicPr>
          <p:cNvPr name="Picture 6" id="6"/>
          <p:cNvPicPr>
            <a:picLocks noChangeAspect="true"/>
          </p:cNvPicPr>
          <p:nvPr/>
        </p:nvPicPr>
        <p:blipFill>
          <a:blip r:embed="rId8"/>
          <a:srcRect l="0" t="0" r="0" b="0"/>
          <a:stretch>
            <a:fillRect/>
          </a:stretch>
        </p:blipFill>
        <p:spPr>
          <a:xfrm flipH="false" flipV="false" rot="0">
            <a:off x="7049002" y="6868118"/>
            <a:ext cx="10614526" cy="2883613"/>
          </a:xfrm>
          <a:prstGeom prst="rect">
            <a:avLst/>
          </a:prstGeom>
        </p:spPr>
      </p:pic>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807247" y="7186930"/>
            <a:ext cx="3287740" cy="2809524"/>
          </a:xfrm>
          <a:prstGeom prst="rect">
            <a:avLst/>
          </a:prstGeom>
        </p:spPr>
      </p:pic>
      <p:sp>
        <p:nvSpPr>
          <p:cNvPr name="TextBox 8" id="8"/>
          <p:cNvSpPr txBox="true"/>
          <p:nvPr/>
        </p:nvSpPr>
        <p:spPr>
          <a:xfrm rot="0">
            <a:off x="1151465" y="3084830"/>
            <a:ext cx="6457950" cy="3635375"/>
          </a:xfrm>
          <a:prstGeom prst="rect">
            <a:avLst/>
          </a:prstGeom>
        </p:spPr>
        <p:txBody>
          <a:bodyPr anchor="t" rtlCol="false" tIns="0" lIns="0" bIns="0" rIns="0">
            <a:spAutoFit/>
          </a:bodyPr>
          <a:lstStyle/>
          <a:p>
            <a:pPr marL="0" indent="0" lvl="0">
              <a:lnSpc>
                <a:spcPts val="7150"/>
              </a:lnSpc>
              <a:spcBef>
                <a:spcPct val="0"/>
              </a:spcBef>
            </a:pPr>
            <a:r>
              <a:rPr lang="en-US" sz="6500">
                <a:solidFill>
                  <a:srgbClr val="FFFFFF"/>
                </a:solidFill>
                <a:latin typeface="More Sugar Thin"/>
              </a:rPr>
              <a:t>Niche Academy platform with YouTube embedded video</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414333">
            <a:off x="-3406334" y="5578661"/>
            <a:ext cx="11444917" cy="7595263"/>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2700000">
            <a:off x="10774286" y="-3236534"/>
            <a:ext cx="11444917" cy="7595263"/>
          </a:xfrm>
          <a:prstGeom prst="rect">
            <a:avLst/>
          </a:prstGeom>
        </p:spPr>
      </p:pic>
      <p:pic>
        <p:nvPicPr>
          <p:cNvPr name="Picture 4" id="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934830">
            <a:off x="2108527" y="8058237"/>
            <a:ext cx="954295" cy="988441"/>
          </a:xfrm>
          <a:prstGeom prst="rect">
            <a:avLst/>
          </a:prstGeom>
        </p:spPr>
      </p:pic>
      <p:pic>
        <p:nvPicPr>
          <p:cNvPr name="Picture 5" id="5"/>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0825" t="37132" r="0" b="0"/>
          <a:stretch>
            <a:fillRect/>
          </a:stretch>
        </p:blipFill>
        <p:spPr>
          <a:xfrm flipH="false" flipV="false" rot="-7829515">
            <a:off x="16084295" y="2734152"/>
            <a:ext cx="1100412" cy="1122317"/>
          </a:xfrm>
          <a:prstGeom prst="rect">
            <a:avLst/>
          </a:prstGeom>
        </p:spPr>
      </p:pic>
      <p:pic>
        <p:nvPicPr>
          <p:cNvPr name="Picture 6" id="6"/>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5049251" y="415457"/>
            <a:ext cx="2719505" cy="5499000"/>
          </a:xfrm>
          <a:prstGeom prst="rect">
            <a:avLst/>
          </a:prstGeom>
        </p:spPr>
      </p:pic>
      <p:pic>
        <p:nvPicPr>
          <p:cNvPr name="Picture 7" id="7"/>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741326" y="7136596"/>
            <a:ext cx="4077089" cy="2831723"/>
          </a:xfrm>
          <a:prstGeom prst="rect">
            <a:avLst/>
          </a:prstGeom>
        </p:spPr>
      </p:pic>
      <p:sp>
        <p:nvSpPr>
          <p:cNvPr name="TextBox 8" id="8"/>
          <p:cNvSpPr txBox="true"/>
          <p:nvPr/>
        </p:nvSpPr>
        <p:spPr>
          <a:xfrm rot="0">
            <a:off x="3903327" y="657029"/>
            <a:ext cx="7166646" cy="1339929"/>
          </a:xfrm>
          <a:prstGeom prst="rect">
            <a:avLst/>
          </a:prstGeom>
        </p:spPr>
        <p:txBody>
          <a:bodyPr anchor="t" rtlCol="false" tIns="0" lIns="0" bIns="0" rIns="0">
            <a:spAutoFit/>
          </a:bodyPr>
          <a:lstStyle/>
          <a:p>
            <a:pPr marL="0" indent="0" lvl="1">
              <a:lnSpc>
                <a:spcPts val="10566"/>
              </a:lnSpc>
              <a:spcBef>
                <a:spcPct val="0"/>
              </a:spcBef>
            </a:pPr>
            <a:r>
              <a:rPr lang="en-US" sz="8805">
                <a:solidFill>
                  <a:srgbClr val="FFE6A5"/>
                </a:solidFill>
                <a:latin typeface="Londrina Solid Regular"/>
              </a:rPr>
              <a:t>How is it going?</a:t>
            </a:r>
          </a:p>
        </p:txBody>
      </p:sp>
      <p:grpSp>
        <p:nvGrpSpPr>
          <p:cNvPr name="Group 9" id="9"/>
          <p:cNvGrpSpPr/>
          <p:nvPr/>
        </p:nvGrpSpPr>
        <p:grpSpPr>
          <a:xfrm rot="0">
            <a:off x="424721" y="1996958"/>
            <a:ext cx="6864621" cy="2797175"/>
            <a:chOff x="0" y="0"/>
            <a:chExt cx="9152828" cy="3729567"/>
          </a:xfrm>
        </p:grpSpPr>
        <p:sp>
          <p:nvSpPr>
            <p:cNvPr name="TextBox 10" id="10"/>
            <p:cNvSpPr txBox="true"/>
            <p:nvPr/>
          </p:nvSpPr>
          <p:spPr>
            <a:xfrm rot="0">
              <a:off x="1189502" y="66675"/>
              <a:ext cx="7963326" cy="3662892"/>
            </a:xfrm>
            <a:prstGeom prst="rect">
              <a:avLst/>
            </a:prstGeom>
          </p:spPr>
          <p:txBody>
            <a:bodyPr anchor="t" rtlCol="false" tIns="0" lIns="0" bIns="0" rIns="0">
              <a:spAutoFit/>
            </a:bodyPr>
            <a:lstStyle/>
            <a:p>
              <a:pPr marL="0" indent="0" lvl="0">
                <a:lnSpc>
                  <a:spcPts val="7150"/>
                </a:lnSpc>
                <a:spcBef>
                  <a:spcPct val="0"/>
                </a:spcBef>
              </a:pPr>
              <a:r>
                <a:rPr lang="en-US" sz="6500">
                  <a:solidFill>
                    <a:srgbClr val="FFFFFF"/>
                  </a:solidFill>
                  <a:latin typeface="More Sugar Thin"/>
                </a:rPr>
                <a:t>Growing Vegetables for Winter Storage</a:t>
              </a:r>
            </a:p>
          </p:txBody>
        </p:sp>
        <p:pic>
          <p:nvPicPr>
            <p:cNvPr name="Picture 11" id="11"/>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0" y="265246"/>
              <a:ext cx="844279" cy="844279"/>
            </a:xfrm>
            <a:prstGeom prst="rect">
              <a:avLst/>
            </a:prstGeom>
          </p:spPr>
        </p:pic>
      </p:grpSp>
      <p:grpSp>
        <p:nvGrpSpPr>
          <p:cNvPr name="Group 12" id="12"/>
          <p:cNvGrpSpPr/>
          <p:nvPr/>
        </p:nvGrpSpPr>
        <p:grpSpPr>
          <a:xfrm rot="0">
            <a:off x="7156876" y="2512497"/>
            <a:ext cx="7326210" cy="2797175"/>
            <a:chOff x="0" y="0"/>
            <a:chExt cx="9768280" cy="3729567"/>
          </a:xfrm>
        </p:grpSpPr>
        <p:sp>
          <p:nvSpPr>
            <p:cNvPr name="TextBox 13" id="13"/>
            <p:cNvSpPr txBox="true"/>
            <p:nvPr/>
          </p:nvSpPr>
          <p:spPr>
            <a:xfrm rot="0">
              <a:off x="1157680" y="66675"/>
              <a:ext cx="8610600" cy="3662892"/>
            </a:xfrm>
            <a:prstGeom prst="rect">
              <a:avLst/>
            </a:prstGeom>
          </p:spPr>
          <p:txBody>
            <a:bodyPr anchor="t" rtlCol="false" tIns="0" lIns="0" bIns="0" rIns="0">
              <a:spAutoFit/>
            </a:bodyPr>
            <a:lstStyle/>
            <a:p>
              <a:pPr marL="0" indent="0" lvl="0">
                <a:lnSpc>
                  <a:spcPts val="7150"/>
                </a:lnSpc>
                <a:spcBef>
                  <a:spcPct val="0"/>
                </a:spcBef>
              </a:pPr>
              <a:r>
                <a:rPr lang="en-US" sz="6500">
                  <a:solidFill>
                    <a:srgbClr val="FFFFFF"/>
                  </a:solidFill>
                  <a:latin typeface="More Sugar Thin"/>
                </a:rPr>
                <a:t>Climate Change: what it means and how to cope</a:t>
              </a:r>
            </a:p>
          </p:txBody>
        </p:sp>
        <p:pic>
          <p:nvPicPr>
            <p:cNvPr name="Picture 14" id="14"/>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0" y="199472"/>
              <a:ext cx="844279" cy="844279"/>
            </a:xfrm>
            <a:prstGeom prst="rect">
              <a:avLst/>
            </a:prstGeom>
          </p:spPr>
        </p:pic>
      </p:grpSp>
      <p:grpSp>
        <p:nvGrpSpPr>
          <p:cNvPr name="Group 15" id="15"/>
          <p:cNvGrpSpPr/>
          <p:nvPr/>
        </p:nvGrpSpPr>
        <p:grpSpPr>
          <a:xfrm rot="0">
            <a:off x="5143311" y="5824022"/>
            <a:ext cx="7264794" cy="987425"/>
            <a:chOff x="0" y="0"/>
            <a:chExt cx="9686392" cy="1316567"/>
          </a:xfrm>
        </p:grpSpPr>
        <p:sp>
          <p:nvSpPr>
            <p:cNvPr name="TextBox 16" id="16"/>
            <p:cNvSpPr txBox="true"/>
            <p:nvPr/>
          </p:nvSpPr>
          <p:spPr>
            <a:xfrm rot="0">
              <a:off x="607076" y="66675"/>
              <a:ext cx="9079316" cy="1249892"/>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Intro to Pruning</a:t>
              </a:r>
            </a:p>
          </p:txBody>
        </p:sp>
        <p:pic>
          <p:nvPicPr>
            <p:cNvPr name="Picture 17" id="17"/>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0" y="236144"/>
              <a:ext cx="844279" cy="844279"/>
            </a:xfrm>
            <a:prstGeom prst="rect">
              <a:avLst/>
            </a:prstGeom>
          </p:spPr>
        </p:pic>
      </p:grpSp>
      <p:grpSp>
        <p:nvGrpSpPr>
          <p:cNvPr name="Group 18" id="18"/>
          <p:cNvGrpSpPr/>
          <p:nvPr/>
        </p:nvGrpSpPr>
        <p:grpSpPr>
          <a:xfrm rot="0">
            <a:off x="12837618" y="6264118"/>
            <a:ext cx="6457950" cy="1892300"/>
            <a:chOff x="0" y="0"/>
            <a:chExt cx="8610600" cy="2523067"/>
          </a:xfrm>
        </p:grpSpPr>
        <p:sp>
          <p:nvSpPr>
            <p:cNvPr name="TextBox 19" id="19"/>
            <p:cNvSpPr txBox="true"/>
            <p:nvPr/>
          </p:nvSpPr>
          <p:spPr>
            <a:xfrm rot="0">
              <a:off x="0" y="66675"/>
              <a:ext cx="8610600" cy="2456392"/>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Container Gardening</a:t>
              </a:r>
            </a:p>
          </p:txBody>
        </p:sp>
        <p:pic>
          <p:nvPicPr>
            <p:cNvPr name="Picture 20" id="20"/>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790759" y="307633"/>
              <a:ext cx="844279" cy="844279"/>
            </a:xfrm>
            <a:prstGeom prst="rect">
              <a:avLst/>
            </a:prstGeom>
          </p:spPr>
        </p:pic>
      </p:grpSp>
      <p:grpSp>
        <p:nvGrpSpPr>
          <p:cNvPr name="Group 21" id="21"/>
          <p:cNvGrpSpPr/>
          <p:nvPr/>
        </p:nvGrpSpPr>
        <p:grpSpPr>
          <a:xfrm rot="0">
            <a:off x="7118776" y="7454527"/>
            <a:ext cx="6628516" cy="987425"/>
            <a:chOff x="0" y="0"/>
            <a:chExt cx="8838022" cy="1316567"/>
          </a:xfrm>
        </p:grpSpPr>
        <p:sp>
          <p:nvSpPr>
            <p:cNvPr name="TextBox 22" id="22"/>
            <p:cNvSpPr txBox="true"/>
            <p:nvPr/>
          </p:nvSpPr>
          <p:spPr>
            <a:xfrm rot="0">
              <a:off x="227422" y="66675"/>
              <a:ext cx="8610600" cy="1249892"/>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Rhododenrons</a:t>
              </a:r>
            </a:p>
          </p:txBody>
        </p:sp>
        <p:pic>
          <p:nvPicPr>
            <p:cNvPr name="Picture 23" id="23"/>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0" y="236144"/>
              <a:ext cx="844279" cy="844279"/>
            </a:xfrm>
            <a:prstGeom prst="rect">
              <a:avLst/>
            </a:prstGeom>
          </p:spPr>
        </p:pic>
      </p:grpSp>
      <p:grpSp>
        <p:nvGrpSpPr>
          <p:cNvPr name="Group 24" id="24"/>
          <p:cNvGrpSpPr/>
          <p:nvPr/>
        </p:nvGrpSpPr>
        <p:grpSpPr>
          <a:xfrm rot="0">
            <a:off x="9634449" y="8980894"/>
            <a:ext cx="6774555" cy="987425"/>
            <a:chOff x="0" y="0"/>
            <a:chExt cx="9032740" cy="1316567"/>
          </a:xfrm>
        </p:grpSpPr>
        <p:sp>
          <p:nvSpPr>
            <p:cNvPr name="TextBox 25" id="25"/>
            <p:cNvSpPr txBox="true"/>
            <p:nvPr/>
          </p:nvSpPr>
          <p:spPr>
            <a:xfrm rot="0">
              <a:off x="422140" y="66675"/>
              <a:ext cx="8610600" cy="1249892"/>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Growing Herbs</a:t>
              </a:r>
            </a:p>
          </p:txBody>
        </p:sp>
        <p:pic>
          <p:nvPicPr>
            <p:cNvPr name="Picture 26" id="26"/>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0" y="236144"/>
              <a:ext cx="844279" cy="844279"/>
            </a:xfrm>
            <a:prstGeom prst="rect">
              <a:avLst/>
            </a:prstGeom>
          </p:spPr>
        </p:pic>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414333">
            <a:off x="-3406334" y="6214775"/>
            <a:ext cx="11444917" cy="7595263"/>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700000">
            <a:off x="10774286" y="-3236534"/>
            <a:ext cx="11444917" cy="7595263"/>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934830">
            <a:off x="2108527" y="8058237"/>
            <a:ext cx="954295" cy="988441"/>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0825" t="37132" r="0" b="0"/>
          <a:stretch>
            <a:fillRect/>
          </a:stretch>
        </p:blipFill>
        <p:spPr>
          <a:xfrm flipH="false" flipV="false" rot="2441326">
            <a:off x="13966630" y="2118378"/>
            <a:ext cx="1100412" cy="1122317"/>
          </a:xfrm>
          <a:prstGeom prst="rect">
            <a:avLst/>
          </a:prstGeom>
        </p:spPr>
      </p:pic>
      <p:pic>
        <p:nvPicPr>
          <p:cNvPr name="Picture 6" id="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028700" y="5764887"/>
            <a:ext cx="3813805" cy="4096861"/>
          </a:xfrm>
          <a:prstGeom prst="rect">
            <a:avLst/>
          </a:prstGeom>
        </p:spPr>
      </p:pic>
      <p:pic>
        <p:nvPicPr>
          <p:cNvPr name="Picture 7" id="7"/>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true" flipV="false" rot="0">
            <a:off x="14357049" y="1028700"/>
            <a:ext cx="2139696" cy="4114800"/>
          </a:xfrm>
          <a:prstGeom prst="rect">
            <a:avLst/>
          </a:prstGeom>
        </p:spPr>
      </p:pic>
      <p:sp>
        <p:nvSpPr>
          <p:cNvPr name="TextBox 8" id="8"/>
          <p:cNvSpPr txBox="true"/>
          <p:nvPr/>
        </p:nvSpPr>
        <p:spPr>
          <a:xfrm rot="0">
            <a:off x="861302" y="2899209"/>
            <a:ext cx="11848179" cy="1825625"/>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Registrations and live attendees at recent talks:</a:t>
            </a:r>
          </a:p>
        </p:txBody>
      </p:sp>
      <p:sp>
        <p:nvSpPr>
          <p:cNvPr name="TextBox 9" id="9"/>
          <p:cNvSpPr txBox="true"/>
          <p:nvPr/>
        </p:nvSpPr>
        <p:spPr>
          <a:xfrm rot="0">
            <a:off x="6400375" y="5627086"/>
            <a:ext cx="11597082" cy="2730500"/>
          </a:xfrm>
          <a:prstGeom prst="rect">
            <a:avLst/>
          </a:prstGeom>
        </p:spPr>
        <p:txBody>
          <a:bodyPr anchor="t" rtlCol="false" tIns="0" lIns="0" bIns="0" rIns="0">
            <a:spAutoFit/>
          </a:bodyPr>
          <a:lstStyle/>
          <a:p>
            <a:pPr>
              <a:lnSpc>
                <a:spcPts val="7150"/>
              </a:lnSpc>
            </a:pPr>
            <a:r>
              <a:rPr lang="en-US" sz="6500">
                <a:solidFill>
                  <a:srgbClr val="FFFFFF"/>
                </a:solidFill>
                <a:latin typeface="More Sugar Thin"/>
              </a:rPr>
              <a:t>Feb -494 reg, 211 attended</a:t>
            </a:r>
          </a:p>
          <a:p>
            <a:pPr>
              <a:lnSpc>
                <a:spcPts val="7150"/>
              </a:lnSpc>
            </a:pPr>
            <a:r>
              <a:rPr lang="en-US" sz="6500">
                <a:solidFill>
                  <a:srgbClr val="FFFFFF"/>
                </a:solidFill>
                <a:latin typeface="More Sugar Thin"/>
              </a:rPr>
              <a:t>March -500 reg, 245 attended </a:t>
            </a:r>
          </a:p>
          <a:p>
            <a:pPr marL="0" indent="0" lvl="0">
              <a:lnSpc>
                <a:spcPts val="7150"/>
              </a:lnSpc>
              <a:spcBef>
                <a:spcPct val="0"/>
              </a:spcBef>
            </a:pPr>
            <a:r>
              <a:rPr lang="en-US" sz="6500">
                <a:solidFill>
                  <a:srgbClr val="FFFFFF"/>
                </a:solidFill>
                <a:latin typeface="More Sugar Thin"/>
              </a:rPr>
              <a:t>April  -386 reg, 140 attended  </a:t>
            </a:r>
          </a:p>
        </p:txBody>
      </p:sp>
      <p:sp>
        <p:nvSpPr>
          <p:cNvPr name="TextBox 10" id="10"/>
          <p:cNvSpPr txBox="true"/>
          <p:nvPr/>
        </p:nvSpPr>
        <p:spPr>
          <a:xfrm rot="0">
            <a:off x="3903327" y="657029"/>
            <a:ext cx="7166646" cy="1339929"/>
          </a:xfrm>
          <a:prstGeom prst="rect">
            <a:avLst/>
          </a:prstGeom>
        </p:spPr>
        <p:txBody>
          <a:bodyPr anchor="t" rtlCol="false" tIns="0" lIns="0" bIns="0" rIns="0">
            <a:spAutoFit/>
          </a:bodyPr>
          <a:lstStyle/>
          <a:p>
            <a:pPr marL="0" indent="0" lvl="1">
              <a:lnSpc>
                <a:spcPts val="10566"/>
              </a:lnSpc>
              <a:spcBef>
                <a:spcPct val="0"/>
              </a:spcBef>
            </a:pPr>
            <a:r>
              <a:rPr lang="en-US" sz="8805">
                <a:solidFill>
                  <a:srgbClr val="FFE6A5"/>
                </a:solidFill>
                <a:latin typeface="Londrina Solid Regular"/>
              </a:rPr>
              <a:t>How is it going?</a:t>
            </a:r>
          </a:p>
        </p:txBody>
      </p:sp>
      <p:pic>
        <p:nvPicPr>
          <p:cNvPr name="Picture 11" id="1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5567415" y="5708145"/>
            <a:ext cx="633209" cy="633209"/>
          </a:xfrm>
          <a:prstGeom prst="rect">
            <a:avLst/>
          </a:prstGeom>
        </p:spPr>
      </p:pic>
      <p:pic>
        <p:nvPicPr>
          <p:cNvPr name="Picture 12" id="12"/>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5567415" y="6611750"/>
            <a:ext cx="633209" cy="633209"/>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5567415" y="7496713"/>
            <a:ext cx="633209" cy="633209"/>
          </a:xfrm>
          <a:prstGeom prst="rect">
            <a:avLst/>
          </a:prstGeom>
        </p:spPr>
      </p:pic>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414333">
            <a:off x="-3406334" y="5578661"/>
            <a:ext cx="11444917" cy="7595263"/>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2700000">
            <a:off x="10774286" y="-3236534"/>
            <a:ext cx="11444917" cy="7595263"/>
          </a:xfrm>
          <a:prstGeom prst="rect">
            <a:avLst/>
          </a:prstGeom>
        </p:spPr>
      </p:pic>
      <p:pic>
        <p:nvPicPr>
          <p:cNvPr name="Picture 4" id="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934830">
            <a:off x="2108527" y="8058237"/>
            <a:ext cx="954295" cy="988441"/>
          </a:xfrm>
          <a:prstGeom prst="rect">
            <a:avLst/>
          </a:prstGeom>
        </p:spPr>
      </p:pic>
      <p:pic>
        <p:nvPicPr>
          <p:cNvPr name="Picture 5" id="5"/>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0825" t="37132" r="0" b="0"/>
          <a:stretch>
            <a:fillRect/>
          </a:stretch>
        </p:blipFill>
        <p:spPr>
          <a:xfrm flipH="false" flipV="false" rot="-7829515">
            <a:off x="16084295" y="2734152"/>
            <a:ext cx="1100412" cy="1122317"/>
          </a:xfrm>
          <a:prstGeom prst="rect">
            <a:avLst/>
          </a:prstGeom>
        </p:spPr>
      </p:pic>
      <p:pic>
        <p:nvPicPr>
          <p:cNvPr name="Picture 6" id="6"/>
          <p:cNvPicPr>
            <a:picLocks noChangeAspect="true"/>
          </p:cNvPicPr>
          <p:nvPr/>
        </p:nvPicPr>
        <p:blipFill>
          <a:blip r:embed="rId11"/>
          <a:srcRect l="0" t="0" r="0" b="0"/>
          <a:stretch>
            <a:fillRect/>
          </a:stretch>
        </p:blipFill>
        <p:spPr>
          <a:xfrm flipH="false" flipV="false" rot="0">
            <a:off x="7626391" y="2885285"/>
            <a:ext cx="6603710" cy="6743788"/>
          </a:xfrm>
          <a:prstGeom prst="rect">
            <a:avLst/>
          </a:prstGeom>
        </p:spPr>
      </p:pic>
      <p:pic>
        <p:nvPicPr>
          <p:cNvPr name="Picture 7" id="7"/>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5049251" y="415457"/>
            <a:ext cx="2719505" cy="5499000"/>
          </a:xfrm>
          <a:prstGeom prst="rect">
            <a:avLst/>
          </a:prstGeom>
        </p:spPr>
      </p:pic>
      <p:pic>
        <p:nvPicPr>
          <p:cNvPr name="Picture 8" id="8"/>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741326" y="7136596"/>
            <a:ext cx="4077089" cy="2831723"/>
          </a:xfrm>
          <a:prstGeom prst="rect">
            <a:avLst/>
          </a:prstGeom>
        </p:spPr>
      </p:pic>
      <p:sp>
        <p:nvSpPr>
          <p:cNvPr name="TextBox 9" id="9"/>
          <p:cNvSpPr txBox="true"/>
          <p:nvPr/>
        </p:nvSpPr>
        <p:spPr>
          <a:xfrm rot="0">
            <a:off x="1168441" y="2441575"/>
            <a:ext cx="6457950" cy="2730500"/>
          </a:xfrm>
          <a:prstGeom prst="rect">
            <a:avLst/>
          </a:prstGeom>
        </p:spPr>
        <p:txBody>
          <a:bodyPr anchor="t" rtlCol="false" tIns="0" lIns="0" bIns="0" rIns="0">
            <a:spAutoFit/>
          </a:bodyPr>
          <a:lstStyle/>
          <a:p>
            <a:pPr algn="ctr" marL="0" indent="0" lvl="0">
              <a:lnSpc>
                <a:spcPts val="7150"/>
              </a:lnSpc>
              <a:spcBef>
                <a:spcPct val="0"/>
              </a:spcBef>
            </a:pPr>
            <a:r>
              <a:rPr lang="en-US" sz="6500">
                <a:solidFill>
                  <a:srgbClr val="FFFFFF"/>
                </a:solidFill>
                <a:latin typeface="More Sugar Thin"/>
              </a:rPr>
              <a:t>Total views of the videos since the launch:</a:t>
            </a:r>
          </a:p>
        </p:txBody>
      </p:sp>
      <p:sp>
        <p:nvSpPr>
          <p:cNvPr name="TextBox 10" id="10"/>
          <p:cNvSpPr txBox="true"/>
          <p:nvPr/>
        </p:nvSpPr>
        <p:spPr>
          <a:xfrm rot="0">
            <a:off x="3903327" y="657029"/>
            <a:ext cx="7166646" cy="1339929"/>
          </a:xfrm>
          <a:prstGeom prst="rect">
            <a:avLst/>
          </a:prstGeom>
        </p:spPr>
        <p:txBody>
          <a:bodyPr anchor="t" rtlCol="false" tIns="0" lIns="0" bIns="0" rIns="0">
            <a:spAutoFit/>
          </a:bodyPr>
          <a:lstStyle/>
          <a:p>
            <a:pPr marL="0" indent="0" lvl="1">
              <a:lnSpc>
                <a:spcPts val="10566"/>
              </a:lnSpc>
              <a:spcBef>
                <a:spcPct val="0"/>
              </a:spcBef>
            </a:pPr>
            <a:r>
              <a:rPr lang="en-US" sz="8805">
                <a:solidFill>
                  <a:srgbClr val="FFE6A5"/>
                </a:solidFill>
                <a:latin typeface="Londrina Solid Regular"/>
              </a:rPr>
              <a:t>How is it going?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18270">
            <a:off x="4206863" y="632240"/>
            <a:ext cx="16905402" cy="11126829"/>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0353564">
            <a:off x="-992205" y="-1228233"/>
            <a:ext cx="9756800" cy="7965097"/>
          </a:xfrm>
          <a:prstGeom prst="rect">
            <a:avLst/>
          </a:prstGeom>
        </p:spPr>
      </p:pic>
      <p:pic>
        <p:nvPicPr>
          <p:cNvPr name="Picture 4" id="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587990">
            <a:off x="14184685" y="474262"/>
            <a:ext cx="2777063" cy="3734436"/>
          </a:xfrm>
          <a:prstGeom prst="rect">
            <a:avLst/>
          </a:prstGeom>
        </p:spPr>
      </p:pic>
      <p:grpSp>
        <p:nvGrpSpPr>
          <p:cNvPr name="Group 5" id="5"/>
          <p:cNvGrpSpPr/>
          <p:nvPr/>
        </p:nvGrpSpPr>
        <p:grpSpPr>
          <a:xfrm rot="0">
            <a:off x="6677675" y="5165576"/>
            <a:ext cx="11448400" cy="1356090"/>
            <a:chOff x="0" y="0"/>
            <a:chExt cx="15264533" cy="1808119"/>
          </a:xfrm>
        </p:grpSpPr>
        <p:pic>
          <p:nvPicPr>
            <p:cNvPr name="Picture 6" id="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980910" cy="938107"/>
            </a:xfrm>
            <a:prstGeom prst="rect">
              <a:avLst/>
            </a:prstGeom>
          </p:spPr>
        </p:pic>
        <p:sp>
          <p:nvSpPr>
            <p:cNvPr name="TextBox 7" id="7"/>
            <p:cNvSpPr txBox="true"/>
            <p:nvPr/>
          </p:nvSpPr>
          <p:spPr>
            <a:xfrm rot="0">
              <a:off x="1426007" y="91863"/>
              <a:ext cx="12265963" cy="748030"/>
            </a:xfrm>
            <a:prstGeom prst="rect">
              <a:avLst/>
            </a:prstGeom>
          </p:spPr>
          <p:txBody>
            <a:bodyPr anchor="t" rtlCol="false" tIns="0" lIns="0" bIns="0" rIns="0">
              <a:spAutoFit/>
            </a:bodyPr>
            <a:lstStyle/>
            <a:p>
              <a:pPr>
                <a:lnSpc>
                  <a:spcPts val="4759"/>
                </a:lnSpc>
              </a:pPr>
              <a:r>
                <a:rPr lang="en-US" sz="3400" spc="-34">
                  <a:solidFill>
                    <a:srgbClr val="FFFFFF"/>
                  </a:solidFill>
                  <a:latin typeface="More Sugar Thin"/>
                </a:rPr>
                <a:t>Sea &amp; Cedar: Literature &amp; Art Magazine</a:t>
              </a:r>
            </a:p>
          </p:txBody>
        </p:sp>
        <p:sp>
          <p:nvSpPr>
            <p:cNvPr name="TextBox 8" id="8"/>
            <p:cNvSpPr txBox="true"/>
            <p:nvPr/>
          </p:nvSpPr>
          <p:spPr>
            <a:xfrm rot="0">
              <a:off x="171086" y="46143"/>
              <a:ext cx="638737" cy="705697"/>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1</a:t>
              </a:r>
            </a:p>
          </p:txBody>
        </p:sp>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2316734" y="1200393"/>
              <a:ext cx="554837" cy="524573"/>
            </a:xfrm>
            <a:prstGeom prst="rect">
              <a:avLst/>
            </a:prstGeom>
          </p:spPr>
        </p:pic>
        <p:sp>
          <p:nvSpPr>
            <p:cNvPr name="TextBox 10" id="10"/>
            <p:cNvSpPr txBox="true"/>
            <p:nvPr/>
          </p:nvSpPr>
          <p:spPr>
            <a:xfrm rot="0">
              <a:off x="2998570" y="1060089"/>
              <a:ext cx="12265963" cy="748030"/>
            </a:xfrm>
            <a:prstGeom prst="rect">
              <a:avLst/>
            </a:prstGeom>
          </p:spPr>
          <p:txBody>
            <a:bodyPr anchor="t" rtlCol="false" tIns="0" lIns="0" bIns="0" rIns="0">
              <a:spAutoFit/>
            </a:bodyPr>
            <a:lstStyle/>
            <a:p>
              <a:pPr>
                <a:lnSpc>
                  <a:spcPts val="4759"/>
                </a:lnSpc>
              </a:pPr>
              <a:r>
                <a:rPr lang="en-US" sz="3400" spc="-34">
                  <a:solidFill>
                    <a:srgbClr val="FFFFFF"/>
                  </a:solidFill>
                  <a:latin typeface="More Sugar Thin"/>
                </a:rPr>
                <a:t>Library as Publisher/Small Press</a:t>
              </a:r>
            </a:p>
          </p:txBody>
        </p:sp>
      </p:grpSp>
      <p:grpSp>
        <p:nvGrpSpPr>
          <p:cNvPr name="Group 11" id="11"/>
          <p:cNvGrpSpPr/>
          <p:nvPr/>
        </p:nvGrpSpPr>
        <p:grpSpPr>
          <a:xfrm rot="0">
            <a:off x="6677675" y="6899302"/>
            <a:ext cx="11448400" cy="1271770"/>
            <a:chOff x="0" y="0"/>
            <a:chExt cx="15264533" cy="1695693"/>
          </a:xfrm>
        </p:grpSpPr>
        <p:pic>
          <p:nvPicPr>
            <p:cNvPr name="Picture 12" id="12"/>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980910" cy="938107"/>
            </a:xfrm>
            <a:prstGeom prst="rect">
              <a:avLst/>
            </a:prstGeom>
          </p:spPr>
        </p:pic>
        <p:sp>
          <p:nvSpPr>
            <p:cNvPr name="TextBox 13" id="13"/>
            <p:cNvSpPr txBox="true"/>
            <p:nvPr/>
          </p:nvSpPr>
          <p:spPr>
            <a:xfrm rot="0">
              <a:off x="1426007" y="-57150"/>
              <a:ext cx="12265963" cy="748030"/>
            </a:xfrm>
            <a:prstGeom prst="rect">
              <a:avLst/>
            </a:prstGeom>
          </p:spPr>
          <p:txBody>
            <a:bodyPr anchor="t" rtlCol="false" tIns="0" lIns="0" bIns="0" rIns="0">
              <a:spAutoFit/>
            </a:bodyPr>
            <a:lstStyle/>
            <a:p>
              <a:pPr>
                <a:lnSpc>
                  <a:spcPts val="4759"/>
                </a:lnSpc>
              </a:pPr>
              <a:r>
                <a:rPr lang="en-US" sz="3400" spc="-34">
                  <a:solidFill>
                    <a:srgbClr val="FFFFFF"/>
                  </a:solidFill>
                  <a:latin typeface="More Sugar Thin"/>
                </a:rPr>
                <a:t>Meet Me in the Stacks</a:t>
              </a:r>
            </a:p>
          </p:txBody>
        </p:sp>
        <p:sp>
          <p:nvSpPr>
            <p:cNvPr name="TextBox 14" id="14"/>
            <p:cNvSpPr txBox="true"/>
            <p:nvPr/>
          </p:nvSpPr>
          <p:spPr>
            <a:xfrm rot="0">
              <a:off x="171086" y="46143"/>
              <a:ext cx="638737" cy="705697"/>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2</a:t>
              </a:r>
            </a:p>
          </p:txBody>
        </p:sp>
        <p:pic>
          <p:nvPicPr>
            <p:cNvPr name="Picture 15" id="15"/>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2316734" y="1087967"/>
              <a:ext cx="554837" cy="524573"/>
            </a:xfrm>
            <a:prstGeom prst="rect">
              <a:avLst/>
            </a:prstGeom>
          </p:spPr>
        </p:pic>
        <p:sp>
          <p:nvSpPr>
            <p:cNvPr name="TextBox 16" id="16"/>
            <p:cNvSpPr txBox="true"/>
            <p:nvPr/>
          </p:nvSpPr>
          <p:spPr>
            <a:xfrm rot="0">
              <a:off x="2998570" y="947663"/>
              <a:ext cx="12265963" cy="748030"/>
            </a:xfrm>
            <a:prstGeom prst="rect">
              <a:avLst/>
            </a:prstGeom>
          </p:spPr>
          <p:txBody>
            <a:bodyPr anchor="t" rtlCol="false" tIns="0" lIns="0" bIns="0" rIns="0">
              <a:spAutoFit/>
            </a:bodyPr>
            <a:lstStyle/>
            <a:p>
              <a:pPr>
                <a:lnSpc>
                  <a:spcPts val="4759"/>
                </a:lnSpc>
              </a:pPr>
              <a:r>
                <a:rPr lang="en-US" sz="3400" spc="-34">
                  <a:solidFill>
                    <a:srgbClr val="FFFFFF"/>
                  </a:solidFill>
                  <a:latin typeface="More Sugar Thin"/>
                </a:rPr>
                <a:t>Library as Podcaster/Broadcaster</a:t>
              </a:r>
            </a:p>
          </p:txBody>
        </p:sp>
      </p:grpSp>
      <p:sp>
        <p:nvSpPr>
          <p:cNvPr name="TextBox 17" id="17"/>
          <p:cNvSpPr txBox="true"/>
          <p:nvPr/>
        </p:nvSpPr>
        <p:spPr>
          <a:xfrm rot="-357578">
            <a:off x="58586" y="1555237"/>
            <a:ext cx="7205788" cy="2756099"/>
          </a:xfrm>
          <a:prstGeom prst="rect">
            <a:avLst/>
          </a:prstGeom>
        </p:spPr>
        <p:txBody>
          <a:bodyPr anchor="t" rtlCol="false" tIns="0" lIns="0" bIns="0" rIns="0">
            <a:spAutoFit/>
          </a:bodyPr>
          <a:lstStyle/>
          <a:p>
            <a:pPr algn="ctr">
              <a:lnSpc>
                <a:spcPts val="5382"/>
              </a:lnSpc>
            </a:pPr>
            <a:r>
              <a:rPr lang="en-US" sz="5382">
                <a:solidFill>
                  <a:srgbClr val="44089B"/>
                </a:solidFill>
                <a:latin typeface="Londrina Solid Regular"/>
              </a:rPr>
              <a:t>EXAMPLES FROM </a:t>
            </a:r>
          </a:p>
          <a:p>
            <a:pPr algn="ctr">
              <a:lnSpc>
                <a:spcPts val="5382"/>
              </a:lnSpc>
            </a:pPr>
            <a:r>
              <a:rPr lang="en-US" sz="5382">
                <a:solidFill>
                  <a:srgbClr val="44089B"/>
                </a:solidFill>
                <a:latin typeface="Londrina Solid Regular"/>
              </a:rPr>
              <a:t>VIRL'S </a:t>
            </a:r>
          </a:p>
          <a:p>
            <a:pPr algn="ctr" marL="0" indent="0" lvl="1">
              <a:lnSpc>
                <a:spcPts val="5382"/>
              </a:lnSpc>
              <a:spcBef>
                <a:spcPct val="0"/>
              </a:spcBef>
            </a:pPr>
            <a:r>
              <a:rPr lang="en-US" sz="5382">
                <a:solidFill>
                  <a:srgbClr val="44089B"/>
                </a:solidFill>
                <a:latin typeface="Londrina Solid Regular"/>
              </a:rPr>
              <a:t>ADULT PROGRAMS COMMITTEE</a:t>
            </a:r>
          </a:p>
        </p:txBody>
      </p:sp>
      <p:grpSp>
        <p:nvGrpSpPr>
          <p:cNvPr name="Group 18" id="18"/>
          <p:cNvGrpSpPr/>
          <p:nvPr/>
        </p:nvGrpSpPr>
        <p:grpSpPr>
          <a:xfrm rot="0">
            <a:off x="6677675" y="8552072"/>
            <a:ext cx="11448400" cy="1267325"/>
            <a:chOff x="0" y="0"/>
            <a:chExt cx="15264533" cy="1689766"/>
          </a:xfrm>
        </p:grpSpPr>
        <p:pic>
          <p:nvPicPr>
            <p:cNvPr name="Picture 19" id="1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980910" cy="938107"/>
            </a:xfrm>
            <a:prstGeom prst="rect">
              <a:avLst/>
            </a:prstGeom>
          </p:spPr>
        </p:pic>
        <p:sp>
          <p:nvSpPr>
            <p:cNvPr name="TextBox 20" id="20"/>
            <p:cNvSpPr txBox="true"/>
            <p:nvPr/>
          </p:nvSpPr>
          <p:spPr>
            <a:xfrm rot="0">
              <a:off x="1426007" y="-57150"/>
              <a:ext cx="12265963" cy="742103"/>
            </a:xfrm>
            <a:prstGeom prst="rect">
              <a:avLst/>
            </a:prstGeom>
          </p:spPr>
          <p:txBody>
            <a:bodyPr anchor="t" rtlCol="false" tIns="0" lIns="0" bIns="0" rIns="0">
              <a:spAutoFit/>
            </a:bodyPr>
            <a:lstStyle/>
            <a:p>
              <a:pPr>
                <a:lnSpc>
                  <a:spcPts val="4759"/>
                </a:lnSpc>
              </a:pPr>
              <a:r>
                <a:rPr lang="en-US" sz="3400" spc="-34">
                  <a:solidFill>
                    <a:srgbClr val="FFFFFF"/>
                  </a:solidFill>
                  <a:latin typeface="More Sugar Thin"/>
                </a:rPr>
                <a:t>Virtual Gardening Series (w/ VIMGA)</a:t>
              </a:r>
            </a:p>
          </p:txBody>
        </p:sp>
        <p:sp>
          <p:nvSpPr>
            <p:cNvPr name="TextBox 21" id="21"/>
            <p:cNvSpPr txBox="true"/>
            <p:nvPr/>
          </p:nvSpPr>
          <p:spPr>
            <a:xfrm rot="0">
              <a:off x="171086" y="46143"/>
              <a:ext cx="638737" cy="698077"/>
            </a:xfrm>
            <a:prstGeom prst="rect">
              <a:avLst/>
            </a:prstGeom>
          </p:spPr>
          <p:txBody>
            <a:bodyPr anchor="t" rtlCol="false" tIns="0" lIns="0" bIns="0" rIns="0">
              <a:spAutoFit/>
            </a:bodyPr>
            <a:lstStyle/>
            <a:p>
              <a:pPr algn="ctr">
                <a:lnSpc>
                  <a:spcPts val="4480"/>
                </a:lnSpc>
              </a:pPr>
              <a:r>
                <a:rPr lang="en-US" sz="3200" spc="-32">
                  <a:solidFill>
                    <a:srgbClr val="FFFFFF"/>
                  </a:solidFill>
                  <a:latin typeface="More Sugar Thin"/>
                </a:rPr>
                <a:t>3</a:t>
              </a:r>
            </a:p>
          </p:txBody>
        </p:sp>
        <p:pic>
          <p:nvPicPr>
            <p:cNvPr name="Picture 22" id="22"/>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2316734" y="1087967"/>
              <a:ext cx="554837" cy="524573"/>
            </a:xfrm>
            <a:prstGeom prst="rect">
              <a:avLst/>
            </a:prstGeom>
          </p:spPr>
        </p:pic>
        <p:sp>
          <p:nvSpPr>
            <p:cNvPr name="TextBox 23" id="23"/>
            <p:cNvSpPr txBox="true"/>
            <p:nvPr/>
          </p:nvSpPr>
          <p:spPr>
            <a:xfrm rot="0">
              <a:off x="2998570" y="947663"/>
              <a:ext cx="12265963" cy="742103"/>
            </a:xfrm>
            <a:prstGeom prst="rect">
              <a:avLst/>
            </a:prstGeom>
          </p:spPr>
          <p:txBody>
            <a:bodyPr anchor="t" rtlCol="false" tIns="0" lIns="0" bIns="0" rIns="0">
              <a:spAutoFit/>
            </a:bodyPr>
            <a:lstStyle/>
            <a:p>
              <a:pPr>
                <a:lnSpc>
                  <a:spcPts val="4759"/>
                </a:lnSpc>
              </a:pPr>
              <a:r>
                <a:rPr lang="en-US" sz="3400" spc="-34">
                  <a:solidFill>
                    <a:srgbClr val="FFFFFF"/>
                  </a:solidFill>
                  <a:latin typeface="More Sugar Thin"/>
                </a:rPr>
                <a:t>Library as Gardening Influencers</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414333">
            <a:off x="-3406334" y="6214775"/>
            <a:ext cx="11444917" cy="7595263"/>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700000">
            <a:off x="10774286" y="-3236534"/>
            <a:ext cx="11444917" cy="7595263"/>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934830">
            <a:off x="2108527" y="8058237"/>
            <a:ext cx="954295" cy="988441"/>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0825" t="37132" r="0" b="0"/>
          <a:stretch>
            <a:fillRect/>
          </a:stretch>
        </p:blipFill>
        <p:spPr>
          <a:xfrm flipH="false" flipV="false" rot="-7829515">
            <a:off x="16084295" y="2734152"/>
            <a:ext cx="1100412" cy="1122317"/>
          </a:xfrm>
          <a:prstGeom prst="rect">
            <a:avLst/>
          </a:prstGeom>
        </p:spPr>
      </p:pic>
      <p:pic>
        <p:nvPicPr>
          <p:cNvPr name="Picture 6" id="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2959177" y="627294"/>
            <a:ext cx="4854109" cy="3450830"/>
          </a:xfrm>
          <a:prstGeom prst="rect">
            <a:avLst/>
          </a:prstGeom>
        </p:spPr>
      </p:pic>
      <p:pic>
        <p:nvPicPr>
          <p:cNvPr name="Picture 7" id="7"/>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559546" y="5558512"/>
            <a:ext cx="2052256" cy="4114800"/>
          </a:xfrm>
          <a:prstGeom prst="rect">
            <a:avLst/>
          </a:prstGeom>
        </p:spPr>
      </p:pic>
      <p:sp>
        <p:nvSpPr>
          <p:cNvPr name="TextBox 8" id="8"/>
          <p:cNvSpPr txBox="true"/>
          <p:nvPr/>
        </p:nvSpPr>
        <p:spPr>
          <a:xfrm rot="0">
            <a:off x="2316124" y="2579172"/>
            <a:ext cx="10253673" cy="2730500"/>
          </a:xfrm>
          <a:prstGeom prst="rect">
            <a:avLst/>
          </a:prstGeom>
        </p:spPr>
        <p:txBody>
          <a:bodyPr anchor="t" rtlCol="false" tIns="0" lIns="0" bIns="0" rIns="0">
            <a:spAutoFit/>
          </a:bodyPr>
          <a:lstStyle/>
          <a:p>
            <a:pPr marL="0" indent="0" lvl="0">
              <a:lnSpc>
                <a:spcPts val="7150"/>
              </a:lnSpc>
              <a:spcBef>
                <a:spcPct val="0"/>
              </a:spcBef>
            </a:pPr>
            <a:r>
              <a:rPr lang="en-US" sz="6500">
                <a:solidFill>
                  <a:srgbClr val="FFFFFF"/>
                </a:solidFill>
                <a:latin typeface="More Sugar Thin"/>
              </a:rPr>
              <a:t>Working on Master Gardeners advising on our Seed Libraries</a:t>
            </a:r>
          </a:p>
        </p:txBody>
      </p:sp>
      <p:sp>
        <p:nvSpPr>
          <p:cNvPr name="TextBox 9" id="9"/>
          <p:cNvSpPr txBox="true"/>
          <p:nvPr/>
        </p:nvSpPr>
        <p:spPr>
          <a:xfrm rot="0">
            <a:off x="7534491" y="5831562"/>
            <a:ext cx="10278795" cy="3635375"/>
          </a:xfrm>
          <a:prstGeom prst="rect">
            <a:avLst/>
          </a:prstGeom>
        </p:spPr>
        <p:txBody>
          <a:bodyPr anchor="t" rtlCol="false" tIns="0" lIns="0" bIns="0" rIns="0">
            <a:spAutoFit/>
          </a:bodyPr>
          <a:lstStyle/>
          <a:p>
            <a:pPr marL="0" indent="0" lvl="0">
              <a:lnSpc>
                <a:spcPts val="7150"/>
              </a:lnSpc>
              <a:spcBef>
                <a:spcPct val="0"/>
              </a:spcBef>
            </a:pPr>
            <a:r>
              <a:rPr lang="en-US" sz="6500">
                <a:solidFill>
                  <a:srgbClr val="FFFFFF"/>
                </a:solidFill>
                <a:latin typeface="More Sugar Thin"/>
              </a:rPr>
              <a:t>Lots of knowledge needed for seed saving, educating the public, and making operating them sustainable.</a:t>
            </a:r>
          </a:p>
        </p:txBody>
      </p:sp>
      <p:sp>
        <p:nvSpPr>
          <p:cNvPr name="TextBox 10" id="10"/>
          <p:cNvSpPr txBox="true"/>
          <p:nvPr/>
        </p:nvSpPr>
        <p:spPr>
          <a:xfrm rot="0">
            <a:off x="3903327" y="657029"/>
            <a:ext cx="7166646" cy="1339929"/>
          </a:xfrm>
          <a:prstGeom prst="rect">
            <a:avLst/>
          </a:prstGeom>
        </p:spPr>
        <p:txBody>
          <a:bodyPr anchor="t" rtlCol="false" tIns="0" lIns="0" bIns="0" rIns="0">
            <a:spAutoFit/>
          </a:bodyPr>
          <a:lstStyle/>
          <a:p>
            <a:pPr marL="0" indent="0" lvl="1">
              <a:lnSpc>
                <a:spcPts val="10566"/>
              </a:lnSpc>
              <a:spcBef>
                <a:spcPct val="0"/>
              </a:spcBef>
            </a:pPr>
            <a:r>
              <a:rPr lang="en-US" sz="8805">
                <a:solidFill>
                  <a:srgbClr val="FFE6A5"/>
                </a:solidFill>
                <a:latin typeface="Londrina Solid Regular"/>
              </a:rPr>
              <a:t>How is it going?</a:t>
            </a:r>
          </a:p>
        </p:txBody>
      </p:sp>
      <p:pic>
        <p:nvPicPr>
          <p:cNvPr name="Picture 11" id="1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360107" y="2662101"/>
            <a:ext cx="633209" cy="633209"/>
          </a:xfrm>
          <a:prstGeom prst="rect">
            <a:avLst/>
          </a:prstGeom>
        </p:spPr>
      </p:pic>
      <p:pic>
        <p:nvPicPr>
          <p:cNvPr name="Picture 12" id="12"/>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6666939" y="5944852"/>
            <a:ext cx="633209" cy="633209"/>
          </a:xfrm>
          <a:prstGeom prst="rect">
            <a:avLst/>
          </a:prstGeom>
        </p:spPr>
      </p:pic>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0A89A"/>
        </a:solidFill>
      </p:bgPr>
    </p:bg>
    <p:spTree>
      <p:nvGrpSpPr>
        <p:cNvPr id="1" name=""/>
        <p:cNvGrpSpPr/>
        <p:nvPr/>
      </p:nvGrpSpPr>
      <p:grpSpPr>
        <a:xfrm>
          <a:off x="0" y="0"/>
          <a:ext cx="0" cy="0"/>
          <a:chOff x="0" y="0"/>
          <a:chExt cx="0" cy="0"/>
        </a:xfrm>
      </p:grpSpPr>
      <p:sp>
        <p:nvSpPr>
          <p:cNvPr name="TextBox 2" id="2"/>
          <p:cNvSpPr txBox="true"/>
          <p:nvPr/>
        </p:nvSpPr>
        <p:spPr>
          <a:xfrm rot="0">
            <a:off x="2147955" y="2568342"/>
            <a:ext cx="13335000" cy="1860537"/>
          </a:xfrm>
          <a:prstGeom prst="rect">
            <a:avLst/>
          </a:prstGeom>
        </p:spPr>
        <p:txBody>
          <a:bodyPr anchor="t" rtlCol="false" tIns="0" lIns="0" bIns="0" rIns="0">
            <a:spAutoFit/>
          </a:bodyPr>
          <a:lstStyle/>
          <a:p>
            <a:pPr algn="ctr" marL="0" indent="0" lvl="1">
              <a:lnSpc>
                <a:spcPts val="13999"/>
              </a:lnSpc>
              <a:spcBef>
                <a:spcPct val="0"/>
              </a:spcBef>
            </a:pPr>
            <a:r>
              <a:rPr lang="en-US" sz="13999">
                <a:solidFill>
                  <a:srgbClr val="44089B"/>
                </a:solidFill>
                <a:latin typeface="Londrina Solid Regular"/>
              </a:rPr>
              <a:t>QUESTIONS?</a:t>
            </a:r>
          </a:p>
        </p:txBody>
      </p:sp>
      <p:grpSp>
        <p:nvGrpSpPr>
          <p:cNvPr name="Group 3" id="3"/>
          <p:cNvGrpSpPr/>
          <p:nvPr/>
        </p:nvGrpSpPr>
        <p:grpSpPr>
          <a:xfrm rot="-1440866">
            <a:off x="-436426" y="5184125"/>
            <a:ext cx="25969785" cy="8148350"/>
            <a:chOff x="0" y="0"/>
            <a:chExt cx="34626380" cy="10864466"/>
          </a:xfrm>
        </p:grpSpPr>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0" y="0"/>
              <a:ext cx="16371114" cy="10864466"/>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9428124" y="0"/>
              <a:ext cx="16371114" cy="10864466"/>
            </a:xfrm>
            <a:prstGeom prst="rect">
              <a:avLst/>
            </a:prstGeom>
          </p:spPr>
        </p:pic>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18255267" y="0"/>
              <a:ext cx="16371114" cy="10864466"/>
            </a:xfrm>
            <a:prstGeom prst="rect">
              <a:avLst/>
            </a:prstGeom>
          </p:spPr>
        </p:pic>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695454">
            <a:off x="495505" y="6036217"/>
            <a:ext cx="2485169" cy="2299911"/>
          </a:xfrm>
          <a:prstGeom prst="rect">
            <a:avLst/>
          </a:prstGeom>
        </p:spPr>
      </p:pic>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544770">
            <a:off x="15267513" y="1210377"/>
            <a:ext cx="2485169" cy="2299911"/>
          </a:xfrm>
          <a:prstGeom prst="rect">
            <a:avLst/>
          </a:prstGeom>
        </p:spPr>
      </p:pic>
      <p:pic>
        <p:nvPicPr>
          <p:cNvPr name="Picture 9" id="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1368939" y="5810004"/>
            <a:ext cx="762684" cy="762684"/>
          </a:xfrm>
          <a:prstGeom prst="rect">
            <a:avLst/>
          </a:prstGeom>
        </p:spPr>
      </p:pic>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20272" y="7576771"/>
            <a:ext cx="762684" cy="762684"/>
          </a:xfrm>
          <a:prstGeom prst="rect">
            <a:avLst/>
          </a:prstGeom>
        </p:spPr>
      </p:pic>
      <p:pic>
        <p:nvPicPr>
          <p:cNvPr name="Picture 11" id="11"/>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3301961" y="9724780"/>
            <a:ext cx="762684" cy="762684"/>
          </a:xfrm>
          <a:prstGeom prst="rect">
            <a:avLst/>
          </a:prstGeom>
        </p:spPr>
      </p:pic>
      <p:pic>
        <p:nvPicPr>
          <p:cNvPr name="Picture 12" id="12"/>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7517857" y="7039769"/>
            <a:ext cx="762684" cy="762684"/>
          </a:xfrm>
          <a:prstGeom prst="rect">
            <a:avLst/>
          </a:prstGeom>
        </p:spPr>
      </p:pic>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grpSp>
        <p:nvGrpSpPr>
          <p:cNvPr name="Group 2" id="2"/>
          <p:cNvGrpSpPr/>
          <p:nvPr/>
        </p:nvGrpSpPr>
        <p:grpSpPr>
          <a:xfrm rot="0">
            <a:off x="2476500" y="1762852"/>
            <a:ext cx="13335000" cy="3501966"/>
            <a:chOff x="0" y="0"/>
            <a:chExt cx="17780000" cy="4669288"/>
          </a:xfrm>
        </p:grpSpPr>
        <p:sp>
          <p:nvSpPr>
            <p:cNvPr name="TextBox 3" id="3"/>
            <p:cNvSpPr txBox="true"/>
            <p:nvPr/>
          </p:nvSpPr>
          <p:spPr>
            <a:xfrm rot="0">
              <a:off x="0" y="266700"/>
              <a:ext cx="17780000" cy="2781300"/>
            </a:xfrm>
            <a:prstGeom prst="rect">
              <a:avLst/>
            </a:prstGeom>
          </p:spPr>
          <p:txBody>
            <a:bodyPr anchor="t" rtlCol="false" tIns="0" lIns="0" bIns="0" rIns="0">
              <a:spAutoFit/>
            </a:bodyPr>
            <a:lstStyle/>
            <a:p>
              <a:pPr algn="ctr" marL="0" indent="0" lvl="1">
                <a:lnSpc>
                  <a:spcPts val="15000"/>
                </a:lnSpc>
                <a:spcBef>
                  <a:spcPct val="0"/>
                </a:spcBef>
              </a:pPr>
              <a:r>
                <a:rPr lang="en-US" sz="15000">
                  <a:solidFill>
                    <a:srgbClr val="44089B"/>
                  </a:solidFill>
                  <a:latin typeface="Londrina Solid Regular"/>
                </a:rPr>
                <a:t>THANK YOU</a:t>
              </a:r>
            </a:p>
          </p:txBody>
        </p:sp>
        <p:sp>
          <p:nvSpPr>
            <p:cNvPr name="TextBox 4" id="4"/>
            <p:cNvSpPr txBox="true"/>
            <p:nvPr/>
          </p:nvSpPr>
          <p:spPr>
            <a:xfrm rot="0">
              <a:off x="0" y="3477394"/>
              <a:ext cx="17780000" cy="1191894"/>
            </a:xfrm>
            <a:prstGeom prst="rect">
              <a:avLst/>
            </a:prstGeom>
          </p:spPr>
          <p:txBody>
            <a:bodyPr anchor="t" rtlCol="false" tIns="0" lIns="0" bIns="0" rIns="0">
              <a:spAutoFit/>
            </a:bodyPr>
            <a:lstStyle/>
            <a:p>
              <a:pPr algn="ctr" marL="0" indent="0" lvl="0">
                <a:lnSpc>
                  <a:spcPts val="6709"/>
                </a:lnSpc>
                <a:spcBef>
                  <a:spcPct val="0"/>
                </a:spcBef>
              </a:pPr>
              <a:r>
                <a:rPr lang="en-US" sz="6099">
                  <a:solidFill>
                    <a:srgbClr val="00A89A"/>
                  </a:solidFill>
                  <a:latin typeface="More Sugar"/>
                </a:rPr>
                <a:t>for creating with us!</a:t>
              </a:r>
            </a:p>
          </p:txBody>
        </p:sp>
      </p:grpSp>
      <p:grpSp>
        <p:nvGrpSpPr>
          <p:cNvPr name="Group 5" id="5"/>
          <p:cNvGrpSpPr/>
          <p:nvPr/>
        </p:nvGrpSpPr>
        <p:grpSpPr>
          <a:xfrm rot="0">
            <a:off x="-2955392" y="6612875"/>
            <a:ext cx="25969785" cy="8148350"/>
            <a:chOff x="0" y="0"/>
            <a:chExt cx="34626380" cy="10864466"/>
          </a:xfrm>
        </p:grpSpPr>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0" y="0"/>
              <a:ext cx="16371114" cy="10864466"/>
            </a:xfrm>
            <a:prstGeom prst="rect">
              <a:avLst/>
            </a:prstGeom>
          </p:spPr>
        </p:pic>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9428124" y="0"/>
              <a:ext cx="16371114" cy="10864466"/>
            </a:xfrm>
            <a:prstGeom prst="rect">
              <a:avLst/>
            </a:prstGeom>
          </p:spPr>
        </p:pic>
        <p:pic>
          <p:nvPicPr>
            <p:cNvPr name="Picture 8" id="8"/>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true" rot="0">
              <a:off x="18255267" y="0"/>
              <a:ext cx="16371114" cy="10864466"/>
            </a:xfrm>
            <a:prstGeom prst="rect">
              <a:avLst/>
            </a:prstGeom>
          </p:spPr>
        </p:pic>
      </p:grpSp>
      <p:pic>
        <p:nvPicPr>
          <p:cNvPr name="Picture 9" id="9"/>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695454">
            <a:off x="495505" y="6036217"/>
            <a:ext cx="2485169" cy="2299911"/>
          </a:xfrm>
          <a:prstGeom prst="rect">
            <a:avLst/>
          </a:prstGeom>
        </p:spPr>
      </p:pic>
      <p:pic>
        <p:nvPicPr>
          <p:cNvPr name="Picture 10" id="10"/>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544770">
            <a:off x="15267513" y="1210377"/>
            <a:ext cx="2485169" cy="2299911"/>
          </a:xfrm>
          <a:prstGeom prst="rect">
            <a:avLst/>
          </a:prstGeom>
        </p:spPr>
      </p:pic>
      <p:pic>
        <p:nvPicPr>
          <p:cNvPr name="Picture 11" id="11"/>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3282009" y="6804830"/>
            <a:ext cx="762684" cy="762684"/>
          </a:xfrm>
          <a:prstGeom prst="rect">
            <a:avLst/>
          </a:prstGeom>
        </p:spPr>
      </p:pic>
      <p:pic>
        <p:nvPicPr>
          <p:cNvPr name="Picture 12" id="12"/>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7155898" y="6804830"/>
            <a:ext cx="762684" cy="762684"/>
          </a:xfrm>
          <a:prstGeom prst="rect">
            <a:avLst/>
          </a:prstGeom>
        </p:spPr>
      </p:pic>
      <p:pic>
        <p:nvPicPr>
          <p:cNvPr name="Picture 13" id="13"/>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5802377" y="6804830"/>
            <a:ext cx="762684" cy="762684"/>
          </a:xfrm>
          <a:prstGeom prst="rect">
            <a:avLst/>
          </a:prstGeom>
        </p:spPr>
      </p:pic>
      <p:pic>
        <p:nvPicPr>
          <p:cNvPr name="Picture 14" id="1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0454588" y="7186172"/>
            <a:ext cx="762684" cy="762684"/>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55A5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9797539">
            <a:off x="-4236559" y="-2915980"/>
            <a:ext cx="11444917" cy="7595263"/>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9797539">
            <a:off x="9708041" y="6628323"/>
            <a:ext cx="11444917" cy="7595263"/>
          </a:xfrm>
          <a:prstGeom prst="rect">
            <a:avLst/>
          </a:prstGeom>
        </p:spPr>
      </p:pic>
      <p:sp>
        <p:nvSpPr>
          <p:cNvPr name="TextBox 4" id="4"/>
          <p:cNvSpPr txBox="true"/>
          <p:nvPr/>
        </p:nvSpPr>
        <p:spPr>
          <a:xfrm rot="0">
            <a:off x="6053870" y="1804116"/>
            <a:ext cx="6180260" cy="3914775"/>
          </a:xfrm>
          <a:prstGeom prst="rect">
            <a:avLst/>
          </a:prstGeom>
        </p:spPr>
        <p:txBody>
          <a:bodyPr anchor="t" rtlCol="false" tIns="0" lIns="0" bIns="0" rIns="0">
            <a:spAutoFit/>
          </a:bodyPr>
          <a:lstStyle/>
          <a:p>
            <a:pPr algn="ctr" marL="0" indent="0" lvl="1">
              <a:lnSpc>
                <a:spcPts val="14999"/>
              </a:lnSpc>
              <a:spcBef>
                <a:spcPct val="0"/>
              </a:spcBef>
            </a:pPr>
            <a:r>
              <a:rPr lang="en-US" sz="14999">
                <a:solidFill>
                  <a:srgbClr val="FFFFFF"/>
                </a:solidFill>
                <a:latin typeface="Londrina Solid Regular"/>
              </a:rPr>
              <a:t>SEA &amp; CEDAR</a:t>
            </a: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982448">
            <a:off x="8337157" y="5716589"/>
            <a:ext cx="1613686" cy="1123712"/>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2700000">
            <a:off x="555453" y="3531025"/>
            <a:ext cx="3073031" cy="2843951"/>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70079" b="57323"/>
          <a:stretch>
            <a:fillRect/>
          </a:stretch>
        </p:blipFill>
        <p:spPr>
          <a:xfrm flipH="true" flipV="false" rot="-6478901">
            <a:off x="14977686" y="5408111"/>
            <a:ext cx="715127" cy="979196"/>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857527" y="504335"/>
            <a:ext cx="2865514" cy="2865514"/>
          </a:xfrm>
          <a:prstGeom prst="rect">
            <a:avLst/>
          </a:prstGeom>
        </p:spPr>
      </p:pic>
      <p:pic>
        <p:nvPicPr>
          <p:cNvPr name="Picture 9" id="9"/>
          <p:cNvPicPr>
            <a:picLocks noChangeAspect="true"/>
          </p:cNvPicPr>
          <p:nvPr/>
        </p:nvPicPr>
        <p:blipFill>
          <a:blip r:embed="rId11"/>
          <a:srcRect l="0" t="0" r="0" b="0"/>
          <a:stretch>
            <a:fillRect/>
          </a:stretch>
        </p:blipFill>
        <p:spPr>
          <a:xfrm flipH="false" flipV="false" rot="743967">
            <a:off x="15146333" y="6461338"/>
            <a:ext cx="2034119" cy="3043502"/>
          </a:xfrm>
          <a:prstGeom prst="rect">
            <a:avLst/>
          </a:prstGeom>
        </p:spPr>
      </p:pic>
      <p:pic>
        <p:nvPicPr>
          <p:cNvPr name="Picture 10" id="10"/>
          <p:cNvPicPr>
            <a:picLocks noChangeAspect="true"/>
          </p:cNvPicPr>
          <p:nvPr/>
        </p:nvPicPr>
        <p:blipFill>
          <a:blip r:embed="rId12"/>
          <a:srcRect l="0" t="0" r="0" b="0"/>
          <a:stretch>
            <a:fillRect/>
          </a:stretch>
        </p:blipFill>
        <p:spPr>
          <a:xfrm flipH="false" flipV="false" rot="489820">
            <a:off x="4041433" y="2990960"/>
            <a:ext cx="2087333" cy="2781565"/>
          </a:xfrm>
          <a:prstGeom prst="rect">
            <a:avLst/>
          </a:prstGeom>
        </p:spPr>
      </p:pic>
      <p:pic>
        <p:nvPicPr>
          <p:cNvPr name="Picture 11" id="11"/>
          <p:cNvPicPr>
            <a:picLocks noChangeAspect="true"/>
          </p:cNvPicPr>
          <p:nvPr/>
        </p:nvPicPr>
        <p:blipFill>
          <a:blip r:embed="rId13"/>
          <a:srcRect l="0" t="0" r="0" b="0"/>
          <a:stretch>
            <a:fillRect/>
          </a:stretch>
        </p:blipFill>
        <p:spPr>
          <a:xfrm flipH="false" flipV="false" rot="-706319">
            <a:off x="2295608" y="6639247"/>
            <a:ext cx="2020884" cy="2968361"/>
          </a:xfrm>
          <a:prstGeom prst="rect">
            <a:avLst/>
          </a:prstGeom>
        </p:spPr>
      </p:pic>
      <p:sp>
        <p:nvSpPr>
          <p:cNvPr name="TextBox 12" id="12"/>
          <p:cNvSpPr txBox="true"/>
          <p:nvPr/>
        </p:nvSpPr>
        <p:spPr>
          <a:xfrm rot="0">
            <a:off x="6053870" y="7102119"/>
            <a:ext cx="6180260" cy="1276350"/>
          </a:xfrm>
          <a:prstGeom prst="rect">
            <a:avLst/>
          </a:prstGeom>
        </p:spPr>
        <p:txBody>
          <a:bodyPr anchor="t" rtlCol="false" tIns="0" lIns="0" bIns="0" rIns="0">
            <a:spAutoFit/>
          </a:bodyPr>
          <a:lstStyle/>
          <a:p>
            <a:pPr algn="ctr" marL="0" indent="0" lvl="0">
              <a:lnSpc>
                <a:spcPts val="4950"/>
              </a:lnSpc>
              <a:spcBef>
                <a:spcPct val="0"/>
              </a:spcBef>
            </a:pPr>
            <a:r>
              <a:rPr lang="en-US" sz="4500">
                <a:solidFill>
                  <a:srgbClr val="FFFFFF"/>
                </a:solidFill>
                <a:latin typeface="More Sugar Thin"/>
              </a:rPr>
              <a:t>Literature &amp; Art Magazine</a:t>
            </a:r>
          </a:p>
        </p:txBody>
      </p:sp>
      <p:pic>
        <p:nvPicPr>
          <p:cNvPr name="Picture 13" id="13"/>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5883" t="0" r="0" b="14711"/>
          <a:stretch>
            <a:fillRect/>
          </a:stretch>
        </p:blipFill>
        <p:spPr>
          <a:xfrm flipH="false" flipV="false" rot="-2700000">
            <a:off x="14010516" y="-372984"/>
            <a:ext cx="1489757" cy="1397910"/>
          </a:xfrm>
          <a:prstGeom prst="rect">
            <a:avLst/>
          </a:prstGeom>
        </p:spPr>
      </p:pic>
      <p:pic>
        <p:nvPicPr>
          <p:cNvPr name="Picture 14" id="14"/>
          <p:cNvPicPr>
            <a:picLocks noChangeAspect="true"/>
          </p:cNvPicPr>
          <p:nvPr/>
        </p:nvPicPr>
        <p:blipFill>
          <a:blip r:embed="rId14"/>
          <a:srcRect l="0" t="0" r="0" b="0"/>
          <a:stretch>
            <a:fillRect/>
          </a:stretch>
        </p:blipFill>
        <p:spPr>
          <a:xfrm flipH="false" flipV="false" rot="-634628">
            <a:off x="12950558" y="914324"/>
            <a:ext cx="2118123" cy="3100523"/>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25319" y="-321336"/>
            <a:ext cx="17676877" cy="11731018"/>
          </a:xfrm>
          <a:prstGeom prst="rect">
            <a:avLst/>
          </a:prstGeom>
        </p:spPr>
      </p:pic>
      <p:sp>
        <p:nvSpPr>
          <p:cNvPr name="TextBox 3" id="3"/>
          <p:cNvSpPr txBox="true"/>
          <p:nvPr/>
        </p:nvSpPr>
        <p:spPr>
          <a:xfrm rot="0">
            <a:off x="1151465" y="1082825"/>
            <a:ext cx="4720470" cy="1762125"/>
          </a:xfrm>
          <a:prstGeom prst="rect">
            <a:avLst/>
          </a:prstGeom>
        </p:spPr>
        <p:txBody>
          <a:bodyPr anchor="t" rtlCol="false" tIns="0" lIns="0" bIns="0" rIns="0">
            <a:spAutoFit/>
          </a:bodyPr>
          <a:lstStyle/>
          <a:p>
            <a:pPr marL="0" indent="0" lvl="1">
              <a:lnSpc>
                <a:spcPts val="6959"/>
              </a:lnSpc>
              <a:spcBef>
                <a:spcPct val="0"/>
              </a:spcBef>
            </a:pPr>
            <a:r>
              <a:rPr lang="en-US" sz="5799">
                <a:solidFill>
                  <a:srgbClr val="FFE6A5"/>
                </a:solidFill>
                <a:latin typeface="Londrina Solid Regular"/>
              </a:rPr>
              <a:t>Sea &amp; Cedar Magazine</a:t>
            </a:r>
          </a:p>
        </p:txBody>
      </p:sp>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77903">
            <a:off x="6106426" y="8032118"/>
            <a:ext cx="3061592" cy="2833364"/>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70079" b="57323"/>
          <a:stretch>
            <a:fillRect/>
          </a:stretch>
        </p:blipFill>
        <p:spPr>
          <a:xfrm flipH="true" flipV="false" rot="-654847">
            <a:off x="4507478" y="843417"/>
            <a:ext cx="775197" cy="1061446"/>
          </a:xfrm>
          <a:prstGeom prst="rect">
            <a:avLst/>
          </a:prstGeom>
        </p:spPr>
      </p:pic>
      <p:grpSp>
        <p:nvGrpSpPr>
          <p:cNvPr name="Group 6" id="6"/>
          <p:cNvGrpSpPr/>
          <p:nvPr/>
        </p:nvGrpSpPr>
        <p:grpSpPr>
          <a:xfrm rot="0">
            <a:off x="10172700" y="575310"/>
            <a:ext cx="7376922" cy="2112010"/>
            <a:chOff x="0" y="0"/>
            <a:chExt cx="9835896" cy="2816013"/>
          </a:xfrm>
        </p:grpSpPr>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63500"/>
              <a:ext cx="844279" cy="844279"/>
            </a:xfrm>
            <a:prstGeom prst="rect">
              <a:avLst/>
            </a:prstGeom>
          </p:spPr>
        </p:pic>
        <p:sp>
          <p:nvSpPr>
            <p:cNvPr name="TextBox 8" id="8"/>
            <p:cNvSpPr txBox="true"/>
            <p:nvPr/>
          </p:nvSpPr>
          <p:spPr>
            <a:xfrm rot="0">
              <a:off x="1098279" y="-9525"/>
              <a:ext cx="8737617" cy="28255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Publish selected poetry, short fiction, creative nonfiction, and art (solicit submissions from community and curate a collection)</a:t>
              </a:r>
            </a:p>
          </p:txBody>
        </p:sp>
      </p:grpSp>
      <p:grpSp>
        <p:nvGrpSpPr>
          <p:cNvPr name="Group 9" id="9"/>
          <p:cNvGrpSpPr/>
          <p:nvPr/>
        </p:nvGrpSpPr>
        <p:grpSpPr>
          <a:xfrm rot="0">
            <a:off x="10172700" y="3275330"/>
            <a:ext cx="7376922" cy="1045210"/>
            <a:chOff x="0" y="0"/>
            <a:chExt cx="9835896" cy="1393613"/>
          </a:xfrm>
        </p:grpSpPr>
        <p:pic>
          <p:nvPicPr>
            <p:cNvPr name="Picture 10" id="10"/>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63500"/>
              <a:ext cx="844279" cy="844279"/>
            </a:xfrm>
            <a:prstGeom prst="rect">
              <a:avLst/>
            </a:prstGeom>
          </p:spPr>
        </p:pic>
        <p:sp>
          <p:nvSpPr>
            <p:cNvPr name="TextBox 11" id="11"/>
            <p:cNvSpPr txBox="true"/>
            <p:nvPr/>
          </p:nvSpPr>
          <p:spPr>
            <a:xfrm rot="0">
              <a:off x="1098279" y="-9525"/>
              <a:ext cx="8737617" cy="14031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Pay contributors for their work (support, value, respect)</a:t>
              </a:r>
            </a:p>
          </p:txBody>
        </p:sp>
      </p:grpSp>
      <p:grpSp>
        <p:nvGrpSpPr>
          <p:cNvPr name="Group 12" id="12"/>
          <p:cNvGrpSpPr/>
          <p:nvPr/>
        </p:nvGrpSpPr>
        <p:grpSpPr>
          <a:xfrm rot="0">
            <a:off x="10182225" y="4828540"/>
            <a:ext cx="7473390" cy="1578610"/>
            <a:chOff x="0" y="0"/>
            <a:chExt cx="9964520" cy="2104813"/>
          </a:xfrm>
        </p:grpSpPr>
        <p:pic>
          <p:nvPicPr>
            <p:cNvPr name="Picture 13" id="13"/>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14" id="14"/>
            <p:cNvSpPr txBox="true"/>
            <p:nvPr/>
          </p:nvSpPr>
          <p:spPr>
            <a:xfrm rot="0">
              <a:off x="1098279" y="-9525"/>
              <a:ext cx="8866241" cy="21143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Started out digital only, expanded to print and digital combo by our 2nd issue</a:t>
              </a:r>
            </a:p>
          </p:txBody>
        </p:sp>
      </p:grpSp>
      <p:grpSp>
        <p:nvGrpSpPr>
          <p:cNvPr name="Group 15" id="15"/>
          <p:cNvGrpSpPr/>
          <p:nvPr/>
        </p:nvGrpSpPr>
        <p:grpSpPr>
          <a:xfrm rot="0">
            <a:off x="10135651" y="6778625"/>
            <a:ext cx="7413971" cy="1578610"/>
            <a:chOff x="0" y="0"/>
            <a:chExt cx="9885295" cy="2104813"/>
          </a:xfrm>
        </p:grpSpPr>
        <p:pic>
          <p:nvPicPr>
            <p:cNvPr name="Picture 16" id="1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17" id="17"/>
            <p:cNvSpPr txBox="true"/>
            <p:nvPr/>
          </p:nvSpPr>
          <p:spPr>
            <a:xfrm rot="0">
              <a:off x="1098279" y="-9525"/>
              <a:ext cx="8787016" cy="21143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Digital issues available free via website &amp; print issues free to borrow from our collection</a:t>
              </a:r>
            </a:p>
          </p:txBody>
        </p:sp>
      </p:grpSp>
      <p:grpSp>
        <p:nvGrpSpPr>
          <p:cNvPr name="Group 18" id="18"/>
          <p:cNvGrpSpPr/>
          <p:nvPr/>
        </p:nvGrpSpPr>
        <p:grpSpPr>
          <a:xfrm rot="0">
            <a:off x="10135651" y="8823960"/>
            <a:ext cx="7376922" cy="1045210"/>
            <a:chOff x="0" y="0"/>
            <a:chExt cx="9835896" cy="1393613"/>
          </a:xfrm>
        </p:grpSpPr>
        <p:pic>
          <p:nvPicPr>
            <p:cNvPr name="Picture 19" id="1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844279" cy="844279"/>
            </a:xfrm>
            <a:prstGeom prst="rect">
              <a:avLst/>
            </a:prstGeom>
          </p:spPr>
        </p:pic>
        <p:sp>
          <p:nvSpPr>
            <p:cNvPr name="TextBox 20" id="20"/>
            <p:cNvSpPr txBox="true"/>
            <p:nvPr/>
          </p:nvSpPr>
          <p:spPr>
            <a:xfrm rot="0">
              <a:off x="1098279" y="-9525"/>
              <a:ext cx="8737617" cy="1403138"/>
            </a:xfrm>
            <a:prstGeom prst="rect">
              <a:avLst/>
            </a:prstGeom>
          </p:spPr>
          <p:txBody>
            <a:bodyPr anchor="t" rtlCol="false" tIns="0" lIns="0" bIns="0" rIns="0">
              <a:spAutoFit/>
            </a:bodyPr>
            <a:lstStyle/>
            <a:p>
              <a:pPr algn="l" marL="0" indent="0" lvl="1">
                <a:lnSpc>
                  <a:spcPts val="4250"/>
                </a:lnSpc>
              </a:pPr>
              <a:r>
                <a:rPr lang="en-US" sz="3400" spc="-34">
                  <a:solidFill>
                    <a:srgbClr val="44089B"/>
                  </a:solidFill>
                  <a:latin typeface="More Sugar Thin"/>
                </a:rPr>
                <a:t>Limited print copies also available for purchase</a:t>
              </a:r>
            </a:p>
          </p:txBody>
        </p:sp>
      </p:grpSp>
      <p:pic>
        <p:nvPicPr>
          <p:cNvPr name="Picture 21" id="21"/>
          <p:cNvPicPr>
            <a:picLocks noChangeAspect="true"/>
          </p:cNvPicPr>
          <p:nvPr/>
        </p:nvPicPr>
        <p:blipFill>
          <a:blip r:embed="rId10"/>
          <a:srcRect l="13221" t="0" r="16387" b="560"/>
          <a:stretch>
            <a:fillRect/>
          </a:stretch>
        </p:blipFill>
        <p:spPr>
          <a:xfrm flipH="false" flipV="false" rot="0">
            <a:off x="5907173" y="1374140"/>
            <a:ext cx="3933740" cy="3704693"/>
          </a:xfrm>
          <a:prstGeom prst="rect">
            <a:avLst/>
          </a:prstGeom>
        </p:spPr>
      </p:pic>
      <p:sp>
        <p:nvSpPr>
          <p:cNvPr name="TextBox 22" id="22"/>
          <p:cNvSpPr txBox="true"/>
          <p:nvPr/>
        </p:nvSpPr>
        <p:spPr>
          <a:xfrm rot="0">
            <a:off x="1151465" y="3479165"/>
            <a:ext cx="6457950" cy="1825625"/>
          </a:xfrm>
          <a:prstGeom prst="rect">
            <a:avLst/>
          </a:prstGeom>
        </p:spPr>
        <p:txBody>
          <a:bodyPr anchor="t" rtlCol="false" tIns="0" lIns="0" bIns="0" rIns="0">
            <a:spAutoFit/>
          </a:bodyPr>
          <a:lstStyle/>
          <a:p>
            <a:pPr>
              <a:lnSpc>
                <a:spcPts val="7150"/>
              </a:lnSpc>
            </a:pPr>
            <a:r>
              <a:rPr lang="en-US" sz="6500">
                <a:solidFill>
                  <a:srgbClr val="FFFFFF"/>
                </a:solidFill>
                <a:latin typeface="More Sugar Thin"/>
              </a:rPr>
              <a:t>What are </a:t>
            </a:r>
          </a:p>
          <a:p>
            <a:pPr marL="0" indent="0" lvl="0">
              <a:lnSpc>
                <a:spcPts val="7150"/>
              </a:lnSpc>
              <a:spcBef>
                <a:spcPct val="0"/>
              </a:spcBef>
            </a:pPr>
            <a:r>
              <a:rPr lang="en-US" sz="6500">
                <a:solidFill>
                  <a:srgbClr val="FFFFFF"/>
                </a:solidFill>
                <a:latin typeface="More Sugar Thin"/>
              </a:rPr>
              <a:t>we doing?</a:t>
            </a:r>
          </a:p>
        </p:txBody>
      </p:sp>
      <p:sp>
        <p:nvSpPr>
          <p:cNvPr name="TextBox 23" id="23"/>
          <p:cNvSpPr txBox="true"/>
          <p:nvPr/>
        </p:nvSpPr>
        <p:spPr>
          <a:xfrm rot="0">
            <a:off x="1151465" y="5598137"/>
            <a:ext cx="6525075" cy="3324225"/>
          </a:xfrm>
          <a:prstGeom prst="rect">
            <a:avLst/>
          </a:prstGeom>
        </p:spPr>
        <p:txBody>
          <a:bodyPr anchor="t" rtlCol="false" tIns="0" lIns="0" bIns="0" rIns="0">
            <a:spAutoFit/>
          </a:bodyPr>
          <a:lstStyle/>
          <a:p>
            <a:pPr marL="0" indent="0" lvl="0">
              <a:lnSpc>
                <a:spcPts val="3750"/>
              </a:lnSpc>
            </a:pPr>
            <a:r>
              <a:rPr lang="en-US" sz="3000">
                <a:solidFill>
                  <a:srgbClr val="FFFFFF"/>
                </a:solidFill>
                <a:latin typeface="More Sugar Thin"/>
              </a:rPr>
              <a:t>Twice yearly publication featuring new writing by both emerging and established writers in VIRL’s service area; also highlighting local artists with one featured artist (including cover feature and interview) and one contributing artist per issue.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25319" y="-321336"/>
            <a:ext cx="17676877" cy="1173101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92734" y="5311140"/>
            <a:ext cx="6323796" cy="3551181"/>
          </a:xfrm>
          <a:prstGeom prst="rect">
            <a:avLst/>
          </a:prstGeom>
        </p:spPr>
      </p:pic>
      <p:sp>
        <p:nvSpPr>
          <p:cNvPr name="TextBox 4" id="4"/>
          <p:cNvSpPr txBox="true"/>
          <p:nvPr/>
        </p:nvSpPr>
        <p:spPr>
          <a:xfrm rot="0">
            <a:off x="1151465" y="935948"/>
            <a:ext cx="4720470" cy="1762125"/>
          </a:xfrm>
          <a:prstGeom prst="rect">
            <a:avLst/>
          </a:prstGeom>
        </p:spPr>
        <p:txBody>
          <a:bodyPr anchor="t" rtlCol="false" tIns="0" lIns="0" bIns="0" rIns="0">
            <a:spAutoFit/>
          </a:bodyPr>
          <a:lstStyle/>
          <a:p>
            <a:pPr marL="0" indent="0" lvl="1">
              <a:lnSpc>
                <a:spcPts val="6959"/>
              </a:lnSpc>
              <a:spcBef>
                <a:spcPct val="0"/>
              </a:spcBef>
            </a:pPr>
            <a:r>
              <a:rPr lang="en-US" sz="5799">
                <a:solidFill>
                  <a:srgbClr val="FFE6A5"/>
                </a:solidFill>
                <a:latin typeface="Londrina Solid Regular"/>
              </a:rPr>
              <a:t>Sea &amp; Cedar Magazine</a:t>
            </a:r>
          </a:p>
        </p:txBody>
      </p:sp>
      <p:sp>
        <p:nvSpPr>
          <p:cNvPr name="TextBox 5" id="5"/>
          <p:cNvSpPr txBox="true"/>
          <p:nvPr/>
        </p:nvSpPr>
        <p:spPr>
          <a:xfrm rot="0">
            <a:off x="1151465" y="3158378"/>
            <a:ext cx="6457950" cy="1831975"/>
          </a:xfrm>
          <a:prstGeom prst="rect">
            <a:avLst/>
          </a:prstGeom>
        </p:spPr>
        <p:txBody>
          <a:bodyPr anchor="t" rtlCol="false" tIns="0" lIns="0" bIns="0" rIns="0">
            <a:spAutoFit/>
          </a:bodyPr>
          <a:lstStyle/>
          <a:p>
            <a:pPr marL="0" indent="0" lvl="0">
              <a:lnSpc>
                <a:spcPts val="7150"/>
              </a:lnSpc>
              <a:spcBef>
                <a:spcPct val="0"/>
              </a:spcBef>
            </a:pPr>
            <a:r>
              <a:rPr lang="en-US" sz="6500">
                <a:solidFill>
                  <a:srgbClr val="FFFFFF"/>
                </a:solidFill>
                <a:latin typeface="More Sugar Thin"/>
              </a:rPr>
              <a:t>Virtual Art Exhibition</a:t>
            </a:r>
          </a:p>
        </p:txBody>
      </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70079" b="57323"/>
          <a:stretch>
            <a:fillRect/>
          </a:stretch>
        </p:blipFill>
        <p:spPr>
          <a:xfrm flipH="true" flipV="false" rot="-654847">
            <a:off x="4473915" y="706064"/>
            <a:ext cx="775197" cy="1061446"/>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6484461" y="8736731"/>
            <a:ext cx="2249907" cy="1043139"/>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7198199" y="100731"/>
            <a:ext cx="6484503" cy="3811539"/>
          </a:xfrm>
          <a:prstGeom prst="rect">
            <a:avLst/>
          </a:prstGeom>
        </p:spPr>
      </p:pic>
      <p:pic>
        <p:nvPicPr>
          <p:cNvPr name="Picture 9" id="9"/>
          <p:cNvPicPr>
            <a:picLocks noChangeAspect="true"/>
          </p:cNvPicPr>
          <p:nvPr/>
        </p:nvPicPr>
        <p:blipFill>
          <a:blip r:embed="rId11"/>
          <a:srcRect l="0" t="0" r="0" b="0"/>
          <a:stretch>
            <a:fillRect/>
          </a:stretch>
        </p:blipFill>
        <p:spPr>
          <a:xfrm flipH="false" flipV="false" rot="0">
            <a:off x="10497601" y="1890177"/>
            <a:ext cx="7363166" cy="4043964"/>
          </a:xfrm>
          <a:prstGeom prst="rect">
            <a:avLst/>
          </a:prstGeom>
        </p:spPr>
      </p:pic>
      <p:pic>
        <p:nvPicPr>
          <p:cNvPr name="Picture 10" id="10"/>
          <p:cNvPicPr>
            <a:picLocks noChangeAspect="true"/>
          </p:cNvPicPr>
          <p:nvPr/>
        </p:nvPicPr>
        <p:blipFill>
          <a:blip r:embed="rId12"/>
          <a:srcRect l="0" t="0" r="0" b="0"/>
          <a:stretch>
            <a:fillRect/>
          </a:stretch>
        </p:blipFill>
        <p:spPr>
          <a:xfrm flipH="false" flipV="false" rot="0">
            <a:off x="9334159" y="6067105"/>
            <a:ext cx="7363166" cy="3850413"/>
          </a:xfrm>
          <a:prstGeom prst="rect">
            <a:avLst/>
          </a:prstGeom>
        </p:spPr>
      </p:pic>
      <p:sp>
        <p:nvSpPr>
          <p:cNvPr name="TextBox 11" id="11"/>
          <p:cNvSpPr txBox="true"/>
          <p:nvPr/>
        </p:nvSpPr>
        <p:spPr>
          <a:xfrm rot="0">
            <a:off x="1151465" y="5714484"/>
            <a:ext cx="4806334" cy="1510030"/>
          </a:xfrm>
          <a:prstGeom prst="rect">
            <a:avLst/>
          </a:prstGeom>
        </p:spPr>
        <p:txBody>
          <a:bodyPr anchor="t" rtlCol="false" tIns="0" lIns="0" bIns="0" rIns="0">
            <a:spAutoFit/>
          </a:bodyPr>
          <a:lstStyle/>
          <a:p>
            <a:pPr algn="ctr" marL="0" indent="0" lvl="0">
              <a:lnSpc>
                <a:spcPts val="5830"/>
              </a:lnSpc>
              <a:spcBef>
                <a:spcPct val="0"/>
              </a:spcBef>
            </a:pPr>
            <a:r>
              <a:rPr lang="en-US" sz="5300">
                <a:solidFill>
                  <a:srgbClr val="44089B"/>
                </a:solidFill>
                <a:latin typeface="Londrina Solid Regular"/>
              </a:rPr>
              <a:t>A SUCCESSFUL IMPROVISATION </a:t>
            </a:r>
          </a:p>
        </p:txBody>
      </p:sp>
      <p:sp>
        <p:nvSpPr>
          <p:cNvPr name="TextBox 12" id="12"/>
          <p:cNvSpPr txBox="true"/>
          <p:nvPr/>
        </p:nvSpPr>
        <p:spPr>
          <a:xfrm rot="0">
            <a:off x="982861" y="7225219"/>
            <a:ext cx="5143542" cy="1435312"/>
          </a:xfrm>
          <a:prstGeom prst="rect">
            <a:avLst/>
          </a:prstGeom>
        </p:spPr>
        <p:txBody>
          <a:bodyPr anchor="t" rtlCol="false" tIns="0" lIns="0" bIns="0" rIns="0">
            <a:spAutoFit/>
          </a:bodyPr>
          <a:lstStyle/>
          <a:p>
            <a:pPr algn="ctr">
              <a:lnSpc>
                <a:spcPts val="3838"/>
              </a:lnSpc>
              <a:spcBef>
                <a:spcPct val="0"/>
              </a:spcBef>
            </a:pPr>
            <a:r>
              <a:rPr lang="en-US" sz="2741" spc="-27">
                <a:solidFill>
                  <a:srgbClr val="44089B"/>
                </a:solidFill>
                <a:latin typeface="More Sugar Thin"/>
              </a:rPr>
              <a:t>Between two 3-month long exhibitions, the VAE has received over </a:t>
            </a:r>
            <a:r>
              <a:rPr lang="en-US" sz="2741" spc="-27">
                <a:solidFill>
                  <a:srgbClr val="F55A51"/>
                </a:solidFill>
                <a:latin typeface="More Sugar Thin"/>
              </a:rPr>
              <a:t>860</a:t>
            </a:r>
            <a:r>
              <a:rPr lang="en-US" sz="2741" spc="-27">
                <a:solidFill>
                  <a:srgbClr val="F55A51"/>
                </a:solidFill>
                <a:latin typeface="More Sugar Thin"/>
              </a:rPr>
              <a:t>0 views</a:t>
            </a:r>
            <a:r>
              <a:rPr lang="en-US" sz="2741" spc="-27">
                <a:solidFill>
                  <a:srgbClr val="44089B"/>
                </a:solidFill>
                <a:latin typeface="More Sugar Thin"/>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76732" y="-399355"/>
            <a:ext cx="16704494" cy="1108571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825" t="37132" r="0" b="0"/>
          <a:stretch>
            <a:fillRect/>
          </a:stretch>
        </p:blipFill>
        <p:spPr>
          <a:xfrm flipH="false" flipV="false" rot="5903295">
            <a:off x="247914" y="7325850"/>
            <a:ext cx="1066432" cy="1087661"/>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77903">
            <a:off x="6920882" y="62736"/>
            <a:ext cx="2485169" cy="2299911"/>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893084" y="8899500"/>
            <a:ext cx="1832261" cy="849503"/>
          </a:xfrm>
          <a:prstGeom prst="rect">
            <a:avLst/>
          </a:prstGeom>
        </p:spPr>
      </p:pic>
      <p:pic>
        <p:nvPicPr>
          <p:cNvPr name="Picture 6" id="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true" flipV="false" rot="650080">
            <a:off x="6920576" y="4068199"/>
            <a:ext cx="1394786" cy="1444694"/>
          </a:xfrm>
          <a:prstGeom prst="rect">
            <a:avLst/>
          </a:prstGeom>
        </p:spPr>
      </p:pic>
      <p:grpSp>
        <p:nvGrpSpPr>
          <p:cNvPr name="Group 7" id="7"/>
          <p:cNvGrpSpPr/>
          <p:nvPr/>
        </p:nvGrpSpPr>
        <p:grpSpPr>
          <a:xfrm rot="0">
            <a:off x="9781078" y="677829"/>
            <a:ext cx="7100631" cy="2754062"/>
            <a:chOff x="0" y="0"/>
            <a:chExt cx="9467508" cy="3672083"/>
          </a:xfrm>
        </p:grpSpPr>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275266">
              <a:off x="102769" y="365704"/>
              <a:ext cx="9261970" cy="2940675"/>
            </a:xfrm>
            <a:prstGeom prst="rect">
              <a:avLst/>
            </a:prstGeom>
          </p:spPr>
        </p:pic>
        <p:sp>
          <p:nvSpPr>
            <p:cNvPr name="TextBox 9" id="9"/>
            <p:cNvSpPr txBox="true"/>
            <p:nvPr/>
          </p:nvSpPr>
          <p:spPr>
            <a:xfrm rot="0">
              <a:off x="736083" y="1004191"/>
              <a:ext cx="8054298" cy="1644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Provide a platform for a diverse range of voices</a:t>
              </a:r>
            </a:p>
          </p:txBody>
        </p:sp>
      </p:grpSp>
      <p:grpSp>
        <p:nvGrpSpPr>
          <p:cNvPr name="Group 10" id="10"/>
          <p:cNvGrpSpPr/>
          <p:nvPr/>
        </p:nvGrpSpPr>
        <p:grpSpPr>
          <a:xfrm rot="0">
            <a:off x="374880" y="3532509"/>
            <a:ext cx="6731388" cy="3780068"/>
            <a:chOff x="0" y="0"/>
            <a:chExt cx="8975183" cy="5040090"/>
          </a:xfrm>
        </p:grpSpPr>
        <p:pic>
          <p:nvPicPr>
            <p:cNvPr name="Picture 11" id="1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0" y="0"/>
              <a:ext cx="8975183" cy="5040090"/>
            </a:xfrm>
            <a:prstGeom prst="rect">
              <a:avLst/>
            </a:prstGeom>
          </p:spPr>
        </p:pic>
        <p:sp>
          <p:nvSpPr>
            <p:cNvPr name="TextBox 12" id="12"/>
            <p:cNvSpPr txBox="true"/>
            <p:nvPr/>
          </p:nvSpPr>
          <p:spPr>
            <a:xfrm rot="0">
              <a:off x="397943" y="382847"/>
              <a:ext cx="8179297" cy="4226771"/>
            </a:xfrm>
            <a:prstGeom prst="rect">
              <a:avLst/>
            </a:prstGeom>
          </p:spPr>
          <p:txBody>
            <a:bodyPr anchor="t" rtlCol="false" tIns="0" lIns="0" bIns="0" rIns="0">
              <a:spAutoFit/>
            </a:bodyPr>
            <a:lstStyle/>
            <a:p>
              <a:pPr algn="l" marL="0" indent="0" lvl="1">
                <a:lnSpc>
                  <a:spcPts val="3640"/>
                </a:lnSpc>
              </a:pPr>
              <a:r>
                <a:rPr lang="en-US" sz="2600" spc="-26">
                  <a:solidFill>
                    <a:srgbClr val="44089B"/>
                  </a:solidFill>
                  <a:latin typeface="More Sugar Thin"/>
                </a:rPr>
                <a:t>"When libraries publish, they preserve the vibrant history and culture of their communities, give our patrons quality literature to enrich their lives, and create a way for as many voices as possible to contribute to the song of our literary history" (Katz, 2021).</a:t>
              </a:r>
            </a:p>
          </p:txBody>
        </p:sp>
      </p:grpSp>
      <p:pic>
        <p:nvPicPr>
          <p:cNvPr name="Picture 13" id="13"/>
          <p:cNvPicPr>
            <a:picLocks noChangeAspect="true"/>
          </p:cNvPicPr>
          <p:nvPr/>
        </p:nvPicPr>
        <p:blipFill>
          <a:blip r:embed="rId16"/>
          <a:srcRect l="0" t="0" r="0" b="0"/>
          <a:stretch>
            <a:fillRect/>
          </a:stretch>
        </p:blipFill>
        <p:spPr>
          <a:xfrm flipH="false" flipV="false" rot="0">
            <a:off x="1831611" y="7671828"/>
            <a:ext cx="1471790" cy="2218669"/>
          </a:xfrm>
          <a:prstGeom prst="rect">
            <a:avLst/>
          </a:prstGeom>
        </p:spPr>
      </p:pic>
      <p:pic>
        <p:nvPicPr>
          <p:cNvPr name="Picture 14" id="14"/>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true" rot="-3217661">
            <a:off x="3431203" y="8648257"/>
            <a:ext cx="681439" cy="504265"/>
          </a:xfrm>
          <a:prstGeom prst="rect">
            <a:avLst/>
          </a:prstGeom>
        </p:spPr>
      </p:pic>
      <p:sp>
        <p:nvSpPr>
          <p:cNvPr name="TextBox 15" id="15"/>
          <p:cNvSpPr txBox="true"/>
          <p:nvPr/>
        </p:nvSpPr>
        <p:spPr>
          <a:xfrm rot="0">
            <a:off x="576812" y="715360"/>
            <a:ext cx="5295835" cy="2599059"/>
          </a:xfrm>
          <a:prstGeom prst="rect">
            <a:avLst/>
          </a:prstGeom>
        </p:spPr>
        <p:txBody>
          <a:bodyPr anchor="t" rtlCol="false" tIns="0" lIns="0" bIns="0" rIns="0">
            <a:spAutoFit/>
          </a:bodyPr>
          <a:lstStyle/>
          <a:p>
            <a:pPr algn="ctr" marL="0" indent="0" lvl="1">
              <a:lnSpc>
                <a:spcPts val="6700"/>
              </a:lnSpc>
              <a:spcBef>
                <a:spcPct val="0"/>
              </a:spcBef>
            </a:pPr>
            <a:r>
              <a:rPr lang="en-US" sz="6700">
                <a:solidFill>
                  <a:srgbClr val="44089B"/>
                </a:solidFill>
                <a:latin typeface="Londrina Solid Regular"/>
              </a:rPr>
              <a:t>WHY LIBRARY AS PUBLISHER? WHY A LITMAG</a:t>
            </a:r>
            <a:r>
              <a:rPr lang="en-US" sz="6700">
                <a:solidFill>
                  <a:srgbClr val="44089B"/>
                </a:solidFill>
                <a:latin typeface="Londrina Solid Regular"/>
              </a:rPr>
              <a:t>?</a:t>
            </a:r>
          </a:p>
        </p:txBody>
      </p:sp>
      <p:grpSp>
        <p:nvGrpSpPr>
          <p:cNvPr name="Group 16" id="16"/>
          <p:cNvGrpSpPr/>
          <p:nvPr/>
        </p:nvGrpSpPr>
        <p:grpSpPr>
          <a:xfrm rot="0">
            <a:off x="9825296" y="2833173"/>
            <a:ext cx="7056413" cy="2581034"/>
            <a:chOff x="0" y="0"/>
            <a:chExt cx="9408551" cy="3441379"/>
          </a:xfrm>
        </p:grpSpPr>
        <p:pic>
          <p:nvPicPr>
            <p:cNvPr name="Picture 17" id="17"/>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true" rot="-187562">
              <a:off x="73290" y="250352"/>
              <a:ext cx="9261970" cy="2940675"/>
            </a:xfrm>
            <a:prstGeom prst="rect">
              <a:avLst/>
            </a:prstGeom>
          </p:spPr>
        </p:pic>
        <p:sp>
          <p:nvSpPr>
            <p:cNvPr name="TextBox 18" id="18"/>
            <p:cNvSpPr txBox="true"/>
            <p:nvPr/>
          </p:nvSpPr>
          <p:spPr>
            <a:xfrm rot="0">
              <a:off x="637328" y="644364"/>
              <a:ext cx="8054298" cy="21431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Actively engage and demonstrate support for creators in our communities</a:t>
              </a:r>
            </a:p>
          </p:txBody>
        </p:sp>
      </p:grpSp>
      <p:grpSp>
        <p:nvGrpSpPr>
          <p:cNvPr name="Group 19" id="19"/>
          <p:cNvGrpSpPr/>
          <p:nvPr/>
        </p:nvGrpSpPr>
        <p:grpSpPr>
          <a:xfrm rot="0">
            <a:off x="9752802" y="7095674"/>
            <a:ext cx="7056413" cy="2581034"/>
            <a:chOff x="0" y="0"/>
            <a:chExt cx="9408551" cy="3441379"/>
          </a:xfrm>
        </p:grpSpPr>
        <p:pic>
          <p:nvPicPr>
            <p:cNvPr name="Picture 20" id="20"/>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true" rot="-187562">
              <a:off x="73290" y="250352"/>
              <a:ext cx="9261970" cy="2940675"/>
            </a:xfrm>
            <a:prstGeom prst="rect">
              <a:avLst/>
            </a:prstGeom>
          </p:spPr>
        </p:pic>
        <p:sp>
          <p:nvSpPr>
            <p:cNvPr name="TextBox 21" id="21"/>
            <p:cNvSpPr txBox="true"/>
            <p:nvPr/>
          </p:nvSpPr>
          <p:spPr>
            <a:xfrm rot="0">
              <a:off x="744307" y="980712"/>
              <a:ext cx="8054298" cy="1533525"/>
            </a:xfrm>
            <a:prstGeom prst="rect">
              <a:avLst/>
            </a:prstGeom>
          </p:spPr>
          <p:txBody>
            <a:bodyPr anchor="t" rtlCol="false" tIns="0" lIns="0" bIns="0" rIns="0">
              <a:spAutoFit/>
            </a:bodyPr>
            <a:lstStyle/>
            <a:p>
              <a:pPr algn="ctr" marL="0" indent="0" lvl="1">
                <a:lnSpc>
                  <a:spcPts val="4560"/>
                </a:lnSpc>
                <a:spcBef>
                  <a:spcPct val="0"/>
                </a:spcBef>
              </a:pPr>
              <a:r>
                <a:rPr lang="en-US" sz="3800">
                  <a:solidFill>
                    <a:srgbClr val="FFFFFF"/>
                  </a:solidFill>
                  <a:latin typeface="Londrina Solid Regular"/>
                </a:rPr>
                <a:t>Provide access to engaging and thought-provoking local content</a:t>
              </a:r>
            </a:p>
          </p:txBody>
        </p:sp>
      </p:grpSp>
      <p:grpSp>
        <p:nvGrpSpPr>
          <p:cNvPr name="Group 22" id="22"/>
          <p:cNvGrpSpPr/>
          <p:nvPr/>
        </p:nvGrpSpPr>
        <p:grpSpPr>
          <a:xfrm rot="0">
            <a:off x="9765598" y="4898716"/>
            <a:ext cx="7100631" cy="2754062"/>
            <a:chOff x="0" y="0"/>
            <a:chExt cx="9467508" cy="3672083"/>
          </a:xfrm>
        </p:grpSpPr>
        <p:pic>
          <p:nvPicPr>
            <p:cNvPr name="Picture 23" id="23"/>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275266">
              <a:off x="102769" y="365704"/>
              <a:ext cx="9261970" cy="2940675"/>
            </a:xfrm>
            <a:prstGeom prst="rect">
              <a:avLst/>
            </a:prstGeom>
          </p:spPr>
        </p:pic>
        <p:sp>
          <p:nvSpPr>
            <p:cNvPr name="TextBox 24" id="24"/>
            <p:cNvSpPr txBox="true"/>
            <p:nvPr/>
          </p:nvSpPr>
          <p:spPr>
            <a:xfrm rot="0">
              <a:off x="756723" y="1004191"/>
              <a:ext cx="8054298" cy="1644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Increase local access to paid publishing opportunities</a:t>
              </a:r>
            </a:p>
          </p:txBody>
        </p:sp>
      </p:grpSp>
      <p:sp>
        <p:nvSpPr>
          <p:cNvPr name="TextBox 25" id="25"/>
          <p:cNvSpPr txBox="true"/>
          <p:nvPr/>
        </p:nvSpPr>
        <p:spPr>
          <a:xfrm rot="0">
            <a:off x="3303401" y="7838378"/>
            <a:ext cx="2568428" cy="824104"/>
          </a:xfrm>
          <a:prstGeom prst="rect">
            <a:avLst/>
          </a:prstGeom>
        </p:spPr>
        <p:txBody>
          <a:bodyPr anchor="t" rtlCol="false" tIns="0" lIns="0" bIns="0" rIns="0">
            <a:spAutoFit/>
          </a:bodyPr>
          <a:lstStyle/>
          <a:p>
            <a:pPr algn="ctr" marL="0" indent="0" lvl="1">
              <a:lnSpc>
                <a:spcPts val="3195"/>
              </a:lnSpc>
              <a:spcBef>
                <a:spcPct val="0"/>
              </a:spcBef>
            </a:pPr>
            <a:r>
              <a:rPr lang="en-US" sz="3195">
                <a:solidFill>
                  <a:srgbClr val="44089B"/>
                </a:solidFill>
                <a:latin typeface="Londrina Solid Regular"/>
              </a:rPr>
              <a:t>GREAT RESOURCE!</a:t>
            </a:r>
          </a:p>
        </p:txBody>
      </p:sp>
      <p:sp>
        <p:nvSpPr>
          <p:cNvPr name="TextBox 26" id="26"/>
          <p:cNvSpPr txBox="true"/>
          <p:nvPr/>
        </p:nvSpPr>
        <p:spPr>
          <a:xfrm rot="0">
            <a:off x="3771922" y="9220200"/>
            <a:ext cx="3533915" cy="935354"/>
          </a:xfrm>
          <a:prstGeom prst="rect">
            <a:avLst/>
          </a:prstGeom>
        </p:spPr>
        <p:txBody>
          <a:bodyPr anchor="t" rtlCol="false" tIns="0" lIns="0" bIns="0" rIns="0">
            <a:spAutoFit/>
          </a:bodyPr>
          <a:lstStyle/>
          <a:p>
            <a:pPr algn="l" marL="0" indent="0" lvl="1">
              <a:lnSpc>
                <a:spcPts val="2520"/>
              </a:lnSpc>
            </a:pPr>
            <a:r>
              <a:rPr lang="en-US" sz="1800" spc="-18">
                <a:solidFill>
                  <a:srgbClr val="44089B"/>
                </a:solidFill>
                <a:latin typeface="More Sugar Thin"/>
              </a:rPr>
              <a:t>Katz, S. (2021). Libraries publish: How to start a magazine, small press, blog, and more. </a:t>
            </a:r>
          </a:p>
        </p:txBody>
      </p:sp>
      <p:sp>
        <p:nvSpPr>
          <p:cNvPr name="TextBox 27" id="27"/>
          <p:cNvSpPr txBox="true"/>
          <p:nvPr/>
        </p:nvSpPr>
        <p:spPr>
          <a:xfrm rot="0">
            <a:off x="11146295" y="325755"/>
            <a:ext cx="4433465" cy="721995"/>
          </a:xfrm>
          <a:prstGeom prst="rect">
            <a:avLst/>
          </a:prstGeom>
        </p:spPr>
        <p:txBody>
          <a:bodyPr anchor="t" rtlCol="false" tIns="0" lIns="0" bIns="0" rIns="0">
            <a:spAutoFit/>
          </a:bodyPr>
          <a:lstStyle/>
          <a:p>
            <a:pPr algn="ctr" marL="0" indent="0" lvl="0">
              <a:lnSpc>
                <a:spcPts val="5610"/>
              </a:lnSpc>
              <a:spcBef>
                <a:spcPct val="0"/>
              </a:spcBef>
            </a:pPr>
            <a:r>
              <a:rPr lang="en-US" sz="5100">
                <a:solidFill>
                  <a:srgbClr val="44089B"/>
                </a:solidFill>
                <a:latin typeface="More Sugar Thin"/>
              </a:rPr>
              <a:t>Benefits: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76732" y="-399355"/>
            <a:ext cx="16704494" cy="1108571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75266">
            <a:off x="9858155" y="952107"/>
            <a:ext cx="6946477" cy="220550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true" rot="-187562">
            <a:off x="9880263" y="3020937"/>
            <a:ext cx="6946477" cy="2205507"/>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75266">
            <a:off x="9842675" y="5172994"/>
            <a:ext cx="6946477" cy="2205507"/>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true" rot="-187562">
            <a:off x="9807769" y="7283438"/>
            <a:ext cx="6946477" cy="2205507"/>
          </a:xfrm>
          <a:prstGeom prst="rect">
            <a:avLst/>
          </a:prstGeom>
        </p:spPr>
      </p:pic>
      <p:sp>
        <p:nvSpPr>
          <p:cNvPr name="TextBox 7" id="7"/>
          <p:cNvSpPr txBox="true"/>
          <p:nvPr/>
        </p:nvSpPr>
        <p:spPr>
          <a:xfrm rot="0">
            <a:off x="1028700" y="3796072"/>
            <a:ext cx="5140130" cy="2479675"/>
          </a:xfrm>
          <a:prstGeom prst="rect">
            <a:avLst/>
          </a:prstGeom>
        </p:spPr>
        <p:txBody>
          <a:bodyPr anchor="t" rtlCol="false" tIns="0" lIns="0" bIns="0" rIns="0">
            <a:spAutoFit/>
          </a:bodyPr>
          <a:lstStyle/>
          <a:p>
            <a:pPr algn="ctr" marL="0" indent="0" lvl="1">
              <a:lnSpc>
                <a:spcPts val="9500"/>
              </a:lnSpc>
              <a:spcBef>
                <a:spcPct val="0"/>
              </a:spcBef>
            </a:pPr>
            <a:r>
              <a:rPr lang="en-US" sz="9500">
                <a:solidFill>
                  <a:srgbClr val="44089B"/>
                </a:solidFill>
                <a:latin typeface="Londrina Solid Regular"/>
              </a:rPr>
              <a:t>GETTING STARTED</a:t>
            </a:r>
          </a:p>
        </p:txBody>
      </p:sp>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0825" t="37132" r="0" b="0"/>
          <a:stretch>
            <a:fillRect/>
          </a:stretch>
        </p:blipFill>
        <p:spPr>
          <a:xfrm flipH="false" flipV="false" rot="5903295">
            <a:off x="495484" y="6077172"/>
            <a:ext cx="1066432" cy="1087661"/>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77903">
            <a:off x="7760302" y="436989"/>
            <a:ext cx="2485169" cy="2299911"/>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5893084" y="8899500"/>
            <a:ext cx="1832261" cy="849503"/>
          </a:xfrm>
          <a:prstGeom prst="rect">
            <a:avLst/>
          </a:prstGeom>
        </p:spPr>
      </p:pic>
      <p:pic>
        <p:nvPicPr>
          <p:cNvPr name="Picture 11" id="1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true" flipV="false" rot="650080">
            <a:off x="5276301" y="2259419"/>
            <a:ext cx="1394786" cy="1444694"/>
          </a:xfrm>
          <a:prstGeom prst="rect">
            <a:avLst/>
          </a:prstGeom>
        </p:spPr>
      </p:pic>
      <p:sp>
        <p:nvSpPr>
          <p:cNvPr name="TextBox 12" id="12"/>
          <p:cNvSpPr txBox="true"/>
          <p:nvPr/>
        </p:nvSpPr>
        <p:spPr>
          <a:xfrm rot="0">
            <a:off x="10454323" y="1243188"/>
            <a:ext cx="6040724" cy="542925"/>
          </a:xfrm>
          <a:prstGeom prst="rect">
            <a:avLst/>
          </a:prstGeom>
        </p:spPr>
        <p:txBody>
          <a:bodyPr anchor="t" rtlCol="false" tIns="0" lIns="0" bIns="0" rIns="0">
            <a:spAutoFit/>
          </a:bodyPr>
          <a:lstStyle/>
          <a:p>
            <a:pPr algn="ctr" marL="0" indent="0" lvl="1">
              <a:lnSpc>
                <a:spcPts val="4200"/>
              </a:lnSpc>
            </a:pPr>
            <a:r>
              <a:rPr lang="en-US" sz="3500">
                <a:solidFill>
                  <a:srgbClr val="FFFFFF"/>
                </a:solidFill>
                <a:latin typeface="Londrina Solid Regular"/>
              </a:rPr>
              <a:t>Mission statement &amp; scope</a:t>
            </a:r>
          </a:p>
        </p:txBody>
      </p:sp>
      <p:sp>
        <p:nvSpPr>
          <p:cNvPr name="TextBox 13" id="13"/>
          <p:cNvSpPr txBox="true"/>
          <p:nvPr/>
        </p:nvSpPr>
        <p:spPr>
          <a:xfrm rot="0">
            <a:off x="10333140" y="3279404"/>
            <a:ext cx="6040724" cy="5429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Name</a:t>
            </a:r>
          </a:p>
        </p:txBody>
      </p:sp>
      <p:sp>
        <p:nvSpPr>
          <p:cNvPr name="TextBox 14" id="14"/>
          <p:cNvSpPr txBox="true"/>
          <p:nvPr/>
        </p:nvSpPr>
        <p:spPr>
          <a:xfrm rot="0">
            <a:off x="10376839" y="4322454"/>
            <a:ext cx="6040724" cy="5429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Submission guidelines</a:t>
            </a:r>
          </a:p>
        </p:txBody>
      </p:sp>
      <p:sp>
        <p:nvSpPr>
          <p:cNvPr name="TextBox 15" id="15"/>
          <p:cNvSpPr txBox="true"/>
          <p:nvPr/>
        </p:nvSpPr>
        <p:spPr>
          <a:xfrm rot="0">
            <a:off x="10376839" y="5471232"/>
            <a:ext cx="6040724" cy="10763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Tone (appearance &amp; content) Branding (fonts, logo)</a:t>
            </a:r>
          </a:p>
        </p:txBody>
      </p:sp>
      <p:sp>
        <p:nvSpPr>
          <p:cNvPr name="TextBox 16" id="16"/>
          <p:cNvSpPr txBox="true"/>
          <p:nvPr/>
        </p:nvSpPr>
        <p:spPr>
          <a:xfrm rot="0">
            <a:off x="10333140" y="243378"/>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Project plan &amp; foundation:</a:t>
            </a:r>
          </a:p>
        </p:txBody>
      </p:sp>
      <p:sp>
        <p:nvSpPr>
          <p:cNvPr name="TextBox 17" id="17"/>
          <p:cNvSpPr txBox="true"/>
          <p:nvPr/>
        </p:nvSpPr>
        <p:spPr>
          <a:xfrm rot="0">
            <a:off x="12439921" y="1776588"/>
            <a:ext cx="1827162" cy="542925"/>
          </a:xfrm>
          <a:prstGeom prst="rect">
            <a:avLst/>
          </a:prstGeom>
        </p:spPr>
        <p:txBody>
          <a:bodyPr anchor="t" rtlCol="false" tIns="0" lIns="0" bIns="0" rIns="0">
            <a:spAutoFit/>
          </a:bodyPr>
          <a:lstStyle/>
          <a:p>
            <a:pPr algn="ctr" marL="0" indent="0" lvl="1">
              <a:lnSpc>
                <a:spcPts val="4200"/>
              </a:lnSpc>
            </a:pPr>
            <a:r>
              <a:rPr lang="en-US" sz="3500">
                <a:solidFill>
                  <a:srgbClr val="FFFFFF"/>
                </a:solidFill>
                <a:latin typeface="Londrina Solid Regular"/>
              </a:rPr>
              <a:t>Budget</a:t>
            </a:r>
          </a:p>
        </p:txBody>
      </p:sp>
      <p:sp>
        <p:nvSpPr>
          <p:cNvPr name="TextBox 18" id="18"/>
          <p:cNvSpPr txBox="true"/>
          <p:nvPr/>
        </p:nvSpPr>
        <p:spPr>
          <a:xfrm rot="0">
            <a:off x="9994713" y="3803366"/>
            <a:ext cx="6804977" cy="5429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Editorial team &amp; responsibilities</a:t>
            </a:r>
          </a:p>
        </p:txBody>
      </p:sp>
      <p:sp>
        <p:nvSpPr>
          <p:cNvPr name="TextBox 19" id="19"/>
          <p:cNvSpPr txBox="true"/>
          <p:nvPr/>
        </p:nvSpPr>
        <p:spPr>
          <a:xfrm rot="0">
            <a:off x="10260646" y="7523468"/>
            <a:ext cx="6040724" cy="5429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Honorariums</a:t>
            </a:r>
          </a:p>
        </p:txBody>
      </p:sp>
      <p:sp>
        <p:nvSpPr>
          <p:cNvPr name="TextBox 20" id="20"/>
          <p:cNvSpPr txBox="true"/>
          <p:nvPr/>
        </p:nvSpPr>
        <p:spPr>
          <a:xfrm rot="0">
            <a:off x="10376839" y="2348088"/>
            <a:ext cx="6040724" cy="542925"/>
          </a:xfrm>
          <a:prstGeom prst="rect">
            <a:avLst/>
          </a:prstGeom>
        </p:spPr>
        <p:txBody>
          <a:bodyPr anchor="t" rtlCol="false" tIns="0" lIns="0" bIns="0" rIns="0">
            <a:spAutoFit/>
          </a:bodyPr>
          <a:lstStyle/>
          <a:p>
            <a:pPr algn="ctr" marL="0" indent="0" lvl="1">
              <a:lnSpc>
                <a:spcPts val="4200"/>
              </a:lnSpc>
            </a:pPr>
            <a:r>
              <a:rPr lang="en-US" sz="3500">
                <a:solidFill>
                  <a:srgbClr val="FFFFFF"/>
                </a:solidFill>
                <a:latin typeface="Londrina Solid Regular"/>
              </a:rPr>
              <a:t>Format &amp; basic design</a:t>
            </a:r>
          </a:p>
        </p:txBody>
      </p:sp>
      <p:sp>
        <p:nvSpPr>
          <p:cNvPr name="TextBox 21" id="21"/>
          <p:cNvSpPr txBox="true"/>
          <p:nvPr/>
        </p:nvSpPr>
        <p:spPr>
          <a:xfrm rot="0">
            <a:off x="9550032" y="8248320"/>
            <a:ext cx="7587891" cy="379096"/>
          </a:xfrm>
          <a:prstGeom prst="rect">
            <a:avLst/>
          </a:prstGeom>
        </p:spPr>
        <p:txBody>
          <a:bodyPr anchor="t" rtlCol="false" tIns="0" lIns="0" bIns="0" rIns="0">
            <a:spAutoFit/>
          </a:bodyPr>
          <a:lstStyle/>
          <a:p>
            <a:pPr algn="ctr" marL="0" indent="0" lvl="1">
              <a:lnSpc>
                <a:spcPts val="2790"/>
              </a:lnSpc>
            </a:pPr>
            <a:r>
              <a:rPr lang="en-US" sz="3000">
                <a:solidFill>
                  <a:srgbClr val="FFFFFF"/>
                </a:solidFill>
                <a:latin typeface="Londrina Solid Regular"/>
              </a:rPr>
              <a:t>Terms of publication &amp; publishing agreements</a:t>
            </a:r>
          </a:p>
        </p:txBody>
      </p:sp>
      <p:sp>
        <p:nvSpPr>
          <p:cNvPr name="TextBox 22" id="22"/>
          <p:cNvSpPr txBox="true"/>
          <p:nvPr/>
        </p:nvSpPr>
        <p:spPr>
          <a:xfrm rot="0">
            <a:off x="10311031" y="8663802"/>
            <a:ext cx="6040724" cy="5429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Communication templates</a:t>
            </a:r>
          </a:p>
        </p:txBody>
      </p:sp>
      <p:sp>
        <p:nvSpPr>
          <p:cNvPr name="TextBox 23" id="23"/>
          <p:cNvSpPr txBox="true"/>
          <p:nvPr/>
        </p:nvSpPr>
        <p:spPr>
          <a:xfrm rot="0">
            <a:off x="10311031" y="6604306"/>
            <a:ext cx="6040724" cy="542925"/>
          </a:xfrm>
          <a:prstGeom prst="rect">
            <a:avLst/>
          </a:prstGeom>
        </p:spPr>
        <p:txBody>
          <a:bodyPr anchor="t" rtlCol="false" tIns="0" lIns="0" bIns="0" rIns="0">
            <a:spAutoFit/>
          </a:bodyPr>
          <a:lstStyle/>
          <a:p>
            <a:pPr algn="ctr" marL="0" indent="0" lvl="1">
              <a:lnSpc>
                <a:spcPts val="4200"/>
              </a:lnSpc>
              <a:spcBef>
                <a:spcPct val="0"/>
              </a:spcBef>
            </a:pPr>
            <a:r>
              <a:rPr lang="en-US" sz="3500">
                <a:solidFill>
                  <a:srgbClr val="FFFFFF"/>
                </a:solidFill>
                <a:latin typeface="Londrina Solid Regular"/>
              </a:rPr>
              <a:t>Email address</a:t>
            </a:r>
          </a:p>
        </p:txBody>
      </p:sp>
      <p:pic>
        <p:nvPicPr>
          <p:cNvPr name="Picture 24" id="24"/>
          <p:cNvPicPr>
            <a:picLocks noChangeAspect="true"/>
          </p:cNvPicPr>
          <p:nvPr/>
        </p:nvPicPr>
        <p:blipFill>
          <a:blip r:embed="rId16"/>
          <a:srcRect l="0" t="0" r="0" b="0"/>
          <a:stretch>
            <a:fillRect/>
          </a:stretch>
        </p:blipFill>
        <p:spPr>
          <a:xfrm flipH="false" flipV="false" rot="0">
            <a:off x="6528059" y="4667480"/>
            <a:ext cx="2865514" cy="2865514"/>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CBB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137548">
            <a:off x="-5276732" y="-399355"/>
            <a:ext cx="16704494" cy="1108571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75266">
            <a:off x="9858155" y="952107"/>
            <a:ext cx="6946477" cy="220550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true" rot="-187562">
            <a:off x="9880263" y="3020937"/>
            <a:ext cx="6946477" cy="2205507"/>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75266">
            <a:off x="9842675" y="5172994"/>
            <a:ext cx="6946477" cy="2205507"/>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true" rot="-187562">
            <a:off x="9807769" y="7283438"/>
            <a:ext cx="6946477" cy="2205507"/>
          </a:xfrm>
          <a:prstGeom prst="rect">
            <a:avLst/>
          </a:prstGeom>
        </p:spPr>
      </p:pic>
      <p:sp>
        <p:nvSpPr>
          <p:cNvPr name="TextBox 7" id="7"/>
          <p:cNvSpPr txBox="true"/>
          <p:nvPr/>
        </p:nvSpPr>
        <p:spPr>
          <a:xfrm rot="0">
            <a:off x="863270" y="3796072"/>
            <a:ext cx="5140130" cy="2479675"/>
          </a:xfrm>
          <a:prstGeom prst="rect">
            <a:avLst/>
          </a:prstGeom>
        </p:spPr>
        <p:txBody>
          <a:bodyPr anchor="t" rtlCol="false" tIns="0" lIns="0" bIns="0" rIns="0">
            <a:spAutoFit/>
          </a:bodyPr>
          <a:lstStyle/>
          <a:p>
            <a:pPr algn="ctr" marL="0" indent="0" lvl="1">
              <a:lnSpc>
                <a:spcPts val="9500"/>
              </a:lnSpc>
              <a:spcBef>
                <a:spcPct val="0"/>
              </a:spcBef>
            </a:pPr>
            <a:r>
              <a:rPr lang="en-US" sz="9500">
                <a:solidFill>
                  <a:srgbClr val="44089B"/>
                </a:solidFill>
                <a:latin typeface="Londrina Solid Regular"/>
              </a:rPr>
              <a:t>GETTING STARTED</a:t>
            </a:r>
          </a:p>
        </p:txBody>
      </p:sp>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0825" t="37132" r="0" b="0"/>
          <a:stretch>
            <a:fillRect/>
          </a:stretch>
        </p:blipFill>
        <p:spPr>
          <a:xfrm flipH="false" flipV="false" rot="5903295">
            <a:off x="495484" y="6001560"/>
            <a:ext cx="1066432" cy="1087661"/>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77903">
            <a:off x="7760302" y="436989"/>
            <a:ext cx="2485169" cy="2299911"/>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5893084" y="8899500"/>
            <a:ext cx="1832261" cy="849503"/>
          </a:xfrm>
          <a:prstGeom prst="rect">
            <a:avLst/>
          </a:prstGeom>
        </p:spPr>
      </p:pic>
      <p:pic>
        <p:nvPicPr>
          <p:cNvPr name="Picture 11" id="1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true" flipV="false" rot="650080">
            <a:off x="5306006" y="2531719"/>
            <a:ext cx="1394786" cy="1444694"/>
          </a:xfrm>
          <a:prstGeom prst="rect">
            <a:avLst/>
          </a:prstGeom>
        </p:spPr>
      </p:pic>
      <p:sp>
        <p:nvSpPr>
          <p:cNvPr name="TextBox 12" id="12"/>
          <p:cNvSpPr txBox="true"/>
          <p:nvPr/>
        </p:nvSpPr>
        <p:spPr>
          <a:xfrm rot="0">
            <a:off x="10303292" y="2093230"/>
            <a:ext cx="6040724" cy="628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Content decisions</a:t>
            </a:r>
          </a:p>
        </p:txBody>
      </p:sp>
      <p:sp>
        <p:nvSpPr>
          <p:cNvPr name="TextBox 13" id="13"/>
          <p:cNvSpPr txBox="true"/>
          <p:nvPr/>
        </p:nvSpPr>
        <p:spPr>
          <a:xfrm rot="0">
            <a:off x="10454323" y="1451839"/>
            <a:ext cx="6040724" cy="609600"/>
          </a:xfrm>
          <a:prstGeom prst="rect">
            <a:avLst/>
          </a:prstGeom>
        </p:spPr>
        <p:txBody>
          <a:bodyPr anchor="t" rtlCol="false" tIns="0" lIns="0" bIns="0" rIns="0">
            <a:spAutoFit/>
          </a:bodyPr>
          <a:lstStyle/>
          <a:p>
            <a:pPr algn="ctr" marL="0" indent="0" lvl="1">
              <a:lnSpc>
                <a:spcPts val="4799"/>
              </a:lnSpc>
              <a:spcBef>
                <a:spcPct val="0"/>
              </a:spcBef>
            </a:pPr>
            <a:r>
              <a:rPr lang="en-US" sz="3999">
                <a:solidFill>
                  <a:srgbClr val="FFFFFF"/>
                </a:solidFill>
                <a:latin typeface="Londrina Solid Regular"/>
              </a:rPr>
              <a:t>Submissions management</a:t>
            </a:r>
          </a:p>
        </p:txBody>
      </p:sp>
      <p:sp>
        <p:nvSpPr>
          <p:cNvPr name="TextBox 14" id="14"/>
          <p:cNvSpPr txBox="true"/>
          <p:nvPr/>
        </p:nvSpPr>
        <p:spPr>
          <a:xfrm rot="0">
            <a:off x="10454323" y="5989997"/>
            <a:ext cx="6040724" cy="628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Issue layout &amp; design</a:t>
            </a:r>
          </a:p>
        </p:txBody>
      </p:sp>
      <p:sp>
        <p:nvSpPr>
          <p:cNvPr name="TextBox 15" id="15"/>
          <p:cNvSpPr txBox="true"/>
          <p:nvPr/>
        </p:nvSpPr>
        <p:spPr>
          <a:xfrm rot="0">
            <a:off x="10333140" y="243378"/>
            <a:ext cx="6040724" cy="628650"/>
          </a:xfrm>
          <a:prstGeom prst="rect">
            <a:avLst/>
          </a:prstGeom>
        </p:spPr>
        <p:txBody>
          <a:bodyPr anchor="t" rtlCol="false" tIns="0" lIns="0" bIns="0" rIns="0">
            <a:spAutoFit/>
          </a:bodyPr>
          <a:lstStyle/>
          <a:p>
            <a:pPr algn="ctr" marL="0" indent="0" lvl="1">
              <a:lnSpc>
                <a:spcPts val="4800"/>
              </a:lnSpc>
            </a:pPr>
            <a:r>
              <a:rPr lang="en-US" sz="4000">
                <a:solidFill>
                  <a:srgbClr val="FFFFFF"/>
                </a:solidFill>
                <a:latin typeface="Londrina Solid Regular"/>
              </a:rPr>
              <a:t>Workflow and processes:</a:t>
            </a:r>
          </a:p>
        </p:txBody>
      </p:sp>
      <p:sp>
        <p:nvSpPr>
          <p:cNvPr name="TextBox 16" id="16"/>
          <p:cNvSpPr txBox="true"/>
          <p:nvPr/>
        </p:nvSpPr>
        <p:spPr>
          <a:xfrm rot="0">
            <a:off x="10454323" y="3320741"/>
            <a:ext cx="6040724" cy="1044575"/>
          </a:xfrm>
          <a:prstGeom prst="rect">
            <a:avLst/>
          </a:prstGeom>
        </p:spPr>
        <p:txBody>
          <a:bodyPr anchor="t" rtlCol="false" tIns="0" lIns="0" bIns="0" rIns="0">
            <a:spAutoFit/>
          </a:bodyPr>
          <a:lstStyle/>
          <a:p>
            <a:pPr algn="ctr" marL="0" indent="0" lvl="1">
              <a:lnSpc>
                <a:spcPts val="3999"/>
              </a:lnSpc>
            </a:pPr>
            <a:r>
              <a:rPr lang="en-US" sz="3999">
                <a:solidFill>
                  <a:srgbClr val="FFFFFF"/>
                </a:solidFill>
                <a:latin typeface="Londrina Solid Regular"/>
              </a:rPr>
              <a:t>Communication w/ prospective &amp; accepted contributors</a:t>
            </a:r>
          </a:p>
        </p:txBody>
      </p:sp>
      <p:sp>
        <p:nvSpPr>
          <p:cNvPr name="TextBox 17" id="17"/>
          <p:cNvSpPr txBox="true"/>
          <p:nvPr/>
        </p:nvSpPr>
        <p:spPr>
          <a:xfrm rot="0">
            <a:off x="10295552" y="7482943"/>
            <a:ext cx="6040724" cy="628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Printing </a:t>
            </a:r>
          </a:p>
        </p:txBody>
      </p:sp>
      <p:sp>
        <p:nvSpPr>
          <p:cNvPr name="TextBox 18" id="18"/>
          <p:cNvSpPr txBox="true"/>
          <p:nvPr/>
        </p:nvSpPr>
        <p:spPr>
          <a:xfrm rot="0">
            <a:off x="10454323" y="5395157"/>
            <a:ext cx="6040724" cy="628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Software (InDesign)</a:t>
            </a:r>
          </a:p>
        </p:txBody>
      </p:sp>
      <p:sp>
        <p:nvSpPr>
          <p:cNvPr name="TextBox 19" id="19"/>
          <p:cNvSpPr txBox="true"/>
          <p:nvPr/>
        </p:nvSpPr>
        <p:spPr>
          <a:xfrm rot="0">
            <a:off x="10333140" y="8062341"/>
            <a:ext cx="6040724" cy="628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Distribution </a:t>
            </a:r>
          </a:p>
        </p:txBody>
      </p:sp>
      <p:sp>
        <p:nvSpPr>
          <p:cNvPr name="TextBox 20" id="20"/>
          <p:cNvSpPr txBox="true"/>
          <p:nvPr/>
        </p:nvSpPr>
        <p:spPr>
          <a:xfrm rot="0">
            <a:off x="10295552" y="8625943"/>
            <a:ext cx="6040724" cy="628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Sales process</a:t>
            </a:r>
          </a:p>
        </p:txBody>
      </p:sp>
      <p:sp>
        <p:nvSpPr>
          <p:cNvPr name="TextBox 21" id="21"/>
          <p:cNvSpPr txBox="true"/>
          <p:nvPr/>
        </p:nvSpPr>
        <p:spPr>
          <a:xfrm rot="0">
            <a:off x="10260646" y="6523587"/>
            <a:ext cx="6040724" cy="628650"/>
          </a:xfrm>
          <a:prstGeom prst="rect">
            <a:avLst/>
          </a:prstGeom>
        </p:spPr>
        <p:txBody>
          <a:bodyPr anchor="t" rtlCol="false" tIns="0" lIns="0" bIns="0" rIns="0">
            <a:spAutoFit/>
          </a:bodyPr>
          <a:lstStyle/>
          <a:p>
            <a:pPr algn="ctr" marL="0" indent="0" lvl="1">
              <a:lnSpc>
                <a:spcPts val="4800"/>
              </a:lnSpc>
              <a:spcBef>
                <a:spcPct val="0"/>
              </a:spcBef>
            </a:pPr>
            <a:r>
              <a:rPr lang="en-US" sz="4000">
                <a:solidFill>
                  <a:srgbClr val="FFFFFF"/>
                </a:solidFill>
                <a:latin typeface="Londrina Solid Regular"/>
              </a:rPr>
              <a:t>Proofreading</a:t>
            </a:r>
          </a:p>
        </p:txBody>
      </p:sp>
      <p:sp>
        <p:nvSpPr>
          <p:cNvPr name="TextBox 22" id="22"/>
          <p:cNvSpPr txBox="true"/>
          <p:nvPr/>
        </p:nvSpPr>
        <p:spPr>
          <a:xfrm rot="0">
            <a:off x="10454323" y="4327241"/>
            <a:ext cx="6040724" cy="609600"/>
          </a:xfrm>
          <a:prstGeom prst="rect">
            <a:avLst/>
          </a:prstGeom>
        </p:spPr>
        <p:txBody>
          <a:bodyPr anchor="t" rtlCol="false" tIns="0" lIns="0" bIns="0" rIns="0">
            <a:spAutoFit/>
          </a:bodyPr>
          <a:lstStyle/>
          <a:p>
            <a:pPr algn="ctr" marL="0" indent="0" lvl="1">
              <a:lnSpc>
                <a:spcPts val="4799"/>
              </a:lnSpc>
              <a:spcBef>
                <a:spcPct val="0"/>
              </a:spcBef>
            </a:pPr>
            <a:r>
              <a:rPr lang="en-US" sz="3999">
                <a:solidFill>
                  <a:srgbClr val="FFFFFF"/>
                </a:solidFill>
                <a:latin typeface="Londrina Solid Regular"/>
              </a:rPr>
              <a:t>Editing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DAEwxuG5Dcc</dc:identifier>
  <dcterms:modified xsi:type="dcterms:W3CDTF">2011-08-01T06:04:30Z</dcterms:modified>
  <cp:revision>1</cp:revision>
  <dc:title>VILSC Library as Creator presentation</dc:title>
</cp:coreProperties>
</file>