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>
      <p:cViewPr varScale="1">
        <p:scale>
          <a:sx n="32" d="100"/>
          <a:sy n="32" d="100"/>
        </p:scale>
        <p:origin x="7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RT networks</a:t>
            </a:r>
          </a:p>
          <a:p>
            <a:r>
              <a:t>Harassment campaigns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Shape 2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42937">
              <a:defRPr sz="3000"/>
            </a:pPr>
            <a:r>
              <a:t>I’m not predicting a crazy dystopian future.</a:t>
            </a:r>
          </a:p>
          <a:p>
            <a:pPr defTabSz="642937">
              <a:defRPr sz="3000"/>
            </a:pPr>
            <a:endParaRPr/>
          </a:p>
          <a:p>
            <a:pPr defTabSz="642937">
              <a:defRPr sz="3000"/>
            </a:pPr>
            <a:r>
              <a:t>We must commit to an ongoing effort to question and test what we see and hear, and investigate the internet to reveal the truth of our world.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"/>
          <p:cNvSpPr/>
          <p:nvPr/>
        </p:nvSpPr>
        <p:spPr>
          <a:xfrm>
            <a:off x="3048000" y="-78396"/>
            <a:ext cx="18288000" cy="126577"/>
          </a:xfrm>
          <a:prstGeom prst="rect">
            <a:avLst/>
          </a:prstGeom>
          <a:solidFill>
            <a:srgbClr val="EE3322"/>
          </a:solidFill>
          <a:ln w="12700">
            <a:miter lim="400000"/>
          </a:ln>
        </p:spPr>
        <p:txBody>
          <a:bodyPr lIns="64293" tIns="64293" rIns="64293" bIns="64293"/>
          <a:lstStyle/>
          <a:p>
            <a:pPr defTabSz="1285875">
              <a:defRPr sz="4600" b="0">
                <a:latin typeface="Gotham Medium"/>
                <a:ea typeface="Gotham Medium"/>
                <a:cs typeface="Gotham Medium"/>
                <a:sym typeface="Gotham Medium"/>
              </a:defRPr>
            </a:pPr>
            <a:endParaRPr/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822046" y="12965906"/>
            <a:ext cx="317501" cy="355601"/>
          </a:xfrm>
          <a:prstGeom prst="rect">
            <a:avLst/>
          </a:prstGeom>
        </p:spPr>
        <p:txBody>
          <a:bodyPr lIns="0" tIns="0" rIns="0" bIns="0"/>
          <a:lstStyle>
            <a:lvl1pPr algn="r" defTabSz="1285875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26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/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821531">
              <a:spcBef>
                <a:spcPts val="0"/>
              </a:spcBef>
              <a:buSzTx/>
              <a:buNone/>
            </a:lvl1pPr>
            <a:lvl2pPr marL="0" indent="228600" algn="ctr" defTabSz="821531">
              <a:spcBef>
                <a:spcPts val="0"/>
              </a:spcBef>
              <a:buSzTx/>
              <a:buNone/>
            </a:lvl2pPr>
            <a:lvl3pPr marL="0" indent="457200" algn="ctr" defTabSz="821531">
              <a:spcBef>
                <a:spcPts val="0"/>
              </a:spcBef>
              <a:buSzTx/>
              <a:buNone/>
            </a:lvl3pPr>
            <a:lvl4pPr marL="0" indent="685800" algn="ctr" defTabSz="821531">
              <a:spcBef>
                <a:spcPts val="0"/>
              </a:spcBef>
              <a:buSzTx/>
              <a:buNone/>
            </a:lvl4pPr>
            <a:lvl5pPr marL="0" indent="914400" algn="ctr" defTabSz="821531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r>
              <a:t>Title Text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3962400" y="184151"/>
            <a:ext cx="16459200" cy="3016249"/>
          </a:xfrm>
          <a:prstGeom prst="rect">
            <a:avLst/>
          </a:prstGeom>
        </p:spPr>
        <p:txBody>
          <a:bodyPr lIns="91439" tIns="91439" rIns="91439" bIns="91439"/>
          <a:lstStyle>
            <a:lvl1pPr defTabSz="642937">
              <a:defRPr sz="8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42937" indent="-642937" defTabSz="642937">
              <a:spcBef>
                <a:spcPts val="1000"/>
              </a:spcBef>
              <a:buSzPct val="100000"/>
              <a:buFont typeface="Arial"/>
              <a:defRPr sz="60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1069521" indent="-612321" defTabSz="642937">
              <a:spcBef>
                <a:spcPts val="1000"/>
              </a:spcBef>
              <a:buSzPct val="100000"/>
              <a:buFont typeface="Arial"/>
              <a:buChar char="–"/>
              <a:defRPr sz="60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485900" indent="-571500" defTabSz="642937">
              <a:spcBef>
                <a:spcPts val="1000"/>
              </a:spcBef>
              <a:buSzPct val="100000"/>
              <a:buFont typeface="Arial"/>
              <a:defRPr sz="60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2057400" indent="-685800" defTabSz="642937">
              <a:spcBef>
                <a:spcPts val="1000"/>
              </a:spcBef>
              <a:buSzPct val="100000"/>
              <a:buFont typeface="Arial"/>
              <a:buChar char="–"/>
              <a:defRPr sz="60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514600" indent="-685800" defTabSz="642937">
              <a:spcBef>
                <a:spcPts val="1000"/>
              </a:spcBef>
              <a:buSzPct val="100000"/>
              <a:buFont typeface="Arial"/>
              <a:buChar char="»"/>
              <a:defRPr sz="6000"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578354"/>
            <a:ext cx="4267200" cy="50394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1285875">
              <a:defRPr sz="2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he Truth About Fake New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Truth About Fake News</a:t>
            </a:r>
          </a:p>
        </p:txBody>
      </p:sp>
      <p:sp>
        <p:nvSpPr>
          <p:cNvPr id="180" name="Craig Silverman, BuzzFeed News | @CraigSilverman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Craig Silverman, BuzzFeed News | @CraigSilverman</a:t>
            </a:r>
          </a:p>
        </p:txBody>
      </p:sp>
      <p:pic>
        <p:nvPicPr>
          <p:cNvPr id="181" name="Screenshot 2018-07-22 21.29.01.png" descr="Screenshot 2018-07-22 21.29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1320" y="652464"/>
            <a:ext cx="7761361" cy="2065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creenshot 2019-02-21 21.12.12.png" descr="Screenshot 2019-02-21 21.12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3935" y="2037009"/>
            <a:ext cx="21316130" cy="964198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creenshot 2019-03-29 09.34.15.png" descr="Screenshot 2019-03-29 09.34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7201" y="255978"/>
            <a:ext cx="11029598" cy="1320404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Let’s Talk About Mis- And Disinform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Let’s Talk About Mis- And Disinformation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It comes in many forms, with many motivations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r>
              <a:t>It comes in many forms, with many motivations.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3515" y="1908852"/>
            <a:ext cx="17596970" cy="989829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Credit : Claire Wardle, First Draft"/>
          <p:cNvSpPr txBox="1"/>
          <p:nvPr/>
        </p:nvSpPr>
        <p:spPr>
          <a:xfrm>
            <a:off x="8504432" y="12678860"/>
            <a:ext cx="7118046" cy="700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spcBef>
                <a:spcPts val="4500"/>
              </a:spcBef>
              <a:defRPr sz="3800" b="0"/>
            </a:lvl1pPr>
          </a:lstStyle>
          <a:p>
            <a:r>
              <a:t>Credit : Claire Wardle, First Draft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709" y="3460442"/>
            <a:ext cx="15135536" cy="6795116"/>
          </a:xfrm>
          <a:prstGeom prst="rect">
            <a:avLst/>
          </a:prstGeom>
          <a:ln w="12700">
            <a:miter lim="400000"/>
          </a:ln>
          <a:effectLst>
            <a:outerShdw blurRad="889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02919" y="2398538"/>
            <a:ext cx="8137121" cy="8918924"/>
          </a:xfrm>
          <a:prstGeom prst="rect">
            <a:avLst/>
          </a:prstGeom>
          <a:ln w="12700">
            <a:miter lim="400000"/>
          </a:ln>
          <a:effectLst>
            <a:outerShdw blurRad="889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It’s global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r>
              <a:t>It’s global.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creenshot 2017-04-17 21.51.15.png" descr="Screenshot 2017-04-17 21.51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9310" y="5388173"/>
            <a:ext cx="11662173" cy="3946923"/>
          </a:xfrm>
          <a:prstGeom prst="rect">
            <a:avLst/>
          </a:prstGeom>
          <a:ln w="12700">
            <a:miter lim="400000"/>
          </a:ln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221" name="Screenshot 2017-04-17 21.51.23.png" descr="Screenshot 2017-04-17 21.51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8240" y="319682"/>
            <a:ext cx="11644314" cy="4625579"/>
          </a:xfrm>
          <a:prstGeom prst="rect">
            <a:avLst/>
          </a:prstGeom>
          <a:ln w="12700">
            <a:miter lim="400000"/>
          </a:ln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222" name="Screenshot 2017-04-17 21.51.38.png" descr="Screenshot 2017-04-17 21.51.3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7935" y="9778007"/>
            <a:ext cx="10804923" cy="3679033"/>
          </a:xfrm>
          <a:prstGeom prst="rect">
            <a:avLst/>
          </a:prstGeom>
          <a:ln w="12700">
            <a:miter lim="400000"/>
          </a:ln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223" name="Screenshot 2018-10-05 21.54.21.png" descr="Screenshot 2018-10-05 21.54.2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3423" y="3116669"/>
            <a:ext cx="10804923" cy="7482662"/>
          </a:xfrm>
          <a:prstGeom prst="rect">
            <a:avLst/>
          </a:prstGeom>
          <a:ln w="12700">
            <a:miter lim="400000"/>
          </a:ln>
          <a:effectLst>
            <a:outerShdw blurRad="889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It feeds off polarization and human bias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r>
              <a:t>It feeds off polarization and human bias.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8078" y="1063624"/>
            <a:ext cx="17647844" cy="11588752"/>
          </a:xfrm>
          <a:prstGeom prst="rect">
            <a:avLst/>
          </a:prstGeom>
          <a:ln w="12700">
            <a:miter lim="400000"/>
          </a:ln>
          <a:effectLst>
            <a:outerShdw blurRad="1397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228" name="Credit: Jonathan Albright"/>
          <p:cNvSpPr txBox="1"/>
          <p:nvPr/>
        </p:nvSpPr>
        <p:spPr>
          <a:xfrm>
            <a:off x="3166230" y="13053615"/>
            <a:ext cx="4121227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8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Credit: Jonathan Albright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thumb.jpg" descr="thum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5809" y="575892"/>
            <a:ext cx="18932380" cy="1256421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– Cordelia Fine, the author of A Mind of Its Own: How Your Brain Distorts and Deceives, in The New York Times."/>
          <p:cNvSpPr>
            <a:spLocks noGrp="1"/>
          </p:cNvSpPr>
          <p:nvPr>
            <p:ph type="body" idx="13"/>
          </p:nvPr>
        </p:nvSpPr>
        <p:spPr>
          <a:xfrm>
            <a:off x="2387600" y="8953500"/>
            <a:ext cx="19621500" cy="1122096"/>
          </a:xfrm>
          <a:prstGeom prst="rect">
            <a:avLst/>
          </a:prstGeom>
        </p:spPr>
        <p:txBody>
          <a:bodyPr lIns="71437" tIns="71437" rIns="71437" bIns="71437"/>
          <a:lstStyle/>
          <a:p>
            <a:r>
              <a:t>– Cordelia Fine, the author of A Mind of Its Own: How Your Brain Distorts and Deceives, in The New York Times.</a:t>
            </a:r>
          </a:p>
        </p:txBody>
      </p:sp>
      <p:sp>
        <p:nvSpPr>
          <p:cNvPr id="231" name="“[W]e humans quickly develop an irrational loyalty to our beliefs, and work hard to find evidence that supports those opinions and to discredit, discount or avoid information that does not.”"/>
          <p:cNvSpPr>
            <a:spLocks noGrp="1"/>
          </p:cNvSpPr>
          <p:nvPr>
            <p:ph type="body" idx="14"/>
          </p:nvPr>
        </p:nvSpPr>
        <p:spPr>
          <a:xfrm>
            <a:off x="2387600" y="5322203"/>
            <a:ext cx="19621500" cy="2334994"/>
          </a:xfrm>
          <a:prstGeom prst="rect">
            <a:avLst/>
          </a:prstGeom>
        </p:spPr>
        <p:txBody>
          <a:bodyPr lIns="71437" tIns="71437" rIns="71437" bIns="71437"/>
          <a:lstStyle/>
          <a:p>
            <a:r>
              <a:t>“[W]e humans quickly develop an irrational loyalty to our beliefs, and work hard to find evidence that supports those opinions and to discredit, discount or avoid information that does not.”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creenshot 2018-10-06 00.13.32.png" descr="Screenshot 2018-10-06 00.13.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4194" y="1496913"/>
            <a:ext cx="17395612" cy="10722174"/>
          </a:xfrm>
          <a:prstGeom prst="rect">
            <a:avLst/>
          </a:prstGeom>
          <a:ln w="12700">
            <a:miter lim="400000"/>
          </a:ln>
          <a:effectLst>
            <a:outerShdw blurRad="889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34" name="Zeynep Tufekci, “How social media took us from Tahrir Square to Donald Trump”"/>
          <p:cNvSpPr txBox="1"/>
          <p:nvPr/>
        </p:nvSpPr>
        <p:spPr>
          <a:xfrm>
            <a:off x="5536291" y="12509500"/>
            <a:ext cx="1331141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5600"/>
              </a:lnSpc>
              <a:defRPr sz="2900" b="0">
                <a:solidFill>
                  <a:srgbClr val="22222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Zeynep Tufekci, “How social media took us from Tahrir Square to Donald Trump”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creenshot 2017-01-29 15.25.28.png" descr="Screenshot 2017-01-29 15.25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5023" y="2868943"/>
            <a:ext cx="16533954" cy="7978114"/>
          </a:xfrm>
          <a:prstGeom prst="rect">
            <a:avLst/>
          </a:prstGeom>
          <a:ln w="12700">
            <a:miter lim="400000"/>
          </a:ln>
          <a:effectLst>
            <a:outerShdw blurRad="889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It exploits networks and algorithmic filtering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r>
              <a:t>It exploits networks and algorithmic filtering.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reation Of Trolling Oper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Creation Of Trolling Operations</a:t>
            </a: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53" y="2484220"/>
            <a:ext cx="8721887" cy="5814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Screenshot 2018-10-05 21.27.44.png" descr="Screenshot 2018-10-05 21.27.4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26059" y="4959638"/>
            <a:ext cx="14985716" cy="793643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43" name="Source: “Troops, Trolls and Troublemakers: A Global Inventory of Organized Social Media Manipulation”"/>
          <p:cNvSpPr txBox="1"/>
          <p:nvPr/>
        </p:nvSpPr>
        <p:spPr>
          <a:xfrm>
            <a:off x="13978694" y="12958779"/>
            <a:ext cx="8629096" cy="704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0"/>
            </a:lvl1pPr>
          </a:lstStyle>
          <a:p>
            <a:r>
              <a:t>Source: “Troops, Trolls and Troublemakers: A Global Inventory of Organized Social Media Manipulation”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rivate Planning/Public Exec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67715">
              <a:defRPr sz="10416"/>
            </a:lvl1pPr>
          </a:lstStyle>
          <a:p>
            <a:r>
              <a:t>Private Planning/Public Execution</a:t>
            </a:r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92913" y="2819803"/>
            <a:ext cx="11198175" cy="985439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reation/Purchase of Fake Accou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09930">
              <a:defRPr sz="9632"/>
            </a:lvl1pPr>
          </a:lstStyle>
          <a:p>
            <a:r>
              <a:t>Creation/Purchase of Fake Accounts</a:t>
            </a:r>
          </a:p>
        </p:txBody>
      </p:sp>
      <p:pic>
        <p:nvPicPr>
          <p:cNvPr id="251" name="profilefakes.png" descr="profilefak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3115" y="3048434"/>
            <a:ext cx="10273552" cy="9498732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252" name="Screenshot 2017-09-09 13.46.59.png" descr="Screenshot 2017-09-09 13.46.5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1422" y="4809514"/>
            <a:ext cx="12383984" cy="5976572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Using Them To Seed Cont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Using Them To Seed Content</a:t>
            </a:r>
          </a:p>
        </p:txBody>
      </p:sp>
      <p:pic>
        <p:nvPicPr>
          <p:cNvPr id="255" name="crosspost.gif" descr="crosspost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70678" y="2115155"/>
            <a:ext cx="11242644" cy="11365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o Create Distraction/White Noi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75969">
              <a:defRPr sz="10528"/>
            </a:lvl1pPr>
          </a:lstStyle>
          <a:p>
            <a:r>
              <a:t>To Create Distraction/White Noise</a:t>
            </a:r>
          </a:p>
        </p:txBody>
      </p:sp>
      <p:pic>
        <p:nvPicPr>
          <p:cNvPr id="258" name="Screenshot 2018-10-03 20.45.05.png" descr="Screenshot 2018-10-03 20.45.0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608" y="3140133"/>
            <a:ext cx="11132784" cy="1145000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1" t="6003" r="3001"/>
          <a:stretch>
            <a:fillRect/>
          </a:stretch>
        </p:blipFill>
        <p:spPr>
          <a:xfrm>
            <a:off x="6615925" y="2421168"/>
            <a:ext cx="5006342" cy="10287001"/>
          </a:xfrm>
          <a:prstGeom prst="rect">
            <a:avLst/>
          </a:prstGeom>
          <a:ln w="12700">
            <a:miter lim="400000"/>
          </a:ln>
          <a:effectLst>
            <a:outerShdw blurRad="63500" dist="127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261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6034" y="2139883"/>
            <a:ext cx="5006341" cy="10287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To Game Algorithms And Signals"/>
          <p:cNvSpPr txBox="1"/>
          <p:nvPr/>
        </p:nvSpPr>
        <p:spPr>
          <a:xfrm>
            <a:off x="1370837" y="88363"/>
            <a:ext cx="21642325" cy="178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To Game Algorithms And Signals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creenshot 2019-03-29 11.42.38.png" descr="Screenshot 2019-03-29 11.42.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8945" y="346184"/>
            <a:ext cx="18966110" cy="1302363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86" name="Rectangle"/>
          <p:cNvSpPr/>
          <p:nvPr/>
        </p:nvSpPr>
        <p:spPr>
          <a:xfrm>
            <a:off x="15570200" y="7645400"/>
            <a:ext cx="5880001" cy="2490490"/>
          </a:xfrm>
          <a:prstGeom prst="rect">
            <a:avLst/>
          </a:prstGeom>
          <a:ln w="152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videoscam.mov" descr="videoscam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544282" y="405874"/>
            <a:ext cx="9295436" cy="129042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3" fill="hold"/>
                                        <p:tgtEl>
                                          <p:spTgt spid="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6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Screenshot 2018-05-03 08.21.51.png" descr="Screenshot 2018-05-03 08.21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0847" y="1075950"/>
            <a:ext cx="17802306" cy="1156410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It’s a profitable international business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r>
              <a:t>It’s a profitable international business.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9423" y="1999994"/>
            <a:ext cx="14625153" cy="97160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creenshot 2017-04-18 11.15.22.png" descr="Screenshot 2017-04-18 11.15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68977" y="1157657"/>
            <a:ext cx="9846046" cy="11400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creenshot 2017-04-18 11.17.06.png" descr="Screenshot 2017-04-18 11.17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61053" y="214312"/>
            <a:ext cx="14061895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creenshot 2017-04-18 11.17.06.png" descr="Screenshot 2017-04-18 11.17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61053" y="214312"/>
            <a:ext cx="14061895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Rectangle"/>
          <p:cNvSpPr/>
          <p:nvPr/>
        </p:nvSpPr>
        <p:spPr>
          <a:xfrm>
            <a:off x="5423296" y="4054078"/>
            <a:ext cx="8964291" cy="2168868"/>
          </a:xfrm>
          <a:prstGeom prst="rect">
            <a:avLst/>
          </a:prstGeom>
          <a:ln w="241300">
            <a:solidFill>
              <a:srgbClr val="29297A"/>
            </a:solidFill>
            <a:miter lim="400000"/>
          </a:ln>
        </p:spPr>
        <p:txBody>
          <a:bodyPr lIns="64293" tIns="64293" rIns="64293" bIns="64293"/>
          <a:lstStyle/>
          <a:p>
            <a:pPr algn="l" defTabSz="1285875">
              <a:defRPr sz="4600" b="0">
                <a:latin typeface="Gotham"/>
                <a:ea typeface="Gotham"/>
                <a:cs typeface="Gotham"/>
                <a:sym typeface="Gotha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his environment is fracturing the way we construct and apply trust.…"/>
          <p:cNvSpPr txBox="1">
            <a:spLocks noGrp="1"/>
          </p:cNvSpPr>
          <p:nvPr>
            <p:ph type="body" idx="4294967295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Helvetica Neue Medium"/>
              </a:defRPr>
            </a:pPr>
            <a:r>
              <a:t>This environment is fracturing the way we construct and apply trust.</a:t>
            </a:r>
          </a:p>
          <a:p>
            <a:pPr marL="0" indent="0" algn="ctr"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 marL="0" indent="0" algn="ctr"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Helvetica Neue Medium"/>
              </a:defRPr>
            </a:pPr>
            <a:r>
              <a:t>We must re-invent how we consume and interact with information and media — or risk losing touch with reality.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OK, now for some good news…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OK, now for some good news….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Screenshot 2019-04-25 18.44.17.png" descr="Screenshot 2019-04-25 18.44.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12650" y="3143250"/>
            <a:ext cx="12700" cy="768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Screenshot 2019-04-25 18.44.24.png" descr="Screenshot 2019-04-25 18.44.2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147108"/>
            <a:ext cx="9245600" cy="675640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87" name="Screenshot 2019-04-25 18.44.40.png" descr="Screenshot 2019-04-25 18.44.4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9700" y="463550"/>
            <a:ext cx="10071023" cy="6123517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88" name="Screenshot 2019-04-25 18.44.08.png" descr="Screenshot 2019-04-25 18.44.08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2550" y="6330950"/>
            <a:ext cx="9232900" cy="694690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creenshot 2019-03-29 09.11.43.png" descr="Screenshot 2019-03-29 09.11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1147" y="190525"/>
            <a:ext cx="14081706" cy="1333495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89" name="Rectangle"/>
          <p:cNvSpPr/>
          <p:nvPr/>
        </p:nvSpPr>
        <p:spPr>
          <a:xfrm>
            <a:off x="7950200" y="3708400"/>
            <a:ext cx="2184698" cy="621705"/>
          </a:xfrm>
          <a:prstGeom prst="rect">
            <a:avLst/>
          </a:prstGeom>
          <a:ln w="152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Newswise.ca"/>
          <p:cNvSpPr txBox="1"/>
          <p:nvPr/>
        </p:nvSpPr>
        <p:spPr>
          <a:xfrm>
            <a:off x="8776582" y="-147455"/>
            <a:ext cx="5286338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Newswise.ca</a:t>
            </a:r>
          </a:p>
        </p:txBody>
      </p:sp>
      <p:pic>
        <p:nvPicPr>
          <p:cNvPr id="291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766" y="810683"/>
            <a:ext cx="6319883" cy="1667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Screenshot 2019-04-25 18.46.06.png" descr="Screenshot 2019-04-25 18.46.0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16" y="3946753"/>
            <a:ext cx="11694192" cy="5822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Screenshot 2019-04-25 18.46.23.png" descr="Screenshot 2019-04-25 18.46.2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3716" y="2607733"/>
            <a:ext cx="8902701" cy="1061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bit.ly/verificationtoolsandtips"/>
          <p:cNvSpPr txBox="1">
            <a:spLocks noGrp="1"/>
          </p:cNvSpPr>
          <p:nvPr>
            <p:ph type="title" idx="4294967295"/>
          </p:nvPr>
        </p:nvSpPr>
        <p:spPr>
          <a:xfrm>
            <a:off x="4542177" y="5207000"/>
            <a:ext cx="15299646" cy="3302000"/>
          </a:xfrm>
          <a:prstGeom prst="rect">
            <a:avLst/>
          </a:prstGeom>
        </p:spPr>
        <p:txBody>
          <a:bodyPr/>
          <a:lstStyle>
            <a:lvl1pPr defTabSz="449833">
              <a:defRPr sz="10395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dirty="0" err="1"/>
              <a:t>bit.ly</a:t>
            </a:r>
            <a:r>
              <a:rPr dirty="0"/>
              <a:t>/</a:t>
            </a:r>
            <a:r>
              <a:rPr dirty="0" err="1"/>
              <a:t>verificationtoolsandtips</a:t>
            </a:r>
            <a:endParaRPr dirty="0"/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You can make a difference."/>
          <p:cNvSpPr txBox="1">
            <a:spLocks noGrp="1"/>
          </p:cNvSpPr>
          <p:nvPr>
            <p:ph type="title"/>
          </p:nvPr>
        </p:nvSpPr>
        <p:spPr>
          <a:xfrm>
            <a:off x="394890" y="3554313"/>
            <a:ext cx="23594220" cy="6254453"/>
          </a:xfrm>
          <a:prstGeom prst="rect">
            <a:avLst/>
          </a:prstGeom>
        </p:spPr>
        <p:txBody>
          <a:bodyPr/>
          <a:lstStyle/>
          <a:p>
            <a:r>
              <a:t>You can make a difference.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hank you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7400"/>
            </a:lvl1pPr>
          </a:lstStyle>
          <a:p>
            <a:r>
              <a:t>Thank you!</a:t>
            </a:r>
          </a:p>
        </p:txBody>
      </p:sp>
      <p:sp>
        <p:nvSpPr>
          <p:cNvPr id="300" name="bit.ly/verificationtoolsandtips"/>
          <p:cNvSpPr txBox="1"/>
          <p:nvPr/>
        </p:nvSpPr>
        <p:spPr>
          <a:xfrm>
            <a:off x="3844852" y="9779000"/>
            <a:ext cx="16694296" cy="33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449833">
              <a:defRPr sz="10395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dirty="0"/>
              <a:t>bit.ly/</a:t>
            </a:r>
            <a:r>
              <a:rPr dirty="0" err="1"/>
              <a:t>verificationtoolsandtips</a:t>
            </a:r>
            <a:endParaRPr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creenshot 2019-03-29 09.19.15.png" descr="Screenshot 2019-03-29 09.19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7901" y="997211"/>
            <a:ext cx="22288198" cy="1172157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creenshot 2019-02-21 21.10.08.png" descr="Screenshot 2019-02-21 21.10.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72448" y="520107"/>
            <a:ext cx="11639104" cy="1267578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creenshot 2019-02-21 21.17.46.png" descr="Screenshot 2019-02-21 21.17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81767" y="977158"/>
            <a:ext cx="7987161" cy="1176168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6" name="Screenshot 2019-02-21 21.17.55.png" descr="Screenshot 2019-02-21 21.17.5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400" y="1441242"/>
            <a:ext cx="11541589" cy="1083351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creenshot 2019-03-28 22.09.25.png" descr="Screenshot 2019-03-28 22.09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5591" y="137128"/>
            <a:ext cx="17872818" cy="1344174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9" name="Rectangle"/>
          <p:cNvSpPr/>
          <p:nvPr/>
        </p:nvSpPr>
        <p:spPr>
          <a:xfrm>
            <a:off x="17297400" y="11134129"/>
            <a:ext cx="2607072" cy="700684"/>
          </a:xfrm>
          <a:prstGeom prst="rect">
            <a:avLst/>
          </a:prstGeom>
          <a:ln w="2032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creenshot 2019-03-29 09.04.49.png" descr="Screenshot 2019-03-29 09.04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0939" y="1247123"/>
            <a:ext cx="20862122" cy="1122175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02" name="Rectangle"/>
          <p:cNvSpPr/>
          <p:nvPr/>
        </p:nvSpPr>
        <p:spPr>
          <a:xfrm>
            <a:off x="6383866" y="10022020"/>
            <a:ext cx="2202591" cy="691092"/>
          </a:xfrm>
          <a:prstGeom prst="rect">
            <a:avLst/>
          </a:prstGeom>
          <a:ln w="2032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276</Words>
  <Application>Microsoft Office PowerPoint</Application>
  <PresentationFormat>Custom</PresentationFormat>
  <Paragraphs>34</Paragraphs>
  <Slides>43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Arial</vt:lpstr>
      <vt:lpstr>Gill Sans</vt:lpstr>
      <vt:lpstr>Gotham</vt:lpstr>
      <vt:lpstr>Gotham Medium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Trebuchet MS</vt:lpstr>
      <vt:lpstr>White</vt:lpstr>
      <vt:lpstr>The Truth About Fake News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 About Mis- And Disinformation</vt:lpstr>
      <vt:lpstr>It comes in many forms, with many motivations.</vt:lpstr>
      <vt:lpstr>PowerPoint Presentation</vt:lpstr>
      <vt:lpstr>PowerPoint Presentation</vt:lpstr>
      <vt:lpstr>It’s global.</vt:lpstr>
      <vt:lpstr>PowerPoint Presentation</vt:lpstr>
      <vt:lpstr>It feeds off polarization and human bias.</vt:lpstr>
      <vt:lpstr>PowerPoint Presentation</vt:lpstr>
      <vt:lpstr>PowerPoint Presentation</vt:lpstr>
      <vt:lpstr>PowerPoint Presentation</vt:lpstr>
      <vt:lpstr>PowerPoint Presentation</vt:lpstr>
      <vt:lpstr>It exploits networks and algorithmic filtering.</vt:lpstr>
      <vt:lpstr>Creation Of Trolling Operations</vt:lpstr>
      <vt:lpstr>Private Planning/Public Execution</vt:lpstr>
      <vt:lpstr>Creation/Purchase of Fake Accounts</vt:lpstr>
      <vt:lpstr>Using Them To Seed Content</vt:lpstr>
      <vt:lpstr>To Create Distraction/White Noise</vt:lpstr>
      <vt:lpstr>PowerPoint Presentation</vt:lpstr>
      <vt:lpstr>PowerPoint Presentation</vt:lpstr>
      <vt:lpstr>PowerPoint Presentation</vt:lpstr>
      <vt:lpstr>It’s a profitable international business.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OK, now for some good news….</vt:lpstr>
      <vt:lpstr>PowerPoint Presentation</vt:lpstr>
      <vt:lpstr>PowerPoint Presentation</vt:lpstr>
      <vt:lpstr>bit.ly/verificationtoolsandtips</vt:lpstr>
      <vt:lpstr>You can make a difference.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Truth About Fake News</dc:title>
  <dc:creator>Tom Loo</dc:creator>
  <cp:lastModifiedBy>Tom Loo</cp:lastModifiedBy>
  <cp:revision>7</cp:revision>
  <dcterms:modified xsi:type="dcterms:W3CDTF">2019-04-26T20:38:40Z</dcterms:modified>
</cp:coreProperties>
</file>