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0" r:id="rId2"/>
    <p:sldId id="282" r:id="rId3"/>
    <p:sldId id="258" r:id="rId4"/>
    <p:sldId id="283" r:id="rId5"/>
    <p:sldId id="281" r:id="rId6"/>
    <p:sldId id="262" r:id="rId7"/>
    <p:sldId id="284" r:id="rId8"/>
    <p:sldId id="260" r:id="rId9"/>
    <p:sldId id="285" r:id="rId10"/>
    <p:sldId id="274" r:id="rId11"/>
    <p:sldId id="265" r:id="rId12"/>
    <p:sldId id="264" r:id="rId13"/>
    <p:sldId id="268" r:id="rId14"/>
    <p:sldId id="269" r:id="rId15"/>
    <p:sldId id="267" r:id="rId16"/>
    <p:sldId id="270" r:id="rId17"/>
    <p:sldId id="271" r:id="rId18"/>
    <p:sldId id="273" r:id="rId19"/>
    <p:sldId id="278" r:id="rId20"/>
    <p:sldId id="279" r:id="rId21"/>
    <p:sldId id="286" r:id="rId22"/>
    <p:sldId id="272" r:id="rId23"/>
    <p:sldId id="263" r:id="rId2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67" autoAdjust="0"/>
    <p:restoredTop sz="94690" autoAdjust="0"/>
  </p:normalViewPr>
  <p:slideViewPr>
    <p:cSldViewPr>
      <p:cViewPr varScale="1">
        <p:scale>
          <a:sx n="66" d="100"/>
          <a:sy n="66" d="100"/>
        </p:scale>
        <p:origin x="884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3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9A5A7-2E17-4ED1-A785-B6F7A771E5F9}" type="datetimeFigureOut">
              <a:rPr lang="en-CA" smtClean="0"/>
              <a:t>2019-04-27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3D73C-CA23-4FAE-8F78-35E24F8BF0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773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Often it is good to study newcomers because they </a:t>
            </a:r>
            <a:r>
              <a:rPr lang="en-CA" dirty="0" err="1" smtClean="0"/>
              <a:t>mistruct</a:t>
            </a:r>
            <a:r>
              <a:rPr lang="en-CA" dirty="0" smtClean="0"/>
              <a:t> their home </a:t>
            </a:r>
            <a:r>
              <a:rPr lang="en-CA" dirty="0" err="1" smtClean="0"/>
              <a:t>govts</a:t>
            </a:r>
            <a:r>
              <a:rPr lang="en-CA" dirty="0" smtClean="0"/>
              <a:t>, and view library in a new light.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CCFBA-B0D8-4AB9-8470-88F9C6A94BD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2420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ADMIssION</a:t>
            </a:r>
            <a:r>
              <a:rPr lang="en-CA" dirty="0" smtClean="0"/>
              <a:t>: </a:t>
            </a:r>
            <a:r>
              <a:rPr lang="en-C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no funding; in-kind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D73C-CA23-4FAE-8F78-35E24F8BF08E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7605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err="1" smtClean="0"/>
              <a:t>ADMIssION</a:t>
            </a:r>
            <a:r>
              <a:rPr lang="en-CA" dirty="0" smtClean="0"/>
              <a:t>: </a:t>
            </a:r>
            <a:r>
              <a:rPr lang="en-C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no funding; in-kind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D73C-CA23-4FAE-8F78-35E24F8BF08E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854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ADD::</a:t>
            </a:r>
            <a:r>
              <a:rPr lang="en-CA" baseline="0" dirty="0" smtClean="0"/>
              <a:t> </a:t>
            </a:r>
            <a:r>
              <a:rPr lang="en-CA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multi-lingual students are valuable allies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D73C-CA23-4FAE-8F78-35E24F8BF08E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922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PHOTO CHANGED, more </a:t>
            </a:r>
            <a:r>
              <a:rPr lang="en-CA" dirty="0" err="1" smtClean="0"/>
              <a:t>dynapmic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D73C-CA23-4FAE-8F78-35E24F8BF08E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985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Newcomers</a:t>
            </a:r>
            <a:r>
              <a:rPr lang="en-CA" baseline="0" dirty="0" smtClean="0"/>
              <a:t> are </a:t>
            </a:r>
            <a:r>
              <a:rPr lang="en-CA" baseline="0" dirty="0" err="1" smtClean="0"/>
              <a:t>eafer</a:t>
            </a:r>
            <a:r>
              <a:rPr lang="en-CA" baseline="0" dirty="0" smtClean="0"/>
              <a:t> that their children learn fluent English even if they can’t.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D73C-CA23-4FAE-8F78-35E24F8BF08E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39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Changed slide with </a:t>
            </a:r>
            <a:r>
              <a:rPr lang="en-CA" smtClean="0"/>
              <a:t>awesome photo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3D73C-CA23-4FAE-8F78-35E24F8BF08E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7054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47800"/>
            <a:ext cx="5334000" cy="363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Settling into a New Home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792480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newcomers have diverse backgrounds, their initial needs are similar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first stage, transitioning, they must deal with immediate issues such as temporary housing and learning to do basic tasks.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second stage, settling in, they slowly become a productive member of society.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train for new careers and improve their proficiency in Canada’s official languages.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7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Newcomers arrive </a:t>
            </a: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b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1" cy="48006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 in the sample were mainly young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early middle aged adults.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arrive with young children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17% of respondents were 19 – 24 years and 64% were 25 – 44 years. These percentages matched 2016 Canada Census statistics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more than 50% of respondents were women a similar percentage as in the Census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years earlier, Surrey Libraries conducted the library use survey of all users, enabling the comparison of the two groups.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43466" y="1561571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38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" t="23334" r="415" b="21110"/>
          <a:stretch/>
        </p:blipFill>
        <p:spPr>
          <a:xfrm>
            <a:off x="1600200" y="1188958"/>
            <a:ext cx="5410200" cy="23170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958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l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and duration of visits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3505200"/>
            <a:ext cx="7848600" cy="2895600"/>
          </a:xfrm>
        </p:spPr>
        <p:txBody>
          <a:bodyPr>
            <a:normAutofit fontScale="92500" lnSpcReduction="1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pattern of branch use by newcomers differed from that of other library users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75% of the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 respondents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heavy users, visiting library branches at least one a week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durations were bimodal. A third resided for less than 30 minutes and nearly half stayed for one to two hours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600" y="1066800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6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 use by newcomers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1" cy="48006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both surveys, similar proportions of library users were engaged in collections and computer related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 made more frequent use of a wider range of library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and the facility itself.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Twenty- four percent of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newcomer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users attended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programs during their current visit and 43% of the materials borrowed were children’s books or DVDs.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Nearly all children’s materials borrowed were in English.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72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707B-24DD-4FB9-A8A0-1CDBD2CE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238" y="152400"/>
            <a:ext cx="8338562" cy="9445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activities during their visit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7831104-2E44-4DE0-90F2-94F7C5588F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141968"/>
              </p:ext>
            </p:extLst>
          </p:nvPr>
        </p:nvGraphicFramePr>
        <p:xfrm>
          <a:off x="353853" y="1219200"/>
          <a:ext cx="8436293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9893">
                  <a:extLst>
                    <a:ext uri="{9D8B030D-6E8A-4147-A177-3AD203B41FA5}">
                      <a16:colId xmlns:a16="http://schemas.microsoft.com/office/drawing/2014/main" xmlns="" val="3129341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65709692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185383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Newcomer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CA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All User </a:t>
                      </a:r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2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72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Returned or borrowed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12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09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Library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14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Browsed collection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15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Used Wi-Fi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058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Help from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6587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43230F1-BAAC-4423-8D50-0D55BCAA1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7838834"/>
              </p:ext>
            </p:extLst>
          </p:nvPr>
        </p:nvGraphicFramePr>
        <p:xfrm>
          <a:off x="353853" y="5242560"/>
          <a:ext cx="8436293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9893">
                  <a:extLst>
                    <a:ext uri="{9D8B030D-6E8A-4147-A177-3AD203B41FA5}">
                      <a16:colId xmlns:a16="http://schemas.microsoft.com/office/drawing/2014/main" xmlns="" val="254293023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236600389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3687602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 with other people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20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Didn’t ask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11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97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library facilities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5638800" cy="4800600"/>
          </a:xfrm>
        </p:spPr>
        <p:txBody>
          <a:bodyPr>
            <a:normAutofit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Reading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studying behaviour is not surprising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60% of employed immigrants changed careers after arrival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Two-thirds of recent immigrants expect to enroll in training or educational programs (Chui, 2003)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substantial percentage live in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sub-standard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housing (Francis &amp; Hiebert, 2014)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533400" y="1417638"/>
            <a:ext cx="8153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person sitting at a desk in front of a book shelf&#10;&#10;Description automatically generated">
            <a:extLst>
              <a:ext uri="{FF2B5EF4-FFF2-40B4-BE49-F238E27FC236}">
                <a16:creationId xmlns:a16="http://schemas.microsoft.com/office/drawing/2014/main" xmlns="" id="{3CA1DDE4-6BFD-418E-9591-9DC277324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" y="1752600"/>
            <a:ext cx="28289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1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as a social space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077201" cy="48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common theme in the library science immigrant literature is the library as a safe, socially acceptable meeting place</a:t>
            </a:r>
          </a:p>
          <a:p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28% met someone during their current visit</a:t>
            </a:r>
          </a:p>
          <a:p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study of Asian immigrants to Australia concluded that libraries were one of their most important public places (</a:t>
            </a:r>
            <a:r>
              <a:rPr lang="en-C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Khoir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2017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after temples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Libraries are socially acceptable public 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meeting place for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women from traditional cultures (</a:t>
            </a:r>
            <a:r>
              <a:rPr lang="en-C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Auduson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2011).</a:t>
            </a:r>
          </a:p>
          <a:p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immigrants use public libraries like youth centres (Berger, 2002).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0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D707B-24DD-4FB9-A8A0-1CDBD2CE5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853" y="283382"/>
            <a:ext cx="8229600" cy="94456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l"/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that the library helped me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7831104-2E44-4DE0-90F2-94F7C5588FC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84850455"/>
              </p:ext>
            </p:extLst>
          </p:nvPr>
        </p:nvGraphicFramePr>
        <p:xfrm>
          <a:off x="568879" y="1406452"/>
          <a:ext cx="7799547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3321">
                  <a:extLst>
                    <a:ext uri="{9D8B030D-6E8A-4147-A177-3AD203B41FA5}">
                      <a16:colId xmlns:a16="http://schemas.microsoft.com/office/drawing/2014/main" xmlns="" val="3129341018"/>
                    </a:ext>
                  </a:extLst>
                </a:gridCol>
                <a:gridCol w="2196226">
                  <a:extLst>
                    <a:ext uri="{9D8B030D-6E8A-4147-A177-3AD203B41FA5}">
                      <a16:colId xmlns:a16="http://schemas.microsoft.com/office/drawing/2014/main" xmlns="" val="26570969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Responses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420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 to study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072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Place to learn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5124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Affordable place to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3092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Improve my English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142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 confidence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015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Welcoming place to relax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70582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Meet people and make new friends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6587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443230F1-BAAC-4423-8D50-0D55BCAA1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5200"/>
              </p:ext>
            </p:extLst>
          </p:nvPr>
        </p:nvGraphicFramePr>
        <p:xfrm>
          <a:off x="568879" y="5045064"/>
          <a:ext cx="7799547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3321">
                  <a:extLst>
                    <a:ext uri="{9D8B030D-6E8A-4147-A177-3AD203B41FA5}">
                      <a16:colId xmlns:a16="http://schemas.microsoft.com/office/drawing/2014/main" xmlns="" val="2542930237"/>
                    </a:ext>
                  </a:extLst>
                </a:gridCol>
                <a:gridCol w="2196226">
                  <a:extLst>
                    <a:ext uri="{9D8B030D-6E8A-4147-A177-3AD203B41FA5}">
                      <a16:colId xmlns:a16="http://schemas.microsoft.com/office/drawing/2014/main" xmlns="" val="22366003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Feel connected to my community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7206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Learn more about Canada and local customs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111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9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the library helped newcomers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7924801" cy="4800600"/>
          </a:xfrm>
        </p:spPr>
        <p:txBody>
          <a:bodyPr>
            <a:normAutofit fontScale="92500"/>
          </a:bodyPr>
          <a:lstStyle/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 responses indicate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library helped them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their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socially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of their library use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driven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their practical needs. Two-thirds of respondents selected libraries as a place to learn and to study. 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viewed libraries as a place where they can improve their English.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Libraries also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helped them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 their emotional and social needs. The library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a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 place, a place to meet people and to feel part of the community.</a:t>
            </a:r>
          </a:p>
          <a:p>
            <a:pPr marL="0" indent="0">
              <a:buNone/>
            </a:pP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5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" b="9447"/>
          <a:stretch/>
        </p:blipFill>
        <p:spPr>
          <a:xfrm>
            <a:off x="457200" y="1752600"/>
            <a:ext cx="3377377" cy="407629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524000"/>
            <a:ext cx="48768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libraries have much to offer to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newcomers.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newcomers experience some degree of disorientation after arrival 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have similar social, informational and psychological needs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go through similar steps during the adjustment process.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12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&#10;&#10;Description automatically generated">
            <a:extLst>
              <a:ext uri="{FF2B5EF4-FFF2-40B4-BE49-F238E27FC236}">
                <a16:creationId xmlns="" xmlns:a16="http://schemas.microsoft.com/office/drawing/2014/main" id="{0BF67672-88ED-4C0B-B8EB-33143C9EC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8" y="2109831"/>
            <a:ext cx="9144000" cy="47481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79ADA6-AC8F-494A-ABAC-53DA48E805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112" y="450983"/>
            <a:ext cx="7772400" cy="1470025"/>
          </a:xfrm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Settling In: How Newcomers Use a Public </a:t>
            </a:r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308225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John Shepherd, Instructor, Accounting, Kwantlen Polytechnic University</a:t>
            </a:r>
          </a:p>
          <a:p>
            <a:r>
              <a:rPr lang="en-CA" dirty="0" smtClean="0"/>
              <a:t>Larissa Petrillo, Instructor, Anthropology, Kwantlen Polytechnic University </a:t>
            </a:r>
          </a:p>
          <a:p>
            <a:r>
              <a:rPr lang="en-CA" dirty="0"/>
              <a:t>Allan </a:t>
            </a:r>
            <a:r>
              <a:rPr lang="en-CA" dirty="0" smtClean="0"/>
              <a:t>Wilson, Library Science Researcher, Prince George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3886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Surrey Main Library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425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way to reach out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7924801" cy="4800600"/>
          </a:xfrm>
        </p:spPr>
        <p:txBody>
          <a:bodyPr>
            <a:normAutofit fontScale="925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challenge is to trigger their first library visit. </a:t>
            </a:r>
            <a:endParaRPr lang="en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often unfamiliar with the services available in a Canadian public library. They often rely on friends, family members and people in their ethnic communities as trusted sources.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unlikely that a library can offer a full set of multilingual services to each language group. At best, collections and services can target the largest linguistic groups in the community.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groups benefit from ESL materials, English conversation groups, book clubs, and similar services.</a:t>
            </a: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4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way to our Research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792480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Shepherd, J., Vardy, K., and Wilson, A (2015). Quantifying patron time-use of a public library.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Management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(6/7). pp. 448-461.</a:t>
            </a: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Shepherd, J., Petrillo, L., and Wilson, A. (2018). Settling-in: How newcomers use a public library. </a:t>
            </a:r>
            <a:r>
              <a:rPr lang="en-CA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Management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 (8/9). pp. 586-596.</a:t>
            </a: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for publication:</a:t>
            </a:r>
          </a:p>
          <a:p>
            <a:pPr marL="0" indent="0">
              <a:buNone/>
            </a:pP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size Matter? A use study of two public </a:t>
            </a:r>
            <a:r>
              <a:rPr lang="en-CA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library branches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other References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1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Audunson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Essmat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and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Aabø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 (2011), “Public libraries: a meeting place for immigrant women?”, Library &amp; Information Science Research, Vol. 33 No. 3, pp. 220-227. 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Berger, Å. (2002), “Recent trends in library services for ethnic minorities – the Danish experience”, Library Management, Vol. 23 Nos 1/2, pp. 79-87. 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Chui, T. (2003), “Longitudinal survey of immigrants to Canada: process, progress and prospects”, Statistics Canada, Housing, Family and Social Sciences Division, Ottawa, available at: www. statcan.gc.ca/pub/89-611-x/4067688-eng.htm (accessed November 29, 2017). </a:t>
            </a:r>
          </a:p>
          <a:p>
            <a:pPr marL="0" indent="0">
              <a:buNone/>
            </a:pP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Feskens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R.,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Hox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Lensvelt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-Mulders, G. and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Schmeets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(2006), “Collecting data among ethnic minorities in an international perspective”, Field Methods, Vol. 18 No. 3, pp. 284-304. 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6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1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Khoir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S., Du, J.T., Davison, R.M. and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Koronios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(2017), “Contributing to social capital: an investigation of Asian immigrants’ use of public library services”, Library &amp; Information Science Research, Vol. 39 No. 1, pp. 34-45. </a:t>
            </a:r>
          </a:p>
          <a:p>
            <a:pPr marL="0" indent="0">
              <a:buNone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Francis, J. and Hiebert, D. (2014), “Shaky foundations: Refugees in Vancouver’s housing market”, The Canadian Geographer (Le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Géographe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canadien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Vol. 58 No. 1, pp. 63-78. </a:t>
            </a: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74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E01F4-F8B8-4F18-8F3E-98DD19DF07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Newcomer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7B6C4-DAFC-4D86-8C78-4B414B2F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initiated at the request of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ethnic librarians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Prince George and Surrey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Libraries.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questionnaire was developed to explore how newcomers use the facilities, collections and services of public library branches.</a:t>
            </a:r>
          </a:p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 were defined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adults 19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years or older who arrived in Canada within the past 10 years</a:t>
            </a: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Questionnaires would be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administered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were </a:t>
            </a: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leaving the facilities. </a:t>
            </a:r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 would be collected on what they did during their current visit.</a:t>
            </a:r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4638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City of Surrey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876800" cy="4800600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km southeast of Vancouver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a million residents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47% report a non-official mother tongue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speak a non-official language most often at home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43% are immigrants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73,000 (14%) arrived in Canada within the last 10 years</a:t>
            </a:r>
          </a:p>
          <a:p>
            <a:endParaRPr lang="en-CA" dirty="0"/>
          </a:p>
        </p:txBody>
      </p:sp>
      <p:pic>
        <p:nvPicPr>
          <p:cNvPr id="7" name="Picture 2" descr="http://www.whiterocksun.com/images/surrey-sign.jpg">
            <a:extLst>
              <a:ext uri="{FF2B5EF4-FFF2-40B4-BE49-F238E27FC236}">
                <a16:creationId xmlns="" xmlns:a16="http://schemas.microsoft.com/office/drawing/2014/main" id="{B680C2A9-D472-4537-A572-8119AB291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946985"/>
            <a:ext cx="3184605" cy="239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4343400"/>
            <a:ext cx="3184605" cy="238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E01F4-F8B8-4F18-8F3E-98DD19DF07D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Way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07B6C4-DAFC-4D86-8C78-4B414B2F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would have used library staff to collect the data as there not project funding.</a:t>
            </a: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Research Ethnics Board said no. All interviewers had to complete an ethics module. </a:t>
            </a: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Stopped dead in our tracks … library could not afford having of staff being paid to complete the online module.</a:t>
            </a:r>
          </a:p>
          <a:p>
            <a:r>
              <a:rPr lang="en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…. Anthropology Instructor, Dr. Larissa Petrillo, volunteered her class to undertake data collection as a research methods project.</a:t>
            </a:r>
          </a:p>
          <a:p>
            <a:endParaRPr lang="en-C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data collection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1600200"/>
            <a:ext cx="8229601" cy="4800600"/>
          </a:xfrm>
        </p:spPr>
        <p:txBody>
          <a:bodyPr>
            <a:normAutofit/>
          </a:bodyPr>
          <a:lstStyle/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 comprise a small percentage library users.</a:t>
            </a:r>
          </a:p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 are reluctant to participate in surveys. </a:t>
            </a:r>
          </a:p>
          <a:p>
            <a:r>
              <a:rPr lang="en-C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Feskens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 (2006) described the high non-response rate in ethnic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studies.</a:t>
            </a:r>
          </a:p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response rate was extremely low. We had to quickly change locations – experimenting which branches yielded better response rates. </a:t>
            </a:r>
          </a:p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comparison, the next study of </a:t>
            </a: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library users at the Richmond Public Library yielded </a:t>
            </a:r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437 completed  surveys.</a:t>
            </a:r>
          </a:p>
          <a:p>
            <a:r>
              <a:rPr lang="en-C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Involving university students, from diverse backgrounds and languages, made all the difference.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0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Newcomers are diverse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953000" cy="4800600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that best describes Surrey newcomers is “diversity”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Respondents arrived from 19 different countries and spoke 24 different languages at home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source countries were India (27%), China (10%) and the Philippines (7%)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https://tse1.mm.bing.net/th?id=OIP.DkoeRMUYvnHAef_4Y35IqgHaFj&amp;pid=15.1&amp;P=0&amp;w=238&amp;h=179">
            <a:extLst>
              <a:ext uri="{FF2B5EF4-FFF2-40B4-BE49-F238E27FC236}">
                <a16:creationId xmlns="" xmlns:a16="http://schemas.microsoft.com/office/drawing/2014/main" id="{A68549B2-5C5B-4463-A009-FDD3B6973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708150"/>
            <a:ext cx="3098578" cy="233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" y="4052448"/>
            <a:ext cx="3210561" cy="237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Refugees to Canada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876800" cy="4800600"/>
          </a:xfrm>
        </p:spPr>
        <p:txBody>
          <a:bodyPr>
            <a:normAutofit lnSpcReduction="10000"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40% of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B.C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refugees reside in Surrey in specific neighbourhoods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Refugees comprise 10 – 20% of Canadian newcomers.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 assistance, through settlement societies,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focus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first year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Afterward, no single agency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have overall responsibility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newcomer integration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xmlns="" id="{C14A275F-04B2-43CE-AB70-5D6DF73AC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10" y="1600200"/>
            <a:ext cx="3505200" cy="27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13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DF4F49E1-F818-4DC7-8384-A588612224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Adapting to a new home</a:t>
            </a:r>
            <a:endParaRPr lang="en-CA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AC698C7-6FAF-4B39-B488-ECF12ED80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71800" y="1600200"/>
            <a:ext cx="5867400" cy="4800600"/>
          </a:xfrm>
        </p:spPr>
        <p:txBody>
          <a:bodyPr>
            <a:norm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immigrants are 25 to 44 years of age, possess a university education and speak one of Canada’s official languages.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struggle after arrival due to their lack of Canadian work experience, their limited fluency in our official languages, or employers who don’t recognize of foreign credentials and education.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6439FDD-6932-416D-8FD4-DCAAEAE6ABD8}"/>
              </a:ext>
            </a:extLst>
          </p:cNvPr>
          <p:cNvCxnSpPr/>
          <p:nvPr/>
        </p:nvCxnSpPr>
        <p:spPr>
          <a:xfrm>
            <a:off x="609599" y="1417638"/>
            <a:ext cx="77724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2" descr="6 Home Insurance tips for first time home buyers">
            <a:extLst>
              <a:ext uri="{FF2B5EF4-FFF2-40B4-BE49-F238E27FC236}">
                <a16:creationId xmlns="" xmlns:a16="http://schemas.microsoft.com/office/drawing/2014/main" id="{C9D02023-4B6C-495F-87EF-5A3E9D198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03386"/>
            <a:ext cx="2971800" cy="203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16350"/>
            <a:ext cx="2971800" cy="21862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32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/>
              <a:t>Steveston</a:t>
            </a:r>
            <a:r>
              <a:rPr lang="en-CA" dirty="0" smtClean="0"/>
              <a:t> Branch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137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1705</Words>
  <Application>Microsoft Office PowerPoint</Application>
  <PresentationFormat>On-screen Show (4:3)</PresentationFormat>
  <Paragraphs>234</Paragraphs>
  <Slides>23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Settling In: How Newcomers Use a Public Library</vt:lpstr>
      <vt:lpstr>Newcomer Study</vt:lpstr>
      <vt:lpstr>City of Surrey</vt:lpstr>
      <vt:lpstr>Finding a Way</vt:lpstr>
      <vt:lpstr>Challenges of data collection</vt:lpstr>
      <vt:lpstr>Newcomers are diverse</vt:lpstr>
      <vt:lpstr>Refugees to Canada</vt:lpstr>
      <vt:lpstr>Adapting to a new home</vt:lpstr>
      <vt:lpstr>Settling into a New Home</vt:lpstr>
      <vt:lpstr>Most Newcomers arrive as  young adults</vt:lpstr>
      <vt:lpstr>Frequency and duration of visits</vt:lpstr>
      <vt:lpstr>Branch use by newcomers</vt:lpstr>
      <vt:lpstr>User activities during their visit</vt:lpstr>
      <vt:lpstr>Use of library facilities</vt:lpstr>
      <vt:lpstr>Library as a social space</vt:lpstr>
      <vt:lpstr>Ways that the library helped me</vt:lpstr>
      <vt:lpstr>How the library helped newcomers</vt:lpstr>
      <vt:lpstr>Conclusions</vt:lpstr>
      <vt:lpstr>Finding a way to reach out</vt:lpstr>
      <vt:lpstr>Finding a way to our Research</vt:lpstr>
      <vt:lpstr>To other References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Settling In: How Newcomers Use a Public Library</dc:title>
  <dc:creator>John Shepherd</dc:creator>
  <cp:lastModifiedBy>Allan Wilson</cp:lastModifiedBy>
  <cp:revision>63</cp:revision>
  <cp:lastPrinted>2019-01-14T17:42:29Z</cp:lastPrinted>
  <dcterms:created xsi:type="dcterms:W3CDTF">2019-01-12T01:00:57Z</dcterms:created>
  <dcterms:modified xsi:type="dcterms:W3CDTF">2019-04-27T20:31:53Z</dcterms:modified>
</cp:coreProperties>
</file>