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1"/>
  </p:notesMasterIdLst>
  <p:sldIdLst>
    <p:sldId id="256" r:id="rId2"/>
    <p:sldId id="278" r:id="rId3"/>
    <p:sldId id="279" r:id="rId4"/>
    <p:sldId id="280" r:id="rId5"/>
    <p:sldId id="281" r:id="rId6"/>
    <p:sldId id="261" r:id="rId7"/>
    <p:sldId id="267" r:id="rId8"/>
    <p:sldId id="274" r:id="rId9"/>
    <p:sldId id="269" r:id="rId10"/>
    <p:sldId id="270" r:id="rId11"/>
    <p:sldId id="272" r:id="rId12"/>
    <p:sldId id="271" r:id="rId13"/>
    <p:sldId id="273" r:id="rId14"/>
    <p:sldId id="266" r:id="rId15"/>
    <p:sldId id="265" r:id="rId16"/>
    <p:sldId id="260" r:id="rId17"/>
    <p:sldId id="263" r:id="rId18"/>
    <p:sldId id="264"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p:cViewPr varScale="1">
        <p:scale>
          <a:sx n="83" d="100"/>
          <a:sy n="83" d="100"/>
        </p:scale>
        <p:origin x="77" y="1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CFEFCE-3C46-41B4-9CA4-9401EAA8F481}" type="datetimeFigureOut">
              <a:rPr lang="en-CA" smtClean="0"/>
              <a:t>24/04/2018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28F824-A43A-4360-A3D3-7C67CEAFFBE5}" type="slidenum">
              <a:rPr lang="en-CA" smtClean="0"/>
              <a:t>‹#›</a:t>
            </a:fld>
            <a:endParaRPr lang="en-CA"/>
          </a:p>
        </p:txBody>
      </p:sp>
    </p:spTree>
    <p:extLst>
      <p:ext uri="{BB962C8B-B14F-4D97-AF65-F5344CB8AC3E}">
        <p14:creationId xmlns:p14="http://schemas.microsoft.com/office/powerpoint/2010/main" val="4281094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legislative Library was founded</a:t>
            </a:r>
            <a:r>
              <a:rPr lang="en-US" baseline="0" dirty="0" smtClean="0"/>
              <a:t> in 1863 – originally intended to serve the colonial legislature of Vancouver Island. </a:t>
            </a:r>
          </a:p>
          <a:p>
            <a:endParaRPr lang="en-US" baseline="0" dirty="0" smtClean="0"/>
          </a:p>
          <a:p>
            <a:r>
              <a:rPr lang="en-US" baseline="0" dirty="0" smtClean="0"/>
              <a:t>After confederation the library continued to grow, becoming the Provincial Library and providing library service for the entire province through the “travelling libraries” program (an early bookmobile).</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As public libraries became more prevalent the focus shifted back to serving the legislative assembly. The library has its own statute- the legislative library act. the act requires the library be kept conveniently near the legislative chamber and that the librarian must maintain a catalogue of the library.  </a:t>
            </a:r>
          </a:p>
          <a:p>
            <a:endParaRPr lang="en-US" baseline="0" dirty="0" smtClean="0"/>
          </a:p>
          <a:p>
            <a:r>
              <a:rPr lang="en-US" baseline="0" dirty="0" smtClean="0"/>
              <a:t>In 2015 the library celebrated 100 years in its current location - the s</a:t>
            </a:r>
            <a:r>
              <a:rPr lang="en-US" sz="1200" b="0" i="0" kern="1200" dirty="0" smtClean="0">
                <a:solidFill>
                  <a:schemeClr val="tx1"/>
                </a:solidFill>
                <a:effectLst/>
                <a:latin typeface="+mn-lt"/>
                <a:ea typeface="+mn-ea"/>
                <a:cs typeface="+mn-cs"/>
              </a:rPr>
              <a:t>outh wing of the Parliament buildings</a:t>
            </a:r>
            <a:r>
              <a:rPr lang="en-US" sz="1200" b="0" i="0" kern="1200" baseline="0" dirty="0" smtClean="0">
                <a:solidFill>
                  <a:schemeClr val="tx1"/>
                </a:solidFill>
                <a:effectLst/>
                <a:latin typeface="+mn-lt"/>
                <a:ea typeface="+mn-ea"/>
                <a:cs typeface="+mn-cs"/>
              </a:rPr>
              <a:t>, right outside the legislative chamber. </a:t>
            </a:r>
            <a:endParaRPr lang="en-US" baseline="0" dirty="0" smtClean="0"/>
          </a:p>
          <a:p>
            <a:endParaRPr lang="en-US" baseline="0" dirty="0" smtClean="0"/>
          </a:p>
          <a:p>
            <a:r>
              <a:rPr lang="en-US" dirty="0" smtClean="0"/>
              <a:t>Today</a:t>
            </a:r>
            <a:r>
              <a:rPr lang="en-US" baseline="0" dirty="0" smtClean="0"/>
              <a:t>, the</a:t>
            </a:r>
            <a:r>
              <a:rPr lang="en-US" dirty="0" smtClean="0"/>
              <a:t> library houses the largest selection of BC government</a:t>
            </a:r>
            <a:r>
              <a:rPr lang="en-US" baseline="0" dirty="0" smtClean="0"/>
              <a:t> documents available anywhere- collecting in both physical and digital formats. Our librarians collect and catalogue these documents and make the MARC records publically available. </a:t>
            </a:r>
          </a:p>
          <a:p>
            <a:endParaRPr lang="en-US" baseline="0" dirty="0" smtClean="0"/>
          </a:p>
          <a:p>
            <a:r>
              <a:rPr lang="en-US" baseline="0" dirty="0" smtClean="0"/>
              <a:t>There are six full time librarians dedicated to reference services, and in 2016 we were the 2</a:t>
            </a:r>
            <a:r>
              <a:rPr lang="en-US" baseline="30000" dirty="0" smtClean="0"/>
              <a:t>nd</a:t>
            </a:r>
            <a:r>
              <a:rPr lang="en-US" baseline="0" dirty="0" smtClean="0"/>
              <a:t> highest used provincial legislative library in Canada based on the number of research questions answered in the year.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D06CC92-9CA3-4FA3-B04E-71C1A71743E2}" type="slidenum">
              <a:rPr lang="en-US" smtClean="0"/>
              <a:t>2</a:t>
            </a:fld>
            <a:endParaRPr lang="en-US"/>
          </a:p>
        </p:txBody>
      </p:sp>
    </p:spTree>
    <p:extLst>
      <p:ext uri="{BB962C8B-B14F-4D97-AF65-F5344CB8AC3E}">
        <p14:creationId xmlns:p14="http://schemas.microsoft.com/office/powerpoint/2010/main" val="714213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Wingdings" panose="05000000000000000000" pitchFamily="2" charset="2"/>
              <a:buNone/>
            </a:pPr>
            <a:r>
              <a:rPr lang="en-US" sz="2000" dirty="0" smtClean="0"/>
              <a:t>As</a:t>
            </a:r>
            <a:r>
              <a:rPr lang="en-US" sz="2000" baseline="0" dirty="0" smtClean="0"/>
              <a:t> I mentioned previously, the primary focus of the legislative library is to serve the Assembly. This includes the Members and their staff– both caucus staff working in Victoria, and the employees of their constituency offices based all across the province. </a:t>
            </a:r>
          </a:p>
          <a:p>
            <a:pPr lvl="1">
              <a:buFont typeface="Wingdings" panose="05000000000000000000" pitchFamily="2" charset="2"/>
              <a:buNone/>
            </a:pPr>
            <a:r>
              <a:rPr lang="en-US" sz="2000" baseline="0" dirty="0" smtClean="0"/>
              <a:t>Assembly employees from the Clerk to Hansard, </a:t>
            </a:r>
          </a:p>
          <a:p>
            <a:pPr lvl="1">
              <a:buFont typeface="Wingdings" panose="05000000000000000000" pitchFamily="2" charset="2"/>
              <a:buNone/>
            </a:pPr>
            <a:r>
              <a:rPr lang="en-US" sz="2000" baseline="0" dirty="0" smtClean="0"/>
              <a:t>the independent officers and their staff– these include the representative for children and youth, the auditor general, information and privacy officer, and so on. </a:t>
            </a:r>
          </a:p>
          <a:p>
            <a:pPr lvl="1">
              <a:buFont typeface="Wingdings" panose="05000000000000000000" pitchFamily="2" charset="2"/>
              <a:buNone/>
            </a:pPr>
            <a:r>
              <a:rPr lang="en-US" sz="2000" baseline="0" dirty="0" smtClean="0"/>
              <a:t>We also serve the press gallery and to a slightly lesser degree ministry employees– but some of these offices have their own library services. </a:t>
            </a:r>
          </a:p>
          <a:p>
            <a:pPr lvl="1">
              <a:buFont typeface="Wingdings" panose="05000000000000000000" pitchFamily="2" charset="2"/>
              <a:buNone/>
            </a:pPr>
            <a:endParaRPr lang="en-US" sz="2000" baseline="0" dirty="0" smtClean="0"/>
          </a:p>
          <a:p>
            <a:pPr lvl="1">
              <a:buFont typeface="Wingdings" panose="05000000000000000000" pitchFamily="2" charset="2"/>
              <a:buNone/>
            </a:pPr>
            <a:r>
              <a:rPr lang="en-US" sz="2000" dirty="0" smtClean="0"/>
              <a:t>While the house is sitting, access</a:t>
            </a:r>
            <a:r>
              <a:rPr lang="en-US" sz="2000" baseline="0" dirty="0" smtClean="0"/>
              <a:t> to the library is restricted to off-site visitors, but on breaks and on Fridays, public researchers are welcome to use the library. While we don’t perform the same in-depth research on behalf of public researchers as we would undertake for our primary clients- we do have some unique resources that are invaluable for government and historical research and we are happy to provide access and assistance with this tools- </a:t>
            </a:r>
            <a:r>
              <a:rPr lang="en-US" sz="2000" baseline="0" dirty="0" err="1" smtClean="0"/>
              <a:t>iona</a:t>
            </a:r>
            <a:r>
              <a:rPr lang="en-US" sz="2000" baseline="0" dirty="0" smtClean="0"/>
              <a:t> will go into a few of them in more depth shortly. </a:t>
            </a:r>
            <a:endParaRPr lang="en-US" sz="2000" dirty="0" smtClean="0"/>
          </a:p>
          <a:p>
            <a:pPr lvl="1">
              <a:buFont typeface="Wingdings" panose="05000000000000000000" pitchFamily="2" charset="2"/>
              <a:buNone/>
            </a:pPr>
            <a:endParaRPr lang="en-US" sz="2000" dirty="0" smtClean="0"/>
          </a:p>
          <a:p>
            <a:pPr lvl="1">
              <a:buFont typeface="Wingdings" panose="05000000000000000000" pitchFamily="2" charset="2"/>
              <a:buNone/>
            </a:pPr>
            <a:r>
              <a:rPr lang="en-US" sz="2000" dirty="0" smtClean="0"/>
              <a:t>And</a:t>
            </a:r>
            <a:r>
              <a:rPr lang="en-US" sz="2000" baseline="0" dirty="0" smtClean="0"/>
              <a:t> finally, if there were commandments of the legislative librarian – there would only be three and they are :</a:t>
            </a:r>
            <a:endParaRPr lang="en-US" sz="2000" dirty="0" smtClean="0"/>
          </a:p>
          <a:p>
            <a:pPr lvl="1">
              <a:buFont typeface="Wingdings" panose="05000000000000000000" pitchFamily="2" charset="2"/>
              <a:buChar char="Ø"/>
            </a:pPr>
            <a:r>
              <a:rPr lang="en-US" sz="2000" dirty="0" smtClean="0"/>
              <a:t>NON-PARTISAIN – we serve all sides of the house</a:t>
            </a:r>
            <a:r>
              <a:rPr lang="en-US" sz="2000" baseline="0" dirty="0" smtClean="0"/>
              <a:t> regardless of political affiliation or our own personal viewpoints. </a:t>
            </a:r>
            <a:endParaRPr lang="en-US" sz="2000" dirty="0" smtClean="0"/>
          </a:p>
          <a:p>
            <a:pPr lvl="1">
              <a:buFont typeface="Wingdings" panose="05000000000000000000" pitchFamily="2" charset="2"/>
              <a:buChar char="Ø"/>
            </a:pPr>
            <a:r>
              <a:rPr lang="en-US" sz="2000" dirty="0" smtClean="0"/>
              <a:t>CONFIDENTIAL- any request you give to a librarian is not discussed to anyone other than other librarians – if</a:t>
            </a:r>
            <a:r>
              <a:rPr lang="en-US" sz="2000" baseline="0" dirty="0" smtClean="0"/>
              <a:t> we don’t have the answer but we think someone in the ministry of finance might- we would first have to consult with our client to see if they were ok with us taking that question outside of the library- they may not want anyone to know what they are working on and it is important to be discrete/ </a:t>
            </a:r>
            <a:endParaRPr lang="en-US" sz="2000" dirty="0" smtClean="0"/>
          </a:p>
          <a:p>
            <a:pPr lvl="1">
              <a:buFont typeface="Wingdings" panose="05000000000000000000" pitchFamily="2" charset="2"/>
              <a:buChar char="Ø"/>
            </a:pPr>
            <a:r>
              <a:rPr lang="en-US" sz="2000" dirty="0" smtClean="0"/>
              <a:t>TIME SENSITIVE - we are very good at meeting tight deadlines. Because we work with MLAs we are very use to short timeframes time sensitive</a:t>
            </a:r>
            <a:r>
              <a:rPr lang="en-US" sz="2000" baseline="0" dirty="0" smtClean="0"/>
              <a:t> </a:t>
            </a:r>
            <a:endParaRPr lang="en-US" dirty="0"/>
          </a:p>
        </p:txBody>
      </p:sp>
      <p:sp>
        <p:nvSpPr>
          <p:cNvPr id="4" name="Slide Number Placeholder 3"/>
          <p:cNvSpPr>
            <a:spLocks noGrp="1"/>
          </p:cNvSpPr>
          <p:nvPr>
            <p:ph type="sldNum" sz="quarter" idx="10"/>
          </p:nvPr>
        </p:nvSpPr>
        <p:spPr/>
        <p:txBody>
          <a:bodyPr/>
          <a:lstStyle/>
          <a:p>
            <a:fld id="{AD06CC92-9CA3-4FA3-B04E-71C1A71743E2}" type="slidenum">
              <a:rPr lang="en-US" smtClean="0"/>
              <a:t>3</a:t>
            </a:fld>
            <a:endParaRPr lang="en-US"/>
          </a:p>
        </p:txBody>
      </p:sp>
    </p:spTree>
    <p:extLst>
      <p:ext uri="{BB962C8B-B14F-4D97-AF65-F5344CB8AC3E}">
        <p14:creationId xmlns:p14="http://schemas.microsoft.com/office/powerpoint/2010/main" val="1217819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one of the interesting aspects</a:t>
            </a:r>
            <a:r>
              <a:rPr lang="en-US" baseline="0" dirty="0" smtClean="0"/>
              <a:t> of our job is that- unlike a public or academic library- where you are primarily focused on empowering your patron to conduct their own research- out clients look to us to conduct this research on their behalf– they expect quality, accurate and trimly information on a wide variety of subjects.</a:t>
            </a:r>
          </a:p>
          <a:p>
            <a:endParaRPr lang="en-US" baseline="0" dirty="0" smtClean="0"/>
          </a:p>
          <a:p>
            <a:r>
              <a:rPr lang="en-US" baseline="0" dirty="0" smtClean="0"/>
              <a:t>This also comes back to the tenant of “non-partisan” as in many cases a client may come to us with a question and expect a certain answer to back up that belief- so it’s really important that we are presenting the information we find in the most balanced way possible.</a:t>
            </a:r>
          </a:p>
          <a:p>
            <a:endParaRPr lang="en-US" baseline="0" dirty="0" smtClean="0"/>
          </a:p>
          <a:p>
            <a:r>
              <a:rPr lang="en-US" baseline="0" dirty="0" smtClean="0"/>
              <a:t>So here is just a sampling of the types of questions we may field: </a:t>
            </a:r>
          </a:p>
          <a:p>
            <a:endParaRPr lang="en-US" dirty="0" smtClean="0"/>
          </a:p>
          <a:p>
            <a:r>
              <a:rPr lang="en-US" dirty="0" smtClean="0"/>
              <a:t>We provide reference</a:t>
            </a:r>
            <a:r>
              <a:rPr lang="en-US" baseline="0" dirty="0" smtClean="0"/>
              <a:t> in person, over the phone and through email. </a:t>
            </a:r>
            <a:endParaRPr lang="en-US" dirty="0"/>
          </a:p>
        </p:txBody>
      </p:sp>
      <p:sp>
        <p:nvSpPr>
          <p:cNvPr id="4" name="Slide Number Placeholder 3"/>
          <p:cNvSpPr>
            <a:spLocks noGrp="1"/>
          </p:cNvSpPr>
          <p:nvPr>
            <p:ph type="sldNum" sz="quarter" idx="10"/>
          </p:nvPr>
        </p:nvSpPr>
        <p:spPr/>
        <p:txBody>
          <a:bodyPr/>
          <a:lstStyle/>
          <a:p>
            <a:fld id="{AD06CC92-9CA3-4FA3-B04E-71C1A71743E2}" type="slidenum">
              <a:rPr lang="en-US" smtClean="0"/>
              <a:t>4</a:t>
            </a:fld>
            <a:endParaRPr lang="en-US"/>
          </a:p>
        </p:txBody>
      </p:sp>
    </p:spTree>
    <p:extLst>
      <p:ext uri="{BB962C8B-B14F-4D97-AF65-F5344CB8AC3E}">
        <p14:creationId xmlns:p14="http://schemas.microsoft.com/office/powerpoint/2010/main" val="1384567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Preparing</a:t>
            </a:r>
            <a:r>
              <a:rPr lang="en-US" baseline="0" dirty="0" smtClean="0"/>
              <a:t> for</a:t>
            </a:r>
            <a:endParaRPr lang="en-US" dirty="0" smtClean="0"/>
          </a:p>
          <a:p>
            <a:r>
              <a:rPr lang="en-US" dirty="0" smtClean="0"/>
              <a:t>Helping to understand</a:t>
            </a:r>
          </a:p>
          <a:p>
            <a:endParaRPr lang="en-US" dirty="0" smtClean="0"/>
          </a:p>
          <a:p>
            <a:r>
              <a:rPr lang="en-US" dirty="0" smtClean="0"/>
              <a:t>Authors and academic</a:t>
            </a:r>
            <a:r>
              <a:rPr lang="en-US" baseline="0" dirty="0" smtClean="0"/>
              <a:t> researchers</a:t>
            </a:r>
            <a:endParaRPr lang="en-US" dirty="0"/>
          </a:p>
        </p:txBody>
      </p:sp>
      <p:sp>
        <p:nvSpPr>
          <p:cNvPr id="4" name="Slide Number Placeholder 3"/>
          <p:cNvSpPr>
            <a:spLocks noGrp="1"/>
          </p:cNvSpPr>
          <p:nvPr>
            <p:ph type="sldNum" sz="quarter" idx="10"/>
          </p:nvPr>
        </p:nvSpPr>
        <p:spPr/>
        <p:txBody>
          <a:bodyPr/>
          <a:lstStyle/>
          <a:p>
            <a:fld id="{AD06CC92-9CA3-4FA3-B04E-71C1A71743E2}" type="slidenum">
              <a:rPr lang="en-US" smtClean="0"/>
              <a:t>5</a:t>
            </a:fld>
            <a:endParaRPr lang="en-US"/>
          </a:p>
        </p:txBody>
      </p:sp>
    </p:spTree>
    <p:extLst>
      <p:ext uri="{BB962C8B-B14F-4D97-AF65-F5344CB8AC3E}">
        <p14:creationId xmlns:p14="http://schemas.microsoft.com/office/powerpoint/2010/main" val="1746164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06F6C85-DF74-4000-8466-F71CD99B4D72}"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5C530-36FC-49E2-A72E-F3E9441829C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760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06F6C85-DF74-4000-8466-F71CD99B4D72}"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5C530-36FC-49E2-A72E-F3E9441829C7}" type="slidenum">
              <a:rPr lang="en-US" smtClean="0"/>
              <a:t>‹#›</a:t>
            </a:fld>
            <a:endParaRPr lang="en-US"/>
          </a:p>
        </p:txBody>
      </p:sp>
    </p:spTree>
    <p:extLst>
      <p:ext uri="{BB962C8B-B14F-4D97-AF65-F5344CB8AC3E}">
        <p14:creationId xmlns:p14="http://schemas.microsoft.com/office/powerpoint/2010/main" val="127703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06F6C85-DF74-4000-8466-F71CD99B4D72}"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5C530-36FC-49E2-A72E-F3E9441829C7}" type="slidenum">
              <a:rPr lang="en-US" smtClean="0"/>
              <a:t>‹#›</a:t>
            </a:fld>
            <a:endParaRPr lang="en-US"/>
          </a:p>
        </p:txBody>
      </p:sp>
    </p:spTree>
    <p:extLst>
      <p:ext uri="{BB962C8B-B14F-4D97-AF65-F5344CB8AC3E}">
        <p14:creationId xmlns:p14="http://schemas.microsoft.com/office/powerpoint/2010/main" val="3228087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06F6C85-DF74-4000-8466-F71CD99B4D72}"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5C530-36FC-49E2-A72E-F3E9441829C7}" type="slidenum">
              <a:rPr lang="en-US" smtClean="0"/>
              <a:t>‹#›</a:t>
            </a:fld>
            <a:endParaRPr lang="en-US"/>
          </a:p>
        </p:txBody>
      </p:sp>
    </p:spTree>
    <p:extLst>
      <p:ext uri="{BB962C8B-B14F-4D97-AF65-F5344CB8AC3E}">
        <p14:creationId xmlns:p14="http://schemas.microsoft.com/office/powerpoint/2010/main" val="1084012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6F6C85-DF74-4000-8466-F71CD99B4D72}"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5C530-36FC-49E2-A72E-F3E9441829C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431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06F6C85-DF74-4000-8466-F71CD99B4D72}" type="datetimeFigureOut">
              <a:rPr lang="en-US" smtClean="0"/>
              <a:t>4/24/2018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C5C530-36FC-49E2-A72E-F3E9441829C7}" type="slidenum">
              <a:rPr lang="en-US" smtClean="0"/>
              <a:t>‹#›</a:t>
            </a:fld>
            <a:endParaRPr lang="en-US"/>
          </a:p>
        </p:txBody>
      </p:sp>
    </p:spTree>
    <p:extLst>
      <p:ext uri="{BB962C8B-B14F-4D97-AF65-F5344CB8AC3E}">
        <p14:creationId xmlns:p14="http://schemas.microsoft.com/office/powerpoint/2010/main" val="1236376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06F6C85-DF74-4000-8466-F71CD99B4D72}" type="datetimeFigureOut">
              <a:rPr lang="en-US" smtClean="0"/>
              <a:t>4/24/2018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C5C530-36FC-49E2-A72E-F3E9441829C7}" type="slidenum">
              <a:rPr lang="en-US" smtClean="0"/>
              <a:t>‹#›</a:t>
            </a:fld>
            <a:endParaRPr lang="en-US"/>
          </a:p>
        </p:txBody>
      </p:sp>
    </p:spTree>
    <p:extLst>
      <p:ext uri="{BB962C8B-B14F-4D97-AF65-F5344CB8AC3E}">
        <p14:creationId xmlns:p14="http://schemas.microsoft.com/office/powerpoint/2010/main" val="3316411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06F6C85-DF74-4000-8466-F71CD99B4D72}" type="datetimeFigureOut">
              <a:rPr lang="en-US" smtClean="0"/>
              <a:t>4/24/2018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C5C530-36FC-49E2-A72E-F3E9441829C7}" type="slidenum">
              <a:rPr lang="en-US" smtClean="0"/>
              <a:t>‹#›</a:t>
            </a:fld>
            <a:endParaRPr lang="en-US"/>
          </a:p>
        </p:txBody>
      </p:sp>
    </p:spTree>
    <p:extLst>
      <p:ext uri="{BB962C8B-B14F-4D97-AF65-F5344CB8AC3E}">
        <p14:creationId xmlns:p14="http://schemas.microsoft.com/office/powerpoint/2010/main" val="221013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06F6C85-DF74-4000-8466-F71CD99B4D72}" type="datetimeFigureOut">
              <a:rPr lang="en-US" smtClean="0"/>
              <a:t>4/24/2018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FC5C530-36FC-49E2-A72E-F3E9441829C7}" type="slidenum">
              <a:rPr lang="en-US" smtClean="0"/>
              <a:t>‹#›</a:t>
            </a:fld>
            <a:endParaRPr lang="en-US"/>
          </a:p>
        </p:txBody>
      </p:sp>
    </p:spTree>
    <p:extLst>
      <p:ext uri="{BB962C8B-B14F-4D97-AF65-F5344CB8AC3E}">
        <p14:creationId xmlns:p14="http://schemas.microsoft.com/office/powerpoint/2010/main" val="1835861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06F6C85-DF74-4000-8466-F71CD99B4D72}" type="datetimeFigureOut">
              <a:rPr lang="en-US" smtClean="0"/>
              <a:t>4/24/2018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FC5C530-36FC-49E2-A72E-F3E9441829C7}" type="slidenum">
              <a:rPr lang="en-US" smtClean="0"/>
              <a:t>‹#›</a:t>
            </a:fld>
            <a:endParaRPr lang="en-US"/>
          </a:p>
        </p:txBody>
      </p:sp>
    </p:spTree>
    <p:extLst>
      <p:ext uri="{BB962C8B-B14F-4D97-AF65-F5344CB8AC3E}">
        <p14:creationId xmlns:p14="http://schemas.microsoft.com/office/powerpoint/2010/main" val="1553175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6F6C85-DF74-4000-8466-F71CD99B4D72}" type="datetimeFigureOut">
              <a:rPr lang="en-US" smtClean="0"/>
              <a:t>4/24/2018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C5C530-36FC-49E2-A72E-F3E9441829C7}" type="slidenum">
              <a:rPr lang="en-US" smtClean="0"/>
              <a:t>‹#›</a:t>
            </a:fld>
            <a:endParaRPr lang="en-US"/>
          </a:p>
        </p:txBody>
      </p:sp>
    </p:spTree>
    <p:extLst>
      <p:ext uri="{BB962C8B-B14F-4D97-AF65-F5344CB8AC3E}">
        <p14:creationId xmlns:p14="http://schemas.microsoft.com/office/powerpoint/2010/main" val="4134028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06F6C85-DF74-4000-8466-F71CD99B4D72}" type="datetimeFigureOut">
              <a:rPr lang="en-US" smtClean="0"/>
              <a:t>4/24/2018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FC5C530-36FC-49E2-A72E-F3E9441829C7}"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5420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llbcnews.leg.bc.ca/ipac20/ipac.jsp?profile=news#focus" TargetMode="Externa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hyperlink" Target="http://archives.leg.bc.ca/" TargetMode="External"/><Relationship Id="rId2" Type="http://schemas.openxmlformats.org/officeDocument/2006/relationships/hyperlink" Target="https://www.leg.bc.ca/documents-data/debate-transcripts/41st-parliament/3rd-session" TargetMode="Externa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hyperlink" Target="http://www.bclaws.ca/"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s://www.uvic.ca/library/featured/collections/about/OfficialGazettes.php" TargetMode="External"/><Relationship Id="rId7" Type="http://schemas.openxmlformats.org/officeDocument/2006/relationships/image" Target="../media/image20.jpeg"/><Relationship Id="rId2" Type="http://schemas.openxmlformats.org/officeDocument/2006/relationships/hyperlink" Target="https://open.library.ubc.ca/collections/bcsessional" TargetMode="External"/><Relationship Id="rId1" Type="http://schemas.openxmlformats.org/officeDocument/2006/relationships/slideLayout" Target="../slideLayouts/slideLayout4.xml"/><Relationship Id="rId6" Type="http://schemas.openxmlformats.org/officeDocument/2006/relationships/hyperlink" Target="https://www.leg.bc.ca/Pages/BCLASS-Legacy.aspx#%2Fcommissions%2F" TargetMode="External"/><Relationship Id="rId5" Type="http://schemas.openxmlformats.org/officeDocument/2006/relationships/hyperlink" Target="http://www.bclaws.ca/" TargetMode="External"/><Relationship Id="rId4" Type="http://schemas.openxmlformats.org/officeDocument/2006/relationships/hyperlink" Target="https://archive.org/details/bcgazett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leg.bc.ca/learn-about-us/legislative-library" TargetMode="External"/><Relationship Id="rId2" Type="http://schemas.openxmlformats.org/officeDocument/2006/relationships/hyperlink" Target="mailto:llbc.ref@leg.bc.ca" TargetMode="External"/><Relationship Id="rId1" Type="http://schemas.openxmlformats.org/officeDocument/2006/relationships/slideLayout" Target="../slideLayouts/slideLayout2.xml"/><Relationship Id="rId5" Type="http://schemas.openxmlformats.org/officeDocument/2006/relationships/hyperlink" Target="mailto:megan.lafline@leg.bc.ca" TargetMode="External"/><Relationship Id="rId4" Type="http://schemas.openxmlformats.org/officeDocument/2006/relationships/hyperlink" Target="mailto:iona.reid@leg.bc.c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Reference &amp; Research at the Legislative Library</a:t>
            </a:r>
            <a:endParaRPr lang="en-US" dirty="0"/>
          </a:p>
        </p:txBody>
      </p:sp>
      <p:sp>
        <p:nvSpPr>
          <p:cNvPr id="3" name="Subtitle 2"/>
          <p:cNvSpPr>
            <a:spLocks noGrp="1"/>
          </p:cNvSpPr>
          <p:nvPr>
            <p:ph type="subTitle" idx="1"/>
          </p:nvPr>
        </p:nvSpPr>
        <p:spPr/>
        <p:txBody>
          <a:bodyPr/>
          <a:lstStyle/>
          <a:p>
            <a:r>
              <a:rPr lang="en-US" dirty="0" smtClean="0"/>
              <a:t>Iona Reid &amp; Megan </a:t>
            </a:r>
            <a:r>
              <a:rPr lang="en-US" dirty="0" err="1" smtClean="0"/>
              <a:t>laflin</a:t>
            </a:r>
            <a:endParaRPr lang="en-US" dirty="0"/>
          </a:p>
          <a:p>
            <a:r>
              <a:rPr lang="en-US" dirty="0" smtClean="0"/>
              <a:t>Reference librarians, legislative library of </a:t>
            </a:r>
            <a:r>
              <a:rPr lang="en-US" dirty="0" err="1" smtClean="0"/>
              <a:t>b.c.</a:t>
            </a:r>
            <a:endParaRPr lang="en-US" dirty="0"/>
          </a:p>
        </p:txBody>
      </p:sp>
    </p:spTree>
    <p:extLst>
      <p:ext uri="{BB962C8B-B14F-4D97-AF65-F5344CB8AC3E}">
        <p14:creationId xmlns:p14="http://schemas.microsoft.com/office/powerpoint/2010/main" val="36259495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236" y="424873"/>
            <a:ext cx="8239991" cy="5493327"/>
          </a:xfrm>
          <a:prstGeom prst="rect">
            <a:avLst/>
          </a:prstGeom>
        </p:spPr>
      </p:pic>
    </p:spTree>
    <p:extLst>
      <p:ext uri="{BB962C8B-B14F-4D97-AF65-F5344CB8AC3E}">
        <p14:creationId xmlns:p14="http://schemas.microsoft.com/office/powerpoint/2010/main" val="3949717202"/>
      </p:ext>
    </p:extLst>
  </p:cSld>
  <p:clrMapOvr>
    <a:masterClrMapping/>
  </p:clrMapOvr>
  <p:transition spd="slow" advClick="0" advTm="10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058400" cy="6705600"/>
          </a:xfrm>
          <a:prstGeom prst="rect">
            <a:avLst/>
          </a:prstGeom>
        </p:spPr>
      </p:pic>
    </p:spTree>
    <p:extLst>
      <p:ext uri="{BB962C8B-B14F-4D97-AF65-F5344CB8AC3E}">
        <p14:creationId xmlns:p14="http://schemas.microsoft.com/office/powerpoint/2010/main" val="3495712368"/>
      </p:ext>
    </p:extLst>
  </p:cSld>
  <p:clrMapOvr>
    <a:masterClrMapping/>
  </p:clrMapOvr>
  <p:transition spd="slow" advClick="0" advTm="10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058400" cy="6705600"/>
          </a:xfrm>
          <a:prstGeom prst="rect">
            <a:avLst/>
          </a:prstGeom>
        </p:spPr>
      </p:pic>
    </p:spTree>
    <p:extLst>
      <p:ext uri="{BB962C8B-B14F-4D97-AF65-F5344CB8AC3E}">
        <p14:creationId xmlns:p14="http://schemas.microsoft.com/office/powerpoint/2010/main" val="2246808816"/>
      </p:ext>
    </p:extLst>
  </p:cSld>
  <p:clrMapOvr>
    <a:masterClrMapping/>
  </p:clrMapOvr>
  <p:transition spd="slow" advClick="0" advTm="12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025108021"/>
      </p:ext>
    </p:extLst>
  </p:cSld>
  <p:clrMapOvr>
    <a:masterClrMapping/>
  </p:clrMapOvr>
  <p:transition spd="slow" advClick="0" advTm="17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058400" cy="6705600"/>
          </a:xfrm>
          <a:prstGeom prst="rect">
            <a:avLst/>
          </a:prstGeom>
        </p:spPr>
      </p:pic>
    </p:spTree>
    <p:extLst>
      <p:ext uri="{BB962C8B-B14F-4D97-AF65-F5344CB8AC3E}">
        <p14:creationId xmlns:p14="http://schemas.microsoft.com/office/powerpoint/2010/main" val="393777762"/>
      </p:ext>
    </p:extLst>
  </p:cSld>
  <p:clrMapOvr>
    <a:masterClrMapping/>
  </p:clrMapOvr>
  <p:transition spd="slow" advClick="0" advTm="20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9867" y="581891"/>
            <a:ext cx="9057460" cy="5098473"/>
          </a:xfrm>
          <a:prstGeom prst="rect">
            <a:avLst/>
          </a:prstGeom>
        </p:spPr>
      </p:pic>
    </p:spTree>
    <p:extLst>
      <p:ext uri="{BB962C8B-B14F-4D97-AF65-F5344CB8AC3E}">
        <p14:creationId xmlns:p14="http://schemas.microsoft.com/office/powerpoint/2010/main" val="3067964499"/>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Unique clients, unique tools</a:t>
            </a:r>
            <a:endParaRPr lang="en-US" dirty="0"/>
          </a:p>
        </p:txBody>
      </p:sp>
      <p:sp>
        <p:nvSpPr>
          <p:cNvPr id="3" name="Content Placeholder 2"/>
          <p:cNvSpPr>
            <a:spLocks noGrp="1"/>
          </p:cNvSpPr>
          <p:nvPr>
            <p:ph sz="half" idx="1"/>
          </p:nvPr>
        </p:nvSpPr>
        <p:spPr/>
        <p:txBody>
          <a:bodyPr>
            <a:normAutofit fontScale="92500" lnSpcReduction="10000"/>
          </a:bodyPr>
          <a:lstStyle/>
          <a:p>
            <a:pPr marL="0" indent="0">
              <a:lnSpc>
                <a:spcPct val="100000"/>
              </a:lnSpc>
              <a:spcBef>
                <a:spcPts val="0"/>
              </a:spcBef>
              <a:spcAft>
                <a:spcPts val="0"/>
              </a:spcAft>
              <a:buNone/>
            </a:pPr>
            <a:r>
              <a:rPr lang="en-CA" dirty="0" smtClean="0"/>
              <a:t>Sessional Clipping books (Late 1890s to 1972)</a:t>
            </a:r>
          </a:p>
          <a:p>
            <a:pPr lvl="1">
              <a:lnSpc>
                <a:spcPct val="100000"/>
              </a:lnSpc>
              <a:spcBef>
                <a:spcPts val="0"/>
              </a:spcBef>
              <a:spcAft>
                <a:spcPts val="0"/>
              </a:spcAft>
              <a:buFont typeface="Arial" panose="020B0604020202020204" pitchFamily="34" charset="0"/>
              <a:buChar char="•"/>
            </a:pPr>
            <a:r>
              <a:rPr lang="en-CA" dirty="0" smtClean="0"/>
              <a:t>What happen in the Assembly</a:t>
            </a:r>
          </a:p>
          <a:p>
            <a:pPr marL="201168" lvl="1" indent="0">
              <a:lnSpc>
                <a:spcPct val="100000"/>
              </a:lnSpc>
              <a:spcBef>
                <a:spcPts val="0"/>
              </a:spcBef>
              <a:spcAft>
                <a:spcPts val="0"/>
              </a:spcAft>
              <a:buNone/>
            </a:pPr>
            <a:endParaRPr lang="en-CA" dirty="0" smtClean="0"/>
          </a:p>
          <a:p>
            <a:pPr marL="0" indent="0">
              <a:lnSpc>
                <a:spcPct val="100000"/>
              </a:lnSpc>
              <a:spcBef>
                <a:spcPts val="0"/>
              </a:spcBef>
              <a:spcAft>
                <a:spcPts val="0"/>
              </a:spcAft>
              <a:buNone/>
            </a:pPr>
            <a:r>
              <a:rPr lang="en-CA" dirty="0" smtClean="0"/>
              <a:t>Newspaper index (late 1890s-2007)</a:t>
            </a:r>
          </a:p>
          <a:p>
            <a:pPr lvl="1">
              <a:lnSpc>
                <a:spcPct val="100000"/>
              </a:lnSpc>
              <a:spcBef>
                <a:spcPts val="0"/>
              </a:spcBef>
              <a:spcAft>
                <a:spcPts val="0"/>
              </a:spcAft>
              <a:buFont typeface="Arial" panose="020B0604020202020204" pitchFamily="34" charset="0"/>
              <a:buChar char="•"/>
            </a:pPr>
            <a:r>
              <a:rPr lang="en-CA" dirty="0" smtClean="0"/>
              <a:t>Citations of news articles about BC</a:t>
            </a:r>
          </a:p>
          <a:p>
            <a:pPr lvl="1">
              <a:lnSpc>
                <a:spcPct val="100000"/>
              </a:lnSpc>
              <a:spcBef>
                <a:spcPts val="0"/>
              </a:spcBef>
              <a:spcAft>
                <a:spcPts val="0"/>
              </a:spcAft>
              <a:buFont typeface="Arial" panose="020B0604020202020204" pitchFamily="34" charset="0"/>
              <a:buChar char="•"/>
            </a:pPr>
            <a:r>
              <a:rPr lang="en-CA" dirty="0">
                <a:hlinkClick r:id="rId2"/>
              </a:rPr>
              <a:t>1991-2007 Newspaper index </a:t>
            </a:r>
            <a:r>
              <a:rPr lang="en-CA" dirty="0" smtClean="0">
                <a:hlinkClick r:id="rId2"/>
              </a:rPr>
              <a:t>online</a:t>
            </a:r>
            <a:endParaRPr lang="en-CA" dirty="0"/>
          </a:p>
          <a:p>
            <a:pPr marL="201168" lvl="1" indent="0">
              <a:lnSpc>
                <a:spcPct val="100000"/>
              </a:lnSpc>
              <a:spcBef>
                <a:spcPts val="0"/>
              </a:spcBef>
              <a:spcAft>
                <a:spcPts val="0"/>
              </a:spcAft>
              <a:buNone/>
            </a:pPr>
            <a:endParaRPr lang="en-CA" dirty="0" smtClean="0"/>
          </a:p>
          <a:p>
            <a:pPr marL="0" indent="0">
              <a:lnSpc>
                <a:spcPct val="100000"/>
              </a:lnSpc>
              <a:spcBef>
                <a:spcPts val="0"/>
              </a:spcBef>
              <a:spcAft>
                <a:spcPts val="0"/>
              </a:spcAft>
              <a:buNone/>
            </a:pPr>
            <a:r>
              <a:rPr lang="en-CA" dirty="0" smtClean="0"/>
              <a:t>MLA Files</a:t>
            </a:r>
          </a:p>
          <a:p>
            <a:pPr lvl="1">
              <a:lnSpc>
                <a:spcPct val="100000"/>
              </a:lnSpc>
              <a:spcBef>
                <a:spcPts val="0"/>
              </a:spcBef>
              <a:spcAft>
                <a:spcPts val="0"/>
              </a:spcAft>
              <a:buFont typeface="Arial" panose="020B0604020202020204" pitchFamily="34" charset="0"/>
              <a:buChar char="•"/>
            </a:pPr>
            <a:r>
              <a:rPr lang="en-CA" dirty="0" smtClean="0"/>
              <a:t>A file on every MLA</a:t>
            </a:r>
          </a:p>
          <a:p>
            <a:pPr marL="201168" lvl="1" indent="0">
              <a:lnSpc>
                <a:spcPct val="100000"/>
              </a:lnSpc>
              <a:spcBef>
                <a:spcPts val="0"/>
              </a:spcBef>
              <a:spcAft>
                <a:spcPts val="0"/>
              </a:spcAft>
              <a:buNone/>
            </a:pPr>
            <a:endParaRPr lang="en-CA" dirty="0" smtClean="0"/>
          </a:p>
          <a:p>
            <a:pPr marL="0" indent="0">
              <a:lnSpc>
                <a:spcPct val="100000"/>
              </a:lnSpc>
              <a:spcBef>
                <a:spcPts val="0"/>
              </a:spcBef>
              <a:spcAft>
                <a:spcPts val="0"/>
              </a:spcAft>
              <a:buNone/>
            </a:pPr>
            <a:r>
              <a:rPr lang="en-CA" dirty="0" smtClean="0"/>
              <a:t>Reference Files</a:t>
            </a:r>
          </a:p>
          <a:p>
            <a:pPr lvl="1">
              <a:lnSpc>
                <a:spcPct val="100000"/>
              </a:lnSpc>
              <a:spcBef>
                <a:spcPts val="0"/>
              </a:spcBef>
              <a:spcAft>
                <a:spcPts val="0"/>
              </a:spcAft>
              <a:buFont typeface="Arial" panose="020B0604020202020204" pitchFamily="34" charset="0"/>
              <a:buChar char="•"/>
            </a:pPr>
            <a:r>
              <a:rPr lang="en-CA" dirty="0" smtClean="0"/>
              <a:t>Topics about the Assembly, MLAs, parliamentary procedure</a:t>
            </a:r>
          </a:p>
          <a:p>
            <a:pPr marL="201168" lvl="1" indent="0">
              <a:lnSpc>
                <a:spcPct val="100000"/>
              </a:lnSpc>
              <a:spcBef>
                <a:spcPts val="0"/>
              </a:spcBef>
              <a:spcAft>
                <a:spcPts val="0"/>
              </a:spcAft>
              <a:buNone/>
            </a:pPr>
            <a:endParaRPr lang="en-CA" dirty="0"/>
          </a:p>
          <a:p>
            <a:pPr marL="0">
              <a:lnSpc>
                <a:spcPct val="100000"/>
              </a:lnSpc>
              <a:spcBef>
                <a:spcPts val="0"/>
              </a:spcBef>
              <a:spcAft>
                <a:spcPts val="0"/>
              </a:spcAft>
              <a:buNone/>
            </a:pPr>
            <a:r>
              <a:rPr lang="en-CA" dirty="0" smtClean="0"/>
              <a:t>Current Awareness</a:t>
            </a:r>
          </a:p>
          <a:p>
            <a:pPr lvl="1">
              <a:lnSpc>
                <a:spcPct val="100000"/>
              </a:lnSpc>
              <a:spcBef>
                <a:spcPts val="0"/>
              </a:spcBef>
              <a:spcAft>
                <a:spcPts val="0"/>
              </a:spcAft>
              <a:buFont typeface="Arial" panose="020B0604020202020204" pitchFamily="34" charset="0"/>
              <a:buChar char="•"/>
            </a:pPr>
            <a:r>
              <a:rPr lang="en-CA" dirty="0" smtClean="0"/>
              <a:t>Local News Update and BC </a:t>
            </a:r>
            <a:r>
              <a:rPr lang="en-CA" dirty="0"/>
              <a:t>D</a:t>
            </a:r>
            <a:r>
              <a:rPr lang="en-CA" dirty="0" smtClean="0"/>
              <a:t>aily Headlines</a:t>
            </a:r>
            <a:endParaRPr lang="en-CA" dirty="0" smtClean="0"/>
          </a:p>
          <a:p>
            <a:pPr lvl="1">
              <a:lnSpc>
                <a:spcPct val="100000"/>
              </a:lnSpc>
              <a:spcBef>
                <a:spcPts val="0"/>
              </a:spcBef>
              <a:spcAft>
                <a:spcPts val="0"/>
              </a:spcAft>
              <a:buFont typeface="Arial" panose="020B0604020202020204" pitchFamily="34" charset="0"/>
              <a:buChar char="•"/>
            </a:pPr>
            <a:endParaRPr lang="en-CA" dirty="0" smtClean="0"/>
          </a:p>
          <a:p>
            <a:pPr marL="0" indent="0">
              <a:buNone/>
            </a:pPr>
            <a:endParaRPr lang="en-CA" dirty="0" smtClean="0"/>
          </a:p>
          <a:p>
            <a:pPr marL="0" indent="0">
              <a:buNone/>
            </a:pPr>
            <a:endParaRPr lang="en-CA" dirty="0"/>
          </a:p>
          <a:p>
            <a:endParaRPr lang="en-CA" dirty="0"/>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979248" y="1791130"/>
            <a:ext cx="2928001" cy="2196000"/>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065" y="1791130"/>
            <a:ext cx="2928001" cy="2196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248" y="4123136"/>
            <a:ext cx="5925136" cy="1677300"/>
          </a:xfrm>
          <a:prstGeom prst="rect">
            <a:avLst/>
          </a:prstGeom>
        </p:spPr>
      </p:pic>
    </p:spTree>
    <p:extLst>
      <p:ext uri="{BB962C8B-B14F-4D97-AF65-F5344CB8AC3E}">
        <p14:creationId xmlns:p14="http://schemas.microsoft.com/office/powerpoint/2010/main" val="29185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500"/>
                                        <p:tgtEl>
                                          <p:spTgt spid="3">
                                            <p:txEl>
                                              <p:pRg st="10" end="1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fade">
                                      <p:cBhvr>
                                        <p:cTn id="41" dur="500"/>
                                        <p:tgtEl>
                                          <p:spTgt spid="3">
                                            <p:txEl>
                                              <p:pRg st="11" end="1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13" end="13"/>
                                            </p:txEl>
                                          </p:spTgt>
                                        </p:tgtEl>
                                        <p:attrNameLst>
                                          <p:attrName>style.visibility</p:attrName>
                                        </p:attrNameLst>
                                      </p:cBhvr>
                                      <p:to>
                                        <p:strVal val="visible"/>
                                      </p:to>
                                    </p:set>
                                    <p:animEffect transition="in" filter="fade">
                                      <p:cBhvr>
                                        <p:cTn id="46" dur="500"/>
                                        <p:tgtEl>
                                          <p:spTgt spid="3">
                                            <p:txEl>
                                              <p:pRg st="13" end="1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Effect transition="in" filter="fade">
                                      <p:cBhvr>
                                        <p:cTn id="49" dur="500"/>
                                        <p:tgtEl>
                                          <p:spTgt spid="3">
                                            <p:txEl>
                                              <p:pRg st="14" end="14"/>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old &amp; the new</a:t>
            </a:r>
            <a:endParaRPr lang="en-US" dirty="0"/>
          </a:p>
        </p:txBody>
      </p:sp>
      <p:sp>
        <p:nvSpPr>
          <p:cNvPr id="4" name="Content Placeholder 3"/>
          <p:cNvSpPr>
            <a:spLocks noGrp="1"/>
          </p:cNvSpPr>
          <p:nvPr>
            <p:ph sz="half" idx="1"/>
          </p:nvPr>
        </p:nvSpPr>
        <p:spPr>
          <a:xfrm>
            <a:off x="1097280" y="1845735"/>
            <a:ext cx="4937760" cy="4023359"/>
          </a:xfrm>
        </p:spPr>
        <p:txBody>
          <a:bodyPr>
            <a:normAutofit fontScale="92500" lnSpcReduction="10000"/>
          </a:bodyPr>
          <a:lstStyle/>
          <a:p>
            <a:pPr>
              <a:lnSpc>
                <a:spcPct val="100000"/>
              </a:lnSpc>
              <a:spcBef>
                <a:spcPts val="0"/>
              </a:spcBef>
              <a:spcAft>
                <a:spcPts val="0"/>
              </a:spcAft>
            </a:pPr>
            <a:r>
              <a:rPr lang="en-CA" dirty="0" smtClean="0"/>
              <a:t>Legislation Research</a:t>
            </a:r>
          </a:p>
          <a:p>
            <a:pPr lvl="1">
              <a:lnSpc>
                <a:spcPct val="100000"/>
              </a:lnSpc>
              <a:spcBef>
                <a:spcPts val="0"/>
              </a:spcBef>
              <a:spcAft>
                <a:spcPts val="0"/>
              </a:spcAft>
              <a:buFont typeface="Arial" panose="020B0604020202020204" pitchFamily="34" charset="0"/>
              <a:buChar char="•"/>
            </a:pPr>
            <a:r>
              <a:rPr lang="en-CA" dirty="0" err="1" smtClean="0"/>
              <a:t>QuickScribe</a:t>
            </a:r>
            <a:r>
              <a:rPr lang="en-CA" dirty="0" smtClean="0"/>
              <a:t> </a:t>
            </a:r>
          </a:p>
          <a:p>
            <a:pPr lvl="1">
              <a:lnSpc>
                <a:spcPct val="100000"/>
              </a:lnSpc>
              <a:spcBef>
                <a:spcPts val="0"/>
              </a:spcBef>
              <a:spcAft>
                <a:spcPts val="0"/>
              </a:spcAft>
              <a:buFont typeface="Arial" panose="020B0604020202020204" pitchFamily="34" charset="0"/>
              <a:buChar char="•"/>
            </a:pPr>
            <a:r>
              <a:rPr lang="en-CA" dirty="0" smtClean="0">
                <a:hlinkClick r:id="rId2"/>
              </a:rPr>
              <a:t>Hansard</a:t>
            </a:r>
            <a:r>
              <a:rPr lang="en-CA" dirty="0"/>
              <a:t>, </a:t>
            </a:r>
            <a:r>
              <a:rPr lang="en-CA" dirty="0">
                <a:hlinkClick r:id="rId3"/>
              </a:rPr>
              <a:t>BC </a:t>
            </a:r>
            <a:r>
              <a:rPr lang="en-CA" dirty="0" smtClean="0">
                <a:hlinkClick r:id="rId3"/>
              </a:rPr>
              <a:t>Journals</a:t>
            </a:r>
            <a:r>
              <a:rPr lang="en-CA" dirty="0" smtClean="0"/>
              <a:t>, </a:t>
            </a:r>
            <a:r>
              <a:rPr lang="en-CA" dirty="0" smtClean="0">
                <a:hlinkClick r:id="rId4"/>
              </a:rPr>
              <a:t>BC Laws</a:t>
            </a:r>
            <a:endParaRPr lang="en-CA" dirty="0" smtClean="0"/>
          </a:p>
          <a:p>
            <a:pPr lvl="1">
              <a:lnSpc>
                <a:spcPct val="100000"/>
              </a:lnSpc>
              <a:spcBef>
                <a:spcPts val="0"/>
              </a:spcBef>
              <a:spcAft>
                <a:spcPts val="0"/>
              </a:spcAft>
              <a:buFont typeface="Arial" panose="020B0604020202020204" pitchFamily="34" charset="0"/>
              <a:buChar char="•"/>
            </a:pPr>
            <a:r>
              <a:rPr lang="en-CA" dirty="0" smtClean="0"/>
              <a:t>Hard copies of Statues, </a:t>
            </a:r>
            <a:r>
              <a:rPr lang="en-CA" dirty="0"/>
              <a:t>BC </a:t>
            </a:r>
            <a:r>
              <a:rPr lang="en-CA" dirty="0" smtClean="0"/>
              <a:t>Journals, Gazettes</a:t>
            </a:r>
            <a:endParaRPr lang="en-CA" dirty="0"/>
          </a:p>
          <a:p>
            <a:pPr>
              <a:lnSpc>
                <a:spcPct val="100000"/>
              </a:lnSpc>
              <a:spcBef>
                <a:spcPts val="0"/>
              </a:spcBef>
              <a:spcAft>
                <a:spcPts val="0"/>
              </a:spcAft>
            </a:pPr>
            <a:endParaRPr lang="en-CA" sz="2100" dirty="0" smtClean="0"/>
          </a:p>
          <a:p>
            <a:pPr marL="0">
              <a:lnSpc>
                <a:spcPct val="100000"/>
              </a:lnSpc>
              <a:spcBef>
                <a:spcPts val="0"/>
              </a:spcBef>
              <a:spcAft>
                <a:spcPts val="0"/>
              </a:spcAft>
              <a:buNone/>
            </a:pPr>
            <a:r>
              <a:rPr lang="en-CA" sz="2100" dirty="0"/>
              <a:t> Media</a:t>
            </a:r>
            <a:r>
              <a:rPr lang="en-CA" sz="2300" dirty="0"/>
              <a:t> </a:t>
            </a:r>
            <a:r>
              <a:rPr lang="en-CA" dirty="0" smtClean="0"/>
              <a:t>Scans</a:t>
            </a:r>
            <a:endParaRPr lang="en-CA" dirty="0"/>
          </a:p>
          <a:p>
            <a:pPr lvl="1">
              <a:lnSpc>
                <a:spcPct val="100000"/>
              </a:lnSpc>
              <a:spcBef>
                <a:spcPts val="0"/>
              </a:spcBef>
              <a:spcAft>
                <a:spcPts val="0"/>
              </a:spcAft>
              <a:buFont typeface="Arial" panose="020B0604020202020204" pitchFamily="34" charset="0"/>
              <a:buChar char="•"/>
            </a:pPr>
            <a:r>
              <a:rPr lang="en-CA" dirty="0"/>
              <a:t>Canadian </a:t>
            </a:r>
            <a:r>
              <a:rPr lang="en-CA" dirty="0" err="1"/>
              <a:t>Newsstream</a:t>
            </a:r>
            <a:r>
              <a:rPr lang="en-CA" dirty="0"/>
              <a:t>, Infomart, E-subscriptions</a:t>
            </a:r>
          </a:p>
          <a:p>
            <a:pPr lvl="1">
              <a:lnSpc>
                <a:spcPct val="100000"/>
              </a:lnSpc>
              <a:spcBef>
                <a:spcPts val="0"/>
              </a:spcBef>
              <a:spcAft>
                <a:spcPts val="0"/>
              </a:spcAft>
              <a:buFont typeface="Arial" panose="020B0604020202020204" pitchFamily="34" charset="0"/>
              <a:buChar char="•"/>
            </a:pPr>
            <a:r>
              <a:rPr lang="en-CA" dirty="0"/>
              <a:t>Newspaper index, microfilm, paper copies</a:t>
            </a:r>
          </a:p>
          <a:p>
            <a:pPr>
              <a:lnSpc>
                <a:spcPct val="100000"/>
              </a:lnSpc>
              <a:spcBef>
                <a:spcPts val="0"/>
              </a:spcBef>
              <a:spcAft>
                <a:spcPts val="0"/>
              </a:spcAft>
            </a:pPr>
            <a:endParaRPr lang="en-CA" dirty="0" smtClean="0"/>
          </a:p>
          <a:p>
            <a:pPr marL="0" indent="0">
              <a:lnSpc>
                <a:spcPct val="110000"/>
              </a:lnSpc>
              <a:spcBef>
                <a:spcPts val="0"/>
              </a:spcBef>
              <a:spcAft>
                <a:spcPts val="0"/>
              </a:spcAft>
              <a:buNone/>
            </a:pPr>
            <a:r>
              <a:rPr lang="en-CA" dirty="0"/>
              <a:t>BC Government Documents</a:t>
            </a:r>
          </a:p>
          <a:p>
            <a:pPr lvl="1">
              <a:lnSpc>
                <a:spcPct val="110000"/>
              </a:lnSpc>
              <a:spcBef>
                <a:spcPts val="0"/>
              </a:spcBef>
              <a:spcAft>
                <a:spcPts val="0"/>
              </a:spcAft>
              <a:buFont typeface="Arial" panose="020B0604020202020204" pitchFamily="34" charset="0"/>
              <a:buChar char="•"/>
            </a:pPr>
            <a:r>
              <a:rPr lang="en-CA" dirty="0"/>
              <a:t>300 000 items, the largest collection of BC government publications </a:t>
            </a:r>
          </a:p>
          <a:p>
            <a:pPr lvl="1">
              <a:lnSpc>
                <a:spcPct val="110000"/>
              </a:lnSpc>
              <a:spcBef>
                <a:spcPts val="0"/>
              </a:spcBef>
              <a:spcAft>
                <a:spcPts val="0"/>
              </a:spcAft>
              <a:buFont typeface="Arial" panose="020B0604020202020204" pitchFamily="34" charset="0"/>
              <a:buChar char="•"/>
            </a:pPr>
            <a:r>
              <a:rPr lang="en-CA" dirty="0"/>
              <a:t>50 000+ digital and accessible </a:t>
            </a:r>
          </a:p>
          <a:p>
            <a:pPr lvl="1">
              <a:lnSpc>
                <a:spcPct val="110000"/>
              </a:lnSpc>
              <a:spcBef>
                <a:spcPts val="0"/>
              </a:spcBef>
              <a:spcAft>
                <a:spcPts val="0"/>
              </a:spcAft>
              <a:buFont typeface="Arial" panose="020B0604020202020204" pitchFamily="34" charset="0"/>
              <a:buChar char="•"/>
            </a:pPr>
            <a:r>
              <a:rPr lang="en-CA" dirty="0"/>
              <a:t>Digitization of </a:t>
            </a:r>
            <a:r>
              <a:rPr lang="en-CA" dirty="0" smtClean="0"/>
              <a:t>older </a:t>
            </a:r>
            <a:r>
              <a:rPr lang="en-CA" dirty="0"/>
              <a:t>BC government documents</a:t>
            </a:r>
          </a:p>
        </p:txBody>
      </p:sp>
      <p:pic>
        <p:nvPicPr>
          <p:cNvPr id="6" name="Content Placeholder 5"/>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7027602" y="1824798"/>
            <a:ext cx="3291840" cy="2468879"/>
          </a:xfr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7602" y="4381115"/>
            <a:ext cx="3291840" cy="2194560"/>
          </a:xfrm>
          <a:prstGeom prst="rect">
            <a:avLst/>
          </a:prstGeom>
        </p:spPr>
      </p:pic>
    </p:spTree>
    <p:extLst>
      <p:ext uri="{BB962C8B-B14F-4D97-AF65-F5344CB8AC3E}">
        <p14:creationId xmlns:p14="http://schemas.microsoft.com/office/powerpoint/2010/main" val="371147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fade">
                                      <p:cBhvr>
                                        <p:cTn id="30" dur="500"/>
                                        <p:tgtEl>
                                          <p:spTgt spid="4">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animEffect transition="in" filter="fade">
                                      <p:cBhvr>
                                        <p:cTn id="35" dur="500"/>
                                        <p:tgtEl>
                                          <p:spTgt spid="4">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10" end="10"/>
                                            </p:txEl>
                                          </p:spTgt>
                                        </p:tgtEl>
                                        <p:attrNameLst>
                                          <p:attrName>style.visibility</p:attrName>
                                        </p:attrNameLst>
                                      </p:cBhvr>
                                      <p:to>
                                        <p:strVal val="visible"/>
                                      </p:to>
                                    </p:set>
                                    <p:animEffect transition="in" filter="fade">
                                      <p:cBhvr>
                                        <p:cTn id="38" dur="500"/>
                                        <p:tgtEl>
                                          <p:spTgt spid="4">
                                            <p:txEl>
                                              <p:pRg st="10" end="1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
                                            <p:txEl>
                                              <p:pRg st="11" end="11"/>
                                            </p:txEl>
                                          </p:spTgt>
                                        </p:tgtEl>
                                        <p:attrNameLst>
                                          <p:attrName>style.visibility</p:attrName>
                                        </p:attrNameLst>
                                      </p:cBhvr>
                                      <p:to>
                                        <p:strVal val="visible"/>
                                      </p:to>
                                    </p:set>
                                    <p:animEffect transition="in" filter="fade">
                                      <p:cBhvr>
                                        <p:cTn id="41" dur="500"/>
                                        <p:tgtEl>
                                          <p:spTgt spid="4">
                                            <p:txEl>
                                              <p:pRg st="11" end="11"/>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12" end="12"/>
                                            </p:txEl>
                                          </p:spTgt>
                                        </p:tgtEl>
                                        <p:attrNameLst>
                                          <p:attrName>style.visibility</p:attrName>
                                        </p:attrNameLst>
                                      </p:cBhvr>
                                      <p:to>
                                        <p:strVal val="visible"/>
                                      </p:to>
                                    </p:set>
                                    <p:animEffect transition="in" filter="fade">
                                      <p:cBhvr>
                                        <p:cTn id="44" dur="500"/>
                                        <p:tgtEl>
                                          <p:spTgt spid="4">
                                            <p:txEl>
                                              <p:pRg st="12" end="12"/>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Digitization Projects</a:t>
            </a:r>
            <a:endParaRPr lang="en-CA" dirty="0"/>
          </a:p>
        </p:txBody>
      </p:sp>
      <p:sp>
        <p:nvSpPr>
          <p:cNvPr id="3" name="Content Placeholder 2"/>
          <p:cNvSpPr>
            <a:spLocks noGrp="1"/>
          </p:cNvSpPr>
          <p:nvPr>
            <p:ph sz="half" idx="1"/>
          </p:nvPr>
        </p:nvSpPr>
        <p:spPr/>
        <p:txBody>
          <a:bodyPr>
            <a:normAutofit/>
          </a:bodyPr>
          <a:lstStyle/>
          <a:p>
            <a:pPr>
              <a:lnSpc>
                <a:spcPct val="100000"/>
              </a:lnSpc>
              <a:spcBef>
                <a:spcPts val="0"/>
              </a:spcBef>
              <a:spcAft>
                <a:spcPts val="0"/>
              </a:spcAft>
            </a:pPr>
            <a:r>
              <a:rPr lang="en-CA" dirty="0" smtClean="0">
                <a:hlinkClick r:id="rId2"/>
              </a:rPr>
              <a:t>BC Sessional Papers </a:t>
            </a:r>
            <a:endParaRPr lang="en-CA" dirty="0" smtClean="0"/>
          </a:p>
          <a:p>
            <a:pPr lvl="1">
              <a:lnSpc>
                <a:spcPct val="100000"/>
              </a:lnSpc>
              <a:spcBef>
                <a:spcPts val="0"/>
              </a:spcBef>
              <a:spcAft>
                <a:spcPts val="0"/>
              </a:spcAft>
              <a:buFont typeface="Arial" panose="020B0604020202020204" pitchFamily="34" charset="0"/>
              <a:buChar char="•"/>
            </a:pPr>
            <a:r>
              <a:rPr lang="en-CA" dirty="0" smtClean="0"/>
              <a:t>1865-1982</a:t>
            </a:r>
            <a:r>
              <a:rPr lang="en-CA" dirty="0"/>
              <a:t> h</a:t>
            </a:r>
            <a:r>
              <a:rPr lang="en-CA" dirty="0" smtClean="0"/>
              <a:t>osted by </a:t>
            </a:r>
            <a:r>
              <a:rPr lang="en-CA" dirty="0" err="1" smtClean="0"/>
              <a:t>UBC</a:t>
            </a:r>
            <a:endParaRPr lang="en-CA" dirty="0" smtClean="0"/>
          </a:p>
          <a:p>
            <a:pPr>
              <a:lnSpc>
                <a:spcPct val="100000"/>
              </a:lnSpc>
              <a:spcBef>
                <a:spcPts val="0"/>
              </a:spcBef>
              <a:spcAft>
                <a:spcPts val="0"/>
              </a:spcAft>
            </a:pPr>
            <a:endParaRPr lang="en-CA" dirty="0" smtClean="0"/>
          </a:p>
          <a:p>
            <a:pPr>
              <a:lnSpc>
                <a:spcPct val="100000"/>
              </a:lnSpc>
              <a:spcBef>
                <a:spcPts val="0"/>
              </a:spcBef>
              <a:spcAft>
                <a:spcPts val="0"/>
              </a:spcAft>
            </a:pPr>
            <a:r>
              <a:rPr lang="en-CA" dirty="0" smtClean="0"/>
              <a:t>BC Gazettes </a:t>
            </a:r>
          </a:p>
          <a:p>
            <a:pPr lvl="1">
              <a:lnSpc>
                <a:spcPct val="100000"/>
              </a:lnSpc>
              <a:spcBef>
                <a:spcPts val="0"/>
              </a:spcBef>
              <a:spcAft>
                <a:spcPts val="0"/>
              </a:spcAft>
              <a:buFont typeface="Arial" panose="020B0604020202020204" pitchFamily="34" charset="0"/>
              <a:buChar char="•"/>
            </a:pPr>
            <a:r>
              <a:rPr lang="en-CA" dirty="0" smtClean="0">
                <a:hlinkClick r:id="rId3"/>
              </a:rPr>
              <a:t>1863-1871</a:t>
            </a:r>
            <a:r>
              <a:rPr lang="en-CA" dirty="0" smtClean="0"/>
              <a:t> hosted by </a:t>
            </a:r>
            <a:r>
              <a:rPr lang="en-CA" dirty="0" err="1" smtClean="0"/>
              <a:t>UVic</a:t>
            </a:r>
            <a:endParaRPr lang="en-CA" dirty="0" smtClean="0"/>
          </a:p>
          <a:p>
            <a:pPr lvl="1">
              <a:lnSpc>
                <a:spcPct val="100000"/>
              </a:lnSpc>
              <a:spcBef>
                <a:spcPts val="0"/>
              </a:spcBef>
              <a:spcAft>
                <a:spcPts val="0"/>
              </a:spcAft>
              <a:buFont typeface="Arial" panose="020B0604020202020204" pitchFamily="34" charset="0"/>
              <a:buChar char="•"/>
            </a:pPr>
            <a:r>
              <a:rPr lang="en-CA" dirty="0" smtClean="0">
                <a:hlinkClick r:id="rId4"/>
              </a:rPr>
              <a:t>1872-1931</a:t>
            </a:r>
            <a:r>
              <a:rPr lang="en-CA" dirty="0" smtClean="0"/>
              <a:t> hosted by </a:t>
            </a:r>
            <a:r>
              <a:rPr lang="en-CA" dirty="0" err="1" smtClean="0"/>
              <a:t>UVic</a:t>
            </a:r>
            <a:r>
              <a:rPr lang="en-CA" dirty="0" smtClean="0"/>
              <a:t> via Internet Archive</a:t>
            </a:r>
          </a:p>
          <a:p>
            <a:pPr lvl="1">
              <a:lnSpc>
                <a:spcPct val="100000"/>
              </a:lnSpc>
              <a:spcBef>
                <a:spcPts val="0"/>
              </a:spcBef>
              <a:spcAft>
                <a:spcPts val="0"/>
              </a:spcAft>
              <a:buFont typeface="Arial" panose="020B0604020202020204" pitchFamily="34" charset="0"/>
              <a:buChar char="•"/>
            </a:pPr>
            <a:r>
              <a:rPr lang="en-CA" dirty="0" smtClean="0">
                <a:hlinkClick r:id="rId5"/>
              </a:rPr>
              <a:t>2001/3-present</a:t>
            </a:r>
            <a:r>
              <a:rPr lang="en-CA" dirty="0" smtClean="0"/>
              <a:t> on BC Laws</a:t>
            </a:r>
          </a:p>
          <a:p>
            <a:pPr marL="0" indent="0">
              <a:lnSpc>
                <a:spcPct val="100000"/>
              </a:lnSpc>
              <a:spcBef>
                <a:spcPts val="0"/>
              </a:spcBef>
              <a:spcAft>
                <a:spcPts val="0"/>
              </a:spcAft>
              <a:buNone/>
            </a:pPr>
            <a:endParaRPr lang="en-CA" dirty="0" smtClean="0"/>
          </a:p>
          <a:p>
            <a:pPr>
              <a:lnSpc>
                <a:spcPct val="100000"/>
              </a:lnSpc>
              <a:spcBef>
                <a:spcPts val="0"/>
              </a:spcBef>
              <a:spcAft>
                <a:spcPts val="0"/>
              </a:spcAft>
            </a:pPr>
            <a:r>
              <a:rPr lang="en-CA" dirty="0" smtClean="0">
                <a:hlinkClick r:id="rId6"/>
              </a:rPr>
              <a:t>British Columbia Royal and Special Commissions</a:t>
            </a:r>
            <a:endParaRPr lang="en-CA" dirty="0" smtClean="0"/>
          </a:p>
          <a:p>
            <a:pPr lvl="1">
              <a:lnSpc>
                <a:spcPct val="100000"/>
              </a:lnSpc>
              <a:spcBef>
                <a:spcPts val="0"/>
              </a:spcBef>
              <a:spcAft>
                <a:spcPts val="0"/>
              </a:spcAft>
              <a:buFont typeface="Arial" panose="020B0604020202020204" pitchFamily="34" charset="0"/>
              <a:buChar char="•"/>
            </a:pPr>
            <a:r>
              <a:rPr lang="en-CA" dirty="0" smtClean="0"/>
              <a:t>1872-1980 hosted by Legislative Library</a:t>
            </a:r>
          </a:p>
          <a:p>
            <a:pPr>
              <a:lnSpc>
                <a:spcPct val="100000"/>
              </a:lnSpc>
              <a:spcBef>
                <a:spcPts val="0"/>
              </a:spcBef>
              <a:spcAft>
                <a:spcPts val="0"/>
              </a:spcAft>
            </a:pPr>
            <a:endParaRPr lang="en-CA" dirty="0" smtClean="0"/>
          </a:p>
          <a:p>
            <a:pPr>
              <a:lnSpc>
                <a:spcPct val="100000"/>
              </a:lnSpc>
              <a:spcBef>
                <a:spcPts val="0"/>
              </a:spcBef>
              <a:spcAft>
                <a:spcPts val="0"/>
              </a:spcAft>
            </a:pPr>
            <a:endParaRPr lang="en-CA" dirty="0" smtClean="0"/>
          </a:p>
        </p:txBody>
      </p:sp>
      <p:pic>
        <p:nvPicPr>
          <p:cNvPr id="6" name="Content Placeholder 5"/>
          <p:cNvPicPr>
            <a:picLocks noGrp="1" noChangeAspect="1"/>
          </p:cNvPicPr>
          <p:nvPr>
            <p:ph sz="half" idx="2"/>
          </p:nvPr>
        </p:nvPicPr>
        <p:blipFill>
          <a:blip r:embed="rId7" cstate="print">
            <a:extLst>
              <a:ext uri="{28A0092B-C50C-407E-A947-70E740481C1C}">
                <a14:useLocalDpi xmlns:a14="http://schemas.microsoft.com/office/drawing/2010/main" val="0"/>
              </a:ext>
            </a:extLst>
          </a:blip>
          <a:stretch>
            <a:fillRect/>
          </a:stretch>
        </p:blipFill>
        <p:spPr>
          <a:xfrm>
            <a:off x="6947911" y="1845734"/>
            <a:ext cx="3295217" cy="2196811"/>
          </a:xfr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7910" y="4150919"/>
            <a:ext cx="3295217" cy="2011680"/>
          </a:xfrm>
          <a:prstGeom prst="rect">
            <a:avLst/>
          </a:prstGeom>
        </p:spPr>
      </p:pic>
    </p:spTree>
    <p:extLst>
      <p:ext uri="{BB962C8B-B14F-4D97-AF65-F5344CB8AC3E}">
        <p14:creationId xmlns:p14="http://schemas.microsoft.com/office/powerpoint/2010/main" val="37854370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CA" dirty="0" smtClean="0"/>
              <a:t>Thank you!</a:t>
            </a:r>
            <a:endParaRPr lang="en-CA" dirty="0"/>
          </a:p>
        </p:txBody>
      </p:sp>
      <p:sp>
        <p:nvSpPr>
          <p:cNvPr id="10" name="Content Placeholder 9"/>
          <p:cNvSpPr>
            <a:spLocks noGrp="1"/>
          </p:cNvSpPr>
          <p:nvPr>
            <p:ph idx="1"/>
          </p:nvPr>
        </p:nvSpPr>
        <p:spPr/>
        <p:txBody>
          <a:bodyPr/>
          <a:lstStyle/>
          <a:p>
            <a:pPr algn="ctr"/>
            <a:endParaRPr lang="en-CA" sz="4800" dirty="0" smtClean="0"/>
          </a:p>
          <a:p>
            <a:pPr algn="ctr"/>
            <a:r>
              <a:rPr lang="en-CA" sz="4800" dirty="0" smtClean="0"/>
              <a:t>Questions?</a:t>
            </a:r>
          </a:p>
          <a:p>
            <a:endParaRPr lang="en-CA" dirty="0" smtClean="0"/>
          </a:p>
          <a:p>
            <a:pPr algn="ctr">
              <a:lnSpc>
                <a:spcPct val="100000"/>
              </a:lnSpc>
              <a:spcBef>
                <a:spcPts val="0"/>
              </a:spcBef>
              <a:spcAft>
                <a:spcPts val="0"/>
              </a:spcAft>
            </a:pPr>
            <a:r>
              <a:rPr lang="en-CA" dirty="0" smtClean="0"/>
              <a:t>Contact: 250-387-6510, </a:t>
            </a:r>
            <a:r>
              <a:rPr lang="en-CA" dirty="0" smtClean="0">
                <a:hlinkClick r:id="rId2"/>
              </a:rPr>
              <a:t>llbc.ref@leg.bc.ca</a:t>
            </a:r>
            <a:endParaRPr lang="en-CA" dirty="0" smtClean="0"/>
          </a:p>
          <a:p>
            <a:pPr algn="ctr">
              <a:lnSpc>
                <a:spcPct val="100000"/>
              </a:lnSpc>
              <a:spcBef>
                <a:spcPts val="0"/>
              </a:spcBef>
              <a:spcAft>
                <a:spcPts val="0"/>
              </a:spcAft>
            </a:pPr>
            <a:r>
              <a:rPr lang="en-CA" dirty="0" smtClean="0">
                <a:hlinkClick r:id="rId3"/>
              </a:rPr>
              <a:t>https</a:t>
            </a:r>
            <a:r>
              <a:rPr lang="en-CA" dirty="0">
                <a:hlinkClick r:id="rId3"/>
              </a:rPr>
              <a:t>://</a:t>
            </a:r>
            <a:r>
              <a:rPr lang="en-CA" dirty="0" smtClean="0">
                <a:hlinkClick r:id="rId3"/>
              </a:rPr>
              <a:t>www.leg.bc.ca/learn-about-us/legislative-library</a:t>
            </a:r>
            <a:r>
              <a:rPr lang="en-CA" dirty="0" smtClean="0"/>
              <a:t> </a:t>
            </a:r>
          </a:p>
          <a:p>
            <a:pPr algn="ctr">
              <a:lnSpc>
                <a:spcPct val="100000"/>
              </a:lnSpc>
              <a:spcBef>
                <a:spcPts val="0"/>
              </a:spcBef>
              <a:spcAft>
                <a:spcPts val="0"/>
              </a:spcAft>
            </a:pPr>
            <a:endParaRPr lang="en-CA" dirty="0" smtClean="0"/>
          </a:p>
          <a:p>
            <a:pPr algn="ctr">
              <a:lnSpc>
                <a:spcPct val="100000"/>
              </a:lnSpc>
              <a:spcBef>
                <a:spcPts val="0"/>
              </a:spcBef>
              <a:spcAft>
                <a:spcPts val="0"/>
              </a:spcAft>
            </a:pPr>
            <a:r>
              <a:rPr lang="en-CA" dirty="0" smtClean="0"/>
              <a:t>Iona </a:t>
            </a:r>
            <a:r>
              <a:rPr lang="en-CA" dirty="0"/>
              <a:t>R</a:t>
            </a:r>
            <a:r>
              <a:rPr lang="en-CA" dirty="0" smtClean="0"/>
              <a:t>eid: </a:t>
            </a:r>
            <a:r>
              <a:rPr lang="en-CA" dirty="0" smtClean="0">
                <a:hlinkClick r:id="rId4"/>
              </a:rPr>
              <a:t>iona.reid@leg.bc.ca</a:t>
            </a:r>
            <a:r>
              <a:rPr lang="en-CA" dirty="0" smtClean="0"/>
              <a:t> </a:t>
            </a:r>
          </a:p>
          <a:p>
            <a:pPr algn="ctr">
              <a:lnSpc>
                <a:spcPct val="100000"/>
              </a:lnSpc>
              <a:spcBef>
                <a:spcPts val="0"/>
              </a:spcBef>
              <a:spcAft>
                <a:spcPts val="0"/>
              </a:spcAft>
            </a:pPr>
            <a:r>
              <a:rPr lang="en-CA" dirty="0" smtClean="0"/>
              <a:t>Megan Laflin: </a:t>
            </a:r>
            <a:r>
              <a:rPr lang="en-CA" dirty="0" smtClean="0">
                <a:hlinkClick r:id="rId5"/>
              </a:rPr>
              <a:t>megan.laflin@leg.bc.ca</a:t>
            </a:r>
            <a:r>
              <a:rPr lang="en-CA" dirty="0" smtClean="0"/>
              <a:t> </a:t>
            </a:r>
            <a:endParaRPr lang="en-CA" dirty="0"/>
          </a:p>
        </p:txBody>
      </p:sp>
    </p:spTree>
    <p:extLst>
      <p:ext uri="{BB962C8B-B14F-4D97-AF65-F5344CB8AC3E}">
        <p14:creationId xmlns:p14="http://schemas.microsoft.com/office/powerpoint/2010/main" val="3088541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010772" y="1918078"/>
            <a:ext cx="5034395" cy="857250"/>
          </a:xfrm>
          <a:prstGeom prst="rect">
            <a:avLst/>
          </a:prstGeom>
        </p:spPr>
      </p:pic>
      <p:pic>
        <p:nvPicPr>
          <p:cNvPr id="5" name="Picture 4"/>
          <p:cNvPicPr>
            <a:picLocks noChangeAspect="1"/>
          </p:cNvPicPr>
          <p:nvPr/>
        </p:nvPicPr>
        <p:blipFill>
          <a:blip r:embed="rId4"/>
          <a:stretch>
            <a:fillRect/>
          </a:stretch>
        </p:blipFill>
        <p:spPr>
          <a:xfrm>
            <a:off x="230185" y="2775328"/>
            <a:ext cx="2971800" cy="3171825"/>
          </a:xfrm>
          <a:prstGeom prst="rect">
            <a:avLst/>
          </a:prstGeom>
        </p:spPr>
      </p:pic>
      <p:sp>
        <p:nvSpPr>
          <p:cNvPr id="2" name="Title 1"/>
          <p:cNvSpPr>
            <a:spLocks noGrp="1"/>
          </p:cNvSpPr>
          <p:nvPr>
            <p:ph type="title"/>
          </p:nvPr>
        </p:nvSpPr>
        <p:spPr/>
        <p:txBody>
          <a:bodyPr/>
          <a:lstStyle/>
          <a:p>
            <a:r>
              <a:rPr lang="en-CA" dirty="0" smtClean="0"/>
              <a:t>Who </a:t>
            </a:r>
            <a:r>
              <a:rPr lang="en-CA" dirty="0"/>
              <a:t>w</a:t>
            </a:r>
            <a:r>
              <a:rPr lang="en-CA" dirty="0" smtClean="0"/>
              <a:t>e </a:t>
            </a:r>
            <a:r>
              <a:rPr lang="en-CA" dirty="0"/>
              <a:t>a</a:t>
            </a:r>
            <a:r>
              <a:rPr lang="en-CA" dirty="0" smtClean="0"/>
              <a:t>re</a:t>
            </a:r>
            <a:endParaRPr lang="en-CA" dirty="0"/>
          </a:p>
        </p:txBody>
      </p:sp>
      <p:sp>
        <p:nvSpPr>
          <p:cNvPr id="3" name="Content Placeholder 2"/>
          <p:cNvSpPr>
            <a:spLocks noGrp="1"/>
          </p:cNvSpPr>
          <p:nvPr>
            <p:ph idx="1"/>
          </p:nvPr>
        </p:nvSpPr>
        <p:spPr>
          <a:xfrm>
            <a:off x="2865864" y="1845734"/>
            <a:ext cx="8289816" cy="3462246"/>
          </a:xfrm>
        </p:spPr>
        <p:txBody>
          <a:bodyPr>
            <a:normAutofit/>
          </a:bodyPr>
          <a:lstStyle/>
          <a:p>
            <a:pPr marL="201168" lvl="1" indent="0">
              <a:buNone/>
            </a:pPr>
            <a:endParaRPr lang="en-CA" sz="2000" dirty="0" smtClean="0"/>
          </a:p>
          <a:p>
            <a:pPr lvl="1">
              <a:buFont typeface="Arial" panose="020B0604020202020204" pitchFamily="34" charset="0"/>
              <a:buChar char="•"/>
            </a:pPr>
            <a:r>
              <a:rPr lang="en-CA" sz="2500" dirty="0" smtClean="0"/>
              <a:t>Founded in 1863</a:t>
            </a:r>
          </a:p>
          <a:p>
            <a:pPr lvl="1">
              <a:buFont typeface="Arial" panose="020B0604020202020204" pitchFamily="34" charset="0"/>
              <a:buChar char="•"/>
            </a:pPr>
            <a:r>
              <a:rPr lang="en-CA" sz="2500" dirty="0" smtClean="0"/>
              <a:t>Legislative Library Act- our statute</a:t>
            </a:r>
          </a:p>
          <a:p>
            <a:pPr lvl="1">
              <a:buFont typeface="Arial" panose="020B0604020202020204" pitchFamily="34" charset="0"/>
              <a:buChar char="•"/>
            </a:pPr>
            <a:endParaRPr lang="en-CA" sz="2500" dirty="0" smtClean="0"/>
          </a:p>
          <a:p>
            <a:pPr lvl="1">
              <a:buFont typeface="Arial" panose="020B0604020202020204" pitchFamily="34" charset="0"/>
              <a:buChar char="•"/>
            </a:pPr>
            <a:r>
              <a:rPr lang="en-CA" sz="2500" dirty="0" smtClean="0"/>
              <a:t>Largest collection of BC Government Documents</a:t>
            </a:r>
          </a:p>
          <a:p>
            <a:pPr lvl="1">
              <a:buFont typeface="Arial" panose="020B0604020202020204" pitchFamily="34" charset="0"/>
              <a:buChar char="•"/>
            </a:pPr>
            <a:r>
              <a:rPr lang="en-CA" sz="2500" dirty="0" smtClean="0"/>
              <a:t>6 full time reference librarians, in addition to others</a:t>
            </a:r>
          </a:p>
          <a:p>
            <a:pPr lvl="1">
              <a:buFont typeface="Arial" panose="020B0604020202020204" pitchFamily="34" charset="0"/>
              <a:buChar char="•"/>
            </a:pPr>
            <a:r>
              <a:rPr lang="en-CA" sz="2500" dirty="0" smtClean="0"/>
              <a:t>In 2016, the 2</a:t>
            </a:r>
            <a:r>
              <a:rPr lang="en-CA" sz="2500" baseline="30000" dirty="0" smtClean="0"/>
              <a:t>nd</a:t>
            </a:r>
            <a:r>
              <a:rPr lang="en-CA" sz="2500" dirty="0" smtClean="0"/>
              <a:t> highest used legislative library </a:t>
            </a:r>
          </a:p>
        </p:txBody>
      </p:sp>
    </p:spTree>
    <p:extLst>
      <p:ext uri="{BB962C8B-B14F-4D97-AF65-F5344CB8AC3E}">
        <p14:creationId xmlns:p14="http://schemas.microsoft.com/office/powerpoint/2010/main" val="33226131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we serve</a:t>
            </a:r>
            <a:endParaRPr lang="en-US" dirty="0"/>
          </a:p>
        </p:txBody>
      </p:sp>
      <p:sp>
        <p:nvSpPr>
          <p:cNvPr id="3" name="Content Placeholder 2"/>
          <p:cNvSpPr>
            <a:spLocks noGrp="1"/>
          </p:cNvSpPr>
          <p:nvPr>
            <p:ph idx="1"/>
          </p:nvPr>
        </p:nvSpPr>
        <p:spPr>
          <a:xfrm>
            <a:off x="6188927" y="1845732"/>
            <a:ext cx="5374886" cy="4209379"/>
          </a:xfrm>
        </p:spPr>
        <p:txBody>
          <a:bodyPr>
            <a:normAutofit/>
          </a:bodyPr>
          <a:lstStyle/>
          <a:p>
            <a:pPr lvl="1">
              <a:buFont typeface="Arial" panose="020B0604020202020204" pitchFamily="34" charset="0"/>
              <a:buChar char="•"/>
            </a:pPr>
            <a:r>
              <a:rPr lang="en-CA" sz="2000" dirty="0" smtClean="0"/>
              <a:t>PRIMARY CLIENTS</a:t>
            </a:r>
          </a:p>
          <a:p>
            <a:pPr lvl="2"/>
            <a:r>
              <a:rPr lang="en-CA" sz="1600" dirty="0" smtClean="0"/>
              <a:t>MLAs, </a:t>
            </a:r>
          </a:p>
          <a:p>
            <a:pPr lvl="2"/>
            <a:r>
              <a:rPr lang="en-CA" sz="1600" dirty="0"/>
              <a:t>C</a:t>
            </a:r>
            <a:r>
              <a:rPr lang="en-CA" sz="1600" dirty="0" smtClean="0"/>
              <a:t>aucus staff</a:t>
            </a:r>
          </a:p>
          <a:p>
            <a:pPr lvl="2"/>
            <a:r>
              <a:rPr lang="en-CA" sz="1600" dirty="0"/>
              <a:t>C</a:t>
            </a:r>
            <a:r>
              <a:rPr lang="en-CA" sz="1600" dirty="0" smtClean="0"/>
              <a:t>onstituency </a:t>
            </a:r>
            <a:r>
              <a:rPr lang="en-CA" sz="1600" dirty="0"/>
              <a:t>assistants, </a:t>
            </a:r>
            <a:endParaRPr lang="en-CA" sz="1600" dirty="0" smtClean="0"/>
          </a:p>
          <a:p>
            <a:pPr lvl="2"/>
            <a:r>
              <a:rPr lang="en-CA" sz="1600" dirty="0" smtClean="0"/>
              <a:t>Assembly employees</a:t>
            </a:r>
            <a:r>
              <a:rPr lang="en-CA" sz="1600" dirty="0"/>
              <a:t>, </a:t>
            </a:r>
            <a:endParaRPr lang="en-CA" sz="1600" dirty="0" smtClean="0"/>
          </a:p>
          <a:p>
            <a:pPr lvl="2"/>
            <a:r>
              <a:rPr lang="en-CA" sz="1600" dirty="0" smtClean="0"/>
              <a:t>independent </a:t>
            </a:r>
            <a:r>
              <a:rPr lang="en-CA" sz="1600" dirty="0"/>
              <a:t>officers and staff, </a:t>
            </a:r>
            <a:endParaRPr lang="en-CA" sz="1600" dirty="0" smtClean="0"/>
          </a:p>
          <a:p>
            <a:pPr lvl="2"/>
            <a:r>
              <a:rPr lang="en-CA" sz="1600" dirty="0" smtClean="0"/>
              <a:t>press </a:t>
            </a:r>
            <a:r>
              <a:rPr lang="en-CA" sz="1600" dirty="0"/>
              <a:t>gallery, </a:t>
            </a:r>
            <a:endParaRPr lang="en-CA" sz="1600" dirty="0" smtClean="0"/>
          </a:p>
          <a:p>
            <a:pPr lvl="2"/>
            <a:r>
              <a:rPr lang="en-CA" sz="1600" dirty="0" smtClean="0"/>
              <a:t>government employees</a:t>
            </a:r>
            <a:endParaRPr lang="en-CA" sz="1600" dirty="0"/>
          </a:p>
          <a:p>
            <a:pPr lvl="1">
              <a:buFont typeface="Arial" panose="020B0604020202020204" pitchFamily="34" charset="0"/>
              <a:buChar char="•"/>
            </a:pPr>
            <a:r>
              <a:rPr lang="en-CA" sz="2000" dirty="0" smtClean="0"/>
              <a:t>Public researchers as time allows</a:t>
            </a:r>
          </a:p>
          <a:p>
            <a:pPr marL="201168" lvl="1" indent="0">
              <a:buNone/>
            </a:pPr>
            <a:endParaRPr lang="en-CA" dirty="0"/>
          </a:p>
          <a:p>
            <a:pPr lvl="1">
              <a:buFont typeface="Wingdings" panose="05000000000000000000" pitchFamily="2" charset="2"/>
              <a:buChar char="Ø"/>
            </a:pPr>
            <a:r>
              <a:rPr lang="en-US" sz="2000" dirty="0" smtClean="0"/>
              <a:t>NON-PARTISAN</a:t>
            </a:r>
            <a:endParaRPr lang="en-CA" sz="2000" dirty="0"/>
          </a:p>
          <a:p>
            <a:pPr lvl="1">
              <a:buFont typeface="Wingdings" panose="05000000000000000000" pitchFamily="2" charset="2"/>
              <a:buChar char="Ø"/>
            </a:pPr>
            <a:r>
              <a:rPr lang="en-US" sz="2000" dirty="0" smtClean="0"/>
              <a:t>CONFIDENTIAL</a:t>
            </a:r>
          </a:p>
          <a:p>
            <a:pPr lvl="1">
              <a:buFont typeface="Wingdings" panose="05000000000000000000" pitchFamily="2" charset="2"/>
              <a:buChar char="Ø"/>
            </a:pPr>
            <a:r>
              <a:rPr lang="en-US" sz="2000" dirty="0" smtClean="0"/>
              <a:t>TIME SENSITIVE</a:t>
            </a:r>
            <a:endParaRPr lang="en-CA" sz="2000" dirty="0"/>
          </a:p>
        </p:txBody>
      </p:sp>
      <p:pic>
        <p:nvPicPr>
          <p:cNvPr id="4" name="Picture 3"/>
          <p:cNvPicPr>
            <a:picLocks noChangeAspect="1"/>
          </p:cNvPicPr>
          <p:nvPr/>
        </p:nvPicPr>
        <p:blipFill>
          <a:blip r:embed="rId3"/>
          <a:stretch>
            <a:fillRect/>
          </a:stretch>
        </p:blipFill>
        <p:spPr>
          <a:xfrm>
            <a:off x="1097280" y="2325234"/>
            <a:ext cx="4869473" cy="3250373"/>
          </a:xfrm>
          <a:prstGeom prst="rect">
            <a:avLst/>
          </a:prstGeom>
        </p:spPr>
      </p:pic>
    </p:spTree>
    <p:extLst>
      <p:ext uri="{BB962C8B-B14F-4D97-AF65-F5344CB8AC3E}">
        <p14:creationId xmlns:p14="http://schemas.microsoft.com/office/powerpoint/2010/main" val="28176873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questions</a:t>
            </a:r>
            <a:endParaRPr lang="en-US" dirty="0"/>
          </a:p>
        </p:txBody>
      </p:sp>
      <p:sp>
        <p:nvSpPr>
          <p:cNvPr id="3" name="Content Placeholder 2"/>
          <p:cNvSpPr>
            <a:spLocks noGrp="1"/>
          </p:cNvSpPr>
          <p:nvPr>
            <p:ph idx="1"/>
          </p:nvPr>
        </p:nvSpPr>
        <p:spPr>
          <a:xfrm>
            <a:off x="478715" y="1894143"/>
            <a:ext cx="11295529" cy="348826"/>
          </a:xfrm>
        </p:spPr>
        <p:txBody>
          <a:bodyPr>
            <a:normAutofit fontScale="92500" lnSpcReduction="10000"/>
          </a:bodyPr>
          <a:lstStyle/>
          <a:p>
            <a:pPr marL="0" indent="0" algn="ctr">
              <a:buNone/>
            </a:pPr>
            <a:r>
              <a:rPr lang="en-CA" dirty="0" smtClean="0"/>
              <a:t>LEGISLATIVE – STATISTICAL – HISTORICAL – CROSS-JURISDICTIONAL – COMMUNITY – DOCUMENT DELIVERY</a:t>
            </a:r>
          </a:p>
        </p:txBody>
      </p:sp>
      <p:sp>
        <p:nvSpPr>
          <p:cNvPr id="5" name="TextBox 4"/>
          <p:cNvSpPr txBox="1"/>
          <p:nvPr/>
        </p:nvSpPr>
        <p:spPr>
          <a:xfrm>
            <a:off x="1021976" y="2399752"/>
            <a:ext cx="10058400" cy="3477875"/>
          </a:xfrm>
          <a:prstGeom prst="rect">
            <a:avLst/>
          </a:prstGeom>
          <a:noFill/>
        </p:spPr>
        <p:txBody>
          <a:bodyPr wrap="square" rtlCol="0">
            <a:spAutoFit/>
          </a:bodyPr>
          <a:lstStyle/>
          <a:p>
            <a:pPr marL="384048" lvl="1" indent="-182880">
              <a:buClr>
                <a:srgbClr val="1CADE4"/>
              </a:buClr>
              <a:buFont typeface="Arial" panose="020B0604020202020204" pitchFamily="34" charset="0"/>
              <a:buChar char="•"/>
            </a:pPr>
            <a:r>
              <a:rPr lang="en-CA" sz="2000" dirty="0" smtClean="0">
                <a:solidFill>
                  <a:prstClr val="black">
                    <a:lumMod val="75000"/>
                    <a:lumOff val="25000"/>
                  </a:prstClr>
                </a:solidFill>
              </a:rPr>
              <a:t>What did the </a:t>
            </a:r>
            <a:r>
              <a:rPr lang="en-CA" sz="2000" i="1" dirty="0" smtClean="0">
                <a:solidFill>
                  <a:prstClr val="black">
                    <a:lumMod val="75000"/>
                    <a:lumOff val="25000"/>
                  </a:prstClr>
                </a:solidFill>
              </a:rPr>
              <a:t>Employment Standards Act</a:t>
            </a:r>
            <a:r>
              <a:rPr lang="en-CA" sz="2000" dirty="0" smtClean="0">
                <a:solidFill>
                  <a:prstClr val="black">
                    <a:lumMod val="75000"/>
                    <a:lumOff val="25000"/>
                  </a:prstClr>
                </a:solidFill>
              </a:rPr>
              <a:t> look like in November 2006?</a:t>
            </a:r>
          </a:p>
          <a:p>
            <a:pPr marL="201168" lvl="1">
              <a:buClr>
                <a:srgbClr val="1CADE4"/>
              </a:buClr>
            </a:pPr>
            <a:endParaRPr lang="en-CA" sz="2000" dirty="0" smtClean="0">
              <a:solidFill>
                <a:prstClr val="black">
                  <a:lumMod val="75000"/>
                  <a:lumOff val="25000"/>
                </a:prstClr>
              </a:solidFill>
            </a:endParaRPr>
          </a:p>
          <a:p>
            <a:pPr marL="384048" lvl="1" indent="-182880">
              <a:buClr>
                <a:srgbClr val="1CADE4"/>
              </a:buClr>
              <a:buFont typeface="Arial" panose="020B0604020202020204" pitchFamily="34" charset="0"/>
              <a:buChar char="•"/>
            </a:pPr>
            <a:r>
              <a:rPr lang="en-CA" sz="2000" dirty="0" smtClean="0">
                <a:solidFill>
                  <a:prstClr val="black">
                    <a:lumMod val="75000"/>
                    <a:lumOff val="25000"/>
                  </a:prstClr>
                </a:solidFill>
              </a:rPr>
              <a:t>What are B.C.’s top imports and where do they come from?</a:t>
            </a:r>
          </a:p>
          <a:p>
            <a:pPr marL="201168" lvl="1">
              <a:buClr>
                <a:srgbClr val="1CADE4"/>
              </a:buClr>
            </a:pPr>
            <a:endParaRPr lang="en-CA" sz="2000" dirty="0" smtClean="0">
              <a:solidFill>
                <a:prstClr val="black">
                  <a:lumMod val="75000"/>
                  <a:lumOff val="25000"/>
                </a:prstClr>
              </a:solidFill>
            </a:endParaRPr>
          </a:p>
          <a:p>
            <a:pPr marL="384048" lvl="1" indent="-182880">
              <a:buClr>
                <a:srgbClr val="1CADE4"/>
              </a:buClr>
              <a:buFont typeface="Arial" panose="020B0604020202020204" pitchFamily="34" charset="0"/>
              <a:buChar char="•"/>
            </a:pPr>
            <a:r>
              <a:rPr lang="en-CA" sz="2000" dirty="0" smtClean="0">
                <a:solidFill>
                  <a:prstClr val="black">
                    <a:lumMod val="75000"/>
                    <a:lumOff val="25000"/>
                  </a:prstClr>
                </a:solidFill>
              </a:rPr>
              <a:t>Do you have any information on Mary Ellen Smith, the 1</a:t>
            </a:r>
            <a:r>
              <a:rPr lang="en-CA" sz="2000" baseline="30000" dirty="0" smtClean="0">
                <a:solidFill>
                  <a:prstClr val="black">
                    <a:lumMod val="75000"/>
                    <a:lumOff val="25000"/>
                  </a:prstClr>
                </a:solidFill>
              </a:rPr>
              <a:t>st</a:t>
            </a:r>
            <a:r>
              <a:rPr lang="en-CA" sz="2000" dirty="0" smtClean="0">
                <a:solidFill>
                  <a:prstClr val="black">
                    <a:lumMod val="75000"/>
                    <a:lumOff val="25000"/>
                  </a:prstClr>
                </a:solidFill>
              </a:rPr>
              <a:t> woman MLA elected in B.C.?</a:t>
            </a:r>
          </a:p>
          <a:p>
            <a:pPr marL="201168" lvl="1">
              <a:buClr>
                <a:srgbClr val="1CADE4"/>
              </a:buClr>
            </a:pPr>
            <a:endParaRPr lang="en-CA" sz="2000" dirty="0" smtClean="0">
              <a:solidFill>
                <a:prstClr val="black">
                  <a:lumMod val="75000"/>
                  <a:lumOff val="25000"/>
                </a:prstClr>
              </a:solidFill>
            </a:endParaRPr>
          </a:p>
          <a:p>
            <a:pPr marL="384048" lvl="1" indent="-182880">
              <a:buClr>
                <a:srgbClr val="1CADE4"/>
              </a:buClr>
              <a:buFont typeface="Arial" panose="020B0604020202020204" pitchFamily="34" charset="0"/>
              <a:buChar char="•"/>
            </a:pPr>
            <a:r>
              <a:rPr lang="en-CA" sz="2000" dirty="0" smtClean="0">
                <a:solidFill>
                  <a:prstClr val="black">
                    <a:lumMod val="75000"/>
                    <a:lumOff val="25000"/>
                  </a:prstClr>
                </a:solidFill>
              </a:rPr>
              <a:t>Can I see all the workers’ compensation legislation in force in Canada?</a:t>
            </a:r>
          </a:p>
          <a:p>
            <a:pPr marL="201168" lvl="1">
              <a:buClr>
                <a:srgbClr val="1CADE4"/>
              </a:buClr>
            </a:pPr>
            <a:endParaRPr lang="en-CA" sz="2000" dirty="0" smtClean="0">
              <a:solidFill>
                <a:prstClr val="black">
                  <a:lumMod val="75000"/>
                  <a:lumOff val="25000"/>
                </a:prstClr>
              </a:solidFill>
            </a:endParaRPr>
          </a:p>
          <a:p>
            <a:pPr marL="384048" lvl="1" indent="-182880">
              <a:buClr>
                <a:srgbClr val="1CADE4"/>
              </a:buClr>
              <a:buFont typeface="Arial" panose="020B0604020202020204" pitchFamily="34" charset="0"/>
              <a:buChar char="•"/>
            </a:pPr>
            <a:r>
              <a:rPr lang="en-CA" sz="2000" dirty="0" smtClean="0">
                <a:solidFill>
                  <a:prstClr val="black">
                    <a:lumMod val="75000"/>
                    <a:lumOff val="25000"/>
                  </a:prstClr>
                </a:solidFill>
              </a:rPr>
              <a:t>How many students attend public school in my riding?</a:t>
            </a:r>
          </a:p>
          <a:p>
            <a:pPr marL="201168" lvl="1">
              <a:buClr>
                <a:srgbClr val="1CADE4"/>
              </a:buClr>
            </a:pPr>
            <a:endParaRPr lang="en-CA" sz="2000" dirty="0" smtClean="0">
              <a:solidFill>
                <a:prstClr val="black">
                  <a:lumMod val="75000"/>
                  <a:lumOff val="25000"/>
                </a:prstClr>
              </a:solidFill>
            </a:endParaRPr>
          </a:p>
          <a:p>
            <a:pPr marL="384048" lvl="1" indent="-182880">
              <a:buClr>
                <a:srgbClr val="1CADE4"/>
              </a:buClr>
              <a:buFont typeface="Arial" panose="020B0604020202020204" pitchFamily="34" charset="0"/>
              <a:buChar char="•"/>
            </a:pPr>
            <a:r>
              <a:rPr lang="en-CA" sz="2000" dirty="0" smtClean="0">
                <a:solidFill>
                  <a:prstClr val="black">
                    <a:lumMod val="75000"/>
                    <a:lumOff val="25000"/>
                  </a:prstClr>
                </a:solidFill>
              </a:rPr>
              <a:t>Can you get me the land title for the following address?</a:t>
            </a:r>
            <a:endParaRPr lang="en-CA" sz="2000" dirty="0">
              <a:solidFill>
                <a:prstClr val="black">
                  <a:lumMod val="75000"/>
                  <a:lumOff val="25000"/>
                </a:prstClr>
              </a:solidFill>
            </a:endParaRPr>
          </a:p>
        </p:txBody>
      </p:sp>
    </p:spTree>
    <p:extLst>
      <p:ext uri="{BB962C8B-B14F-4D97-AF65-F5344CB8AC3E}">
        <p14:creationId xmlns:p14="http://schemas.microsoft.com/office/powerpoint/2010/main" val="1180986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Impact</a:t>
            </a:r>
            <a:endParaRPr lang="en-CA" dirty="0"/>
          </a:p>
        </p:txBody>
      </p:sp>
      <p:sp>
        <p:nvSpPr>
          <p:cNvPr id="3" name="Content Placeholder 2"/>
          <p:cNvSpPr>
            <a:spLocks noGrp="1"/>
          </p:cNvSpPr>
          <p:nvPr>
            <p:ph idx="1"/>
          </p:nvPr>
        </p:nvSpPr>
        <p:spPr>
          <a:xfrm>
            <a:off x="935916" y="1845733"/>
            <a:ext cx="4752639" cy="4023360"/>
          </a:xfrm>
        </p:spPr>
        <p:txBody>
          <a:bodyPr>
            <a:normAutofit lnSpcReduction="10000"/>
          </a:bodyPr>
          <a:lstStyle/>
          <a:p>
            <a:pPr>
              <a:lnSpc>
                <a:spcPct val="100000"/>
              </a:lnSpc>
              <a:spcBef>
                <a:spcPts val="0"/>
              </a:spcBef>
              <a:spcAft>
                <a:spcPts val="0"/>
              </a:spcAft>
            </a:pPr>
            <a:r>
              <a:rPr lang="en-CA" sz="2100" dirty="0" smtClean="0"/>
              <a:t>Primary Clients</a:t>
            </a:r>
          </a:p>
          <a:p>
            <a:pPr lvl="1">
              <a:lnSpc>
                <a:spcPct val="100000"/>
              </a:lnSpc>
              <a:spcBef>
                <a:spcPts val="0"/>
              </a:spcBef>
              <a:spcAft>
                <a:spcPts val="0"/>
              </a:spcAft>
              <a:buFont typeface="Arial" panose="020B0604020202020204" pitchFamily="34" charset="0"/>
              <a:buChar char="•"/>
            </a:pPr>
            <a:r>
              <a:rPr lang="en-CA" sz="2000" dirty="0" smtClean="0"/>
              <a:t>Speeches, interviews, debates, news reports </a:t>
            </a:r>
            <a:endParaRPr lang="en-CA" sz="2000" dirty="0"/>
          </a:p>
          <a:p>
            <a:pPr lvl="1">
              <a:lnSpc>
                <a:spcPct val="100000"/>
              </a:lnSpc>
              <a:spcBef>
                <a:spcPts val="0"/>
              </a:spcBef>
              <a:spcAft>
                <a:spcPts val="0"/>
              </a:spcAft>
              <a:buFont typeface="Arial" panose="020B0604020202020204" pitchFamily="34" charset="0"/>
              <a:buChar char="•"/>
            </a:pPr>
            <a:r>
              <a:rPr lang="en-CA" sz="2000" dirty="0"/>
              <a:t>G</a:t>
            </a:r>
            <a:r>
              <a:rPr lang="en-CA" sz="2000" dirty="0" smtClean="0"/>
              <a:t>overnment policy </a:t>
            </a:r>
            <a:r>
              <a:rPr lang="en-CA" sz="2000" dirty="0"/>
              <a:t>and </a:t>
            </a:r>
            <a:r>
              <a:rPr lang="en-CA" sz="2000" dirty="0" smtClean="0"/>
              <a:t>program </a:t>
            </a:r>
            <a:r>
              <a:rPr lang="en-CA" sz="2000" dirty="0"/>
              <a:t>development </a:t>
            </a:r>
            <a:endParaRPr lang="en-CA" sz="2000" dirty="0" smtClean="0"/>
          </a:p>
          <a:p>
            <a:pPr lvl="1">
              <a:lnSpc>
                <a:spcPct val="100000"/>
              </a:lnSpc>
              <a:spcBef>
                <a:spcPts val="0"/>
              </a:spcBef>
              <a:spcAft>
                <a:spcPts val="0"/>
              </a:spcAft>
              <a:buFont typeface="Arial" panose="020B0604020202020204" pitchFamily="34" charset="0"/>
              <a:buChar char="•"/>
            </a:pPr>
            <a:r>
              <a:rPr lang="en-CA" sz="2000" dirty="0"/>
              <a:t>P</a:t>
            </a:r>
            <a:r>
              <a:rPr lang="en-CA" sz="2000" dirty="0" smtClean="0"/>
              <a:t>arliamentary procedure</a:t>
            </a:r>
            <a:endParaRPr lang="en-CA" sz="2000" dirty="0"/>
          </a:p>
          <a:p>
            <a:pPr lvl="1">
              <a:lnSpc>
                <a:spcPct val="100000"/>
              </a:lnSpc>
              <a:spcBef>
                <a:spcPts val="0"/>
              </a:spcBef>
              <a:spcAft>
                <a:spcPts val="0"/>
              </a:spcAft>
              <a:buFont typeface="Arial" panose="020B0604020202020204" pitchFamily="34" charset="0"/>
              <a:buChar char="•"/>
            </a:pPr>
            <a:r>
              <a:rPr lang="en-CA" sz="2000" dirty="0" smtClean="0"/>
              <a:t>Changes to </a:t>
            </a:r>
            <a:r>
              <a:rPr lang="en-CA" sz="2000" dirty="0"/>
              <a:t>legislation and </a:t>
            </a:r>
            <a:r>
              <a:rPr lang="en-CA" sz="2000" dirty="0" smtClean="0"/>
              <a:t>regulations</a:t>
            </a:r>
          </a:p>
          <a:p>
            <a:pPr lvl="1">
              <a:lnSpc>
                <a:spcPct val="100000"/>
              </a:lnSpc>
              <a:spcBef>
                <a:spcPts val="0"/>
              </a:spcBef>
              <a:spcAft>
                <a:spcPts val="0"/>
              </a:spcAft>
              <a:buFont typeface="Arial" panose="020B0604020202020204" pitchFamily="34" charset="0"/>
              <a:buChar char="•"/>
            </a:pPr>
            <a:r>
              <a:rPr lang="en-CA" sz="2000" dirty="0" smtClean="0"/>
              <a:t>In the constituency</a:t>
            </a:r>
          </a:p>
          <a:p>
            <a:pPr marL="201168" lvl="1" indent="0">
              <a:lnSpc>
                <a:spcPct val="100000"/>
              </a:lnSpc>
              <a:spcBef>
                <a:spcPts val="0"/>
              </a:spcBef>
              <a:spcAft>
                <a:spcPts val="0"/>
              </a:spcAft>
              <a:buNone/>
            </a:pPr>
            <a:endParaRPr lang="en-CA" dirty="0" smtClean="0"/>
          </a:p>
          <a:p>
            <a:pPr>
              <a:lnSpc>
                <a:spcPct val="100000"/>
              </a:lnSpc>
              <a:spcBef>
                <a:spcPts val="0"/>
              </a:spcBef>
              <a:spcAft>
                <a:spcPts val="0"/>
              </a:spcAft>
            </a:pPr>
            <a:r>
              <a:rPr lang="en-CA" dirty="0" smtClean="0"/>
              <a:t>Members of the Public</a:t>
            </a:r>
          </a:p>
          <a:p>
            <a:pPr lvl="1">
              <a:lnSpc>
                <a:spcPct val="100000"/>
              </a:lnSpc>
              <a:spcBef>
                <a:spcPts val="0"/>
              </a:spcBef>
              <a:spcAft>
                <a:spcPts val="0"/>
              </a:spcAft>
              <a:buFont typeface="Arial" panose="020B0604020202020204" pitchFamily="34" charset="0"/>
              <a:buChar char="•"/>
            </a:pPr>
            <a:r>
              <a:rPr lang="en-CA" dirty="0" smtClean="0"/>
              <a:t>Genealogy </a:t>
            </a:r>
          </a:p>
          <a:p>
            <a:pPr lvl="1">
              <a:lnSpc>
                <a:spcPct val="100000"/>
              </a:lnSpc>
              <a:spcBef>
                <a:spcPts val="0"/>
              </a:spcBef>
              <a:spcAft>
                <a:spcPts val="0"/>
              </a:spcAft>
              <a:buFont typeface="Arial" panose="020B0604020202020204" pitchFamily="34" charset="0"/>
              <a:buChar char="•"/>
            </a:pPr>
            <a:r>
              <a:rPr lang="en-CA" dirty="0"/>
              <a:t>C</a:t>
            </a:r>
            <a:r>
              <a:rPr lang="en-CA" dirty="0" smtClean="0"/>
              <a:t>ommunity history</a:t>
            </a:r>
          </a:p>
          <a:p>
            <a:pPr lvl="1">
              <a:lnSpc>
                <a:spcPct val="100000"/>
              </a:lnSpc>
              <a:spcBef>
                <a:spcPts val="0"/>
              </a:spcBef>
              <a:spcAft>
                <a:spcPts val="0"/>
              </a:spcAft>
              <a:buFont typeface="Arial" panose="020B0604020202020204" pitchFamily="34" charset="0"/>
              <a:buChar char="•"/>
            </a:pPr>
            <a:r>
              <a:rPr lang="en-CA" dirty="0"/>
              <a:t>C</a:t>
            </a:r>
            <a:r>
              <a:rPr lang="en-CA" dirty="0" smtClean="0"/>
              <a:t>hanges to government programs</a:t>
            </a:r>
          </a:p>
          <a:p>
            <a:pPr lvl="1">
              <a:lnSpc>
                <a:spcPct val="100000"/>
              </a:lnSpc>
              <a:spcBef>
                <a:spcPts val="0"/>
              </a:spcBef>
              <a:spcAft>
                <a:spcPts val="0"/>
              </a:spcAft>
              <a:buFont typeface="Arial" panose="020B0604020202020204" pitchFamily="34" charset="0"/>
              <a:buChar char="•"/>
            </a:pPr>
            <a:r>
              <a:rPr lang="en-CA" dirty="0" smtClean="0"/>
              <a:t>Historical events involving the Legislature </a:t>
            </a:r>
          </a:p>
          <a:p>
            <a:endParaRPr lang="en-CA" dirty="0"/>
          </a:p>
        </p:txBody>
      </p:sp>
      <p:pic>
        <p:nvPicPr>
          <p:cNvPr id="4" name="Picture 3"/>
          <p:cNvPicPr>
            <a:picLocks noChangeAspect="1"/>
          </p:cNvPicPr>
          <p:nvPr/>
        </p:nvPicPr>
        <p:blipFill>
          <a:blip r:embed="rId3"/>
          <a:stretch>
            <a:fillRect/>
          </a:stretch>
        </p:blipFill>
        <p:spPr>
          <a:xfrm>
            <a:off x="5849919" y="2323524"/>
            <a:ext cx="5671112" cy="3067779"/>
          </a:xfrm>
          <a:prstGeom prst="rect">
            <a:avLst/>
          </a:prstGeom>
        </p:spPr>
      </p:pic>
    </p:spTree>
    <p:extLst>
      <p:ext uri="{BB962C8B-B14F-4D97-AF65-F5344CB8AC3E}">
        <p14:creationId xmlns:p14="http://schemas.microsoft.com/office/powerpoint/2010/main" val="15865088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minutes…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44346" y="1846263"/>
            <a:ext cx="5363633" cy="4022725"/>
          </a:xfrm>
        </p:spPr>
      </p:pic>
    </p:spTree>
    <p:extLst>
      <p:ext uri="{BB962C8B-B14F-4D97-AF65-F5344CB8AC3E}">
        <p14:creationId xmlns:p14="http://schemas.microsoft.com/office/powerpoint/2010/main" val="4218231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4104171705"/>
      </p:ext>
    </p:extLst>
  </p:cSld>
  <p:clrMapOvr>
    <a:masterClrMapping/>
  </p:clrMapOvr>
  <p:transition spd="slow" advClick="0" advTm="15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058400" cy="6705600"/>
          </a:xfrm>
          <a:prstGeom prst="rect">
            <a:avLst/>
          </a:prstGeom>
        </p:spPr>
      </p:pic>
    </p:spTree>
    <p:extLst>
      <p:ext uri="{BB962C8B-B14F-4D97-AF65-F5344CB8AC3E}">
        <p14:creationId xmlns:p14="http://schemas.microsoft.com/office/powerpoint/2010/main" val="56937198"/>
      </p:ext>
    </p:extLst>
  </p:cSld>
  <p:clrMapOvr>
    <a:masterClrMapping/>
  </p:clrMapOvr>
  <p:transition spd="slow" advClick="0" advTm="10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058400" cy="6705600"/>
          </a:xfrm>
          <a:prstGeom prst="rect">
            <a:avLst/>
          </a:prstGeom>
        </p:spPr>
      </p:pic>
    </p:spTree>
    <p:extLst>
      <p:ext uri="{BB962C8B-B14F-4D97-AF65-F5344CB8AC3E}">
        <p14:creationId xmlns:p14="http://schemas.microsoft.com/office/powerpoint/2010/main" val="497621504"/>
      </p:ext>
    </p:extLst>
  </p:cSld>
  <p:clrMapOvr>
    <a:masterClrMapping/>
  </p:clrMapOvr>
  <p:transition spd="slow" advClick="0" advTm="10000">
    <p:fade/>
  </p:transition>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1318</TotalTime>
  <Words>1117</Words>
  <Application>Microsoft Office PowerPoint</Application>
  <PresentationFormat>Widescreen</PresentationFormat>
  <Paragraphs>141</Paragraphs>
  <Slides>19</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Wingdings</vt:lpstr>
      <vt:lpstr>Retrospect</vt:lpstr>
      <vt:lpstr>Reference &amp; Research at the Legislative Library</vt:lpstr>
      <vt:lpstr>Who we are</vt:lpstr>
      <vt:lpstr>Who we serve</vt:lpstr>
      <vt:lpstr>Types of questions</vt:lpstr>
      <vt:lpstr>Impact</vt:lpstr>
      <vt:lpstr>5 minutes…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Unique clients, unique tools</vt:lpstr>
      <vt:lpstr>The old &amp; the new</vt:lpstr>
      <vt:lpstr>Digitization Projects</vt:lpstr>
      <vt:lpstr>Thank you!</vt:lpstr>
    </vt:vector>
  </TitlesOfParts>
  <Company>Legislative Assembly of BC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Reference Services at the Legislative Library:</dc:title>
  <dc:creator>Laflin, Megan</dc:creator>
  <cp:lastModifiedBy>Reid, Iona M</cp:lastModifiedBy>
  <cp:revision>65</cp:revision>
  <dcterms:created xsi:type="dcterms:W3CDTF">2018-04-11T18:00:43Z</dcterms:created>
  <dcterms:modified xsi:type="dcterms:W3CDTF">2018-04-24T22:41:22Z</dcterms:modified>
</cp:coreProperties>
</file>