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Carter One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CarterOne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Google Shape;3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3e81d7cb3d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3e81d7cb3d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3e81d7cb3d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23e81d7cb3d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title"/>
          </p:nvPr>
        </p:nvSpPr>
        <p:spPr>
          <a:xfrm>
            <a:off x="431800" y="411957"/>
            <a:ext cx="82803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body"/>
          </p:nvPr>
        </p:nvSpPr>
        <p:spPr>
          <a:xfrm>
            <a:off x="431800" y="1339401"/>
            <a:ext cx="8280300" cy="29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2"/>
              </a:buClr>
              <a:buSzPts val="1530"/>
              <a:buNone/>
              <a:defRPr/>
            </a:lvl1pPr>
            <a:lvl2pPr indent="-33655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700"/>
              <a:buChar char="▪"/>
              <a:defRPr sz="2000"/>
            </a:lvl2pPr>
            <a:lvl3pPr indent="-325755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530"/>
              <a:buChar char="▪"/>
              <a:defRPr sz="1800"/>
            </a:lvl3pPr>
            <a:lvl4pPr indent="-31496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360"/>
              <a:buChar char="▪"/>
              <a:defRPr sz="1600"/>
            </a:lvl4pPr>
            <a:lvl5pPr indent="-304164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19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44169" y="412750"/>
            <a:ext cx="82680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44168" y="1335928"/>
            <a:ext cx="3780000" cy="2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2"/>
              </a:buClr>
              <a:buSzPts val="2040"/>
              <a:buFont typeface="Calibri"/>
              <a:buNone/>
              <a:defRPr/>
            </a:lvl1pPr>
            <a:lvl2pPr indent="-336550" lvl="1" marL="914400" marR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700"/>
              <a:buFont typeface="Noto Sans Symbols"/>
              <a:buChar char="▪"/>
              <a:defRPr/>
            </a:lvl2pPr>
            <a:lvl3pPr indent="-325755" lvl="2" marL="1371600" marR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530"/>
              <a:buFont typeface="Noto Sans Symbols"/>
              <a:buChar char="▪"/>
              <a:defRPr/>
            </a:lvl3pPr>
            <a:lvl4pPr indent="-314960" lvl="3" marL="1828800" marR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360"/>
              <a:buFont typeface="Noto Sans Symbols"/>
              <a:buChar char="▪"/>
              <a:defRPr/>
            </a:lvl4pPr>
            <a:lvl5pPr indent="-304164" lvl="4" marL="2286000" marR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4932085" y="1335928"/>
            <a:ext cx="3780000" cy="2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2"/>
              </a:buClr>
              <a:buSzPts val="1530"/>
              <a:buNone/>
              <a:defRPr/>
            </a:lvl1pPr>
            <a:lvl2pPr indent="-325755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53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>
            <p:ph idx="2" type="pic"/>
          </p:nvPr>
        </p:nvSpPr>
        <p:spPr>
          <a:xfrm>
            <a:off x="0" y="1"/>
            <a:ext cx="9144000" cy="4507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>
            <p:ph idx="2" type="pic"/>
          </p:nvPr>
        </p:nvSpPr>
        <p:spPr>
          <a:xfrm>
            <a:off x="0" y="0"/>
            <a:ext cx="5616000" cy="4491900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Google Shape;23;p5"/>
          <p:cNvSpPr/>
          <p:nvPr>
            <p:ph idx="3" type="pic"/>
          </p:nvPr>
        </p:nvSpPr>
        <p:spPr>
          <a:xfrm>
            <a:off x="5720884" y="0"/>
            <a:ext cx="3420000" cy="21960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5"/>
          <p:cNvSpPr/>
          <p:nvPr>
            <p:ph idx="4" type="pic"/>
          </p:nvPr>
        </p:nvSpPr>
        <p:spPr>
          <a:xfrm>
            <a:off x="5727268" y="2296029"/>
            <a:ext cx="3420000" cy="2196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7" name="Google Shape;27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461618" y="1339401"/>
            <a:ext cx="8071200" cy="27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2"/>
              </a:buClr>
              <a:buSzPts val="2040"/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6550" lvl="1" marL="914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7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5755" lvl="2" marL="1371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53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960" lvl="3" marL="1828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164" lvl="4" marL="22860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2925" lvl="5" marL="27432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2925" lvl="6" marL="3200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2925" lvl="7" marL="3657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2925" lvl="8" marL="4114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0" type="dt"/>
          </p:nvPr>
        </p:nvSpPr>
        <p:spPr>
          <a:xfrm>
            <a:off x="7175058" y="4253023"/>
            <a:ext cx="873300" cy="143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143642" y="4253022"/>
            <a:ext cx="564000" cy="1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|</a:t>
            </a: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53699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>
            <p:ph type="title"/>
          </p:nvPr>
        </p:nvSpPr>
        <p:spPr>
          <a:xfrm>
            <a:off x="431800" y="416233"/>
            <a:ext cx="8071200" cy="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452188" y="4274361"/>
            <a:ext cx="5486400" cy="14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260">
          <p15:clr>
            <a:srgbClr val="F26B43"/>
          </p15:clr>
        </p15:guide>
        <p15:guide id="4" orient="horz" pos="2754">
          <p15:clr>
            <a:srgbClr val="F26B43"/>
          </p15:clr>
        </p15:guide>
        <p15:guide id="5" pos="272">
          <p15:clr>
            <a:srgbClr val="F26B43"/>
          </p15:clr>
        </p15:guide>
        <p15:guide id="6" pos="5488">
          <p15:clr>
            <a:srgbClr val="F26B43"/>
          </p15:clr>
        </p15:guide>
        <p15:guide id="7" orient="horz" pos="583">
          <p15:clr>
            <a:srgbClr val="F26B43"/>
          </p15:clr>
        </p15:guide>
        <p15:guide id="8" orient="horz" pos="8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ctrTitle"/>
          </p:nvPr>
        </p:nvSpPr>
        <p:spPr>
          <a:xfrm>
            <a:off x="373383" y="189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chemeClr val="dk2"/>
                </a:solidFill>
                <a:latin typeface="Carter One"/>
                <a:ea typeface="Carter One"/>
                <a:cs typeface="Carter One"/>
                <a:sym typeface="Carter One"/>
              </a:rPr>
              <a:t>Quiet please… </a:t>
            </a:r>
            <a:br>
              <a:rPr lang="de">
                <a:solidFill>
                  <a:schemeClr val="dk2"/>
                </a:solidFill>
                <a:latin typeface="Carter One"/>
                <a:ea typeface="Carter One"/>
                <a:cs typeface="Carter One"/>
                <a:sym typeface="Carter One"/>
              </a:rPr>
            </a:br>
            <a:r>
              <a:rPr lang="de">
                <a:solidFill>
                  <a:schemeClr val="dk2"/>
                </a:solidFill>
                <a:latin typeface="Carter One"/>
                <a:ea typeface="Carter One"/>
                <a:cs typeface="Carter One"/>
                <a:sym typeface="Carter One"/>
              </a:rPr>
              <a:t>ChatGPT is thinking!</a:t>
            </a:r>
            <a:endParaRPr>
              <a:solidFill>
                <a:schemeClr val="dk2"/>
              </a:solidFill>
              <a:latin typeface="Carter One"/>
              <a:ea typeface="Carter One"/>
              <a:cs typeface="Carter One"/>
              <a:sym typeface="Carter One"/>
            </a:endParaRPr>
          </a:p>
        </p:txBody>
      </p:sp>
      <p:sp>
        <p:nvSpPr>
          <p:cNvPr id="34" name="Google Shape;34;p7"/>
          <p:cNvSpPr txBox="1"/>
          <p:nvPr>
            <p:ph idx="1" type="subTitle"/>
          </p:nvPr>
        </p:nvSpPr>
        <p:spPr>
          <a:xfrm>
            <a:off x="311700" y="249937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563"/>
              </a:spcBef>
              <a:spcAft>
                <a:spcPts val="0"/>
              </a:spcAft>
              <a:buNone/>
            </a:pPr>
            <a:r>
              <a:rPr lang="d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 Conversation on the Role of AI in Teaching, Research, and Library Practice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idx="1" type="body"/>
          </p:nvPr>
        </p:nvSpPr>
        <p:spPr>
          <a:xfrm>
            <a:off x="431800" y="1339401"/>
            <a:ext cx="8280300" cy="2968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AutoNum type="arabicPeriod"/>
            </a:pPr>
            <a:r>
              <a:rPr lang="de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How can libraries in general take an active role in helping to shape how artificial intelligence impacts our society?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AutoNum type="arabicPeriod"/>
            </a:pPr>
            <a:r>
              <a:rPr lang="de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What should libraries consider as they develop services and responses in relation to generative AI, and as they look at adopting AI-enabled tools?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AutoNum type="arabicPeriod"/>
            </a:pPr>
            <a:r>
              <a:rPr lang="de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What are the concerns and opportunities that are coming up around AI in the post secondary classroom?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" name="Google Shape;40;p8"/>
          <p:cNvSpPr txBox="1"/>
          <p:nvPr>
            <p:ph type="title"/>
          </p:nvPr>
        </p:nvSpPr>
        <p:spPr>
          <a:xfrm>
            <a:off x="431800" y="411957"/>
            <a:ext cx="8280300" cy="51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rter One"/>
                <a:ea typeface="Carter One"/>
                <a:cs typeface="Carter One"/>
                <a:sym typeface="Carter One"/>
              </a:rPr>
              <a:t>Questions:</a:t>
            </a:r>
            <a:endParaRPr>
              <a:latin typeface="Carter One"/>
              <a:ea typeface="Carter One"/>
              <a:cs typeface="Carter One"/>
              <a:sym typeface="Carter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431800" y="411957"/>
            <a:ext cx="8280300" cy="51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431800" y="1339401"/>
            <a:ext cx="8280300" cy="2968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56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Theme1">
  <a:themeElements>
    <a:clrScheme name="Custom 1">
      <a:dk1>
        <a:srgbClr val="005FBE"/>
      </a:dk1>
      <a:lt1>
        <a:srgbClr val="FFFFFF"/>
      </a:lt1>
      <a:dk2>
        <a:srgbClr val="002F60"/>
      </a:dk2>
      <a:lt2>
        <a:srgbClr val="EAAA00"/>
      </a:lt2>
      <a:accent1>
        <a:srgbClr val="E50024"/>
      </a:accent1>
      <a:accent2>
        <a:srgbClr val="005FBE"/>
      </a:accent2>
      <a:accent3>
        <a:srgbClr val="002F60"/>
      </a:accent3>
      <a:accent4>
        <a:srgbClr val="F5A600"/>
      </a:accent4>
      <a:accent5>
        <a:srgbClr val="005FBE"/>
      </a:accent5>
      <a:accent6>
        <a:srgbClr val="E50024"/>
      </a:accent6>
      <a:hlink>
        <a:srgbClr val="005FBC"/>
      </a:hlink>
      <a:folHlink>
        <a:srgbClr val="005F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