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70" r:id="rId2"/>
    <p:sldId id="271" r:id="rId3"/>
    <p:sldId id="260" r:id="rId4"/>
    <p:sldId id="263" r:id="rId5"/>
    <p:sldId id="276" r:id="rId6"/>
    <p:sldId id="256" r:id="rId7"/>
    <p:sldId id="264" r:id="rId8"/>
    <p:sldId id="266" r:id="rId9"/>
    <p:sldId id="265" r:id="rId10"/>
    <p:sldId id="258" r:id="rId11"/>
    <p:sldId id="262" r:id="rId12"/>
    <p:sldId id="261" r:id="rId13"/>
    <p:sldId id="267" r:id="rId14"/>
    <p:sldId id="268" r:id="rId15"/>
    <p:sldId id="273" r:id="rId16"/>
    <p:sldId id="269" r:id="rId17"/>
    <p:sldId id="272" r:id="rId18"/>
    <p:sldId id="274" r:id="rId19"/>
    <p:sldId id="27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5" d="100"/>
          <a:sy n="115" d="100"/>
        </p:scale>
        <p:origin x="432"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01743-DC16-4129-A6C4-EFBD3F896612}" type="datetimeFigureOut">
              <a:rPr lang="en-CA" smtClean="0"/>
              <a:t>2017-04-25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C800E-90B1-41D0-B58C-57CD599CE4DF}" type="slidenum">
              <a:rPr lang="en-CA" smtClean="0"/>
              <a:t>‹#›</a:t>
            </a:fld>
            <a:endParaRPr lang="en-CA"/>
          </a:p>
        </p:txBody>
      </p:sp>
    </p:spTree>
    <p:extLst>
      <p:ext uri="{BB962C8B-B14F-4D97-AF65-F5344CB8AC3E}">
        <p14:creationId xmlns:p14="http://schemas.microsoft.com/office/powerpoint/2010/main" val="3037703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4/25/2017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sylvanlakenews.com/news/394966151.html?mobile=true"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5964" y="764771"/>
            <a:ext cx="8420792" cy="2677656"/>
          </a:xfrm>
          <a:prstGeom prst="rect">
            <a:avLst/>
          </a:prstGeom>
          <a:noFill/>
        </p:spPr>
        <p:txBody>
          <a:bodyPr wrap="square" rtlCol="0">
            <a:spAutoFit/>
          </a:bodyPr>
          <a:lstStyle/>
          <a:p>
            <a:r>
              <a:rPr lang="en-US" sz="7200" b="1" dirty="0" smtClean="0">
                <a:solidFill>
                  <a:schemeClr val="accent1"/>
                </a:solidFill>
              </a:rPr>
              <a:t>Food for Thought: </a:t>
            </a:r>
          </a:p>
          <a:p>
            <a:r>
              <a:rPr lang="en-US" sz="4800" dirty="0" smtClean="0">
                <a:solidFill>
                  <a:schemeClr val="tx1">
                    <a:lumMod val="50000"/>
                    <a:lumOff val="50000"/>
                  </a:schemeClr>
                </a:solidFill>
              </a:rPr>
              <a:t>Dishing Out What your Community Needs</a:t>
            </a:r>
            <a:endParaRPr lang="en-CA" sz="4800" dirty="0">
              <a:solidFill>
                <a:schemeClr val="tx1">
                  <a:lumMod val="50000"/>
                  <a:lumOff val="50000"/>
                </a:schemeClr>
              </a:solidFill>
            </a:endParaRPr>
          </a:p>
        </p:txBody>
      </p:sp>
    </p:spTree>
    <p:extLst>
      <p:ext uri="{BB962C8B-B14F-4D97-AF65-F5344CB8AC3E}">
        <p14:creationId xmlns:p14="http://schemas.microsoft.com/office/powerpoint/2010/main" val="3145292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061" t="12848" r="20030"/>
          <a:stretch/>
        </p:blipFill>
        <p:spPr>
          <a:xfrm>
            <a:off x="0" y="0"/>
            <a:ext cx="6392487" cy="5976851"/>
          </a:xfrm>
          <a:prstGeom prst="rect">
            <a:avLst/>
          </a:prstGeom>
        </p:spPr>
      </p:pic>
      <p:sp>
        <p:nvSpPr>
          <p:cNvPr id="4" name="TextBox 3"/>
          <p:cNvSpPr txBox="1"/>
          <p:nvPr/>
        </p:nvSpPr>
        <p:spPr>
          <a:xfrm>
            <a:off x="6392488" y="541601"/>
            <a:ext cx="3308466" cy="4893647"/>
          </a:xfrm>
          <a:prstGeom prst="rect">
            <a:avLst/>
          </a:prstGeom>
          <a:noFill/>
        </p:spPr>
        <p:txBody>
          <a:bodyPr wrap="square" rtlCol="0">
            <a:spAutoFit/>
          </a:bodyPr>
          <a:lstStyle/>
          <a:p>
            <a:r>
              <a:rPr lang="en-CA" sz="2400" b="1" i="1" dirty="0" smtClean="0">
                <a:solidFill>
                  <a:srgbClr val="92D050"/>
                </a:solidFill>
                <a:ea typeface="Verdana" panose="020B0604030504040204" pitchFamily="34" charset="0"/>
                <a:cs typeface="Verdana" panose="020B0604030504040204" pitchFamily="34" charset="0"/>
              </a:rPr>
              <a:t>Our </a:t>
            </a:r>
            <a:r>
              <a:rPr lang="en-CA" sz="2400" b="1" i="1" dirty="0">
                <a:solidFill>
                  <a:srgbClr val="92D050"/>
                </a:solidFill>
                <a:ea typeface="Verdana" panose="020B0604030504040204" pitchFamily="34" charset="0"/>
                <a:cs typeface="Verdana" panose="020B0604030504040204" pitchFamily="34" charset="0"/>
              </a:rPr>
              <a:t>Lady of the Rosary </a:t>
            </a:r>
            <a:r>
              <a:rPr lang="en-CA" sz="2400" b="1" i="1" dirty="0" smtClean="0">
                <a:solidFill>
                  <a:srgbClr val="92D050"/>
                </a:solidFill>
                <a:ea typeface="Verdana" panose="020B0604030504040204" pitchFamily="34" charset="0"/>
                <a:cs typeface="Verdana" panose="020B0604030504040204" pitchFamily="34" charset="0"/>
              </a:rPr>
              <a:t>School </a:t>
            </a:r>
            <a:r>
              <a:rPr lang="en-CA" sz="2400" dirty="0" smtClean="0">
                <a:solidFill>
                  <a:schemeClr val="tx1">
                    <a:lumMod val="50000"/>
                    <a:lumOff val="50000"/>
                  </a:schemeClr>
                </a:solidFill>
                <a:ea typeface="Verdana" panose="020B0604030504040204" pitchFamily="34" charset="0"/>
                <a:cs typeface="Verdana" panose="020B0604030504040204" pitchFamily="34" charset="0"/>
              </a:rPr>
              <a:t>ha</a:t>
            </a:r>
            <a:r>
              <a:rPr lang="en-CA" sz="2400" dirty="0" smtClean="0">
                <a:solidFill>
                  <a:schemeClr val="tx1">
                    <a:lumMod val="50000"/>
                    <a:lumOff val="50000"/>
                  </a:schemeClr>
                </a:solidFill>
                <a:ea typeface="Verdana" panose="020B0604030504040204" pitchFamily="34" charset="0"/>
                <a:cs typeface="Verdana" panose="020B0604030504040204" pitchFamily="34" charset="0"/>
              </a:rPr>
              <a:t>d </a:t>
            </a:r>
            <a:r>
              <a:rPr lang="en-CA" sz="2400" dirty="0">
                <a:solidFill>
                  <a:schemeClr val="tx1">
                    <a:lumMod val="50000"/>
                    <a:lumOff val="50000"/>
                  </a:schemeClr>
                </a:solidFill>
                <a:ea typeface="Verdana" panose="020B0604030504040204" pitchFamily="34" charset="0"/>
                <a:cs typeface="Verdana" panose="020B0604030504040204" pitchFamily="34" charset="0"/>
              </a:rPr>
              <a:t>a staff professional development </a:t>
            </a:r>
            <a:r>
              <a:rPr lang="en-CA" sz="2400" dirty="0" smtClean="0">
                <a:solidFill>
                  <a:schemeClr val="tx1">
                    <a:lumMod val="50000"/>
                    <a:lumOff val="50000"/>
                  </a:schemeClr>
                </a:solidFill>
                <a:ea typeface="Verdana" panose="020B0604030504040204" pitchFamily="34" charset="0"/>
                <a:cs typeface="Verdana" panose="020B0604030504040204" pitchFamily="34" charset="0"/>
              </a:rPr>
              <a:t>day; part </a:t>
            </a:r>
            <a:r>
              <a:rPr lang="en-CA" sz="2400" dirty="0">
                <a:solidFill>
                  <a:schemeClr val="tx1">
                    <a:lumMod val="50000"/>
                    <a:lumOff val="50000"/>
                  </a:schemeClr>
                </a:solidFill>
                <a:ea typeface="Verdana" panose="020B0604030504040204" pitchFamily="34" charset="0"/>
                <a:cs typeface="Verdana" panose="020B0604030504040204" pitchFamily="34" charset="0"/>
              </a:rPr>
              <a:t>of it </a:t>
            </a:r>
            <a:r>
              <a:rPr lang="en-CA" sz="2400" dirty="0" smtClean="0">
                <a:solidFill>
                  <a:schemeClr val="tx1">
                    <a:lumMod val="50000"/>
                    <a:lumOff val="50000"/>
                  </a:schemeClr>
                </a:solidFill>
                <a:ea typeface="Verdana" panose="020B0604030504040204" pitchFamily="34" charset="0"/>
                <a:cs typeface="Verdana" panose="020B0604030504040204" pitchFamily="34" charset="0"/>
              </a:rPr>
              <a:t>involved getting </a:t>
            </a:r>
            <a:r>
              <a:rPr lang="en-CA" sz="2400" dirty="0">
                <a:solidFill>
                  <a:schemeClr val="tx1">
                    <a:lumMod val="50000"/>
                    <a:lumOff val="50000"/>
                  </a:schemeClr>
                </a:solidFill>
                <a:ea typeface="Verdana" panose="020B0604030504040204" pitchFamily="34" charset="0"/>
                <a:cs typeface="Verdana" panose="020B0604030504040204" pitchFamily="34" charset="0"/>
              </a:rPr>
              <a:t>the staff out into the community to learn more about the different services by participating in the OLR Amazing Race. </a:t>
            </a:r>
            <a:r>
              <a:rPr lang="en-CA" sz="2400" dirty="0" smtClean="0">
                <a:solidFill>
                  <a:schemeClr val="tx1">
                    <a:lumMod val="50000"/>
                    <a:lumOff val="50000"/>
                  </a:schemeClr>
                </a:solidFill>
                <a:ea typeface="Verdana" panose="020B0604030504040204" pitchFamily="34" charset="0"/>
                <a:cs typeface="Verdana" panose="020B0604030504040204" pitchFamily="34" charset="0"/>
              </a:rPr>
              <a:t>We (the library) </a:t>
            </a:r>
            <a:r>
              <a:rPr lang="en-CA" sz="2400" dirty="0" smtClean="0">
                <a:solidFill>
                  <a:schemeClr val="tx1">
                    <a:lumMod val="50000"/>
                    <a:lumOff val="50000"/>
                  </a:schemeClr>
                </a:solidFill>
                <a:ea typeface="Verdana" panose="020B0604030504040204" pitchFamily="34" charset="0"/>
                <a:cs typeface="Verdana" panose="020B0604030504040204" pitchFamily="34" charset="0"/>
              </a:rPr>
              <a:t>were </a:t>
            </a:r>
            <a:r>
              <a:rPr lang="en-CA" sz="2400" dirty="0">
                <a:solidFill>
                  <a:schemeClr val="tx1">
                    <a:lumMod val="50000"/>
                    <a:lumOff val="50000"/>
                  </a:schemeClr>
                </a:solidFill>
                <a:ea typeface="Verdana" panose="020B0604030504040204" pitchFamily="34" charset="0"/>
                <a:cs typeface="Verdana" panose="020B0604030504040204" pitchFamily="34" charset="0"/>
              </a:rPr>
              <a:t>the last stop </a:t>
            </a:r>
            <a:r>
              <a:rPr lang="en-CA" sz="2400" dirty="0" smtClean="0">
                <a:solidFill>
                  <a:schemeClr val="tx1">
                    <a:lumMod val="50000"/>
                    <a:lumOff val="50000"/>
                  </a:schemeClr>
                </a:solidFill>
                <a:ea typeface="Verdana" panose="020B0604030504040204" pitchFamily="34" charset="0"/>
                <a:cs typeface="Verdana" panose="020B0604030504040204" pitchFamily="34" charset="0"/>
              </a:rPr>
              <a:t>in </a:t>
            </a:r>
            <a:r>
              <a:rPr lang="en-CA" sz="2400" dirty="0">
                <a:solidFill>
                  <a:schemeClr val="tx1">
                    <a:lumMod val="50000"/>
                    <a:lumOff val="50000"/>
                  </a:schemeClr>
                </a:solidFill>
                <a:ea typeface="Verdana" panose="020B0604030504040204" pitchFamily="34" charset="0"/>
                <a:cs typeface="Verdana" panose="020B0604030504040204" pitchFamily="34" charset="0"/>
              </a:rPr>
              <a:t>the race. </a:t>
            </a:r>
          </a:p>
        </p:txBody>
      </p:sp>
    </p:spTree>
    <p:extLst>
      <p:ext uri="{BB962C8B-B14F-4D97-AF65-F5344CB8AC3E}">
        <p14:creationId xmlns:p14="http://schemas.microsoft.com/office/powerpoint/2010/main" val="20242415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269" y="673331"/>
            <a:ext cx="8778240" cy="1446550"/>
          </a:xfrm>
          <a:prstGeom prst="rect">
            <a:avLst/>
          </a:prstGeom>
          <a:noFill/>
        </p:spPr>
        <p:txBody>
          <a:bodyPr wrap="square" rtlCol="0">
            <a:spAutoFit/>
          </a:bodyPr>
          <a:lstStyle/>
          <a:p>
            <a:r>
              <a:rPr lang="en-US" sz="8800" dirty="0" smtClean="0">
                <a:solidFill>
                  <a:schemeClr val="accent1"/>
                </a:solidFill>
                <a:latin typeface="Calibri" panose="020F0502020204030204" pitchFamily="34" charset="0"/>
              </a:rPr>
              <a:t>Who uses it?</a:t>
            </a:r>
            <a:endParaRPr lang="en-CA" sz="8800" dirty="0">
              <a:solidFill>
                <a:schemeClr val="accent1"/>
              </a:solidFill>
              <a:latin typeface="Calibri" panose="020F0502020204030204" pitchFamily="34" charset="0"/>
            </a:endParaRPr>
          </a:p>
        </p:txBody>
      </p:sp>
      <p:sp>
        <p:nvSpPr>
          <p:cNvPr id="3" name="TextBox 2"/>
          <p:cNvSpPr txBox="1"/>
          <p:nvPr/>
        </p:nvSpPr>
        <p:spPr>
          <a:xfrm>
            <a:off x="698269" y="2369128"/>
            <a:ext cx="8088283" cy="4247317"/>
          </a:xfrm>
          <a:prstGeom prst="rect">
            <a:avLst/>
          </a:prstGeom>
          <a:noFill/>
        </p:spPr>
        <p:txBody>
          <a:bodyPr wrap="square" rtlCol="0">
            <a:spAutoFit/>
          </a:bodyPr>
          <a:lstStyle/>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Kids who are “stuck” at the library without recourse to food at/from home</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Computer kids</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Regular patrons</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Referrals from other agencies</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Anyone in need</a:t>
            </a:r>
          </a:p>
          <a:p>
            <a:endParaRPr lang="en-CA" dirty="0"/>
          </a:p>
        </p:txBody>
      </p:sp>
    </p:spTree>
    <p:extLst>
      <p:ext uri="{BB962C8B-B14F-4D97-AF65-F5344CB8AC3E}">
        <p14:creationId xmlns:p14="http://schemas.microsoft.com/office/powerpoint/2010/main" val="1411141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0299" y="-9543"/>
            <a:ext cx="7966005" cy="6867543"/>
          </a:xfrm>
          <a:prstGeom prst="rect">
            <a:avLst/>
          </a:prstGeom>
        </p:spPr>
      </p:pic>
    </p:spTree>
    <p:extLst>
      <p:ext uri="{BB962C8B-B14F-4D97-AF65-F5344CB8AC3E}">
        <p14:creationId xmlns:p14="http://schemas.microsoft.com/office/powerpoint/2010/main" val="2175784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269" y="1996770"/>
            <a:ext cx="8088283" cy="4801314"/>
          </a:xfrm>
          <a:prstGeom prst="rect">
            <a:avLst/>
          </a:prstGeom>
          <a:noFill/>
        </p:spPr>
        <p:txBody>
          <a:bodyPr wrap="square" rtlCol="0">
            <a:spAutoFit/>
          </a:bodyPr>
          <a:lstStyle/>
          <a:p>
            <a:r>
              <a:rPr lang="en-US" sz="3600" dirty="0" smtClean="0">
                <a:solidFill>
                  <a:schemeClr val="tx1">
                    <a:lumMod val="50000"/>
                    <a:lumOff val="50000"/>
                  </a:schemeClr>
                </a:solidFill>
                <a:latin typeface="Calibri" panose="020F0502020204030204" pitchFamily="34" charset="0"/>
              </a:rPr>
              <a:t>Staff fill in bare spots as they appear, at least once a week, often daily.</a:t>
            </a:r>
          </a:p>
          <a:p>
            <a:endParaRPr lang="en-US" sz="3600" dirty="0">
              <a:solidFill>
                <a:schemeClr val="tx1">
                  <a:lumMod val="50000"/>
                  <a:lumOff val="50000"/>
                </a:schemeClr>
              </a:solidFill>
              <a:latin typeface="Calibri" panose="020F0502020204030204" pitchFamily="34" charset="0"/>
            </a:endParaRPr>
          </a:p>
          <a:p>
            <a:r>
              <a:rPr lang="en-US" sz="3600" dirty="0" smtClean="0">
                <a:solidFill>
                  <a:schemeClr val="tx1">
                    <a:lumMod val="50000"/>
                    <a:lumOff val="50000"/>
                  </a:schemeClr>
                </a:solidFill>
                <a:latin typeface="Calibri" panose="020F0502020204030204" pitchFamily="34" charset="0"/>
              </a:rPr>
              <a:t>Diapers are put into individual </a:t>
            </a:r>
            <a:r>
              <a:rPr lang="en-US" sz="3600" dirty="0">
                <a:solidFill>
                  <a:schemeClr val="tx1">
                    <a:lumMod val="50000"/>
                    <a:lumOff val="50000"/>
                  </a:schemeClr>
                </a:solidFill>
                <a:latin typeface="Calibri" panose="020F0502020204030204" pitchFamily="34" charset="0"/>
              </a:rPr>
              <a:t>b</a:t>
            </a:r>
            <a:r>
              <a:rPr lang="en-US" sz="3600" dirty="0" smtClean="0">
                <a:solidFill>
                  <a:schemeClr val="tx1">
                    <a:lumMod val="50000"/>
                    <a:lumOff val="50000"/>
                  </a:schemeClr>
                </a:solidFill>
                <a:latin typeface="Calibri" panose="020F0502020204030204" pitchFamily="34" charset="0"/>
              </a:rPr>
              <a:t>aggies and labelled with the size/age.</a:t>
            </a:r>
          </a:p>
          <a:p>
            <a:endParaRPr lang="en-US" sz="3600" dirty="0" smtClean="0">
              <a:solidFill>
                <a:schemeClr val="tx1">
                  <a:lumMod val="50000"/>
                  <a:lumOff val="50000"/>
                </a:schemeClr>
              </a:solidFill>
              <a:latin typeface="Calibri" panose="020F0502020204030204" pitchFamily="34" charset="0"/>
            </a:endParaRPr>
          </a:p>
          <a:p>
            <a:r>
              <a:rPr lang="en-US" sz="3600" dirty="0" smtClean="0">
                <a:solidFill>
                  <a:schemeClr val="tx1">
                    <a:lumMod val="50000"/>
                    <a:lumOff val="50000"/>
                  </a:schemeClr>
                </a:solidFill>
                <a:latin typeface="Calibri" panose="020F0502020204030204" pitchFamily="34" charset="0"/>
              </a:rPr>
              <a:t>Granola bars and juice boxes are stocked individually.</a:t>
            </a:r>
          </a:p>
          <a:p>
            <a:endParaRPr lang="en-CA" dirty="0"/>
          </a:p>
        </p:txBody>
      </p:sp>
      <p:sp>
        <p:nvSpPr>
          <p:cNvPr id="3" name="TextBox 2"/>
          <p:cNvSpPr txBox="1"/>
          <p:nvPr/>
        </p:nvSpPr>
        <p:spPr>
          <a:xfrm>
            <a:off x="698269" y="673331"/>
            <a:ext cx="8778240" cy="1323439"/>
          </a:xfrm>
          <a:prstGeom prst="rect">
            <a:avLst/>
          </a:prstGeom>
          <a:noFill/>
        </p:spPr>
        <p:txBody>
          <a:bodyPr wrap="square" rtlCol="0">
            <a:spAutoFit/>
          </a:bodyPr>
          <a:lstStyle/>
          <a:p>
            <a:r>
              <a:rPr lang="en-US" sz="8000" dirty="0" smtClean="0">
                <a:solidFill>
                  <a:srgbClr val="92D050"/>
                </a:solidFill>
                <a:latin typeface="Calibri" panose="020F0502020204030204" pitchFamily="34" charset="0"/>
              </a:rPr>
              <a:t>Stocking the shelves</a:t>
            </a:r>
            <a:endParaRPr lang="en-CA" sz="8000" dirty="0">
              <a:solidFill>
                <a:srgbClr val="92D050"/>
              </a:solidFill>
              <a:latin typeface="Calibri" panose="020F0502020204030204" pitchFamily="34" charset="0"/>
            </a:endParaRPr>
          </a:p>
        </p:txBody>
      </p:sp>
    </p:spTree>
    <p:extLst>
      <p:ext uri="{BB962C8B-B14F-4D97-AF65-F5344CB8AC3E}">
        <p14:creationId xmlns:p14="http://schemas.microsoft.com/office/powerpoint/2010/main" val="4215580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269" y="2369128"/>
            <a:ext cx="5020887" cy="4247317"/>
          </a:xfrm>
          <a:prstGeom prst="rect">
            <a:avLst/>
          </a:prstGeom>
          <a:noFill/>
        </p:spPr>
        <p:txBody>
          <a:bodyPr wrap="square" rtlCol="0">
            <a:spAutoFit/>
          </a:bodyPr>
          <a:lstStyle/>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Canned goods</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Granola bars</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Juice boxes</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Diapers</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Cleaning products</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Personal hygiene products</a:t>
            </a:r>
          </a:p>
          <a:p>
            <a:endParaRPr lang="en-CA" dirty="0"/>
          </a:p>
        </p:txBody>
      </p:sp>
      <p:sp>
        <p:nvSpPr>
          <p:cNvPr id="3" name="TextBox 2"/>
          <p:cNvSpPr txBox="1"/>
          <p:nvPr/>
        </p:nvSpPr>
        <p:spPr>
          <a:xfrm>
            <a:off x="631767" y="637884"/>
            <a:ext cx="8778240" cy="1246495"/>
          </a:xfrm>
          <a:prstGeom prst="rect">
            <a:avLst/>
          </a:prstGeom>
          <a:noFill/>
        </p:spPr>
        <p:txBody>
          <a:bodyPr wrap="square" rtlCol="0">
            <a:spAutoFit/>
          </a:bodyPr>
          <a:lstStyle/>
          <a:p>
            <a:r>
              <a:rPr lang="en-US" sz="7500" dirty="0" smtClean="0">
                <a:solidFill>
                  <a:schemeClr val="accent1"/>
                </a:solidFill>
                <a:latin typeface="Calibri" panose="020F0502020204030204" pitchFamily="34" charset="0"/>
              </a:rPr>
              <a:t>What’s on the shelves</a:t>
            </a:r>
            <a:endParaRPr lang="en-CA" sz="7500" dirty="0">
              <a:solidFill>
                <a:schemeClr val="accent1"/>
              </a:solidFill>
              <a:latin typeface="Calibri" panose="020F0502020204030204" pitchFamily="34" charset="0"/>
            </a:endParaRPr>
          </a:p>
        </p:txBody>
      </p:sp>
      <p:sp>
        <p:nvSpPr>
          <p:cNvPr id="4" name="TextBox 3"/>
          <p:cNvSpPr txBox="1"/>
          <p:nvPr/>
        </p:nvSpPr>
        <p:spPr>
          <a:xfrm>
            <a:off x="5430981" y="2369128"/>
            <a:ext cx="5020887" cy="3139321"/>
          </a:xfrm>
          <a:prstGeom prst="rect">
            <a:avLst/>
          </a:prstGeom>
          <a:noFill/>
        </p:spPr>
        <p:txBody>
          <a:bodyPr wrap="square" rtlCol="0">
            <a:spAutoFit/>
          </a:bodyPr>
          <a:lstStyle/>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Rice</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Pasta</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Pudding</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Baby food</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Pet food</a:t>
            </a:r>
          </a:p>
          <a:p>
            <a:endParaRPr lang="en-CA" dirty="0"/>
          </a:p>
        </p:txBody>
      </p:sp>
    </p:spTree>
    <p:extLst>
      <p:ext uri="{BB962C8B-B14F-4D97-AF65-F5344CB8AC3E}">
        <p14:creationId xmlns:p14="http://schemas.microsoft.com/office/powerpoint/2010/main" val="18510150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media.albertalocalnews.com/images/57837sylvanlakesusanHall-library201692116212330.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228705" cy="6858000"/>
          </a:xfrm>
          <a:prstGeom prst="rect">
            <a:avLst/>
          </a:prstGeom>
          <a:noFill/>
          <a:ln>
            <a:noFill/>
          </a:ln>
        </p:spPr>
      </p:pic>
      <p:sp>
        <p:nvSpPr>
          <p:cNvPr id="3" name="TextBox 2"/>
          <p:cNvSpPr txBox="1"/>
          <p:nvPr/>
        </p:nvSpPr>
        <p:spPr>
          <a:xfrm>
            <a:off x="5353396" y="797510"/>
            <a:ext cx="3906981" cy="5262979"/>
          </a:xfrm>
          <a:prstGeom prst="rect">
            <a:avLst/>
          </a:prstGeom>
          <a:noFill/>
        </p:spPr>
        <p:txBody>
          <a:bodyPr wrap="square" rtlCol="0">
            <a:spAutoFit/>
          </a:bodyPr>
          <a:lstStyle/>
          <a:p>
            <a:r>
              <a:rPr lang="en-US" sz="2800" dirty="0" smtClean="0">
                <a:solidFill>
                  <a:schemeClr val="tx1">
                    <a:lumMod val="50000"/>
                    <a:lumOff val="50000"/>
                  </a:schemeClr>
                </a:solidFill>
                <a:latin typeface="Calibri" panose="020F0502020204030204" pitchFamily="34" charset="0"/>
              </a:rPr>
              <a:t>This was the image used </a:t>
            </a:r>
            <a:r>
              <a:rPr lang="en-US" sz="2800" dirty="0" smtClean="0">
                <a:solidFill>
                  <a:schemeClr val="tx1">
                    <a:lumMod val="50000"/>
                    <a:lumOff val="50000"/>
                  </a:schemeClr>
                </a:solidFill>
                <a:latin typeface="Calibri" panose="020F0502020204030204" pitchFamily="34" charset="0"/>
              </a:rPr>
              <a:t>in </a:t>
            </a:r>
            <a:r>
              <a:rPr lang="en-US" sz="2800" dirty="0" smtClean="0">
                <a:solidFill>
                  <a:schemeClr val="tx1">
                    <a:lumMod val="50000"/>
                    <a:lumOff val="50000"/>
                  </a:schemeClr>
                </a:solidFill>
                <a:latin typeface="Calibri" panose="020F0502020204030204" pitchFamily="34" charset="0"/>
              </a:rPr>
              <a:t>the local paper. Jeri, our Assistant Director and organizer of this project, does not like her picture taken or public recognition. When the reporter came to take the photo, she conned one of our desk clerks (Susan) into being in the picture in her place.</a:t>
            </a:r>
            <a:endParaRPr lang="en-CA" sz="2800" dirty="0">
              <a:solidFill>
                <a:schemeClr val="tx1">
                  <a:lumMod val="50000"/>
                  <a:lumOff val="50000"/>
                </a:schemeClr>
              </a:solidFill>
              <a:latin typeface="Calibri" panose="020F0502020204030204" pitchFamily="34" charset="0"/>
            </a:endParaRPr>
          </a:p>
        </p:txBody>
      </p:sp>
    </p:spTree>
    <p:extLst>
      <p:ext uri="{BB962C8B-B14F-4D97-AF65-F5344CB8AC3E}">
        <p14:creationId xmlns:p14="http://schemas.microsoft.com/office/powerpoint/2010/main" val="2636889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269" y="673331"/>
            <a:ext cx="8778240" cy="1323439"/>
          </a:xfrm>
          <a:prstGeom prst="rect">
            <a:avLst/>
          </a:prstGeom>
          <a:noFill/>
        </p:spPr>
        <p:txBody>
          <a:bodyPr wrap="square" rtlCol="0">
            <a:spAutoFit/>
          </a:bodyPr>
          <a:lstStyle/>
          <a:p>
            <a:r>
              <a:rPr lang="en-US" sz="8000" dirty="0" smtClean="0">
                <a:solidFill>
                  <a:schemeClr val="accent1"/>
                </a:solidFill>
                <a:latin typeface="Calibri" panose="020F0502020204030204" pitchFamily="34" charset="0"/>
              </a:rPr>
              <a:t>Sustainability</a:t>
            </a:r>
            <a:endParaRPr lang="en-CA" sz="8000" dirty="0">
              <a:solidFill>
                <a:schemeClr val="accent1"/>
              </a:solidFill>
              <a:latin typeface="Calibri" panose="020F0502020204030204" pitchFamily="34" charset="0"/>
            </a:endParaRPr>
          </a:p>
        </p:txBody>
      </p:sp>
      <p:sp>
        <p:nvSpPr>
          <p:cNvPr id="4" name="TextBox 3"/>
          <p:cNvSpPr txBox="1"/>
          <p:nvPr/>
        </p:nvSpPr>
        <p:spPr>
          <a:xfrm>
            <a:off x="939338" y="1996770"/>
            <a:ext cx="8088284" cy="3847207"/>
          </a:xfrm>
          <a:prstGeom prst="rect">
            <a:avLst/>
          </a:prstGeom>
          <a:noFill/>
        </p:spPr>
        <p:txBody>
          <a:bodyPr wrap="square" rtlCol="0">
            <a:spAutoFit/>
          </a:bodyPr>
          <a:lstStyle/>
          <a:p>
            <a:r>
              <a:rPr lang="en-US" sz="3600" dirty="0" smtClean="0">
                <a:solidFill>
                  <a:schemeClr val="tx1">
                    <a:lumMod val="50000"/>
                    <a:lumOff val="50000"/>
                  </a:schemeClr>
                </a:solidFill>
                <a:latin typeface="Calibri" panose="020F0502020204030204" pitchFamily="34" charset="0"/>
              </a:rPr>
              <a:t>We live in a very generous community. When we start to run low, we post on social media and we get donations in. If these posts get shared or retweeted by other agencies or groups in Sylvan, the response can be overwhelming.</a:t>
            </a:r>
          </a:p>
          <a:p>
            <a:endParaRPr lang="en-US" sz="2800" dirty="0"/>
          </a:p>
        </p:txBody>
      </p:sp>
    </p:spTree>
    <p:extLst>
      <p:ext uri="{BB962C8B-B14F-4D97-AF65-F5344CB8AC3E}">
        <p14:creationId xmlns:p14="http://schemas.microsoft.com/office/powerpoint/2010/main" val="681515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269" y="673331"/>
            <a:ext cx="8778240" cy="1323439"/>
          </a:xfrm>
          <a:prstGeom prst="rect">
            <a:avLst/>
          </a:prstGeom>
          <a:noFill/>
        </p:spPr>
        <p:txBody>
          <a:bodyPr wrap="square" rtlCol="0">
            <a:spAutoFit/>
          </a:bodyPr>
          <a:lstStyle/>
          <a:p>
            <a:r>
              <a:rPr lang="en-US" sz="8000" dirty="0" smtClean="0">
                <a:solidFill>
                  <a:schemeClr val="accent1"/>
                </a:solidFill>
                <a:latin typeface="Calibri" panose="020F0502020204030204" pitchFamily="34" charset="0"/>
              </a:rPr>
              <a:t>Sustainability</a:t>
            </a:r>
            <a:endParaRPr lang="en-CA" sz="8000" dirty="0">
              <a:solidFill>
                <a:schemeClr val="accent1"/>
              </a:solidFill>
              <a:latin typeface="Calibri" panose="020F0502020204030204" pitchFamily="34" charset="0"/>
            </a:endParaRPr>
          </a:p>
        </p:txBody>
      </p:sp>
      <p:sp>
        <p:nvSpPr>
          <p:cNvPr id="4" name="TextBox 3"/>
          <p:cNvSpPr txBox="1"/>
          <p:nvPr/>
        </p:nvSpPr>
        <p:spPr>
          <a:xfrm>
            <a:off x="939338" y="1996770"/>
            <a:ext cx="8088284" cy="3416320"/>
          </a:xfrm>
          <a:prstGeom prst="rect">
            <a:avLst/>
          </a:prstGeom>
          <a:noFill/>
        </p:spPr>
        <p:txBody>
          <a:bodyPr wrap="square" rtlCol="0">
            <a:spAutoFit/>
          </a:bodyPr>
          <a:lstStyle/>
          <a:p>
            <a:r>
              <a:rPr lang="en-US" sz="3600" dirty="0" smtClean="0">
                <a:solidFill>
                  <a:schemeClr val="tx1">
                    <a:lumMod val="50000"/>
                    <a:lumOff val="50000"/>
                  </a:schemeClr>
                </a:solidFill>
                <a:latin typeface="Calibri" panose="020F0502020204030204" pitchFamily="34" charset="0"/>
              </a:rPr>
              <a:t>At this time we are looking for long-term, regular commitments. We are approaching local businesses and service groups in order to funding on a monthly basis. $25 / month actually goes a really long way.</a:t>
            </a:r>
            <a:endParaRPr lang="en-CA" sz="3600" dirty="0">
              <a:solidFill>
                <a:schemeClr val="tx1">
                  <a:lumMod val="50000"/>
                  <a:lumOff val="50000"/>
                </a:schemeClr>
              </a:solidFill>
              <a:latin typeface="Calibri" panose="020F0502020204030204" pitchFamily="34" charset="0"/>
            </a:endParaRPr>
          </a:p>
        </p:txBody>
      </p:sp>
    </p:spTree>
    <p:extLst>
      <p:ext uri="{BB962C8B-B14F-4D97-AF65-F5344CB8AC3E}">
        <p14:creationId xmlns:p14="http://schemas.microsoft.com/office/powerpoint/2010/main" val="1466033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 y="382385"/>
            <a:ext cx="7015942" cy="1446550"/>
          </a:xfrm>
          <a:prstGeom prst="rect">
            <a:avLst/>
          </a:prstGeom>
          <a:noFill/>
        </p:spPr>
        <p:txBody>
          <a:bodyPr wrap="square" rtlCol="0">
            <a:spAutoFit/>
          </a:bodyPr>
          <a:lstStyle/>
          <a:p>
            <a:r>
              <a:rPr lang="en-US" sz="8800" dirty="0" smtClean="0">
                <a:solidFill>
                  <a:schemeClr val="accent1"/>
                </a:solidFill>
                <a:latin typeface="Calibri" panose="020F0502020204030204" pitchFamily="34" charset="0"/>
              </a:rPr>
              <a:t>Why?</a:t>
            </a:r>
            <a:endParaRPr lang="en-CA" sz="8800" dirty="0">
              <a:solidFill>
                <a:schemeClr val="accent1"/>
              </a:solidFill>
              <a:latin typeface="Calibri" panose="020F0502020204030204" pitchFamily="34" charset="0"/>
            </a:endParaRPr>
          </a:p>
        </p:txBody>
      </p:sp>
      <p:sp>
        <p:nvSpPr>
          <p:cNvPr id="3" name="TextBox 2"/>
          <p:cNvSpPr txBox="1"/>
          <p:nvPr/>
        </p:nvSpPr>
        <p:spPr>
          <a:xfrm>
            <a:off x="914400" y="2044931"/>
            <a:ext cx="7647709" cy="3477875"/>
          </a:xfrm>
          <a:prstGeom prst="rect">
            <a:avLst/>
          </a:prstGeom>
          <a:noFill/>
        </p:spPr>
        <p:txBody>
          <a:bodyPr wrap="square" rtlCol="0">
            <a:spAutoFit/>
          </a:bodyPr>
          <a:lstStyle/>
          <a:p>
            <a:pPr marL="285750" indent="-285750">
              <a:buClr>
                <a:schemeClr val="accent1"/>
              </a:buClr>
              <a:buFont typeface="Wingdings" panose="05000000000000000000" pitchFamily="2" charset="2"/>
              <a:buChar char="v"/>
            </a:pPr>
            <a:r>
              <a:rPr lang="en-US" sz="4400" dirty="0" smtClean="0">
                <a:solidFill>
                  <a:schemeClr val="tx1">
                    <a:lumMod val="50000"/>
                    <a:lumOff val="50000"/>
                  </a:schemeClr>
                </a:solidFill>
                <a:latin typeface="Calibri" panose="020F0502020204030204" pitchFamily="34" charset="0"/>
              </a:rPr>
              <a:t>“Visit a Comfortable Space”</a:t>
            </a:r>
          </a:p>
          <a:p>
            <a:pPr marL="285750" indent="-285750">
              <a:buClr>
                <a:schemeClr val="accent1"/>
              </a:buClr>
              <a:buFont typeface="Wingdings" panose="05000000000000000000" pitchFamily="2" charset="2"/>
              <a:buChar char="v"/>
            </a:pPr>
            <a:r>
              <a:rPr lang="en-US" sz="4400" dirty="0" smtClean="0">
                <a:solidFill>
                  <a:schemeClr val="tx1">
                    <a:lumMod val="50000"/>
                    <a:lumOff val="50000"/>
                  </a:schemeClr>
                </a:solidFill>
                <a:latin typeface="Calibri" panose="020F0502020204030204" pitchFamily="34" charset="0"/>
              </a:rPr>
              <a:t>“Succeed in School”</a:t>
            </a:r>
          </a:p>
          <a:p>
            <a:pPr marL="285750" indent="-285750">
              <a:buClr>
                <a:schemeClr val="accent1"/>
              </a:buClr>
              <a:buFont typeface="Wingdings" panose="05000000000000000000" pitchFamily="2" charset="2"/>
              <a:buChar char="v"/>
            </a:pPr>
            <a:r>
              <a:rPr lang="en-US" sz="4400" dirty="0" smtClean="0">
                <a:solidFill>
                  <a:schemeClr val="tx1">
                    <a:lumMod val="50000"/>
                    <a:lumOff val="50000"/>
                  </a:schemeClr>
                </a:solidFill>
                <a:latin typeface="Calibri" panose="020F0502020204030204" pitchFamily="34" charset="0"/>
              </a:rPr>
              <a:t>Maslow’s Hierarchy of Needs</a:t>
            </a:r>
          </a:p>
          <a:p>
            <a:pPr marL="285750" indent="-285750">
              <a:buClr>
                <a:schemeClr val="accent1"/>
              </a:buClr>
              <a:buFont typeface="Wingdings" panose="05000000000000000000" pitchFamily="2" charset="2"/>
              <a:buChar char="v"/>
            </a:pPr>
            <a:r>
              <a:rPr lang="en-US" sz="4400" dirty="0" smtClean="0">
                <a:solidFill>
                  <a:schemeClr val="tx1">
                    <a:lumMod val="50000"/>
                    <a:lumOff val="50000"/>
                  </a:schemeClr>
                </a:solidFill>
                <a:latin typeface="Calibri" panose="020F0502020204030204" pitchFamily="34" charset="0"/>
              </a:rPr>
              <a:t>Because we saw a need and decided to fill it.</a:t>
            </a:r>
            <a:endParaRPr lang="en-CA" sz="4400" dirty="0">
              <a:solidFill>
                <a:schemeClr val="tx1">
                  <a:lumMod val="50000"/>
                  <a:lumOff val="50000"/>
                </a:schemeClr>
              </a:solidFill>
              <a:latin typeface="Calibri" panose="020F0502020204030204" pitchFamily="34" charset="0"/>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6189172" y="3146985"/>
            <a:ext cx="5648152" cy="3885929"/>
          </a:xfrm>
          <a:prstGeom prst="rect">
            <a:avLst/>
          </a:prstGeom>
        </p:spPr>
      </p:pic>
    </p:spTree>
    <p:extLst>
      <p:ext uri="{BB962C8B-B14F-4D97-AF65-F5344CB8AC3E}">
        <p14:creationId xmlns:p14="http://schemas.microsoft.com/office/powerpoint/2010/main" val="3460803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4074614477"/>
              </p:ext>
            </p:extLst>
          </p:nvPr>
        </p:nvGraphicFramePr>
        <p:xfrm>
          <a:off x="-616" y="0"/>
          <a:ext cx="12192616" cy="6856958"/>
        </p:xfrm>
        <a:graphic>
          <a:graphicData uri="http://schemas.openxmlformats.org/presentationml/2006/ole">
            <mc:AlternateContent xmlns:mc="http://schemas.openxmlformats.org/markup-compatibility/2006">
              <mc:Choice xmlns:v="urn:schemas-microsoft-com:vml" Requires="v">
                <p:oleObj spid="_x0000_s1036" name="Presentation" r:id="rId3" imgW="6094298" imgH="3427375" progId="PowerPoint.Show.12">
                  <p:embed/>
                </p:oleObj>
              </mc:Choice>
              <mc:Fallback>
                <p:oleObj name="Presentation" r:id="rId3" imgW="6094298" imgH="3427375" progId="PowerPoint.Show.12">
                  <p:embed/>
                  <p:pic>
                    <p:nvPicPr>
                      <p:cNvPr id="0" name=""/>
                      <p:cNvPicPr/>
                      <p:nvPr/>
                    </p:nvPicPr>
                    <p:blipFill>
                      <a:blip r:embed="rId4"/>
                      <a:stretch>
                        <a:fillRect/>
                      </a:stretch>
                    </p:blipFill>
                    <p:spPr>
                      <a:xfrm>
                        <a:off x="-616" y="0"/>
                        <a:ext cx="12192616" cy="6856958"/>
                      </a:xfrm>
                      <a:prstGeom prst="rect">
                        <a:avLst/>
                      </a:prstGeom>
                    </p:spPr>
                  </p:pic>
                </p:oleObj>
              </mc:Fallback>
            </mc:AlternateContent>
          </a:graphicData>
        </a:graphic>
      </p:graphicFrame>
    </p:spTree>
    <p:extLst>
      <p:ext uri="{BB962C8B-B14F-4D97-AF65-F5344CB8AC3E}">
        <p14:creationId xmlns:p14="http://schemas.microsoft.com/office/powerpoint/2010/main" val="376252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verb" presetSubtype="0" fill="hold" nodeType="withEffect">
                                  <p:stCondLst>
                                    <p:cond delay="0"/>
                                  </p:stCondLst>
                                  <p:childTnLst>
                                    <p:cmd type="verb" cmd="0">
                                      <p:cBhvr>
                                        <p:cTn id="6" dur="1"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0902" y="789709"/>
            <a:ext cx="7813963" cy="5509200"/>
          </a:xfrm>
          <a:prstGeom prst="rect">
            <a:avLst/>
          </a:prstGeom>
          <a:noFill/>
        </p:spPr>
        <p:txBody>
          <a:bodyPr wrap="square" rtlCol="0">
            <a:spAutoFit/>
          </a:bodyPr>
          <a:lstStyle/>
          <a:p>
            <a:r>
              <a:rPr lang="en-US" sz="8000" dirty="0" smtClean="0">
                <a:solidFill>
                  <a:schemeClr val="accent1"/>
                </a:solidFill>
              </a:rPr>
              <a:t>Who We Are:</a:t>
            </a:r>
          </a:p>
          <a:p>
            <a:endParaRPr lang="en-US" dirty="0"/>
          </a:p>
          <a:p>
            <a:pPr lvl="8"/>
            <a:endParaRPr lang="en-US" sz="3200" b="1" dirty="0" smtClean="0">
              <a:solidFill>
                <a:schemeClr val="accent1">
                  <a:lumMod val="75000"/>
                </a:schemeClr>
              </a:solidFill>
            </a:endParaRPr>
          </a:p>
          <a:p>
            <a:pPr lvl="8"/>
            <a:endParaRPr lang="en-US" sz="3200" b="1" dirty="0">
              <a:solidFill>
                <a:schemeClr val="accent1">
                  <a:lumMod val="75000"/>
                </a:schemeClr>
              </a:solidFill>
            </a:endParaRPr>
          </a:p>
          <a:p>
            <a:pPr lvl="8"/>
            <a:r>
              <a:rPr lang="en-US" sz="3200" b="1" dirty="0" smtClean="0">
                <a:solidFill>
                  <a:schemeClr val="accent1">
                    <a:lumMod val="75000"/>
                  </a:schemeClr>
                </a:solidFill>
              </a:rPr>
              <a:t>Caroline Vandriel</a:t>
            </a:r>
            <a:r>
              <a:rPr lang="en-US" dirty="0" smtClean="0"/>
              <a:t>, </a:t>
            </a:r>
            <a:r>
              <a:rPr lang="en-US" dirty="0" smtClean="0">
                <a:solidFill>
                  <a:schemeClr val="tx1">
                    <a:lumMod val="50000"/>
                    <a:lumOff val="50000"/>
                  </a:schemeClr>
                </a:solidFill>
              </a:rPr>
              <a:t>MLIS</a:t>
            </a:r>
          </a:p>
          <a:p>
            <a:pPr lvl="8"/>
            <a:r>
              <a:rPr lang="en-US" dirty="0" smtClean="0">
                <a:solidFill>
                  <a:schemeClr val="tx1">
                    <a:lumMod val="50000"/>
                    <a:lumOff val="50000"/>
                  </a:schemeClr>
                </a:solidFill>
              </a:rPr>
              <a:t>Library Director</a:t>
            </a:r>
          </a:p>
          <a:p>
            <a:pPr lvl="8"/>
            <a:r>
              <a:rPr lang="en-US" dirty="0" smtClean="0">
                <a:solidFill>
                  <a:schemeClr val="tx1">
                    <a:lumMod val="50000"/>
                    <a:lumOff val="50000"/>
                  </a:schemeClr>
                </a:solidFill>
              </a:rPr>
              <a:t>Sylvan Lake Municipal Library</a:t>
            </a:r>
          </a:p>
          <a:p>
            <a:endParaRPr lang="en-US" dirty="0"/>
          </a:p>
          <a:p>
            <a:endParaRPr lang="en-US" dirty="0" smtClean="0"/>
          </a:p>
          <a:p>
            <a:endParaRPr lang="en-US" dirty="0"/>
          </a:p>
          <a:p>
            <a:pPr lvl="8"/>
            <a:r>
              <a:rPr lang="en-US" sz="3200" b="1" dirty="0" smtClean="0">
                <a:solidFill>
                  <a:schemeClr val="accent1">
                    <a:lumMod val="75000"/>
                  </a:schemeClr>
                </a:solidFill>
              </a:rPr>
              <a:t>Nicole Bannick</a:t>
            </a:r>
          </a:p>
          <a:p>
            <a:pPr lvl="8"/>
            <a:r>
              <a:rPr lang="en-US" dirty="0" smtClean="0">
                <a:solidFill>
                  <a:schemeClr val="tx1">
                    <a:lumMod val="50000"/>
                    <a:lumOff val="50000"/>
                  </a:schemeClr>
                </a:solidFill>
              </a:rPr>
              <a:t>Program Coordinator</a:t>
            </a:r>
          </a:p>
          <a:p>
            <a:pPr lvl="8"/>
            <a:r>
              <a:rPr lang="en-US" dirty="0" err="1" smtClean="0">
                <a:solidFill>
                  <a:schemeClr val="tx1">
                    <a:lumMod val="50000"/>
                    <a:lumOff val="50000"/>
                  </a:schemeClr>
                </a:solidFill>
              </a:rPr>
              <a:t>Camrose</a:t>
            </a:r>
            <a:r>
              <a:rPr lang="en-US" dirty="0" smtClean="0">
                <a:solidFill>
                  <a:schemeClr val="tx1">
                    <a:lumMod val="50000"/>
                    <a:lumOff val="50000"/>
                  </a:schemeClr>
                </a:solidFill>
              </a:rPr>
              <a:t> Public Library</a:t>
            </a:r>
            <a:endParaRPr lang="en-CA" dirty="0">
              <a:solidFill>
                <a:schemeClr val="tx1">
                  <a:lumMod val="50000"/>
                  <a:lumOff val="50000"/>
                </a:schemeClr>
              </a:solidFill>
            </a:endParaRPr>
          </a:p>
        </p:txBody>
      </p:sp>
    </p:spTree>
    <p:extLst>
      <p:ext uri="{BB962C8B-B14F-4D97-AF65-F5344CB8AC3E}">
        <p14:creationId xmlns:p14="http://schemas.microsoft.com/office/powerpoint/2010/main" val="467451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445985" cy="6858000"/>
          </a:xfrm>
          <a:prstGeom prst="rect">
            <a:avLst/>
          </a:prstGeom>
        </p:spPr>
      </p:pic>
    </p:spTree>
    <p:extLst>
      <p:ext uri="{BB962C8B-B14F-4D97-AF65-F5344CB8AC3E}">
        <p14:creationId xmlns:p14="http://schemas.microsoft.com/office/powerpoint/2010/main" val="3410370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269" y="673331"/>
            <a:ext cx="8778240" cy="1446550"/>
          </a:xfrm>
          <a:prstGeom prst="rect">
            <a:avLst/>
          </a:prstGeom>
          <a:noFill/>
        </p:spPr>
        <p:txBody>
          <a:bodyPr wrap="square" rtlCol="0">
            <a:spAutoFit/>
          </a:bodyPr>
          <a:lstStyle/>
          <a:p>
            <a:r>
              <a:rPr lang="en-US" sz="8800" dirty="0" smtClean="0">
                <a:solidFill>
                  <a:schemeClr val="accent1"/>
                </a:solidFill>
                <a:latin typeface="Calibri" panose="020F0502020204030204" pitchFamily="34" charset="0"/>
              </a:rPr>
              <a:t>What is it?</a:t>
            </a:r>
            <a:endParaRPr lang="en-CA" sz="8800" dirty="0">
              <a:solidFill>
                <a:schemeClr val="accent1"/>
              </a:solidFill>
              <a:latin typeface="Calibri" panose="020F0502020204030204" pitchFamily="34" charset="0"/>
            </a:endParaRPr>
          </a:p>
        </p:txBody>
      </p:sp>
      <p:sp>
        <p:nvSpPr>
          <p:cNvPr id="3" name="TextBox 2"/>
          <p:cNvSpPr txBox="1"/>
          <p:nvPr/>
        </p:nvSpPr>
        <p:spPr>
          <a:xfrm>
            <a:off x="698269" y="2585258"/>
            <a:ext cx="8545484" cy="3139321"/>
          </a:xfrm>
          <a:prstGeom prst="rect">
            <a:avLst/>
          </a:prstGeom>
          <a:noFill/>
        </p:spPr>
        <p:txBody>
          <a:bodyPr wrap="square" rtlCol="0">
            <a:spAutoFit/>
          </a:bodyPr>
          <a:lstStyle/>
          <a:p>
            <a:r>
              <a:rPr lang="en-US" sz="3600" dirty="0" smtClean="0">
                <a:solidFill>
                  <a:schemeClr val="tx1">
                    <a:lumMod val="50000"/>
                    <a:lumOff val="50000"/>
                  </a:schemeClr>
                </a:solidFill>
                <a:latin typeface="Calibri" panose="020F0502020204030204" pitchFamily="34" charset="0"/>
              </a:rPr>
              <a:t>The Little Free Pantry operates on the same principles as a Little Free Library, except food is used instead of books.</a:t>
            </a:r>
          </a:p>
          <a:p>
            <a:endParaRPr lang="en-US" sz="3600" dirty="0">
              <a:solidFill>
                <a:schemeClr val="tx1">
                  <a:lumMod val="50000"/>
                  <a:lumOff val="50000"/>
                </a:schemeClr>
              </a:solidFill>
              <a:latin typeface="Calibri" panose="020F0502020204030204" pitchFamily="34" charset="0"/>
            </a:endParaRPr>
          </a:p>
          <a:p>
            <a:r>
              <a:rPr lang="en-US" sz="3600" dirty="0" smtClean="0">
                <a:solidFill>
                  <a:schemeClr val="tx1">
                    <a:lumMod val="50000"/>
                    <a:lumOff val="50000"/>
                  </a:schemeClr>
                </a:solidFill>
                <a:latin typeface="Calibri" panose="020F0502020204030204" pitchFamily="34" charset="0"/>
              </a:rPr>
              <a:t>Those who have, give; those who need, take.</a:t>
            </a:r>
          </a:p>
          <a:p>
            <a:endParaRPr lang="en-CA" dirty="0"/>
          </a:p>
        </p:txBody>
      </p:sp>
    </p:spTree>
    <p:extLst>
      <p:ext uri="{BB962C8B-B14F-4D97-AF65-F5344CB8AC3E}">
        <p14:creationId xmlns:p14="http://schemas.microsoft.com/office/powerpoint/2010/main" val="3532862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269" y="673331"/>
            <a:ext cx="8778240" cy="1446550"/>
          </a:xfrm>
          <a:prstGeom prst="rect">
            <a:avLst/>
          </a:prstGeom>
          <a:noFill/>
        </p:spPr>
        <p:txBody>
          <a:bodyPr wrap="square" rtlCol="0">
            <a:spAutoFit/>
          </a:bodyPr>
          <a:lstStyle/>
          <a:p>
            <a:r>
              <a:rPr lang="en-US" sz="8800" dirty="0" smtClean="0">
                <a:solidFill>
                  <a:schemeClr val="accent1"/>
                </a:solidFill>
                <a:latin typeface="Calibri" panose="020F0502020204030204" pitchFamily="34" charset="0"/>
              </a:rPr>
              <a:t>Origin Story</a:t>
            </a:r>
            <a:endParaRPr lang="en-CA" sz="8800" dirty="0">
              <a:solidFill>
                <a:schemeClr val="accent1"/>
              </a:solidFill>
              <a:latin typeface="Calibri" panose="020F0502020204030204" pitchFamily="34" charset="0"/>
            </a:endParaRPr>
          </a:p>
        </p:txBody>
      </p:sp>
      <p:sp>
        <p:nvSpPr>
          <p:cNvPr id="3" name="TextBox 2"/>
          <p:cNvSpPr txBox="1"/>
          <p:nvPr/>
        </p:nvSpPr>
        <p:spPr>
          <a:xfrm>
            <a:off x="698269" y="2585258"/>
            <a:ext cx="8545484" cy="3139321"/>
          </a:xfrm>
          <a:prstGeom prst="rect">
            <a:avLst/>
          </a:prstGeom>
          <a:noFill/>
        </p:spPr>
        <p:txBody>
          <a:bodyPr wrap="square" rtlCol="0">
            <a:spAutoFit/>
          </a:bodyPr>
          <a:lstStyle/>
          <a:p>
            <a:r>
              <a:rPr lang="en-US" sz="3600" dirty="0" smtClean="0">
                <a:solidFill>
                  <a:schemeClr val="tx1">
                    <a:lumMod val="50000"/>
                    <a:lumOff val="50000"/>
                  </a:schemeClr>
                </a:solidFill>
                <a:latin typeface="Calibri" panose="020F0502020204030204" pitchFamily="34" charset="0"/>
              </a:rPr>
              <a:t>Kids would be at the library all day, then ask staff if there was anything they could eat.</a:t>
            </a:r>
          </a:p>
          <a:p>
            <a:endParaRPr lang="en-US" sz="3600" dirty="0">
              <a:solidFill>
                <a:schemeClr val="tx1">
                  <a:lumMod val="50000"/>
                  <a:lumOff val="50000"/>
                </a:schemeClr>
              </a:solidFill>
              <a:latin typeface="Calibri" panose="020F0502020204030204" pitchFamily="34" charset="0"/>
            </a:endParaRPr>
          </a:p>
          <a:p>
            <a:r>
              <a:rPr lang="en-US" sz="3600" dirty="0" smtClean="0">
                <a:solidFill>
                  <a:schemeClr val="tx1">
                    <a:lumMod val="50000"/>
                    <a:lumOff val="50000"/>
                  </a:schemeClr>
                </a:solidFill>
                <a:latin typeface="Calibri" panose="020F0502020204030204" pitchFamily="34" charset="0"/>
              </a:rPr>
              <a:t>Our local food bank is open for only three hours a week: Wednesday mornings, 9-12.</a:t>
            </a:r>
          </a:p>
          <a:p>
            <a:endParaRPr lang="en-CA" dirty="0"/>
          </a:p>
        </p:txBody>
      </p:sp>
    </p:spTree>
    <p:extLst>
      <p:ext uri="{BB962C8B-B14F-4D97-AF65-F5344CB8AC3E}">
        <p14:creationId xmlns:p14="http://schemas.microsoft.com/office/powerpoint/2010/main" val="2933049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4714" r="11757" b="15791"/>
          <a:stretch/>
        </p:blipFill>
        <p:spPr>
          <a:xfrm rot="16200000">
            <a:off x="-457198" y="1554477"/>
            <a:ext cx="6051662" cy="357447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143" y="315882"/>
            <a:ext cx="3630712" cy="6061015"/>
          </a:xfrm>
          <a:prstGeom prst="rect">
            <a:avLst/>
          </a:prstGeom>
        </p:spPr>
      </p:pic>
    </p:spTree>
    <p:extLst>
      <p:ext uri="{BB962C8B-B14F-4D97-AF65-F5344CB8AC3E}">
        <p14:creationId xmlns:p14="http://schemas.microsoft.com/office/powerpoint/2010/main" val="3089396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269" y="673331"/>
            <a:ext cx="8778240" cy="1446550"/>
          </a:xfrm>
          <a:prstGeom prst="rect">
            <a:avLst/>
          </a:prstGeom>
          <a:noFill/>
        </p:spPr>
        <p:txBody>
          <a:bodyPr wrap="square" rtlCol="0">
            <a:spAutoFit/>
          </a:bodyPr>
          <a:lstStyle/>
          <a:p>
            <a:r>
              <a:rPr lang="en-US" sz="8800" dirty="0" smtClean="0">
                <a:solidFill>
                  <a:schemeClr val="accent1"/>
                </a:solidFill>
                <a:latin typeface="Calibri" panose="020F0502020204030204" pitchFamily="34" charset="0"/>
              </a:rPr>
              <a:t>How does it work?</a:t>
            </a:r>
            <a:endParaRPr lang="en-CA" sz="8800" dirty="0">
              <a:solidFill>
                <a:schemeClr val="accent1"/>
              </a:solidFill>
              <a:latin typeface="Calibri" panose="020F0502020204030204" pitchFamily="34" charset="0"/>
            </a:endParaRPr>
          </a:p>
        </p:txBody>
      </p:sp>
      <p:sp>
        <p:nvSpPr>
          <p:cNvPr id="3" name="TextBox 2"/>
          <p:cNvSpPr txBox="1"/>
          <p:nvPr/>
        </p:nvSpPr>
        <p:spPr>
          <a:xfrm>
            <a:off x="698269" y="2369128"/>
            <a:ext cx="8088283" cy="4247317"/>
          </a:xfrm>
          <a:prstGeom prst="rect">
            <a:avLst/>
          </a:prstGeom>
          <a:noFill/>
        </p:spPr>
        <p:txBody>
          <a:bodyPr wrap="square" rtlCol="0">
            <a:spAutoFit/>
          </a:bodyPr>
          <a:lstStyle/>
          <a:p>
            <a:r>
              <a:rPr lang="en-US" sz="3600" dirty="0" smtClean="0">
                <a:solidFill>
                  <a:schemeClr val="tx1">
                    <a:lumMod val="50000"/>
                    <a:lumOff val="50000"/>
                  </a:schemeClr>
                </a:solidFill>
                <a:latin typeface="Calibri" panose="020F0502020204030204" pitchFamily="34" charset="0"/>
              </a:rPr>
              <a:t>People donate food items and staff restock the shelves on a regular basis.</a:t>
            </a:r>
          </a:p>
          <a:p>
            <a:endParaRPr lang="en-US" sz="3600" dirty="0">
              <a:solidFill>
                <a:schemeClr val="tx1">
                  <a:lumMod val="50000"/>
                  <a:lumOff val="50000"/>
                </a:schemeClr>
              </a:solidFill>
              <a:latin typeface="Calibri" panose="020F0502020204030204" pitchFamily="34" charset="0"/>
            </a:endParaRPr>
          </a:p>
          <a:p>
            <a:r>
              <a:rPr lang="en-US" sz="3600" dirty="0" smtClean="0">
                <a:solidFill>
                  <a:schemeClr val="tx1">
                    <a:lumMod val="50000"/>
                    <a:lumOff val="50000"/>
                  </a:schemeClr>
                </a:solidFill>
                <a:latin typeface="Calibri" panose="020F0502020204030204" pitchFamily="34" charset="0"/>
              </a:rPr>
              <a:t>The pantry is in a discrete part of the library and those in need are directed to it, to take as much, or as little as they need.</a:t>
            </a:r>
          </a:p>
          <a:p>
            <a:endParaRPr lang="en-CA" dirty="0"/>
          </a:p>
        </p:txBody>
      </p:sp>
    </p:spTree>
    <p:extLst>
      <p:ext uri="{BB962C8B-B14F-4D97-AF65-F5344CB8AC3E}">
        <p14:creationId xmlns:p14="http://schemas.microsoft.com/office/powerpoint/2010/main" val="26271050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553" y="38781"/>
            <a:ext cx="5311832" cy="6784952"/>
          </a:xfrm>
          <a:prstGeom prst="rect">
            <a:avLst/>
          </a:prstGeom>
        </p:spPr>
      </p:pic>
    </p:spTree>
    <p:extLst>
      <p:ext uri="{BB962C8B-B14F-4D97-AF65-F5344CB8AC3E}">
        <p14:creationId xmlns:p14="http://schemas.microsoft.com/office/powerpoint/2010/main" val="3392142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269" y="673331"/>
            <a:ext cx="8778240" cy="1446550"/>
          </a:xfrm>
          <a:prstGeom prst="rect">
            <a:avLst/>
          </a:prstGeom>
          <a:noFill/>
        </p:spPr>
        <p:txBody>
          <a:bodyPr wrap="square" rtlCol="0">
            <a:spAutoFit/>
          </a:bodyPr>
          <a:lstStyle/>
          <a:p>
            <a:r>
              <a:rPr lang="en-US" sz="8800" dirty="0" smtClean="0">
                <a:solidFill>
                  <a:schemeClr val="accent1"/>
                </a:solidFill>
                <a:latin typeface="Calibri" panose="020F0502020204030204" pitchFamily="34" charset="0"/>
              </a:rPr>
              <a:t>Who gives?</a:t>
            </a:r>
            <a:endParaRPr lang="en-CA" sz="8800" dirty="0">
              <a:solidFill>
                <a:schemeClr val="accent1"/>
              </a:solidFill>
              <a:latin typeface="Calibri" panose="020F0502020204030204" pitchFamily="34" charset="0"/>
            </a:endParaRPr>
          </a:p>
        </p:txBody>
      </p:sp>
      <p:sp>
        <p:nvSpPr>
          <p:cNvPr id="3" name="TextBox 2"/>
          <p:cNvSpPr txBox="1"/>
          <p:nvPr/>
        </p:nvSpPr>
        <p:spPr>
          <a:xfrm>
            <a:off x="698269" y="2394066"/>
            <a:ext cx="8088283" cy="3693319"/>
          </a:xfrm>
          <a:prstGeom prst="rect">
            <a:avLst/>
          </a:prstGeom>
          <a:noFill/>
        </p:spPr>
        <p:txBody>
          <a:bodyPr wrap="square" rtlCol="0">
            <a:spAutoFit/>
          </a:bodyPr>
          <a:lstStyle/>
          <a:p>
            <a:pPr marL="571500" indent="-571500">
              <a:buClr>
                <a:schemeClr val="accent2"/>
              </a:buClr>
              <a:buFont typeface="Wingdings" panose="05000000000000000000" pitchFamily="2" charset="2"/>
              <a:buChar char="v"/>
            </a:pPr>
            <a:r>
              <a:rPr lang="en-US" sz="3600" dirty="0">
                <a:solidFill>
                  <a:schemeClr val="tx1">
                    <a:lumMod val="50000"/>
                    <a:lumOff val="50000"/>
                  </a:schemeClr>
                </a:solidFill>
                <a:latin typeface="Calibri" panose="020F0502020204030204" pitchFamily="34" charset="0"/>
              </a:rPr>
              <a:t>S</a:t>
            </a:r>
            <a:r>
              <a:rPr lang="en-US" sz="3600" dirty="0" smtClean="0">
                <a:solidFill>
                  <a:schemeClr val="tx1">
                    <a:lumMod val="50000"/>
                    <a:lumOff val="50000"/>
                  </a:schemeClr>
                </a:solidFill>
                <a:latin typeface="Calibri" panose="020F0502020204030204" pitchFamily="34" charset="0"/>
              </a:rPr>
              <a:t>taff (not asked to)</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Regular patrons</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People who have read about it and come specifically to the library to give</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Other Sylvan Agencies</a:t>
            </a:r>
          </a:p>
          <a:p>
            <a:pPr marL="571500" indent="-571500">
              <a:buClr>
                <a:schemeClr val="accent2"/>
              </a:buClr>
              <a:buFont typeface="Wingdings" panose="05000000000000000000" pitchFamily="2" charset="2"/>
              <a:buChar char="v"/>
            </a:pPr>
            <a:r>
              <a:rPr lang="en-US" sz="3600" dirty="0" smtClean="0">
                <a:solidFill>
                  <a:schemeClr val="tx1">
                    <a:lumMod val="50000"/>
                    <a:lumOff val="50000"/>
                  </a:schemeClr>
                </a:solidFill>
                <a:latin typeface="Calibri" panose="020F0502020204030204" pitchFamily="34" charset="0"/>
              </a:rPr>
              <a:t>Kids</a:t>
            </a:r>
          </a:p>
          <a:p>
            <a:endParaRPr lang="en-CA" dirty="0"/>
          </a:p>
        </p:txBody>
      </p:sp>
    </p:spTree>
    <p:extLst>
      <p:ext uri="{BB962C8B-B14F-4D97-AF65-F5344CB8AC3E}">
        <p14:creationId xmlns:p14="http://schemas.microsoft.com/office/powerpoint/2010/main" val="186102994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580</TotalTime>
  <Words>512</Words>
  <Application>Microsoft Office PowerPoint</Application>
  <PresentationFormat>Widescreen</PresentationFormat>
  <Paragraphs>68</Paragraphs>
  <Slides>19</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Calibri</vt:lpstr>
      <vt:lpstr>Trebuchet MS</vt:lpstr>
      <vt:lpstr>Verdana</vt:lpstr>
      <vt:lpstr>Wingdings</vt:lpstr>
      <vt:lpstr>Wingdings 3</vt:lpstr>
      <vt:lpstr>Facet</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Vandriel</dc:creator>
  <cp:lastModifiedBy>Caroline Vandriel</cp:lastModifiedBy>
  <cp:revision>30</cp:revision>
  <dcterms:created xsi:type="dcterms:W3CDTF">2017-03-15T18:21:24Z</dcterms:created>
  <dcterms:modified xsi:type="dcterms:W3CDTF">2017-04-25T18:03:47Z</dcterms:modified>
</cp:coreProperties>
</file>