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8" r:id="rId3"/>
    <p:sldId id="291" r:id="rId4"/>
    <p:sldId id="292" r:id="rId5"/>
    <p:sldId id="271" r:id="rId6"/>
    <p:sldId id="272" r:id="rId7"/>
    <p:sldId id="276" r:id="rId8"/>
    <p:sldId id="273" r:id="rId9"/>
    <p:sldId id="293" r:id="rId10"/>
    <p:sldId id="277" r:id="rId11"/>
    <p:sldId id="278" r:id="rId12"/>
    <p:sldId id="294" r:id="rId13"/>
    <p:sldId id="281" r:id="rId14"/>
    <p:sldId id="290" r:id="rId15"/>
    <p:sldId id="284" r:id="rId16"/>
    <p:sldId id="285" r:id="rId17"/>
    <p:sldId id="286" r:id="rId18"/>
    <p:sldId id="287" r:id="rId19"/>
    <p:sldId id="288" r:id="rId20"/>
    <p:sldId id="295" r:id="rId21"/>
    <p:sldId id="289" r:id="rId22"/>
    <p:sldId id="282" r:id="rId23"/>
    <p:sldId id="283" r:id="rId24"/>
    <p:sldId id="25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BADB"/>
    <a:srgbClr val="9BE5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384" autoAdjust="0"/>
  </p:normalViewPr>
  <p:slideViewPr>
    <p:cSldViewPr>
      <p:cViewPr varScale="1">
        <p:scale>
          <a:sx n="48" d="100"/>
          <a:sy n="48" d="100"/>
        </p:scale>
        <p:origin x="63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0B315-4910-422D-B68A-45DD34E8438F}" type="datetimeFigureOut">
              <a:rPr lang="en-CA" smtClean="0"/>
              <a:t>2018/05/09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D95BCB-2FE1-4BD2-A448-103A9E74803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4279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95BCB-2FE1-4BD2-A448-103A9E748036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330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D95BCB-2FE1-4BD2-A448-103A9E748036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7415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269E-9CF2-4BE4-8E46-E99C028456AE}" type="datetimeFigureOut">
              <a:rPr lang="en-CA" smtClean="0"/>
              <a:t>2018/05/09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b="1" dirty="0" smtClean="0"/>
              <a:t>BC Library Conference </a:t>
            </a:r>
            <a:r>
              <a:rPr lang="en-CA" dirty="0" smtClean="0"/>
              <a:t>2018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89CF-547C-4439-9A3F-43A8701EED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621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269E-9CF2-4BE4-8E46-E99C028456AE}" type="datetimeFigureOut">
              <a:rPr lang="en-CA" smtClean="0"/>
              <a:t>2018/05/09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b="1" dirty="0" smtClean="0"/>
              <a:t>BC Library Conference </a:t>
            </a:r>
            <a:r>
              <a:rPr lang="en-CA" dirty="0" smtClean="0"/>
              <a:t>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89CF-547C-4439-9A3F-43A8701EED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824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269E-9CF2-4BE4-8E46-E99C028456AE}" type="datetimeFigureOut">
              <a:rPr lang="en-CA" smtClean="0"/>
              <a:t>2018/05/09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b="1" dirty="0" smtClean="0"/>
              <a:t>BC Library Conference </a:t>
            </a:r>
            <a:r>
              <a:rPr lang="en-CA" dirty="0" smtClean="0"/>
              <a:t>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89CF-547C-4439-9A3F-43A8701EED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6368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274638"/>
            <a:ext cx="6019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600200"/>
            <a:ext cx="60198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43400" y="6324600"/>
            <a:ext cx="2895600" cy="365125"/>
          </a:xfrm>
        </p:spPr>
        <p:txBody>
          <a:bodyPr/>
          <a:lstStyle/>
          <a:p>
            <a:r>
              <a:rPr lang="en-CA" b="1" dirty="0" smtClean="0"/>
              <a:t>BC Library Conference </a:t>
            </a:r>
            <a:r>
              <a:rPr lang="en-CA" dirty="0" smtClean="0"/>
              <a:t>2018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1D4189CF-547C-4439-9A3F-43A8701EEDDD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13271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3"/>
          <p:cNvSpPr txBox="1"/>
          <p:nvPr userDrawn="1"/>
        </p:nvSpPr>
        <p:spPr>
          <a:xfrm>
            <a:off x="152400" y="1600200"/>
            <a:ext cx="2057400" cy="1600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en-US" sz="1400" dirty="0" smtClean="0">
                <a:solidFill>
                  <a:srgbClr val="FFFFFF"/>
                </a:solidFill>
                <a:effectLst/>
                <a:latin typeface="Arial"/>
                <a:ea typeface="ＭＳ 明朝"/>
                <a:cs typeface="Times New Roman"/>
              </a:rPr>
              <a:t>BC </a:t>
            </a:r>
            <a:r>
              <a:rPr lang="en-US" sz="1400" dirty="0">
                <a:solidFill>
                  <a:srgbClr val="FFFFFF"/>
                </a:solidFill>
                <a:effectLst/>
                <a:latin typeface="Arial"/>
                <a:ea typeface="ＭＳ 明朝"/>
                <a:cs typeface="Times New Roman"/>
              </a:rPr>
              <a:t>Library Conference:</a:t>
            </a:r>
            <a:endParaRPr lang="en-CA" sz="1200" dirty="0">
              <a:effectLst/>
              <a:ea typeface="ＭＳ 明朝"/>
              <a:cs typeface="Times New Roman"/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en-US" sz="1400" dirty="0">
                <a:solidFill>
                  <a:srgbClr val="FFFFFF"/>
                </a:solidFill>
                <a:effectLst/>
                <a:latin typeface="Arial"/>
                <a:ea typeface="ＭＳ 明朝"/>
                <a:cs typeface="Times New Roman"/>
              </a:rPr>
              <a:t>May 9-11, 2018</a:t>
            </a:r>
            <a:endParaRPr lang="en-CA" sz="1200" dirty="0">
              <a:effectLst/>
              <a:ea typeface="ＭＳ 明朝"/>
              <a:cs typeface="Times New Roman"/>
            </a:endParaRPr>
          </a:p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n-US" sz="1400" b="1" dirty="0">
                <a:solidFill>
                  <a:srgbClr val="FFFFFF"/>
                </a:solidFill>
                <a:effectLst/>
                <a:latin typeface="Garamond"/>
                <a:ea typeface="ＭＳ 明朝"/>
                <a:cs typeface="Times New Roman"/>
              </a:rPr>
              <a:t> </a:t>
            </a:r>
            <a:endParaRPr lang="en-CA" sz="1200" dirty="0">
              <a:effectLst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1261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399" y="4406900"/>
            <a:ext cx="567531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9399" y="2906713"/>
            <a:ext cx="56753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6324600"/>
            <a:ext cx="2895600" cy="365125"/>
          </a:xfrm>
        </p:spPr>
        <p:txBody>
          <a:bodyPr/>
          <a:lstStyle/>
          <a:p>
            <a:r>
              <a:rPr lang="en-CA" b="1" dirty="0" smtClean="0"/>
              <a:t>BC Library Conference </a:t>
            </a:r>
            <a:r>
              <a:rPr lang="en-CA" dirty="0" smtClean="0"/>
              <a:t>2018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01000" y="6356350"/>
            <a:ext cx="685800" cy="365125"/>
          </a:xfrm>
        </p:spPr>
        <p:txBody>
          <a:bodyPr/>
          <a:lstStyle/>
          <a:p>
            <a:fld id="{1D4189CF-547C-4439-9A3F-43A8701EEDDD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6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1327150" cy="11055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Box 3"/>
          <p:cNvSpPr txBox="1"/>
          <p:nvPr userDrawn="1"/>
        </p:nvSpPr>
        <p:spPr>
          <a:xfrm>
            <a:off x="152400" y="1600200"/>
            <a:ext cx="2057400" cy="1600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en-US" sz="1400" dirty="0" smtClean="0">
                <a:solidFill>
                  <a:srgbClr val="FFFFFF"/>
                </a:solidFill>
                <a:effectLst/>
                <a:latin typeface="Arial"/>
                <a:ea typeface="ＭＳ 明朝"/>
                <a:cs typeface="Times New Roman"/>
              </a:rPr>
              <a:t>BC </a:t>
            </a:r>
            <a:r>
              <a:rPr lang="en-US" sz="1400" dirty="0">
                <a:solidFill>
                  <a:srgbClr val="FFFFFF"/>
                </a:solidFill>
                <a:effectLst/>
                <a:latin typeface="Arial"/>
                <a:ea typeface="ＭＳ 明朝"/>
                <a:cs typeface="Times New Roman"/>
              </a:rPr>
              <a:t>Library Conference:</a:t>
            </a:r>
            <a:endParaRPr lang="en-CA" sz="1200" dirty="0">
              <a:effectLst/>
              <a:ea typeface="ＭＳ 明朝"/>
              <a:cs typeface="Times New Roman"/>
            </a:endParaRPr>
          </a:p>
          <a:p>
            <a:pPr algn="ctr">
              <a:lnSpc>
                <a:spcPct val="80000"/>
              </a:lnSpc>
              <a:spcAft>
                <a:spcPts val="0"/>
              </a:spcAft>
            </a:pPr>
            <a:r>
              <a:rPr lang="en-US" sz="1400" dirty="0">
                <a:solidFill>
                  <a:srgbClr val="FFFFFF"/>
                </a:solidFill>
                <a:effectLst/>
                <a:latin typeface="Arial"/>
                <a:ea typeface="ＭＳ 明朝"/>
                <a:cs typeface="Times New Roman"/>
              </a:rPr>
              <a:t>May 9-11, 2018</a:t>
            </a:r>
            <a:endParaRPr lang="en-CA" sz="1200" dirty="0">
              <a:effectLst/>
              <a:ea typeface="ＭＳ 明朝"/>
              <a:cs typeface="Times New Roman"/>
            </a:endParaRPr>
          </a:p>
          <a:p>
            <a:pPr>
              <a:lnSpc>
                <a:spcPct val="80000"/>
              </a:lnSpc>
              <a:spcAft>
                <a:spcPts val="0"/>
              </a:spcAft>
            </a:pPr>
            <a:r>
              <a:rPr lang="en-US" sz="1400" b="1" dirty="0">
                <a:solidFill>
                  <a:srgbClr val="FFFFFF"/>
                </a:solidFill>
                <a:effectLst/>
                <a:latin typeface="Garamond"/>
                <a:ea typeface="ＭＳ 明朝"/>
                <a:cs typeface="Times New Roman"/>
              </a:rPr>
              <a:t> </a:t>
            </a:r>
            <a:endParaRPr lang="en-CA" sz="1200" dirty="0">
              <a:effectLst/>
              <a:ea typeface="ＭＳ 明朝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914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958234"/>
            <a:ext cx="4038600" cy="32139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958234"/>
            <a:ext cx="4038600" cy="32139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269E-9CF2-4BE4-8E46-E99C028456AE}" type="datetimeFigureOut">
              <a:rPr lang="en-CA" smtClean="0"/>
              <a:t>2018/05/09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b="1" dirty="0" smtClean="0"/>
              <a:t>BC Library Conference </a:t>
            </a:r>
            <a:r>
              <a:rPr lang="en-CA" dirty="0" smtClean="0"/>
              <a:t>2018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89CF-547C-4439-9A3F-43A8701EED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671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269E-9CF2-4BE4-8E46-E99C028456AE}" type="datetimeFigureOut">
              <a:rPr lang="en-CA" smtClean="0"/>
              <a:t>2018/05/09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b="1" dirty="0" smtClean="0"/>
              <a:t>BC Library Conference </a:t>
            </a:r>
            <a:r>
              <a:rPr lang="en-CA" dirty="0" smtClean="0"/>
              <a:t>2018</a:t>
            </a:r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89CF-547C-4439-9A3F-43A8701EED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62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23152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269E-9CF2-4BE4-8E46-E99C028456AE}" type="datetimeFigureOut">
              <a:rPr lang="en-CA" smtClean="0"/>
              <a:t>2018/05/09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b="1" dirty="0" smtClean="0"/>
              <a:t>BC Library Conference </a:t>
            </a:r>
            <a:r>
              <a:rPr lang="en-CA" dirty="0" smtClean="0"/>
              <a:t>2018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89CF-547C-4439-9A3F-43A8701EED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958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269E-9CF2-4BE4-8E46-E99C028456AE}" type="datetimeFigureOut">
              <a:rPr lang="en-CA" smtClean="0"/>
              <a:t>2018/05/09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b="1" dirty="0" smtClean="0"/>
              <a:t>BC Library Conference </a:t>
            </a:r>
            <a:r>
              <a:rPr lang="en-CA" dirty="0" smtClean="0"/>
              <a:t>2018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89CF-547C-4439-9A3F-43A8701EED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336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B269E-9CF2-4BE4-8E46-E99C028456AE}" type="datetimeFigureOut">
              <a:rPr lang="en-CA" smtClean="0"/>
              <a:t>2018/05/09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b="1" dirty="0" smtClean="0"/>
              <a:t>BC Library Conference </a:t>
            </a:r>
            <a:r>
              <a:rPr lang="en-CA" dirty="0" smtClean="0"/>
              <a:t>2018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189CF-547C-4439-9A3F-43A8701EED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939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B269E-9CF2-4BE4-8E46-E99C028456AE}" type="datetimeFigureOut">
              <a:rPr lang="en-CA" smtClean="0"/>
              <a:t>2018/05/09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CA" b="1" dirty="0" smtClean="0"/>
              <a:t>BC Library Conference </a:t>
            </a:r>
            <a:r>
              <a:rPr lang="en-CA" dirty="0" smtClean="0"/>
              <a:t>2018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189CF-547C-4439-9A3F-43A8701EEDD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6721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92BADB"/>
          </a:solidFill>
          <a:latin typeface="Garamond"/>
          <a:ea typeface="+mj-ea"/>
          <a:cs typeface="Garamond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pcumming@westvanlibrary.c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ezaminpaima@westvanlibrary.ca" TargetMode="External"/><Relationship Id="rId4" Type="http://schemas.openxmlformats.org/officeDocument/2006/relationships/hyperlink" Target="mailto:alexanderdirksen@icloud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7" y="3428999"/>
            <a:ext cx="3" cy="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8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Preparation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662404"/>
            <a:ext cx="2847975" cy="250014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662404"/>
            <a:ext cx="3381375" cy="2747796"/>
          </a:xfrm>
        </p:spPr>
      </p:pic>
    </p:spTree>
    <p:extLst>
      <p:ext uri="{BB962C8B-B14F-4D97-AF65-F5344CB8AC3E}">
        <p14:creationId xmlns:p14="http://schemas.microsoft.com/office/powerpoint/2010/main" val="87282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‘</a:t>
            </a:r>
            <a:r>
              <a:rPr lang="en-CA" dirty="0" err="1" smtClean="0"/>
              <a:t>Ch’ich’iyuy</a:t>
            </a:r>
            <a:r>
              <a:rPr lang="en-CA" dirty="0" smtClean="0"/>
              <a:t> Canoe Journey</a:t>
            </a:r>
            <a:endParaRPr lang="en-CA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Canoe journey with Wes Nahanee of the Squamish Nation and West Vancouver Police Department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2305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Lessons Learned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n-CA" dirty="0" smtClean="0"/>
          </a:p>
          <a:p>
            <a:pPr>
              <a:buFont typeface="Wingdings" panose="05000000000000000000" pitchFamily="2" charset="2"/>
              <a:buChar char="§"/>
            </a:pPr>
            <a:endParaRPr lang="en-CA" dirty="0"/>
          </a:p>
          <a:p>
            <a:pPr>
              <a:buFont typeface="Wingdings" panose="05000000000000000000" pitchFamily="2" charset="2"/>
              <a:buChar char="§"/>
            </a:pPr>
            <a:r>
              <a:rPr lang="en-CA" dirty="0" smtClean="0"/>
              <a:t>Relationship </a:t>
            </a:r>
            <a:r>
              <a:rPr lang="en-CA" dirty="0"/>
              <a:t>building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dirty="0"/>
              <a:t>Working differently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dirty="0"/>
              <a:t>Making space for feelings</a:t>
            </a:r>
          </a:p>
          <a:p>
            <a:pPr>
              <a:buFont typeface="Wingdings" panose="05000000000000000000" pitchFamily="2" charset="2"/>
              <a:buChar char="§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20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Panel Discussion November 26, 2017</a:t>
            </a:r>
            <a:endParaRPr lang="en-CA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r="573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This photo appeared on the cover of the North Shore News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0536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Reading Circles: 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CA" dirty="0" smtClean="0"/>
              <a:t>Purpose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dirty="0" smtClean="0"/>
              <a:t>Training &amp; Preparation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dirty="0" smtClean="0"/>
              <a:t>Internal vs. External Reading Circles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dirty="0" smtClean="0"/>
              <a:t>Community’s Response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dirty="0" smtClean="0"/>
              <a:t>Facilitators’ Response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dirty="0" smtClean="0"/>
              <a:t>Overall Impression  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6112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Reading Circles: Purpose</a:t>
            </a:r>
            <a:endParaRPr lang="en-CA" dirty="0"/>
          </a:p>
        </p:txBody>
      </p:sp>
      <p:pic>
        <p:nvPicPr>
          <p:cNvPr id="4" name="Picture 2" descr="Image result for they called me number o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688" y="1981200"/>
            <a:ext cx="5332424" cy="351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60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Reading Circles: Training &amp; Preparation</a:t>
            </a:r>
            <a:endParaRPr lang="en-CA" dirty="0"/>
          </a:p>
        </p:txBody>
      </p:sp>
      <p:pic>
        <p:nvPicPr>
          <p:cNvPr id="2050" name="Picture 2" descr="Mindmap, Brainstorm, Idea, Innovation, Imagin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52600"/>
            <a:ext cx="6009736" cy="364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03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Reading Circles: Internal vs. External</a:t>
            </a:r>
            <a:endParaRPr lang="en-CA" dirty="0"/>
          </a:p>
        </p:txBody>
      </p:sp>
      <p:pic>
        <p:nvPicPr>
          <p:cNvPr id="4" name="Picture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2743200" y="1600200"/>
            <a:ext cx="6019800" cy="4514895"/>
          </a:xfrm>
        </p:spPr>
      </p:pic>
    </p:spTree>
    <p:extLst>
      <p:ext uri="{BB962C8B-B14F-4D97-AF65-F5344CB8AC3E}">
        <p14:creationId xmlns:p14="http://schemas.microsoft.com/office/powerpoint/2010/main" val="421547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Reading Circles: Community’s Response</a:t>
            </a:r>
            <a:endParaRPr lang="en-CA" dirty="0"/>
          </a:p>
        </p:txBody>
      </p:sp>
      <p:pic>
        <p:nvPicPr>
          <p:cNvPr id="1026" name="Picture 2" descr="Man, People, Achievement, African, African America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278" y="1905000"/>
            <a:ext cx="5943601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24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Reading Circles: Facilitators’ Response</a:t>
            </a:r>
            <a:endParaRPr lang="en-CA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180652" y="6072187"/>
            <a:ext cx="2881341" cy="2927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CA" smtClean="0"/>
          </a:p>
          <a:p>
            <a:pPr>
              <a:buFont typeface="Wingdings" panose="05000000000000000000" pitchFamily="2" charset="2"/>
              <a:buChar char="§"/>
            </a:pPr>
            <a:endParaRPr lang="en-CA" dirty="0"/>
          </a:p>
        </p:txBody>
      </p:sp>
      <p:pic>
        <p:nvPicPr>
          <p:cNvPr id="8" name="Picture 2" descr="Doors, Choices, Choose, Open, Decision, Opportun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373" y="1840563"/>
            <a:ext cx="5914427" cy="315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02022" y="5159087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Challenges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63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736014"/>
            <a:ext cx="5486400" cy="566738"/>
          </a:xfrm>
        </p:spPr>
        <p:txBody>
          <a:bodyPr/>
          <a:lstStyle/>
          <a:p>
            <a:r>
              <a:rPr lang="en-CA" dirty="0" smtClean="0">
                <a:solidFill>
                  <a:schemeClr val="accent2"/>
                </a:solidFill>
              </a:rPr>
              <a:t>Honouring Reconciliation: A Learning Journey</a:t>
            </a:r>
            <a:endParaRPr lang="en-CA" dirty="0">
              <a:solidFill>
                <a:schemeClr val="accent2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1828800" y="685800"/>
            <a:ext cx="5486400" cy="4114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81200" y="5302752"/>
            <a:ext cx="5486400" cy="804862"/>
          </a:xfrm>
        </p:spPr>
        <p:txBody>
          <a:bodyPr>
            <a:normAutofit fontScale="85000" lnSpcReduction="20000"/>
          </a:bodyPr>
          <a:lstStyle/>
          <a:p>
            <a:r>
              <a:rPr lang="en-CA" dirty="0" smtClean="0"/>
              <a:t>Presented by:</a:t>
            </a:r>
          </a:p>
          <a:p>
            <a:r>
              <a:rPr lang="en-CA" dirty="0"/>
              <a:t>	</a:t>
            </a:r>
            <a:r>
              <a:rPr lang="en-CA" dirty="0" smtClean="0"/>
              <a:t>Pat Cumming</a:t>
            </a:r>
          </a:p>
          <a:p>
            <a:r>
              <a:rPr lang="en-CA" dirty="0"/>
              <a:t>	</a:t>
            </a:r>
            <a:r>
              <a:rPr lang="en-CA" dirty="0" smtClean="0"/>
              <a:t>Alexander Dirksen</a:t>
            </a:r>
          </a:p>
          <a:p>
            <a:r>
              <a:rPr lang="en-CA" dirty="0"/>
              <a:t>	</a:t>
            </a:r>
            <a:r>
              <a:rPr lang="en-CA" dirty="0" smtClean="0"/>
              <a:t>Ehlam Zaminpaima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502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Reading Circles: Facilitators’ Response</a:t>
            </a:r>
            <a:endParaRPr lang="en-CA" dirty="0"/>
          </a:p>
        </p:txBody>
      </p:sp>
      <p:pic>
        <p:nvPicPr>
          <p:cNvPr id="4098" name="Picture 2" descr="Handshake, Regard, Cooperate, Connect, Un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004" y="1676400"/>
            <a:ext cx="6771996" cy="361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00602" y="526156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Rewards</a:t>
            </a:r>
            <a:endParaRPr lang="en-CA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Reading Circles: Overall Impression </a:t>
            </a:r>
            <a:endParaRPr lang="en-C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76400"/>
            <a:ext cx="6019800" cy="4503500"/>
          </a:xfrm>
        </p:spPr>
      </p:pic>
    </p:spTree>
    <p:extLst>
      <p:ext uri="{BB962C8B-B14F-4D97-AF65-F5344CB8AC3E}">
        <p14:creationId xmlns:p14="http://schemas.microsoft.com/office/powerpoint/2010/main" val="192391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What’s Next?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3609975"/>
            <a:ext cx="2247900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6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Selected Resources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2000" dirty="0" smtClean="0"/>
              <a:t>      </a:t>
            </a:r>
            <a:r>
              <a:rPr lang="en-CA" sz="1600" dirty="0" smtClean="0"/>
              <a:t>Training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1600" dirty="0" smtClean="0"/>
              <a:t>Reconciliation Through Indigenous Education </a:t>
            </a:r>
            <a:r>
              <a:rPr lang="en-CA" sz="1600" dirty="0" err="1" smtClean="0"/>
              <a:t>edX</a:t>
            </a:r>
            <a:r>
              <a:rPr lang="en-CA" sz="1600" dirty="0" smtClean="0"/>
              <a:t> MOOC (UBC)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1600" dirty="0" smtClean="0"/>
              <a:t>Indigenous Canada Coursera MOOC (University of Alberta)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1600" dirty="0" smtClean="0"/>
              <a:t>Reconciliation Canada Dialogue Workshop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1600" dirty="0" smtClean="0"/>
              <a:t>Indigenous Corporate Training courses</a:t>
            </a:r>
          </a:p>
          <a:p>
            <a:pPr marL="457200" lvl="1" indent="0">
              <a:buNone/>
            </a:pPr>
            <a:r>
              <a:rPr lang="en-CA" sz="1600" dirty="0" smtClean="0"/>
              <a:t>Books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1600" dirty="0" smtClean="0"/>
              <a:t>Working effectively with Indigenous People by Robert Joseph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1600" dirty="0" smtClean="0"/>
              <a:t>21 Things you may not know about the Indian Act by Bob Joseph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1600" dirty="0" smtClean="0"/>
              <a:t>Final report of the Truth and Reconciliation Commissions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1600" dirty="0" smtClean="0"/>
              <a:t>Unsettling the settler within by Pauline Regan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CA" sz="1600" dirty="0" smtClean="0"/>
              <a:t>They called me number one by </a:t>
            </a:r>
            <a:r>
              <a:rPr lang="en-CA" sz="1600" smtClean="0"/>
              <a:t>Bev Sellars</a:t>
            </a:r>
            <a:endParaRPr lang="en-CA" sz="1600" dirty="0"/>
          </a:p>
          <a:p>
            <a:pPr lvl="1">
              <a:buFont typeface="Arial" panose="020B0604020202020204" pitchFamily="34" charset="0"/>
              <a:buChar char="•"/>
            </a:pPr>
            <a:endParaRPr lang="en-CA" sz="2000" dirty="0" smtClean="0"/>
          </a:p>
        </p:txBody>
      </p:sp>
    </p:spTree>
    <p:extLst>
      <p:ext uri="{BB962C8B-B14F-4D97-AF65-F5344CB8AC3E}">
        <p14:creationId xmlns:p14="http://schemas.microsoft.com/office/powerpoint/2010/main" val="36398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67000" y="2209800"/>
            <a:ext cx="5943600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C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Twitter: 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CA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bclibraryconf</a:t>
            </a:r>
            <a:endParaRPr lang="en-CA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C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Hashtag</a:t>
            </a: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CA" sz="2400" dirty="0"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BCLC2017</a:t>
            </a:r>
          </a:p>
          <a:p>
            <a:pPr>
              <a:lnSpc>
                <a:spcPct val="140000"/>
              </a:lnSpc>
            </a:pPr>
            <a:r>
              <a:rPr lang="en-CA" sz="2400" b="1" dirty="0">
                <a:latin typeface="Arial" panose="020B0604020202020204" pitchFamily="34" charset="0"/>
                <a:cs typeface="Arial" panose="020B0604020202020204" pitchFamily="34" charset="0"/>
              </a:rPr>
              <a:t>Website: </a:t>
            </a:r>
            <a:r>
              <a:rPr lang="en-C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bclaconnect.ca/2018-conference</a:t>
            </a:r>
            <a:endParaRPr lang="en-CA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C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Contact us:</a:t>
            </a:r>
          </a:p>
          <a:p>
            <a:pPr>
              <a:lnSpc>
                <a:spcPct val="140000"/>
              </a:lnSpc>
            </a:pPr>
            <a:r>
              <a:rPr lang="en-CA" sz="24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pcumming@westvanlibrary.ca</a:t>
            </a:r>
            <a:endParaRPr lang="en-CA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CA" sz="2400" b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alexanderdirksen@icloud.com</a:t>
            </a:r>
            <a:endParaRPr lang="en-CA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r>
              <a:rPr lang="en-CA" sz="2400" b="1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ezaminpaima@westvanlibrary.ca</a:t>
            </a:r>
            <a:endParaRPr lang="en-CA" sz="24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endParaRPr lang="en-C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40000"/>
              </a:lnSpc>
            </a:pPr>
            <a:endParaRPr lang="en-CA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Us Online!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57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Agenda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CA" dirty="0"/>
              <a:t>Overview of </a:t>
            </a:r>
            <a:r>
              <a:rPr lang="en-CA" i="1" dirty="0"/>
              <a:t>Honouring Reconciliation: Hearing the Truth </a:t>
            </a:r>
            <a:r>
              <a:rPr lang="en-CA" dirty="0"/>
              <a:t>Panel Discussion: Working with Indigenous Communities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dirty="0"/>
              <a:t>Reading Circle Facilitation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dirty="0"/>
              <a:t>Next Steps</a:t>
            </a:r>
          </a:p>
          <a:p>
            <a:endParaRPr lang="en-CA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4978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Overview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n-CA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CA" dirty="0" smtClean="0"/>
              <a:t>Description of events and activities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dirty="0" smtClean="0"/>
              <a:t>Challenges and opportunities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dirty="0" smtClean="0"/>
              <a:t>Preparation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dirty="0" smtClean="0"/>
              <a:t>Lessons Learned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0302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Exhibit from National Centre for Truth &amp; Reconciliation</a:t>
            </a:r>
            <a:endParaRPr lang="en-CA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r="551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On display September to November 2017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7545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Reading Circles</a:t>
            </a:r>
            <a:endParaRPr lang="en-CA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r="3360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Discussions of </a:t>
            </a:r>
            <a:r>
              <a:rPr lang="en-CA" i="1" dirty="0" smtClean="0"/>
              <a:t>They Called Me Number One</a:t>
            </a:r>
            <a:r>
              <a:rPr lang="en-CA" dirty="0" smtClean="0"/>
              <a:t> by Bev Sellars held inside the Library and in the community September to December 2017 and beyond.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7431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1066800"/>
            <a:ext cx="5080000" cy="358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32000" y="5181600"/>
            <a:ext cx="15791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1" dirty="0" smtClean="0">
                <a:solidFill>
                  <a:srgbClr val="92BADB"/>
                </a:solidFill>
                <a:latin typeface="Garamond" panose="02020404030301010803" pitchFamily="18" charset="0"/>
              </a:rPr>
              <a:t>Film Series</a:t>
            </a:r>
            <a:endParaRPr lang="en-CA" sz="2000" b="1" dirty="0">
              <a:solidFill>
                <a:srgbClr val="92BADB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5791200"/>
            <a:ext cx="53942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 Road Forward, Angry Inuk, Trick or Treaty </a:t>
            </a:r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Birth of a </a:t>
            </a:r>
          </a:p>
          <a:p>
            <a:r>
              <a:rPr lang="en-CA" sz="1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Family </a:t>
            </a:r>
            <a:r>
              <a:rPr lang="en-C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screened October 2017.</a:t>
            </a:r>
          </a:p>
          <a:p>
            <a:endParaRPr lang="en-CA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36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Panel Discussion</a:t>
            </a:r>
            <a:endParaRPr lang="en-CA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" r="571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CA" dirty="0" smtClean="0"/>
              <a:t>Held at the Library November 27 2017 with speakers Chris Lewis, Charlene Seward, Lynne Tomlinson, Bev Sellars. Moderated by Alexander Dirksen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4811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Challenges &amp; Opportunities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endParaRPr lang="en-CA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CA" dirty="0" smtClean="0"/>
              <a:t>Limited </a:t>
            </a:r>
            <a:r>
              <a:rPr lang="en-CA" dirty="0"/>
              <a:t>relationship with Local First Nations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dirty="0"/>
              <a:t>Community readiness?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CA" dirty="0"/>
              <a:t>Personal, emotional nature of the work</a:t>
            </a:r>
          </a:p>
        </p:txBody>
      </p:sp>
    </p:spTree>
    <p:extLst>
      <p:ext uri="{BB962C8B-B14F-4D97-AF65-F5344CB8AC3E}">
        <p14:creationId xmlns:p14="http://schemas.microsoft.com/office/powerpoint/2010/main" val="270793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0"/>
    </mc:Choice>
    <mc:Fallback xmlns="">
      <p:transition advClick="0" advTm="3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359</Words>
  <Application>Microsoft Office PowerPoint</Application>
  <PresentationFormat>On-screen Show (4:3)</PresentationFormat>
  <Paragraphs>79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ＭＳ 明朝</vt:lpstr>
      <vt:lpstr>Arial</vt:lpstr>
      <vt:lpstr>Calibri</vt:lpstr>
      <vt:lpstr>Garamond</vt:lpstr>
      <vt:lpstr>Times New Roman</vt:lpstr>
      <vt:lpstr>Wingdings</vt:lpstr>
      <vt:lpstr>Office Theme</vt:lpstr>
      <vt:lpstr>PowerPoint Presentation</vt:lpstr>
      <vt:lpstr>Honouring Reconciliation: A Learning Journey</vt:lpstr>
      <vt:lpstr>Agenda</vt:lpstr>
      <vt:lpstr>Overview</vt:lpstr>
      <vt:lpstr>Exhibit from National Centre for Truth &amp; Reconciliation</vt:lpstr>
      <vt:lpstr>Reading Circles</vt:lpstr>
      <vt:lpstr>PowerPoint Presentation</vt:lpstr>
      <vt:lpstr>Panel Discussion</vt:lpstr>
      <vt:lpstr>Challenges &amp; Opportunities</vt:lpstr>
      <vt:lpstr>Preparation</vt:lpstr>
      <vt:lpstr>‘Ch’ich’iyuy Canoe Journey</vt:lpstr>
      <vt:lpstr>Lessons Learned</vt:lpstr>
      <vt:lpstr>Panel Discussion November 26, 2017</vt:lpstr>
      <vt:lpstr>Reading Circles: Overview</vt:lpstr>
      <vt:lpstr>Reading Circles: Purpose</vt:lpstr>
      <vt:lpstr>Reading Circles: Training &amp; Preparation</vt:lpstr>
      <vt:lpstr>Reading Circles: Internal vs. External</vt:lpstr>
      <vt:lpstr>Reading Circles: Community’s Response</vt:lpstr>
      <vt:lpstr>Reading Circles: Facilitators’ Response</vt:lpstr>
      <vt:lpstr>Reading Circles: Facilitators’ Response</vt:lpstr>
      <vt:lpstr>Reading Circles: Overall Impression </vt:lpstr>
      <vt:lpstr>What’s Next?</vt:lpstr>
      <vt:lpstr>Selected Resources</vt:lpstr>
      <vt:lpstr>Find Us Online!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Pat Cumming</cp:lastModifiedBy>
  <cp:revision>72</cp:revision>
  <dcterms:created xsi:type="dcterms:W3CDTF">2017-02-22T22:14:19Z</dcterms:created>
  <dcterms:modified xsi:type="dcterms:W3CDTF">2018-05-09T16:37:41Z</dcterms:modified>
</cp:coreProperties>
</file>