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16"/>
  </p:handoutMasterIdLst>
  <p:sldIdLst>
    <p:sldId id="256" r:id="rId2"/>
    <p:sldId id="277" r:id="rId3"/>
    <p:sldId id="271" r:id="rId4"/>
    <p:sldId id="267" r:id="rId5"/>
    <p:sldId id="268" r:id="rId6"/>
    <p:sldId id="269" r:id="rId7"/>
    <p:sldId id="270" r:id="rId8"/>
    <p:sldId id="266" r:id="rId9"/>
    <p:sldId id="272" r:id="rId10"/>
    <p:sldId id="265" r:id="rId11"/>
    <p:sldId id="273" r:id="rId12"/>
    <p:sldId id="274" r:id="rId13"/>
    <p:sldId id="276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6635EE-E876-40CD-A705-F5308C174727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A1A8CE-71BD-4DA0-8309-E96B20A0E5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16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8A1E68-612F-4005-B039-62D02970E04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C92E22-CB03-4D42-ADDB-1BB9667381CA}" type="datetimeFigureOut">
              <a:rPr lang="en-CA" smtClean="0"/>
              <a:t>06/05/2016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pl.winnipeg.ca/library/pdfs/downloadables/MaterialsSelectionGuidelin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3.tiff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6096000" cy="231190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b="1" dirty="0" smtClean="0"/>
              <a:t>Developing and maintaining erotic fiction and erotica collections in the public library</a:t>
            </a:r>
          </a:p>
          <a:p>
            <a:endParaRPr lang="en-US" sz="2800" b="1" dirty="0"/>
          </a:p>
          <a:p>
            <a:pPr algn="ctr"/>
            <a:r>
              <a:rPr lang="en-US" sz="2800" b="1" dirty="0" smtClean="0"/>
              <a:t>Barbara </a:t>
            </a:r>
            <a:r>
              <a:rPr lang="en-US" sz="2800" b="1" dirty="0" err="1" smtClean="0"/>
              <a:t>Bourrier-Lacroix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May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39624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BEYOND FIFTY SHADES OF GREY</a:t>
            </a:r>
            <a:br>
              <a:rPr lang="en-US" sz="4800" dirty="0" smtClean="0"/>
            </a:br>
            <a:endParaRPr lang="en-CA" sz="4800" dirty="0"/>
          </a:p>
        </p:txBody>
      </p:sp>
      <p:pic>
        <p:nvPicPr>
          <p:cNvPr id="1026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180594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1696974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1609344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381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Maya </a:t>
            </a:r>
            <a:r>
              <a:rPr lang="en-US" sz="2200" dirty="0" smtClean="0"/>
              <a:t>Banks</a:t>
            </a:r>
          </a:p>
          <a:p>
            <a:r>
              <a:rPr lang="en-US" sz="2200" dirty="0" smtClean="0"/>
              <a:t>Shayla Black</a:t>
            </a:r>
            <a:endParaRPr lang="en-US" sz="2200" dirty="0"/>
          </a:p>
          <a:p>
            <a:r>
              <a:rPr lang="en-US" sz="2200" dirty="0" err="1"/>
              <a:t>Jaci</a:t>
            </a:r>
            <a:r>
              <a:rPr lang="en-US" sz="2200" dirty="0"/>
              <a:t> </a:t>
            </a:r>
            <a:r>
              <a:rPr lang="en-US" sz="2200" dirty="0" smtClean="0"/>
              <a:t>Burton</a:t>
            </a:r>
          </a:p>
          <a:p>
            <a:r>
              <a:rPr lang="en-US" sz="2200" dirty="0" smtClean="0"/>
              <a:t>Opal Carew</a:t>
            </a:r>
          </a:p>
          <a:p>
            <a:r>
              <a:rPr lang="en-US" sz="2200" dirty="0" smtClean="0"/>
              <a:t>Christine </a:t>
            </a:r>
            <a:r>
              <a:rPr lang="en-US" sz="2200" dirty="0" err="1" smtClean="0"/>
              <a:t>d’Abo</a:t>
            </a:r>
            <a:endParaRPr lang="en-US" sz="2200" dirty="0"/>
          </a:p>
          <a:p>
            <a:r>
              <a:rPr lang="en-US" sz="2200" dirty="0" smtClean="0"/>
              <a:t>Lauren </a:t>
            </a:r>
            <a:r>
              <a:rPr lang="en-US" sz="2200" dirty="0"/>
              <a:t>Dane</a:t>
            </a:r>
          </a:p>
          <a:p>
            <a:r>
              <a:rPr lang="en-US" sz="2200" dirty="0" smtClean="0"/>
              <a:t>Sylvia Day</a:t>
            </a:r>
          </a:p>
          <a:p>
            <a:r>
              <a:rPr lang="en-US" sz="2200" dirty="0" smtClean="0"/>
              <a:t>Cynthia Eden</a:t>
            </a:r>
          </a:p>
          <a:p>
            <a:r>
              <a:rPr lang="en-US" sz="2200" dirty="0" smtClean="0"/>
              <a:t>Lorelei James</a:t>
            </a:r>
          </a:p>
          <a:p>
            <a:r>
              <a:rPr lang="en-US" sz="2200" dirty="0" smtClean="0"/>
              <a:t>Beth </a:t>
            </a:r>
            <a:r>
              <a:rPr lang="en-US" sz="2200" dirty="0" err="1" smtClean="0"/>
              <a:t>Kery</a:t>
            </a:r>
            <a:endParaRPr lang="en-US" sz="2200" dirty="0" smtClean="0"/>
          </a:p>
          <a:p>
            <a:r>
              <a:rPr lang="en-US" sz="2200" dirty="0" smtClean="0"/>
              <a:t>Sierra </a:t>
            </a:r>
            <a:r>
              <a:rPr lang="en-US" sz="2200" dirty="0" err="1" smtClean="0"/>
              <a:t>Kincade</a:t>
            </a:r>
            <a:endParaRPr lang="en-US" sz="2200" dirty="0" smtClean="0"/>
          </a:p>
          <a:p>
            <a:r>
              <a:rPr lang="en-US" sz="2200" dirty="0" smtClean="0"/>
              <a:t>Christina Lauren</a:t>
            </a:r>
          </a:p>
          <a:p>
            <a:r>
              <a:rPr lang="en-US" sz="2200" dirty="0" smtClean="0"/>
              <a:t>Roni Loren</a:t>
            </a:r>
          </a:p>
          <a:p>
            <a:r>
              <a:rPr lang="en-US" sz="2200" dirty="0" smtClean="0"/>
              <a:t>Dawn Ryder</a:t>
            </a:r>
          </a:p>
          <a:p>
            <a:r>
              <a:rPr lang="en-US" sz="2200" dirty="0" smtClean="0"/>
              <a:t>Kylie Scott</a:t>
            </a:r>
          </a:p>
          <a:p>
            <a:r>
              <a:rPr lang="en-US" sz="2200" dirty="0" smtClean="0"/>
              <a:t>Shiloh Walker</a:t>
            </a:r>
          </a:p>
          <a:p>
            <a:r>
              <a:rPr lang="en-US" sz="2200" dirty="0" smtClean="0"/>
              <a:t>… and so many more!</a:t>
            </a:r>
          </a:p>
          <a:p>
            <a:endParaRPr lang="en-CA" sz="2200" dirty="0"/>
          </a:p>
        </p:txBody>
      </p:sp>
      <p:pic>
        <p:nvPicPr>
          <p:cNvPr id="7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44" y="60960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81" y="3346051"/>
            <a:ext cx="1633946" cy="259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46050"/>
            <a:ext cx="1609344" cy="25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Strong collection development or selection policy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Define scope of library’s collections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Outline practices &amp; policies that maintain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Outline how material is selected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Outline the library’s commitment to intellectual freedom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Winnipeg </a:t>
            </a:r>
            <a:r>
              <a:rPr lang="en-US" dirty="0"/>
              <a:t>Public Library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wpl.winnipeg.ca/library/pdfs/downloadables/MaterialsSelectionGuidelines.pdf</a:t>
            </a: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CA" sz="3600" dirty="0" smtClean="0"/>
              <a:t>What if someone objects?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6" y="3505200"/>
            <a:ext cx="4011969" cy="2720920"/>
          </a:xfrm>
          <a:prstGeom prst="rect">
            <a:avLst/>
          </a:prstGeom>
        </p:spPr>
      </p:pic>
      <p:pic>
        <p:nvPicPr>
          <p:cNvPr id="6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95412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Clear reconsideration request process in place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Inform patron of: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/>
              <a:t>W</a:t>
            </a:r>
            <a:r>
              <a:rPr lang="en-US" dirty="0" smtClean="0"/>
              <a:t>hen they can expect a response</a:t>
            </a:r>
          </a:p>
          <a:p>
            <a:r>
              <a:rPr lang="en-US" dirty="0" smtClean="0"/>
              <a:t>Possible outcomes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Formal requests:</a:t>
            </a:r>
          </a:p>
          <a:p>
            <a:r>
              <a:rPr lang="en-US" dirty="0" smtClean="0"/>
              <a:t>Include form</a:t>
            </a:r>
          </a:p>
          <a:p>
            <a:r>
              <a:rPr lang="en-US" dirty="0" smtClean="0"/>
              <a:t>Provide patron with copy of policies</a:t>
            </a:r>
          </a:p>
          <a:p>
            <a:r>
              <a:rPr lang="en-US" dirty="0" smtClean="0"/>
              <a:t>Reply to patron in 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Intellectual freedom is about making a choice; not just about choosing what to read, but also choosing </a:t>
            </a:r>
            <a:r>
              <a:rPr lang="en-US" b="1" dirty="0" smtClean="0"/>
              <a:t>what NOT to read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Reconsideration requests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10607"/>
            <a:ext cx="3655086" cy="2737786"/>
          </a:xfrm>
          <a:prstGeom prst="rect">
            <a:avLst/>
          </a:prstGeom>
        </p:spPr>
      </p:pic>
      <p:pic>
        <p:nvPicPr>
          <p:cNvPr id="5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Barbara </a:t>
            </a:r>
            <a:r>
              <a:rPr lang="en-US" sz="2000" dirty="0" err="1" smtClean="0"/>
              <a:t>Bourrier-Lacroix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bbourrier-lacroix@winnipeg.ca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 for coming!</a:t>
            </a:r>
            <a:endParaRPr lang="en-CA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6015"/>
            <a:ext cx="15795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bbourrie\AppData\Local\Microsoft\Windows\Temporary Internet Files\Content.IE5\WUY4LOG2\citycolorlogo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00477"/>
            <a:ext cx="1981200" cy="12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077200" cy="571499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Bibliography: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dirty="0" smtClean="0"/>
              <a:t>Charles </a:t>
            </a:r>
            <a:r>
              <a:rPr lang="en-CA" dirty="0"/>
              <a:t>J. and Mosley, S. (2006) “Core collection: erotic romance,” Booklist, 103(2), 48-49.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Clark</a:t>
            </a:r>
            <a:r>
              <a:rPr lang="en-CA" dirty="0"/>
              <a:t>, T. and </a:t>
            </a:r>
            <a:r>
              <a:rPr lang="en-CA" dirty="0" err="1"/>
              <a:t>Dunneback</a:t>
            </a:r>
            <a:r>
              <a:rPr lang="en-CA" dirty="0"/>
              <a:t>, K. (2012) Under the covers: erotic fiction and erotica in public libraries [PowerPoint slides]. Retrieved from http://www.ala.org/pla/education/placonference/past/2012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Dunneback</a:t>
            </a:r>
            <a:r>
              <a:rPr lang="en-CA" dirty="0"/>
              <a:t>, K. (2013) “Erotica’s full-frontal shelving,” Library Journal, 138(3), 20-24.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Hendzlik</a:t>
            </a:r>
            <a:r>
              <a:rPr lang="en-CA" dirty="0"/>
              <a:t>, J. (2012) Overdue for pleasure: staff training of the awkward kind [PDF document]. Retrieved from http://www.ala.org/pla/education/placonference/past/2012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Kohn</a:t>
            </a:r>
            <a:r>
              <a:rPr lang="en-CA" dirty="0"/>
              <a:t>, K. </a:t>
            </a:r>
            <a:r>
              <a:rPr lang="en-CA" smtClean="0"/>
              <a:t>(2015) “Romance </a:t>
            </a:r>
            <a:r>
              <a:rPr lang="en-CA" dirty="0"/>
              <a:t>revs up,” Library Journal, 140(17), 38-43.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Taylor</a:t>
            </a:r>
            <a:r>
              <a:rPr lang="en-CA" dirty="0"/>
              <a:t>, C., </a:t>
            </a:r>
            <a:r>
              <a:rPr lang="en-CA" dirty="0" err="1"/>
              <a:t>Fleuren</a:t>
            </a:r>
            <a:r>
              <a:rPr lang="en-CA" dirty="0"/>
              <a:t>-Hunter, K. and Brann, L. (2016) </a:t>
            </a:r>
            <a:r>
              <a:rPr lang="en-CA" dirty="0" err="1"/>
              <a:t>Psst</a:t>
            </a:r>
            <a:r>
              <a:rPr lang="en-CA" dirty="0"/>
              <a:t>… I read smutty books [PowerPoint slides.] Retrieved from http://www.accessola2.com/superconference2016/sessions/401PSS.pdf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Warner</a:t>
            </a:r>
            <a:r>
              <a:rPr lang="en-CA" dirty="0"/>
              <a:t>, K. “20 legitimately good erotic novels you must read,” Cosmopolitan.com. February 13, 2015. Web. &lt; http://www.cosmopolitan.com/entertainment/books/a36506/erotic-novels-you-must-read/&gt;.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4509" t="18314" r="26091" b="33492"/>
          <a:stretch/>
        </p:blipFill>
        <p:spPr bwMode="auto">
          <a:xfrm>
            <a:off x="1447800" y="1295400"/>
            <a:ext cx="57912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6764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EROTICA			SMUT</a:t>
            </a:r>
          </a:p>
          <a:p>
            <a:r>
              <a:rPr lang="en-US" sz="4000" dirty="0" smtClean="0"/>
              <a:t>  </a:t>
            </a:r>
            <a:endParaRPr lang="en-CA" sz="4000" dirty="0"/>
          </a:p>
        </p:txBody>
      </p:sp>
      <p:sp>
        <p:nvSpPr>
          <p:cNvPr id="5" name="Not Equal 4"/>
          <p:cNvSpPr/>
          <p:nvPr/>
        </p:nvSpPr>
        <p:spPr>
          <a:xfrm>
            <a:off x="3848100" y="1676400"/>
            <a:ext cx="1143000" cy="914400"/>
          </a:xfrm>
          <a:prstGeom prst="mathNot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83" y="3222171"/>
            <a:ext cx="3061633" cy="2994660"/>
          </a:xfrm>
          <a:prstGeom prst="rect">
            <a:avLst/>
          </a:prstGeom>
        </p:spPr>
      </p:pic>
      <p:pic>
        <p:nvPicPr>
          <p:cNvPr id="7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Two people fall in love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Sexual content ranges from mild to steamy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Euphemisms and ‘fade-to-black’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Happily-Ever-After (HEA)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Romance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33700"/>
            <a:ext cx="2184400" cy="3276600"/>
          </a:xfrm>
          <a:prstGeom prst="rect">
            <a:avLst/>
          </a:prstGeom>
        </p:spPr>
      </p:pic>
      <p:pic>
        <p:nvPicPr>
          <p:cNvPr id="5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Focus always on romantic relationship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Explicit and emotional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HEA, but may be between more than two characters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‘New Adult’</a:t>
            </a:r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CA" sz="4000" dirty="0" smtClean="0"/>
              <a:t>Erotic Fiction/</a:t>
            </a:r>
            <a:br>
              <a:rPr lang="en-CA" sz="4000" dirty="0" smtClean="0"/>
            </a:br>
            <a:r>
              <a:rPr lang="en-CA" sz="4000" dirty="0" smtClean="0"/>
              <a:t>Romance</a:t>
            </a:r>
            <a:endParaRPr lang="en-CA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52800"/>
            <a:ext cx="2026920" cy="3048000"/>
          </a:xfrm>
          <a:prstGeom prst="rect">
            <a:avLst/>
          </a:prstGeom>
        </p:spPr>
      </p:pic>
      <p:pic>
        <p:nvPicPr>
          <p:cNvPr id="6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Primary function of plot is for sexual interaction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Not concerned with HEA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Relationship between protagonists not necessary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Focus in on great sex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Language is explicit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Sexual content may stretch to kinky, BDSM, multiple partners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M/M fiction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Erotica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2087880" cy="3048000"/>
          </a:xfrm>
          <a:prstGeom prst="rect">
            <a:avLst/>
          </a:prstGeom>
        </p:spPr>
      </p:pic>
      <p:pic>
        <p:nvPicPr>
          <p:cNvPr id="5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Plot &amp; characterization incidental or non-existent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Sexual content is explicit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Sole purpose is to cause sexual arousal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95600" cy="5715000"/>
          </a:xfrm>
        </p:spPr>
        <p:txBody>
          <a:bodyPr anchor="t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4000" dirty="0" smtClean="0"/>
              <a:t>Pornography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91090"/>
            <a:ext cx="2895600" cy="1676903"/>
          </a:xfrm>
          <a:prstGeom prst="rect">
            <a:avLst/>
          </a:prstGeom>
        </p:spPr>
      </p:pic>
      <p:pic>
        <p:nvPicPr>
          <p:cNvPr id="5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168402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27" y="3505200"/>
            <a:ext cx="1702777" cy="2671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42" y="304800"/>
            <a:ext cx="1662362" cy="256735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684020" cy="271616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1" y="370114"/>
            <a:ext cx="1663857" cy="2502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"/>
            <a:ext cx="1613022" cy="2491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0" y="3504764"/>
            <a:ext cx="1663858" cy="2671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05199"/>
            <a:ext cx="1613022" cy="2671023"/>
          </a:xfrm>
          <a:prstGeom prst="rect">
            <a:avLst/>
          </a:prstGeom>
        </p:spPr>
      </p:pic>
      <p:pic>
        <p:nvPicPr>
          <p:cNvPr id="11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15044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Check your holdings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Patron suggestions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Trade and review journals:</a:t>
            </a:r>
          </a:p>
          <a:p>
            <a:pPr lvl="1"/>
            <a:r>
              <a:rPr lang="en-US" dirty="0" smtClean="0"/>
              <a:t>Library Journal</a:t>
            </a:r>
          </a:p>
          <a:p>
            <a:pPr lvl="1"/>
            <a:r>
              <a:rPr lang="en-US" dirty="0" smtClean="0"/>
              <a:t>Publisher’s Weekly</a:t>
            </a:r>
          </a:p>
          <a:p>
            <a:pPr lvl="1"/>
            <a:r>
              <a:rPr lang="en-US" dirty="0" smtClean="0"/>
              <a:t>Romantic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Book awards</a:t>
            </a:r>
          </a:p>
          <a:p>
            <a:pPr lvl="1"/>
            <a:r>
              <a:rPr lang="en-US" dirty="0" smtClean="0"/>
              <a:t>Lambda Literary Awards</a:t>
            </a:r>
          </a:p>
          <a:p>
            <a:pPr lvl="1"/>
            <a:r>
              <a:rPr lang="en-US" dirty="0" smtClean="0"/>
              <a:t>RITA Awards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Goodreads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Publishers:</a:t>
            </a:r>
          </a:p>
          <a:p>
            <a:pPr lvl="1"/>
            <a:r>
              <a:rPr lang="en-US" dirty="0" smtClean="0"/>
              <a:t>Bold Stroke Books</a:t>
            </a:r>
          </a:p>
          <a:p>
            <a:pPr lvl="1"/>
            <a:r>
              <a:rPr lang="en-US" dirty="0" smtClean="0"/>
              <a:t>Carina Press</a:t>
            </a:r>
          </a:p>
          <a:p>
            <a:pPr lvl="1"/>
            <a:r>
              <a:rPr lang="en-US" dirty="0" err="1" smtClean="0"/>
              <a:t>Cleis</a:t>
            </a:r>
            <a:r>
              <a:rPr lang="en-US" dirty="0" smtClean="0"/>
              <a:t> </a:t>
            </a:r>
            <a:r>
              <a:rPr lang="en-US" dirty="0" smtClean="0"/>
              <a:t>Press</a:t>
            </a:r>
          </a:p>
          <a:p>
            <a:pPr lvl="1"/>
            <a:r>
              <a:rPr lang="en-US" dirty="0" err="1" smtClean="0"/>
              <a:t>Dreamspinner</a:t>
            </a:r>
            <a:r>
              <a:rPr lang="en-US" dirty="0" smtClean="0"/>
              <a:t> Press</a:t>
            </a:r>
          </a:p>
          <a:p>
            <a:pPr lvl="1"/>
            <a:r>
              <a:rPr lang="en-US" dirty="0" err="1" smtClean="0"/>
              <a:t>Elora’s</a:t>
            </a:r>
            <a:r>
              <a:rPr lang="en-US" dirty="0" smtClean="0"/>
              <a:t> Cave</a:t>
            </a:r>
          </a:p>
          <a:p>
            <a:pPr lvl="1"/>
            <a:r>
              <a:rPr lang="en-US" dirty="0" err="1" smtClean="0"/>
              <a:t>Melange</a:t>
            </a:r>
            <a:r>
              <a:rPr lang="en-US" dirty="0" smtClean="0"/>
              <a:t> Books</a:t>
            </a:r>
          </a:p>
          <a:p>
            <a:pPr lvl="1"/>
            <a:r>
              <a:rPr lang="en-US" dirty="0" smtClean="0"/>
              <a:t>Red Sage Publishing</a:t>
            </a:r>
          </a:p>
          <a:p>
            <a:pPr lvl="1"/>
            <a:r>
              <a:rPr lang="en-US" dirty="0" smtClean="0"/>
              <a:t>Riptide Publishing</a:t>
            </a:r>
          </a:p>
          <a:p>
            <a:pPr lvl="1"/>
            <a:r>
              <a:rPr lang="en-US" dirty="0" smtClean="0"/>
              <a:t>Samhain</a:t>
            </a:r>
          </a:p>
          <a:p>
            <a:pPr lvl="1"/>
            <a:r>
              <a:rPr lang="en-US" dirty="0" smtClean="0"/>
              <a:t>All 5 big publishers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Where do I start?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4205052" cy="3276600"/>
          </a:xfrm>
          <a:prstGeom prst="rect">
            <a:avLst/>
          </a:prstGeom>
        </p:spPr>
      </p:pic>
      <p:pic>
        <p:nvPicPr>
          <p:cNvPr id="5" name="Picture 2" descr="C:\Users\bbourrie\AppData\Local\Microsoft\Windows\Temporary Internet Files\Content.IE5\R2NLSSQF\WPLWordmark(Eng)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581912" cy="6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1646</TotalTime>
  <Words>483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Composite</vt:lpstr>
      <vt:lpstr>   BEYOND FIFTY SHADES OF GREY </vt:lpstr>
      <vt:lpstr>PowerPoint Presentation</vt:lpstr>
      <vt:lpstr>PowerPoint Presentation</vt:lpstr>
      <vt:lpstr>  Romance </vt:lpstr>
      <vt:lpstr> Erotic Fiction/ Romance</vt:lpstr>
      <vt:lpstr>  Erotica</vt:lpstr>
      <vt:lpstr>   Pornography</vt:lpstr>
      <vt:lpstr>PowerPoint Presentation</vt:lpstr>
      <vt:lpstr>  Where do I start?</vt:lpstr>
      <vt:lpstr>PowerPoint Presentation</vt:lpstr>
      <vt:lpstr> What if someone objects?</vt:lpstr>
      <vt:lpstr>  Reconsideration requests</vt:lpstr>
      <vt:lpstr>Thank you for coming!</vt:lpstr>
      <vt:lpstr>PowerPoint Presentation</vt:lpstr>
    </vt:vector>
  </TitlesOfParts>
  <Company>Winnipeg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Undiscovered books</dc:title>
  <dc:creator>Bourrier-LaCroix, Barbara</dc:creator>
  <cp:lastModifiedBy>Bourrier-LaCroix, Barbara</cp:lastModifiedBy>
  <cp:revision>82</cp:revision>
  <cp:lastPrinted>2016-01-20T19:37:57Z</cp:lastPrinted>
  <dcterms:created xsi:type="dcterms:W3CDTF">2015-03-24T15:22:49Z</dcterms:created>
  <dcterms:modified xsi:type="dcterms:W3CDTF">2016-05-06T14:34:06Z</dcterms:modified>
</cp:coreProperties>
</file>