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7"/>
  </p:notesMasterIdLst>
  <p:handoutMasterIdLst>
    <p:handoutMasterId r:id="rId28"/>
  </p:handoutMasterIdLst>
  <p:sldIdLst>
    <p:sldId id="256" r:id="rId2"/>
    <p:sldId id="336" r:id="rId3"/>
    <p:sldId id="335" r:id="rId4"/>
    <p:sldId id="296" r:id="rId5"/>
    <p:sldId id="297" r:id="rId6"/>
    <p:sldId id="298" r:id="rId7"/>
    <p:sldId id="299" r:id="rId8"/>
    <p:sldId id="333" r:id="rId9"/>
    <p:sldId id="309" r:id="rId10"/>
    <p:sldId id="310" r:id="rId11"/>
    <p:sldId id="312" r:id="rId12"/>
    <p:sldId id="311" r:id="rId13"/>
    <p:sldId id="283" r:id="rId14"/>
    <p:sldId id="325" r:id="rId15"/>
    <p:sldId id="285" r:id="rId16"/>
    <p:sldId id="287" r:id="rId17"/>
    <p:sldId id="328" r:id="rId18"/>
    <p:sldId id="332" r:id="rId19"/>
    <p:sldId id="319" r:id="rId20"/>
    <p:sldId id="329" r:id="rId21"/>
    <p:sldId id="301" r:id="rId22"/>
    <p:sldId id="338" r:id="rId23"/>
    <p:sldId id="340" r:id="rId24"/>
    <p:sldId id="323" r:id="rId25"/>
    <p:sldId id="339" r:id="rId26"/>
  </p:sldIdLst>
  <p:sldSz cx="9144000" cy="6858000" type="letter"/>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69" autoAdjust="0"/>
    <p:restoredTop sz="86595" autoAdjust="0"/>
  </p:normalViewPr>
  <p:slideViewPr>
    <p:cSldViewPr>
      <p:cViewPr>
        <p:scale>
          <a:sx n="69" d="100"/>
          <a:sy n="69" d="100"/>
        </p:scale>
        <p:origin x="-1092" y="-2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6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32F60719-02CB-4527-BEC6-B4061B8C6638}" type="datetimeFigureOut">
              <a:rPr lang="en-CA" smtClean="0"/>
              <a:pPr/>
              <a:t>4/25/17</a:t>
            </a:fld>
            <a:endParaRPr lang="en-CA"/>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EA65E5FB-A5B0-4834-9139-9BA5EC0A6C80}" type="slidenum">
              <a:rPr lang="en-CA" smtClean="0"/>
              <a:pPr/>
              <a:t>‹#›</a:t>
            </a:fld>
            <a:endParaRPr lang="en-CA"/>
          </a:p>
        </p:txBody>
      </p:sp>
    </p:spTree>
    <p:extLst>
      <p:ext uri="{BB962C8B-B14F-4D97-AF65-F5344CB8AC3E}">
        <p14:creationId xmlns="" xmlns:p14="http://schemas.microsoft.com/office/powerpoint/2010/main" val="3460252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119" cy="464820"/>
          </a:xfrm>
          <a:prstGeom prst="rect">
            <a:avLst/>
          </a:prstGeom>
        </p:spPr>
        <p:txBody>
          <a:bodyPr vert="horz" lIns="92446" tIns="46223" rIns="92446" bIns="46223" rtlCol="0"/>
          <a:lstStyle>
            <a:lvl1pPr algn="l">
              <a:defRPr sz="1200"/>
            </a:lvl1pPr>
          </a:lstStyle>
          <a:p>
            <a:endParaRPr lang="en-CA" dirty="0"/>
          </a:p>
        </p:txBody>
      </p:sp>
      <p:sp>
        <p:nvSpPr>
          <p:cNvPr id="3" name="Date Placeholder 2"/>
          <p:cNvSpPr>
            <a:spLocks noGrp="1"/>
          </p:cNvSpPr>
          <p:nvPr>
            <p:ph type="dt" idx="1"/>
          </p:nvPr>
        </p:nvSpPr>
        <p:spPr>
          <a:xfrm>
            <a:off x="3898500" y="1"/>
            <a:ext cx="2982119" cy="464820"/>
          </a:xfrm>
          <a:prstGeom prst="rect">
            <a:avLst/>
          </a:prstGeom>
        </p:spPr>
        <p:txBody>
          <a:bodyPr vert="horz" lIns="92446" tIns="46223" rIns="92446" bIns="46223" rtlCol="0"/>
          <a:lstStyle>
            <a:lvl1pPr algn="r">
              <a:defRPr sz="1200"/>
            </a:lvl1pPr>
          </a:lstStyle>
          <a:p>
            <a:fld id="{69F850E8-0005-40CB-9992-8CCED72608E8}" type="datetimeFigureOut">
              <a:rPr lang="en-CA" smtClean="0"/>
              <a:pPr/>
              <a:t>4/25/17</a:t>
            </a:fld>
            <a:endParaRPr lang="en-CA" dirty="0"/>
          </a:p>
        </p:txBody>
      </p:sp>
      <p:sp>
        <p:nvSpPr>
          <p:cNvPr id="4" name="Slide Image Placeholder 3"/>
          <p:cNvSpPr>
            <a:spLocks noGrp="1" noRot="1" noChangeAspect="1"/>
          </p:cNvSpPr>
          <p:nvPr>
            <p:ph type="sldImg" idx="2"/>
          </p:nvPr>
        </p:nvSpPr>
        <p:spPr>
          <a:xfrm>
            <a:off x="1116013" y="696913"/>
            <a:ext cx="4649787" cy="3487737"/>
          </a:xfrm>
          <a:prstGeom prst="rect">
            <a:avLst/>
          </a:prstGeom>
          <a:noFill/>
          <a:ln w="12700">
            <a:solidFill>
              <a:prstClr val="black"/>
            </a:solidFill>
          </a:ln>
        </p:spPr>
        <p:txBody>
          <a:bodyPr vert="horz" lIns="92446" tIns="46223" rIns="92446" bIns="46223" rtlCol="0" anchor="ctr"/>
          <a:lstStyle/>
          <a:p>
            <a:endParaRPr lang="en-CA"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430"/>
            <a:ext cx="2982119" cy="464820"/>
          </a:xfrm>
          <a:prstGeom prst="rect">
            <a:avLst/>
          </a:prstGeom>
        </p:spPr>
        <p:txBody>
          <a:bodyPr vert="horz" lIns="92446" tIns="46223" rIns="92446" bIns="46223"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98500" y="8829430"/>
            <a:ext cx="2982119" cy="464820"/>
          </a:xfrm>
          <a:prstGeom prst="rect">
            <a:avLst/>
          </a:prstGeom>
        </p:spPr>
        <p:txBody>
          <a:bodyPr vert="horz" lIns="92446" tIns="46223" rIns="92446" bIns="46223" rtlCol="0" anchor="b"/>
          <a:lstStyle>
            <a:lvl1pPr algn="r">
              <a:defRPr sz="1200"/>
            </a:lvl1pPr>
          </a:lstStyle>
          <a:p>
            <a:fld id="{806EB62E-A975-4C7D-8F83-18DBB456D61D}" type="slidenum">
              <a:rPr lang="en-CA" smtClean="0"/>
              <a:pPr/>
              <a:t>‹#›</a:t>
            </a:fld>
            <a:endParaRPr lang="en-CA" dirty="0"/>
          </a:p>
        </p:txBody>
      </p:sp>
    </p:spTree>
    <p:extLst>
      <p:ext uri="{BB962C8B-B14F-4D97-AF65-F5344CB8AC3E}">
        <p14:creationId xmlns="" xmlns:p14="http://schemas.microsoft.com/office/powerpoint/2010/main" val="11511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6EB62E-A975-4C7D-8F83-18DBB456D61D}" type="slidenum">
              <a:rPr lang="en-CA" smtClean="0"/>
              <a:pPr/>
              <a:t>1</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This session is being offered in response to an online survey that was posted by BCLA Diversity and Multicultural Services Committee back in April 2016.  The survey asked library staff around BC what were the challenges for them when serving multicultural communities. </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77 libraries responded to the survey. </a:t>
            </a:r>
          </a:p>
          <a:p>
            <a:r>
              <a:rPr lang="en-CA" sz="1200" kern="1200" dirty="0" smtClean="0">
                <a:solidFill>
                  <a:schemeClr val="tx1"/>
                </a:solidFill>
                <a:effectLst/>
                <a:latin typeface="+mn-lt"/>
                <a:ea typeface="+mn-ea"/>
                <a:cs typeface="+mn-cs"/>
              </a:rPr>
              <a:t>71 % responded that their biggest challenge was a lack of familiarity with their culturally diverse communities and what their needs were.</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81% indicated that intercultural training would help them better serve their multicultural communities.</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This is usually a 3-hour   workshop which we have presented to libraries and community agencies for several  years  but we’re doing it in about 60 minutes and leaving some  time for questions  afterwards. </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Given the number of people here and the set- up of the room we are unable to do interactive exercises as we had originally hoped. Thank you for your understanding about these limitations. </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And we will be referring to our full length workshop which we will hope that some of you will invite us to present in your organizations.</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Because time is short we ask that you make a note of your questions and ask them at the end unless it’s a quick question for clarification purposes. Thank you.</a:t>
            </a:r>
          </a:p>
          <a:p>
            <a:endParaRPr lang="en-CA" dirty="0"/>
          </a:p>
        </p:txBody>
      </p:sp>
      <p:sp>
        <p:nvSpPr>
          <p:cNvPr id="4" name="Slide Number Placeholder 3"/>
          <p:cNvSpPr>
            <a:spLocks noGrp="1"/>
          </p:cNvSpPr>
          <p:nvPr>
            <p:ph type="sldNum" sz="quarter" idx="10"/>
          </p:nvPr>
        </p:nvSpPr>
        <p:spPr/>
        <p:txBody>
          <a:bodyPr/>
          <a:lstStyle/>
          <a:p>
            <a:fld id="{806EB62E-A975-4C7D-8F83-18DBB456D61D}" type="slidenum">
              <a:rPr lang="en-CA" smtClean="0"/>
              <a:pPr/>
              <a:t>2</a:t>
            </a:fld>
            <a:endParaRPr lang="en-CA" dirty="0"/>
          </a:p>
        </p:txBody>
      </p:sp>
    </p:spTree>
    <p:extLst>
      <p:ext uri="{BB962C8B-B14F-4D97-AF65-F5344CB8AC3E}">
        <p14:creationId xmlns="" xmlns:p14="http://schemas.microsoft.com/office/powerpoint/2010/main" val="516537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Connecting with multicultural communities involves</a:t>
            </a:r>
            <a:r>
              <a:rPr lang="en-US" baseline="0" dirty="0" smtClean="0"/>
              <a:t> a multi faceted approach, no different from any other segment of the community such as seniors, children and teens</a:t>
            </a:r>
          </a:p>
          <a:p>
            <a:r>
              <a:rPr lang="en-US" baseline="0" dirty="0" smtClean="0"/>
              <a:t>Multi-faceted approach to connecting with multicultural communities </a:t>
            </a:r>
            <a:endParaRPr lang="en-CA" dirty="0"/>
          </a:p>
        </p:txBody>
      </p:sp>
      <p:sp>
        <p:nvSpPr>
          <p:cNvPr id="4" name="Slide Number Placeholder 3"/>
          <p:cNvSpPr>
            <a:spLocks noGrp="1"/>
          </p:cNvSpPr>
          <p:nvPr>
            <p:ph type="sldNum" sz="quarter" idx="10"/>
          </p:nvPr>
        </p:nvSpPr>
        <p:spPr/>
        <p:txBody>
          <a:bodyPr/>
          <a:lstStyle/>
          <a:p>
            <a:fld id="{806EB62E-A975-4C7D-8F83-18DBB456D61D}" type="slidenum">
              <a:rPr lang="en-CA" smtClean="0"/>
              <a:pPr/>
              <a:t>8</a:t>
            </a:fld>
            <a:endParaRPr lang="en-CA" dirty="0"/>
          </a:p>
        </p:txBody>
      </p:sp>
    </p:spTree>
    <p:extLst>
      <p:ext uri="{BB962C8B-B14F-4D97-AF65-F5344CB8AC3E}">
        <p14:creationId xmlns="" xmlns:p14="http://schemas.microsoft.com/office/powerpoint/2010/main" val="1405040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Collection building does not necessarily</a:t>
            </a:r>
            <a:r>
              <a:rPr lang="en-US" baseline="0" dirty="0" smtClean="0"/>
              <a:t> mean new comers want novels in their own language. Their needs will vary depending on how long they have been in Canada, what their goals are, so we have to remember there is much diversity within each cultural group. So we have lots of ideas on collections in the document online</a:t>
            </a:r>
            <a:endParaRPr lang="en-CA" dirty="0"/>
          </a:p>
        </p:txBody>
      </p:sp>
      <p:sp>
        <p:nvSpPr>
          <p:cNvPr id="4" name="Slide Number Placeholder 3"/>
          <p:cNvSpPr>
            <a:spLocks noGrp="1"/>
          </p:cNvSpPr>
          <p:nvPr>
            <p:ph type="sldNum" sz="quarter" idx="10"/>
          </p:nvPr>
        </p:nvSpPr>
        <p:spPr/>
        <p:txBody>
          <a:bodyPr/>
          <a:lstStyle/>
          <a:p>
            <a:fld id="{806EB62E-A975-4C7D-8F83-18DBB456D61D}" type="slidenum">
              <a:rPr lang="en-CA" smtClean="0"/>
              <a:pPr/>
              <a:t>9</a:t>
            </a:fld>
            <a:endParaRPr lang="en-CA" dirty="0"/>
          </a:p>
        </p:txBody>
      </p:sp>
    </p:spTree>
    <p:extLst>
      <p:ext uri="{BB962C8B-B14F-4D97-AF65-F5344CB8AC3E}">
        <p14:creationId xmlns="" xmlns:p14="http://schemas.microsoft.com/office/powerpoint/2010/main" val="2893854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is no recipe or formula for intercultural communication, only guidelines and common sense. As front-line workers we are already highly skilled at understanding others and making ourselves understood.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Adjusting our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communication style and flexibility makes Intercultural communication easier and more effective.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806EB62E-A975-4C7D-8F83-18DBB456D61D}" type="slidenum">
              <a:rPr lang="en-CA" smtClean="0"/>
              <a:pPr/>
              <a:t>13</a:t>
            </a:fld>
            <a:endParaRPr lang="en-CA" dirty="0"/>
          </a:p>
        </p:txBody>
      </p:sp>
    </p:spTree>
    <p:extLst>
      <p:ext uri="{BB962C8B-B14F-4D97-AF65-F5344CB8AC3E}">
        <p14:creationId xmlns="" xmlns:p14="http://schemas.microsoft.com/office/powerpoint/2010/main" val="3019892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Bears or Pears?</a:t>
            </a:r>
          </a:p>
          <a:p>
            <a:r>
              <a:rPr lang="en-US" dirty="0" smtClean="0"/>
              <a:t>Economics</a:t>
            </a:r>
            <a:r>
              <a:rPr lang="en-US" baseline="0" dirty="0" smtClean="0"/>
              <a:t> or Ergonomics </a:t>
            </a:r>
          </a:p>
          <a:p>
            <a:r>
              <a:rPr lang="en-US" baseline="0" dirty="0" smtClean="0"/>
              <a:t>Big vs humongous, immense </a:t>
            </a:r>
          </a:p>
          <a:p>
            <a:r>
              <a:rPr lang="en-US" baseline="0" dirty="0" smtClean="0"/>
              <a:t>Say reserve instead of place a hold </a:t>
            </a:r>
          </a:p>
          <a:p>
            <a:r>
              <a:rPr lang="en-US" baseline="0" dirty="0" smtClean="0"/>
              <a:t>Library jargon can be like a secret language to others</a:t>
            </a:r>
            <a:endParaRPr lang="en-CA" dirty="0"/>
          </a:p>
        </p:txBody>
      </p:sp>
      <p:sp>
        <p:nvSpPr>
          <p:cNvPr id="4" name="Slide Number Placeholder 3"/>
          <p:cNvSpPr>
            <a:spLocks noGrp="1"/>
          </p:cNvSpPr>
          <p:nvPr>
            <p:ph type="sldNum" sz="quarter" idx="10"/>
          </p:nvPr>
        </p:nvSpPr>
        <p:spPr/>
        <p:txBody>
          <a:bodyPr/>
          <a:lstStyle/>
          <a:p>
            <a:fld id="{806EB62E-A975-4C7D-8F83-18DBB456D61D}" type="slidenum">
              <a:rPr lang="en-CA" smtClean="0"/>
              <a:pPr/>
              <a:t>16</a:t>
            </a:fld>
            <a:endParaRPr lang="en-CA" dirty="0"/>
          </a:p>
        </p:txBody>
      </p:sp>
    </p:spTree>
    <p:extLst>
      <p:ext uri="{BB962C8B-B14F-4D97-AF65-F5344CB8AC3E}">
        <p14:creationId xmlns="" xmlns:p14="http://schemas.microsoft.com/office/powerpoint/2010/main" val="2807159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 is what we do with everyone but newcomers and people from other cultures might need more help. For some the entire library setting is not familiar.</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Compare with supermarkets</a:t>
            </a:r>
            <a:r>
              <a:rPr lang="en-GB" sz="1200" kern="1200" baseline="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06EB62E-A975-4C7D-8F83-18DBB456D61D}" type="slidenum">
              <a:rPr lang="en-CA" smtClean="0"/>
              <a:pPr/>
              <a:t>17</a:t>
            </a:fld>
            <a:endParaRPr lang="en-CA" dirty="0"/>
          </a:p>
        </p:txBody>
      </p:sp>
    </p:spTree>
    <p:extLst>
      <p:ext uri="{BB962C8B-B14F-4D97-AF65-F5344CB8AC3E}">
        <p14:creationId xmlns="" xmlns:p14="http://schemas.microsoft.com/office/powerpoint/2010/main" val="525579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hope to leave</a:t>
            </a:r>
            <a:r>
              <a:rPr lang="en-US" baseline="0" dirty="0" smtClean="0"/>
              <a:t> you with 2 key messages</a:t>
            </a:r>
          </a:p>
          <a:p>
            <a:r>
              <a:rPr lang="en-US" baseline="0" dirty="0" smtClean="0"/>
              <a:t>1.It is crucial to us to learn how to connect with multicultural communities</a:t>
            </a:r>
            <a:endParaRPr lang="en-CA" baseline="0" dirty="0" smtClean="0"/>
          </a:p>
          <a:p>
            <a:r>
              <a:rPr lang="en-US" baseline="0" dirty="0" smtClean="0"/>
              <a:t>2. We can do it by building on our existing skills and learning some new skill, </a:t>
            </a:r>
            <a:r>
              <a:rPr lang="en-US" baseline="0" dirty="0" err="1" smtClean="0"/>
              <a:t>bither</a:t>
            </a:r>
            <a:r>
              <a:rPr lang="en-US" baseline="0" dirty="0" smtClean="0"/>
              <a:t> by ourselves or our committee’s workshop and our experience. We love to share our challenges, mistakes and successes!</a:t>
            </a:r>
            <a:endParaRPr lang="en-CA" dirty="0"/>
          </a:p>
        </p:txBody>
      </p:sp>
      <p:sp>
        <p:nvSpPr>
          <p:cNvPr id="4" name="Slide Number Placeholder 3"/>
          <p:cNvSpPr>
            <a:spLocks noGrp="1"/>
          </p:cNvSpPr>
          <p:nvPr>
            <p:ph type="sldNum" sz="quarter" idx="10"/>
          </p:nvPr>
        </p:nvSpPr>
        <p:spPr/>
        <p:txBody>
          <a:bodyPr/>
          <a:lstStyle/>
          <a:p>
            <a:fld id="{806EB62E-A975-4C7D-8F83-18DBB456D61D}" type="slidenum">
              <a:rPr lang="en-CA" smtClean="0"/>
              <a:pPr/>
              <a:t>24</a:t>
            </a:fld>
            <a:endParaRPr lang="en-CA" dirty="0"/>
          </a:p>
        </p:txBody>
      </p:sp>
    </p:spTree>
    <p:extLst>
      <p:ext uri="{BB962C8B-B14F-4D97-AF65-F5344CB8AC3E}">
        <p14:creationId xmlns="" xmlns:p14="http://schemas.microsoft.com/office/powerpoint/2010/main" val="32640943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sz="1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CA" dirty="0" smtClean="0"/>
              <a:t>April 21, 2017</a:t>
            </a:r>
            <a:endParaRPr lang="en-CA" dirty="0"/>
          </a:p>
        </p:txBody>
      </p:sp>
      <p:sp>
        <p:nvSpPr>
          <p:cNvPr id="19" name="Footer Placeholder 18"/>
          <p:cNvSpPr>
            <a:spLocks noGrp="1"/>
          </p:cNvSpPr>
          <p:nvPr>
            <p:ph type="ftr" sz="quarter" idx="11"/>
          </p:nvPr>
        </p:nvSpPr>
        <p:spPr/>
        <p:txBody>
          <a:bodyPr/>
          <a:lstStyle>
            <a:lvl1pPr>
              <a:defRPr sz="1400">
                <a:solidFill>
                  <a:schemeClr val="accent1">
                    <a:tint val="20000"/>
                  </a:schemeClr>
                </a:solidFill>
              </a:defRPr>
            </a:lvl1pPr>
            <a:extLst/>
          </a:lstStyle>
          <a:p>
            <a:r>
              <a:rPr lang="en-US" dirty="0" smtClean="0"/>
              <a:t>BCLA 2017 Conference </a:t>
            </a:r>
            <a:endParaRPr lang="en-CA"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9D0805B-F920-4068-A5B6-5DA08CD404DE}"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F6279D-7E0B-4143-B025-49BAA0DD7E4F}" type="datetimeFigureOut">
              <a:rPr lang="en-CA" smtClean="0"/>
              <a:pPr/>
              <a:t>4/25/17</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29D0805B-F920-4068-A5B6-5DA08CD404DE}"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F6279D-7E0B-4143-B025-49BAA0DD7E4F}" type="datetimeFigureOut">
              <a:rPr lang="en-CA" smtClean="0"/>
              <a:pPr/>
              <a:t>4/25/17</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29D0805B-F920-4068-A5B6-5DA08CD404DE}"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F6279D-7E0B-4143-B025-49BAA0DD7E4F}" type="datetimeFigureOut">
              <a:rPr lang="en-CA" smtClean="0"/>
              <a:pPr/>
              <a:t>4/25/17</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29D0805B-F920-4068-A5B6-5DA08CD404DE}" type="slidenum">
              <a:rPr lang="en-CA" smtClean="0"/>
              <a:pPr/>
              <a:t>‹#›</a:t>
            </a:fld>
            <a:endParaRPr lang="en-CA"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2F6279D-7E0B-4143-B025-49BAA0DD7E4F}" type="datetimeFigureOut">
              <a:rPr lang="en-CA" smtClean="0"/>
              <a:pPr/>
              <a:t>4/25/17</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29D0805B-F920-4068-A5B6-5DA08CD404DE}" type="slidenum">
              <a:rPr lang="en-CA" smtClean="0"/>
              <a:pPr/>
              <a:t>‹#›</a:t>
            </a:fld>
            <a:endParaRPr lang="en-CA"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F6279D-7E0B-4143-B025-49BAA0DD7E4F}" type="datetimeFigureOut">
              <a:rPr lang="en-CA" smtClean="0"/>
              <a:pPr/>
              <a:t>4/25/17</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29D0805B-F920-4068-A5B6-5DA08CD404DE}" type="slidenum">
              <a:rPr lang="en-CA" smtClean="0"/>
              <a:pPr/>
              <a:t>‹#›</a:t>
            </a:fld>
            <a:endParaRPr lang="en-CA"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F6279D-7E0B-4143-B025-49BAA0DD7E4F}" type="datetimeFigureOut">
              <a:rPr lang="en-CA" smtClean="0"/>
              <a:pPr/>
              <a:t>4/25/17</a:t>
            </a:fld>
            <a:endParaRPr lang="en-CA" dirty="0"/>
          </a:p>
        </p:txBody>
      </p:sp>
      <p:sp>
        <p:nvSpPr>
          <p:cNvPr id="8" name="Footer Placeholder 7"/>
          <p:cNvSpPr>
            <a:spLocks noGrp="1"/>
          </p:cNvSpPr>
          <p:nvPr>
            <p:ph type="ftr" sz="quarter" idx="11"/>
          </p:nvPr>
        </p:nvSpPr>
        <p:spPr/>
        <p:txBody>
          <a:bodyPr/>
          <a:lstStyle>
            <a:extLst/>
          </a:lstStyle>
          <a:p>
            <a:endParaRPr lang="en-CA" dirty="0"/>
          </a:p>
        </p:txBody>
      </p:sp>
      <p:sp>
        <p:nvSpPr>
          <p:cNvPr id="9" name="Slide Number Placeholder 8"/>
          <p:cNvSpPr>
            <a:spLocks noGrp="1"/>
          </p:cNvSpPr>
          <p:nvPr>
            <p:ph type="sldNum" sz="quarter" idx="12"/>
          </p:nvPr>
        </p:nvSpPr>
        <p:spPr/>
        <p:txBody>
          <a:bodyPr/>
          <a:lstStyle>
            <a:extLst/>
          </a:lstStyle>
          <a:p>
            <a:fld id="{29D0805B-F920-4068-A5B6-5DA08CD404DE}"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2F6279D-7E0B-4143-B025-49BAA0DD7E4F}" type="datetimeFigureOut">
              <a:rPr lang="en-CA" smtClean="0"/>
              <a:pPr/>
              <a:t>4/25/17</a:t>
            </a:fld>
            <a:endParaRPr lang="en-CA" dirty="0"/>
          </a:p>
        </p:txBody>
      </p:sp>
      <p:sp>
        <p:nvSpPr>
          <p:cNvPr id="4" name="Footer Placeholder 3"/>
          <p:cNvSpPr>
            <a:spLocks noGrp="1"/>
          </p:cNvSpPr>
          <p:nvPr>
            <p:ph type="ftr" sz="quarter" idx="11"/>
          </p:nvPr>
        </p:nvSpPr>
        <p:spPr/>
        <p:txBody>
          <a:bodyPr/>
          <a:lstStyle>
            <a:extLst/>
          </a:lstStyle>
          <a:p>
            <a:endParaRPr lang="en-CA" dirty="0"/>
          </a:p>
        </p:txBody>
      </p:sp>
      <p:sp>
        <p:nvSpPr>
          <p:cNvPr id="5" name="Slide Number Placeholder 4"/>
          <p:cNvSpPr>
            <a:spLocks noGrp="1"/>
          </p:cNvSpPr>
          <p:nvPr>
            <p:ph type="sldNum" sz="quarter" idx="12"/>
          </p:nvPr>
        </p:nvSpPr>
        <p:spPr/>
        <p:txBody>
          <a:bodyPr/>
          <a:lstStyle>
            <a:extLst/>
          </a:lstStyle>
          <a:p>
            <a:fld id="{29D0805B-F920-4068-A5B6-5DA08CD404DE}" type="slidenum">
              <a:rPr lang="en-CA" smtClean="0"/>
              <a:pPr/>
              <a:t>‹#›</a:t>
            </a:fld>
            <a:endParaRPr lang="en-CA"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2F6279D-7E0B-4143-B025-49BAA0DD7E4F}" type="datetimeFigureOut">
              <a:rPr lang="en-CA" smtClean="0"/>
              <a:pPr/>
              <a:t>4/25/17</a:t>
            </a:fld>
            <a:endParaRPr lang="en-CA" dirty="0"/>
          </a:p>
        </p:txBody>
      </p:sp>
      <p:sp>
        <p:nvSpPr>
          <p:cNvPr id="3" name="Footer Placeholder 2"/>
          <p:cNvSpPr>
            <a:spLocks noGrp="1"/>
          </p:cNvSpPr>
          <p:nvPr>
            <p:ph type="ftr" sz="quarter" idx="11"/>
          </p:nvPr>
        </p:nvSpPr>
        <p:spPr/>
        <p:txBody>
          <a:bodyPr/>
          <a:lstStyle>
            <a:extLst/>
          </a:lstStyle>
          <a:p>
            <a:endParaRPr lang="en-CA" dirty="0"/>
          </a:p>
        </p:txBody>
      </p:sp>
      <p:sp>
        <p:nvSpPr>
          <p:cNvPr id="4" name="Slide Number Placeholder 3"/>
          <p:cNvSpPr>
            <a:spLocks noGrp="1"/>
          </p:cNvSpPr>
          <p:nvPr>
            <p:ph type="sldNum" sz="quarter" idx="12"/>
          </p:nvPr>
        </p:nvSpPr>
        <p:spPr/>
        <p:txBody>
          <a:bodyPr/>
          <a:lstStyle>
            <a:extLst/>
          </a:lstStyle>
          <a:p>
            <a:fld id="{29D0805B-F920-4068-A5B6-5DA08CD404DE}"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2F6279D-7E0B-4143-B025-49BAA0DD7E4F}" type="datetimeFigureOut">
              <a:rPr lang="en-CA" smtClean="0"/>
              <a:pPr/>
              <a:t>4/25/17</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29D0805B-F920-4068-A5B6-5DA08CD404DE}"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2F6279D-7E0B-4143-B025-49BAA0DD7E4F}" type="datetimeFigureOut">
              <a:rPr lang="en-CA" smtClean="0"/>
              <a:pPr/>
              <a:t>4/25/17</a:t>
            </a:fld>
            <a:endParaRPr lang="en-CA"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9D0805B-F920-4068-A5B6-5DA08CD404DE}" type="slidenum">
              <a:rPr lang="en-CA" smtClean="0"/>
              <a:pPr/>
              <a:t>‹#›</a:t>
            </a:fld>
            <a:endParaRPr lang="en-CA"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pic>
        <p:nvPicPr>
          <p:cNvPr id="14" name="Picture 13"/>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262062" y="938212"/>
            <a:ext cx="6619875" cy="498157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F6279D-7E0B-4143-B025-49BAA0DD7E4F}" type="datetimeFigureOut">
              <a:rPr lang="en-CA" smtClean="0"/>
              <a:pPr/>
              <a:t>4/25/17</a:t>
            </a:fld>
            <a:endParaRPr lang="en-CA"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9D0805B-F920-4068-A5B6-5DA08CD404DE}"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kbasi@surrey.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fkashefi@cnv.org" TargetMode="Externa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package" Target="../embeddings/Microsoft_Office_Word_Document4.docx"/></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6.xml"/><Relationship Id="rId1" Type="http://schemas.openxmlformats.org/officeDocument/2006/relationships/vmlDrawing" Target="../drawings/vmlDrawing6.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Microsoft_Office_Word_97_-_2003_Document4.doc"/></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Microsoft_Office_Word_97_-_2003_Document5.doc"/></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bclaconnect.ca/dmsc/2016/08/25/survey-findings-trends-challenges-and-need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ideo" Target="https://www.youtube.com/embed/jz1g1SpD9Zo"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bclaconnect.ca/dms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f_kashefi@hotmail.com" TargetMode="External"/><Relationship Id="rId5" Type="http://schemas.openxmlformats.org/officeDocument/2006/relationships/hyperlink" Target="mailto:fkashefi@cnv.org" TargetMode="External"/><Relationship Id="rId4" Type="http://schemas.openxmlformats.org/officeDocument/2006/relationships/hyperlink" Target="mailto:RKBasi@surrey.ca"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219200"/>
            <a:ext cx="7772400" cy="2058361"/>
          </a:xfrm>
        </p:spPr>
        <p:txBody>
          <a:bodyPr>
            <a:normAutofit/>
          </a:bodyPr>
          <a:lstStyle/>
          <a:p>
            <a:pPr algn="l"/>
            <a:r>
              <a:rPr lang="en-CA" sz="1600" dirty="0" smtClean="0">
                <a:effectLst/>
              </a:rPr>
              <a:t>BCLA Conference 2017</a:t>
            </a:r>
            <a:br>
              <a:rPr lang="en-CA" sz="1600" dirty="0" smtClean="0">
                <a:effectLst/>
              </a:rPr>
            </a:br>
            <a:r>
              <a:rPr lang="en-CA" sz="2800" dirty="0" smtClean="0">
                <a:effectLst/>
              </a:rPr>
              <a:t/>
            </a:r>
            <a:br>
              <a:rPr lang="en-CA" sz="2800" dirty="0" smtClean="0">
                <a:effectLst/>
              </a:rPr>
            </a:br>
            <a:r>
              <a:rPr lang="en-CA" sz="2800" dirty="0" smtClean="0">
                <a:effectLst/>
              </a:rPr>
              <a:t>Connecting </a:t>
            </a:r>
            <a:r>
              <a:rPr lang="en-CA" sz="2800" dirty="0">
                <a:effectLst/>
              </a:rPr>
              <a:t>With </a:t>
            </a:r>
            <a:r>
              <a:rPr lang="en-CA" sz="2800">
                <a:effectLst/>
              </a:rPr>
              <a:t>Multicultural </a:t>
            </a:r>
            <a:r>
              <a:rPr lang="en-CA" sz="2800" smtClean="0">
                <a:effectLst/>
              </a:rPr>
              <a:t>Communities</a:t>
            </a:r>
            <a:r>
              <a:rPr lang="en-CA" sz="2800" dirty="0">
                <a:effectLst/>
              </a:rPr>
              <a:t/>
            </a:r>
            <a:br>
              <a:rPr lang="en-CA" sz="2800" dirty="0">
                <a:effectLst/>
              </a:rPr>
            </a:br>
            <a:endParaRPr lang="en-CA" sz="2800" dirty="0"/>
          </a:p>
        </p:txBody>
      </p:sp>
      <p:sp>
        <p:nvSpPr>
          <p:cNvPr id="3" name="Subtitle 2"/>
          <p:cNvSpPr>
            <a:spLocks noGrp="1"/>
          </p:cNvSpPr>
          <p:nvPr>
            <p:ph type="subTitle" idx="1"/>
          </p:nvPr>
        </p:nvSpPr>
        <p:spPr>
          <a:xfrm>
            <a:off x="838200" y="3429000"/>
            <a:ext cx="7848600" cy="1295400"/>
          </a:xfrm>
        </p:spPr>
        <p:txBody>
          <a:bodyPr>
            <a:normAutofit fontScale="40000" lnSpcReduction="20000"/>
          </a:bodyPr>
          <a:lstStyle/>
          <a:p>
            <a:pPr algn="l"/>
            <a:r>
              <a:rPr lang="en-CA" sz="3500" b="1" dirty="0" smtClean="0">
                <a:latin typeface="+mj-lt"/>
              </a:rPr>
              <a:t>Presented </a:t>
            </a:r>
            <a:r>
              <a:rPr lang="en-CA" sz="3500" b="1" dirty="0">
                <a:latin typeface="+mj-lt"/>
              </a:rPr>
              <a:t>by BCLA Diversity and Multicultural Services </a:t>
            </a:r>
            <a:r>
              <a:rPr lang="en-CA" sz="3500" b="1" dirty="0" smtClean="0">
                <a:latin typeface="+mj-lt"/>
              </a:rPr>
              <a:t>Committee  members</a:t>
            </a:r>
            <a:r>
              <a:rPr lang="en-CA" sz="3500" b="1" dirty="0">
                <a:latin typeface="+mj-lt"/>
              </a:rPr>
              <a:t>:</a:t>
            </a:r>
            <a:endParaRPr lang="en-CA" sz="3500" dirty="0">
              <a:latin typeface="+mj-lt"/>
            </a:endParaRPr>
          </a:p>
          <a:p>
            <a:r>
              <a:rPr lang="en-CA" b="1" dirty="0"/>
              <a:t> </a:t>
            </a:r>
            <a:endParaRPr lang="en-CA" dirty="0"/>
          </a:p>
          <a:p>
            <a:pPr algn="l"/>
            <a:endParaRPr lang="en-CA" dirty="0" smtClean="0"/>
          </a:p>
          <a:p>
            <a:pPr algn="l"/>
            <a:r>
              <a:rPr lang="en-CA" sz="2900" b="1" dirty="0" smtClean="0">
                <a:latin typeface="+mj-lt"/>
              </a:rPr>
              <a:t>Ravi </a:t>
            </a:r>
            <a:r>
              <a:rPr lang="en-CA" sz="2900" b="1" dirty="0">
                <a:latin typeface="+mj-lt"/>
              </a:rPr>
              <a:t>Basi</a:t>
            </a:r>
            <a:r>
              <a:rPr lang="en-CA" sz="2900" dirty="0">
                <a:latin typeface="+mj-lt"/>
              </a:rPr>
              <a:t>, Manager of Multicultural Services, Surrey </a:t>
            </a:r>
            <a:r>
              <a:rPr lang="en-CA" sz="2900" dirty="0" smtClean="0">
                <a:latin typeface="+mj-lt"/>
              </a:rPr>
              <a:t>Libraries  </a:t>
            </a:r>
            <a:r>
              <a:rPr lang="en-CA" sz="2900" u="sng" dirty="0">
                <a:latin typeface="+mj-lt"/>
                <a:hlinkClick r:id="rId3"/>
              </a:rPr>
              <a:t>rkbasi@surrey.ca</a:t>
            </a:r>
            <a:r>
              <a:rPr lang="en-CA" sz="2900" dirty="0">
                <a:latin typeface="+mj-lt"/>
              </a:rPr>
              <a:t>   </a:t>
            </a:r>
            <a:endParaRPr lang="en-CA" sz="2900" dirty="0" smtClean="0">
              <a:latin typeface="+mj-lt"/>
            </a:endParaRPr>
          </a:p>
          <a:p>
            <a:pPr algn="l"/>
            <a:endParaRPr lang="en-CA" sz="2900" dirty="0" smtClean="0">
              <a:latin typeface="+mj-lt"/>
            </a:endParaRPr>
          </a:p>
          <a:p>
            <a:pPr algn="l"/>
            <a:r>
              <a:rPr lang="en-CA" sz="2900" b="1" dirty="0" err="1" smtClean="0">
                <a:latin typeface="+mj-lt"/>
              </a:rPr>
              <a:t>Fereshteh</a:t>
            </a:r>
            <a:r>
              <a:rPr lang="en-CA" sz="2900" b="1" dirty="0" smtClean="0">
                <a:latin typeface="+mj-lt"/>
              </a:rPr>
              <a:t> </a:t>
            </a:r>
            <a:r>
              <a:rPr lang="en-CA" sz="2900" b="1" dirty="0">
                <a:latin typeface="+mj-lt"/>
              </a:rPr>
              <a:t>Kashefi, </a:t>
            </a:r>
            <a:r>
              <a:rPr lang="en-CA" sz="2900" dirty="0">
                <a:latin typeface="+mj-lt"/>
              </a:rPr>
              <a:t>Multicultural Services Librarian, </a:t>
            </a:r>
            <a:r>
              <a:rPr lang="en-CA" sz="2900" dirty="0" smtClean="0">
                <a:latin typeface="+mj-lt"/>
              </a:rPr>
              <a:t>North Vancouver City Library  </a:t>
            </a:r>
            <a:r>
              <a:rPr lang="en-CA" sz="2900" u="sng" dirty="0" smtClean="0">
                <a:latin typeface="+mj-lt"/>
                <a:hlinkClick r:id="rId4"/>
              </a:rPr>
              <a:t>fkashefi@cnv.org</a:t>
            </a:r>
            <a:endParaRPr lang="en-CA" sz="2900" dirty="0"/>
          </a:p>
        </p:txBody>
      </p:sp>
    </p:spTree>
    <p:extLst>
      <p:ext uri="{BB962C8B-B14F-4D97-AF65-F5344CB8AC3E}">
        <p14:creationId xmlns="" xmlns:p14="http://schemas.microsoft.com/office/powerpoint/2010/main" val="997338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763962"/>
          </a:xfrm>
        </p:spPr>
        <p:txBody>
          <a:bodyPr>
            <a:normAutofit/>
          </a:bodyPr>
          <a:lstStyle/>
          <a:p>
            <a:pPr algn="ctr"/>
            <a:r>
              <a:rPr lang="en-CA" sz="6600" dirty="0" smtClean="0"/>
              <a:t/>
            </a:r>
            <a:br>
              <a:rPr lang="en-CA" sz="6600" dirty="0" smtClean="0"/>
            </a:br>
            <a:r>
              <a:rPr lang="en-CA" sz="6600" dirty="0" smtClean="0"/>
              <a:t>Programs </a:t>
            </a:r>
            <a:br>
              <a:rPr lang="en-CA" sz="6600" dirty="0" smtClean="0"/>
            </a:br>
            <a:endParaRPr lang="en-US" sz="6600" dirty="0"/>
          </a:p>
        </p:txBody>
      </p:sp>
      <p:graphicFrame>
        <p:nvGraphicFramePr>
          <p:cNvPr id="4" name="Object 3"/>
          <p:cNvGraphicFramePr>
            <a:graphicFrameLocks noChangeAspect="1"/>
          </p:cNvGraphicFramePr>
          <p:nvPr/>
        </p:nvGraphicFramePr>
        <p:xfrm>
          <a:off x="3883378" y="3124200"/>
          <a:ext cx="1450622" cy="1223962"/>
        </p:xfrm>
        <a:graphic>
          <a:graphicData uri="http://schemas.openxmlformats.org/presentationml/2006/ole">
            <p:oleObj spid="_x0000_s83002" name="Document" showAsIcon="1" r:id="rId3" imgW="914400" imgH="771480" progId="Word.Document.12">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CA" sz="6600" dirty="0" smtClean="0"/>
              <a:t/>
            </a:r>
            <a:br>
              <a:rPr lang="en-CA" sz="6600" dirty="0" smtClean="0"/>
            </a:br>
            <a:r>
              <a:rPr lang="en-CA" sz="6600" dirty="0"/>
              <a:t/>
            </a:r>
            <a:br>
              <a:rPr lang="en-CA" sz="6600" dirty="0"/>
            </a:br>
            <a:r>
              <a:rPr lang="en-CA" sz="6600" dirty="0" smtClean="0"/>
              <a:t/>
            </a:r>
            <a:br>
              <a:rPr lang="en-CA" sz="6600" dirty="0" smtClean="0"/>
            </a:br>
            <a:r>
              <a:rPr lang="en-CA" sz="6600" dirty="0"/>
              <a:t/>
            </a:r>
            <a:br>
              <a:rPr lang="en-CA" sz="6600" dirty="0"/>
            </a:br>
            <a:r>
              <a:rPr lang="en-CA" sz="6600" dirty="0" smtClean="0"/>
              <a:t>Outreach </a:t>
            </a:r>
            <a:br>
              <a:rPr lang="en-CA" sz="6600" dirty="0" smtClean="0"/>
            </a:br>
            <a:endParaRPr lang="en-US" sz="6600" dirty="0"/>
          </a:p>
        </p:txBody>
      </p:sp>
      <p:graphicFrame>
        <p:nvGraphicFramePr>
          <p:cNvPr id="8" name="Object 7"/>
          <p:cNvGraphicFramePr>
            <a:graphicFrameLocks noChangeAspect="1"/>
          </p:cNvGraphicFramePr>
          <p:nvPr/>
        </p:nvGraphicFramePr>
        <p:xfrm>
          <a:off x="3886200" y="3200400"/>
          <a:ext cx="1447800" cy="1221581"/>
        </p:xfrm>
        <a:graphic>
          <a:graphicData uri="http://schemas.openxmlformats.org/presentationml/2006/ole">
            <p:oleObj spid="_x0000_s84023" name="Document" showAsIcon="1" r:id="rId3" imgW="914400" imgH="771480" progId="Word.Document.12">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Some </a:t>
            </a:r>
            <a:br>
              <a:rPr lang="en-US" dirty="0" smtClean="0"/>
            </a:br>
            <a:r>
              <a:rPr lang="en-US" dirty="0" smtClean="0"/>
              <a:t/>
            </a:r>
            <a:br>
              <a:rPr lang="en-US" dirty="0" smtClean="0"/>
            </a:br>
            <a:r>
              <a:rPr lang="en-US" sz="7300" dirty="0" smtClean="0"/>
              <a:t>Communication </a:t>
            </a:r>
            <a:r>
              <a:rPr lang="en-US" sz="7300" dirty="0" smtClean="0"/>
              <a:t>Tips</a:t>
            </a:r>
            <a:endParaRPr lang="en-US" sz="7300" dirty="0"/>
          </a:p>
        </p:txBody>
      </p:sp>
      <p:graphicFrame>
        <p:nvGraphicFramePr>
          <p:cNvPr id="10" name="Object 9"/>
          <p:cNvGraphicFramePr>
            <a:graphicFrameLocks noChangeAspect="1"/>
          </p:cNvGraphicFramePr>
          <p:nvPr/>
        </p:nvGraphicFramePr>
        <p:xfrm>
          <a:off x="3889022" y="3810000"/>
          <a:ext cx="1444978" cy="1219200"/>
        </p:xfrm>
        <a:graphic>
          <a:graphicData uri="http://schemas.openxmlformats.org/presentationml/2006/ole">
            <p:oleObj spid="_x0000_s80956" name="Document" showAsIcon="1" r:id="rId3" imgW="914400" imgH="771480" progId="Word.Documen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 xmlns:p14="http://schemas.microsoft.com/office/powerpoint/2010/main" val="421709148"/>
              </p:ext>
            </p:extLst>
          </p:nvPr>
        </p:nvGraphicFramePr>
        <p:xfrm>
          <a:off x="1600200" y="685800"/>
          <a:ext cx="5445125" cy="5359400"/>
        </p:xfrm>
        <a:graphic>
          <a:graphicData uri="http://schemas.openxmlformats.org/presentationml/2006/ole">
            <p:oleObj spid="_x0000_s38971" name="Document" r:id="rId4" imgW="5940026" imgH="5848561" progId="Word.Document.12">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Adjusting the Communication Style</a:t>
            </a:r>
            <a:endParaRPr lang="en-CA" dirty="0"/>
          </a:p>
        </p:txBody>
      </p:sp>
      <p:graphicFrame>
        <p:nvGraphicFramePr>
          <p:cNvPr id="4" name="Object 3"/>
          <p:cNvGraphicFramePr>
            <a:graphicFrameLocks noChangeAspect="1"/>
          </p:cNvGraphicFramePr>
          <p:nvPr>
            <p:extLst>
              <p:ext uri="{D42A27DB-BD31-4B8C-83A1-F6EECF244321}">
                <p14:modId xmlns="" xmlns:p14="http://schemas.microsoft.com/office/powerpoint/2010/main" val="2256205402"/>
              </p:ext>
            </p:extLst>
          </p:nvPr>
        </p:nvGraphicFramePr>
        <p:xfrm>
          <a:off x="1384300" y="2273300"/>
          <a:ext cx="5540375" cy="4491038"/>
        </p:xfrm>
        <a:graphic>
          <a:graphicData uri="http://schemas.openxmlformats.org/presentationml/2006/ole">
            <p:oleObj spid="_x0000_s86066" name="Document" r:id="rId3" imgW="5940026" imgH="4824973" progId="Word.Document.8">
              <p:embed/>
            </p:oleObj>
          </a:graphicData>
        </a:graphic>
      </p:graphicFrame>
    </p:spTree>
    <p:extLst>
      <p:ext uri="{BB962C8B-B14F-4D97-AF65-F5344CB8AC3E}">
        <p14:creationId xmlns="" xmlns:p14="http://schemas.microsoft.com/office/powerpoint/2010/main" val="2395740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143000"/>
          </a:xfrm>
        </p:spPr>
        <p:txBody>
          <a:bodyPr/>
          <a:lstStyle/>
          <a:p>
            <a:r>
              <a:rPr lang="en-US" dirty="0" smtClean="0"/>
              <a:t>Switching to Written Language</a:t>
            </a:r>
            <a:endParaRPr lang="en-CA" dirty="0"/>
          </a:p>
        </p:txBody>
      </p:sp>
      <p:graphicFrame>
        <p:nvGraphicFramePr>
          <p:cNvPr id="5" name="Content Placeholder 4"/>
          <p:cNvGraphicFramePr>
            <a:graphicFrameLocks noGrp="1" noChangeAspect="1"/>
          </p:cNvGraphicFramePr>
          <p:nvPr>
            <p:ph idx="1"/>
            <p:extLst>
              <p:ext uri="{D42A27DB-BD31-4B8C-83A1-F6EECF244321}">
                <p14:modId xmlns="" xmlns:p14="http://schemas.microsoft.com/office/powerpoint/2010/main" val="2211902427"/>
              </p:ext>
            </p:extLst>
          </p:nvPr>
        </p:nvGraphicFramePr>
        <p:xfrm>
          <a:off x="1873250" y="1473200"/>
          <a:ext cx="5033963" cy="4475163"/>
        </p:xfrm>
        <a:graphic>
          <a:graphicData uri="http://schemas.openxmlformats.org/presentationml/2006/ole">
            <p:oleObj spid="_x0000_s41017" name="Document" r:id="rId3" imgW="5956042" imgH="5281700" progId="Word.Document.8">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Keep on Talking</a:t>
            </a:r>
            <a:endParaRPr lang="en-CA" dirty="0"/>
          </a:p>
        </p:txBody>
      </p:sp>
      <p:graphicFrame>
        <p:nvGraphicFramePr>
          <p:cNvPr id="9" name="Object 8"/>
          <p:cNvGraphicFramePr>
            <a:graphicFrameLocks noChangeAspect="1"/>
          </p:cNvGraphicFramePr>
          <p:nvPr>
            <p:extLst>
              <p:ext uri="{D42A27DB-BD31-4B8C-83A1-F6EECF244321}">
                <p14:modId xmlns="" xmlns:p14="http://schemas.microsoft.com/office/powerpoint/2010/main" val="111635124"/>
              </p:ext>
            </p:extLst>
          </p:nvPr>
        </p:nvGraphicFramePr>
        <p:xfrm>
          <a:off x="1082675" y="1216025"/>
          <a:ext cx="5815013" cy="6507163"/>
        </p:xfrm>
        <a:graphic>
          <a:graphicData uri="http://schemas.openxmlformats.org/presentationml/2006/ole">
            <p:oleObj spid="_x0000_s45122" name="Document" r:id="rId4" imgW="6198469" imgH="6918218" progId="Word.Document.8">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Stay with your Patron</a:t>
            </a:r>
            <a:endParaRPr lang="en-CA" dirty="0"/>
          </a:p>
        </p:txBody>
      </p:sp>
      <p:graphicFrame>
        <p:nvGraphicFramePr>
          <p:cNvPr id="4" name="Content Placeholder 3"/>
          <p:cNvGraphicFramePr>
            <a:graphicFrameLocks noGrp="1" noChangeAspect="1"/>
          </p:cNvGraphicFramePr>
          <p:nvPr>
            <p:ph idx="1"/>
            <p:extLst>
              <p:ext uri="{D42A27DB-BD31-4B8C-83A1-F6EECF244321}">
                <p14:modId xmlns="" xmlns:p14="http://schemas.microsoft.com/office/powerpoint/2010/main" val="4010229483"/>
              </p:ext>
            </p:extLst>
          </p:nvPr>
        </p:nvGraphicFramePr>
        <p:xfrm>
          <a:off x="1530350" y="1454150"/>
          <a:ext cx="5656263" cy="4695825"/>
        </p:xfrm>
        <a:graphic>
          <a:graphicData uri="http://schemas.openxmlformats.org/presentationml/2006/ole">
            <p:oleObj spid="_x0000_s88110" name="Document" r:id="rId4" imgW="5956042" imgH="4945543" progId="Word.Document.8">
              <p:embed/>
            </p:oleObj>
          </a:graphicData>
        </a:graphic>
      </p:graphicFrame>
    </p:spTree>
    <p:extLst>
      <p:ext uri="{BB962C8B-B14F-4D97-AF65-F5344CB8AC3E}">
        <p14:creationId xmlns="" xmlns:p14="http://schemas.microsoft.com/office/powerpoint/2010/main" val="22271369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smtClean="0"/>
          </a:p>
          <a:p>
            <a:r>
              <a:rPr lang="en-CA" dirty="0" smtClean="0">
                <a:latin typeface="+mj-lt"/>
              </a:rPr>
              <a:t>Sometimes even the best communication efforts might not work.</a:t>
            </a:r>
          </a:p>
          <a:p>
            <a:endParaRPr lang="en-CA" dirty="0" smtClean="0">
              <a:latin typeface="+mj-lt"/>
            </a:endParaRPr>
          </a:p>
          <a:p>
            <a:r>
              <a:rPr lang="en-CA" dirty="0" smtClean="0">
                <a:latin typeface="+mj-lt"/>
              </a:rPr>
              <a:t>We can’t be successful all the time, so don’t feel guilty.</a:t>
            </a:r>
            <a:endParaRPr lang="en-US" dirty="0">
              <a:latin typeface="+mj-lt"/>
            </a:endParaRPr>
          </a:p>
        </p:txBody>
      </p:sp>
      <p:sp>
        <p:nvSpPr>
          <p:cNvPr id="3" name="Title 2"/>
          <p:cNvSpPr>
            <a:spLocks noGrp="1"/>
          </p:cNvSpPr>
          <p:nvPr>
            <p:ph type="title"/>
          </p:nvPr>
        </p:nvSpPr>
        <p:spPr/>
        <p:txBody>
          <a:bodyPr/>
          <a:lstStyle/>
          <a:p>
            <a:r>
              <a:rPr lang="en-CA" dirty="0" smtClean="0"/>
              <a:t>Remember</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274638"/>
            <a:ext cx="8229600" cy="1143000"/>
          </a:xfrm>
        </p:spPr>
        <p:txBody>
          <a:bodyPr>
            <a:noAutofit/>
          </a:bodyPr>
          <a:lstStyle/>
          <a:p>
            <a:pPr algn="ctr"/>
            <a:r>
              <a:rPr lang="en-US" sz="6600" dirty="0" smtClean="0"/>
              <a:t/>
            </a:r>
            <a:br>
              <a:rPr lang="en-US" sz="6600" dirty="0" smtClean="0"/>
            </a:br>
            <a:r>
              <a:rPr lang="en-US" sz="6600" dirty="0"/>
              <a:t/>
            </a:r>
            <a:br>
              <a:rPr lang="en-US" sz="6600" dirty="0"/>
            </a:br>
            <a:r>
              <a:rPr lang="en-US" sz="6600" dirty="0" smtClean="0"/>
              <a:t/>
            </a:r>
            <a:br>
              <a:rPr lang="en-US" sz="6600" dirty="0" smtClean="0"/>
            </a:br>
            <a:r>
              <a:rPr lang="en-US" sz="6600" dirty="0" smtClean="0"/>
              <a:t> </a:t>
            </a:r>
            <a:r>
              <a:rPr lang="en-US" sz="4800" dirty="0" smtClean="0"/>
              <a:t/>
            </a:r>
            <a:br>
              <a:rPr lang="en-US" sz="4800" dirty="0" smtClean="0"/>
            </a:br>
            <a:r>
              <a:rPr lang="en-US" sz="4800" dirty="0"/>
              <a:t/>
            </a:r>
            <a:br>
              <a:rPr lang="en-US" sz="4800" dirty="0"/>
            </a:br>
            <a:r>
              <a:rPr lang="en-US" sz="6600" dirty="0" smtClean="0"/>
              <a:t>Biases</a:t>
            </a:r>
            <a:br>
              <a:rPr lang="en-US" sz="6600" dirty="0" smtClean="0"/>
            </a:br>
            <a:r>
              <a:rPr lang="en-US" sz="6600" dirty="0" smtClean="0"/>
              <a:t> &amp;</a:t>
            </a:r>
            <a:br>
              <a:rPr lang="en-US" sz="6600" dirty="0" smtClean="0"/>
            </a:br>
            <a:r>
              <a:rPr lang="en-US" sz="6600" dirty="0" smtClean="0"/>
              <a:t>Stereotypes </a:t>
            </a:r>
            <a:endParaRPr lang="en-CA" sz="6600" dirty="0"/>
          </a:p>
        </p:txBody>
      </p:sp>
    </p:spTree>
    <p:extLst>
      <p:ext uri="{BB962C8B-B14F-4D97-AF65-F5344CB8AC3E}">
        <p14:creationId xmlns="" xmlns:p14="http://schemas.microsoft.com/office/powerpoint/2010/main" val="3762098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latin typeface="+mj-lt"/>
              </a:rPr>
              <a:t>Background</a:t>
            </a:r>
          </a:p>
          <a:p>
            <a:pPr marL="109728" indent="0">
              <a:buNone/>
            </a:pPr>
            <a:endParaRPr lang="en-CA" dirty="0" smtClean="0">
              <a:latin typeface="+mj-lt"/>
            </a:endParaRPr>
          </a:p>
          <a:p>
            <a:r>
              <a:rPr lang="en-CA" dirty="0" smtClean="0">
                <a:latin typeface="+mj-lt"/>
              </a:rPr>
              <a:t>Our survey and survey results</a:t>
            </a:r>
          </a:p>
          <a:p>
            <a:r>
              <a:rPr lang="en-CA" u="sng" dirty="0" smtClean="0">
                <a:hlinkClick r:id="rId3"/>
              </a:rPr>
              <a:t>https://bclaconnect.ca/dmsc/2016/08/25/survey-findings-trends-challenges-and-needs/</a:t>
            </a:r>
            <a:endParaRPr lang="en-US" dirty="0" smtClean="0"/>
          </a:p>
          <a:p>
            <a:pPr>
              <a:buNone/>
            </a:pPr>
            <a:endParaRPr lang="en-CA" dirty="0" smtClean="0"/>
          </a:p>
          <a:p>
            <a:r>
              <a:rPr lang="en-CA" dirty="0" smtClean="0">
                <a:latin typeface="+mj-lt"/>
              </a:rPr>
              <a:t>Whole workshop vs. this session</a:t>
            </a:r>
          </a:p>
          <a:p>
            <a:pPr marL="109728" indent="0">
              <a:buNone/>
            </a:pPr>
            <a:endParaRPr lang="en-US" dirty="0">
              <a:latin typeface="+mj-lt"/>
            </a:endParaRPr>
          </a:p>
          <a:p>
            <a:r>
              <a:rPr lang="en-US" dirty="0" smtClean="0">
                <a:latin typeface="+mj-lt"/>
              </a:rPr>
              <a:t>Our goal</a:t>
            </a:r>
            <a:endParaRPr lang="en-US" dirty="0">
              <a:latin typeface="+mj-lt"/>
            </a:endParaRPr>
          </a:p>
        </p:txBody>
      </p:sp>
      <p:sp>
        <p:nvSpPr>
          <p:cNvPr id="3" name="Title 2"/>
          <p:cNvSpPr>
            <a:spLocks noGrp="1"/>
          </p:cNvSpPr>
          <p:nvPr>
            <p:ph type="title"/>
          </p:nvPr>
        </p:nvSpPr>
        <p:spPr/>
        <p:txBody>
          <a:bodyPr/>
          <a:lstStyle/>
          <a:p>
            <a:r>
              <a:rPr lang="en-CA" dirty="0" smtClean="0"/>
              <a:t>Introduction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66843"/>
            <a:ext cx="4572000" cy="4524315"/>
          </a:xfrm>
          <a:prstGeom prst="rect">
            <a:avLst/>
          </a:prstGeom>
        </p:spPr>
        <p:txBody>
          <a:bodyPr>
            <a:spAutoFit/>
          </a:bodyPr>
          <a:lstStyle/>
          <a:p>
            <a:pPr marL="285750" indent="-285750">
              <a:buFont typeface="Arial" panose="020B0604020202020204" pitchFamily="34" charset="0"/>
              <a:buChar char="•"/>
            </a:pPr>
            <a:r>
              <a:rPr lang="en-CA" dirty="0" smtClean="0">
                <a:latin typeface="+mj-lt"/>
              </a:rPr>
              <a:t>AMERICANS ARE LOUD AND OBNOXIOUS </a:t>
            </a:r>
          </a:p>
          <a:p>
            <a:r>
              <a:rPr lang="en-CA" dirty="0" smtClean="0">
                <a:latin typeface="+mj-lt"/>
              </a:rPr>
              <a:t> </a:t>
            </a:r>
          </a:p>
          <a:p>
            <a:pPr marL="285750" indent="-285750">
              <a:buFont typeface="Arial" panose="020B0604020202020204" pitchFamily="34" charset="0"/>
              <a:buChar char="•"/>
            </a:pPr>
            <a:r>
              <a:rPr lang="en-CA" dirty="0" smtClean="0">
                <a:latin typeface="+mj-lt"/>
              </a:rPr>
              <a:t>ASIANS ARE BAD DRIVERS </a:t>
            </a:r>
          </a:p>
          <a:p>
            <a:r>
              <a:rPr lang="en-CA" dirty="0" smtClean="0">
                <a:latin typeface="+mj-lt"/>
              </a:rPr>
              <a:t> </a:t>
            </a:r>
          </a:p>
          <a:p>
            <a:pPr marL="285750" indent="-285750">
              <a:buFont typeface="Arial" panose="020B0604020202020204" pitchFamily="34" charset="0"/>
              <a:buChar char="•"/>
            </a:pPr>
            <a:r>
              <a:rPr lang="en-CA" dirty="0" smtClean="0">
                <a:latin typeface="+mj-lt"/>
              </a:rPr>
              <a:t>GERMANS ARE NAZIS </a:t>
            </a:r>
          </a:p>
          <a:p>
            <a:endParaRPr lang="en-CA" dirty="0" smtClean="0">
              <a:latin typeface="+mj-lt"/>
            </a:endParaRPr>
          </a:p>
          <a:p>
            <a:pPr marL="285750" indent="-285750">
              <a:buFont typeface="Arial" panose="020B0604020202020204" pitchFamily="34" charset="0"/>
              <a:buChar char="•"/>
            </a:pPr>
            <a:r>
              <a:rPr lang="en-CA" dirty="0" smtClean="0">
                <a:latin typeface="+mj-lt"/>
              </a:rPr>
              <a:t>COLUMBIANS ARE DRUG DEALERS </a:t>
            </a:r>
          </a:p>
          <a:p>
            <a:endParaRPr lang="en-CA" dirty="0" smtClean="0">
              <a:latin typeface="+mj-lt"/>
            </a:endParaRPr>
          </a:p>
          <a:p>
            <a:pPr marL="285750" indent="-285750">
              <a:buFont typeface="Arial" panose="020B0604020202020204" pitchFamily="34" charset="0"/>
              <a:buChar char="•"/>
            </a:pPr>
            <a:r>
              <a:rPr lang="en-CA" dirty="0" smtClean="0">
                <a:latin typeface="+mj-lt"/>
              </a:rPr>
              <a:t>MUSLIMS ARE TERRORISTS </a:t>
            </a:r>
          </a:p>
          <a:p>
            <a:r>
              <a:rPr lang="en-CA" dirty="0" smtClean="0">
                <a:latin typeface="+mj-lt"/>
              </a:rPr>
              <a:t> </a:t>
            </a:r>
          </a:p>
          <a:p>
            <a:pPr marL="285750" indent="-285750">
              <a:buFont typeface="Arial" panose="020B0604020202020204" pitchFamily="34" charset="0"/>
              <a:buChar char="•"/>
            </a:pPr>
            <a:r>
              <a:rPr lang="en-CA" dirty="0" smtClean="0">
                <a:latin typeface="+mj-lt"/>
              </a:rPr>
              <a:t>SIKHS ARE VIOLENT </a:t>
            </a:r>
          </a:p>
          <a:p>
            <a:r>
              <a:rPr lang="en-CA" dirty="0" smtClean="0">
                <a:latin typeface="+mj-lt"/>
              </a:rPr>
              <a:t> </a:t>
            </a:r>
          </a:p>
          <a:p>
            <a:pPr marL="285750" indent="-285750">
              <a:buFont typeface="Arial" panose="020B0604020202020204" pitchFamily="34" charset="0"/>
              <a:buChar char="•"/>
            </a:pPr>
            <a:r>
              <a:rPr lang="en-CA" dirty="0" smtClean="0">
                <a:latin typeface="+mj-lt"/>
              </a:rPr>
              <a:t>WHITE PEOPLE CAN’T DANCE </a:t>
            </a:r>
          </a:p>
          <a:p>
            <a:r>
              <a:rPr lang="en-CA" dirty="0" smtClean="0">
                <a:latin typeface="+mj-lt"/>
              </a:rPr>
              <a:t> </a:t>
            </a:r>
          </a:p>
          <a:p>
            <a:pPr marL="285750" indent="-285750">
              <a:buFont typeface="Arial" panose="020B0604020202020204" pitchFamily="34" charset="0"/>
              <a:buChar char="•"/>
            </a:pPr>
            <a:r>
              <a:rPr lang="en-CA" dirty="0" smtClean="0">
                <a:latin typeface="+mj-lt"/>
              </a:rPr>
              <a:t>BLACK PEOPLE ARE LAZY </a:t>
            </a:r>
            <a:endParaRPr lang="en-CA" dirty="0">
              <a:latin typeface="+mj-lt"/>
            </a:endParaRPr>
          </a:p>
        </p:txBody>
      </p:sp>
    </p:spTree>
    <p:extLst>
      <p:ext uri="{BB962C8B-B14F-4D97-AF65-F5344CB8AC3E}">
        <p14:creationId xmlns="" xmlns:p14="http://schemas.microsoft.com/office/powerpoint/2010/main" val="2454120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sz="7300" dirty="0" smtClean="0"/>
              <a:t/>
            </a:r>
            <a:br>
              <a:rPr lang="en-CA" sz="7300" dirty="0" smtClean="0"/>
            </a:br>
            <a:r>
              <a:rPr lang="en-CA" sz="7300" dirty="0"/>
              <a:t/>
            </a:r>
            <a:br>
              <a:rPr lang="en-CA" sz="7300" dirty="0"/>
            </a:br>
            <a:r>
              <a:rPr lang="en-CA" sz="7300" dirty="0" smtClean="0"/>
              <a:t/>
            </a:r>
            <a:br>
              <a:rPr lang="en-CA" sz="7300" dirty="0" smtClean="0"/>
            </a:br>
            <a:r>
              <a:rPr lang="en-CA" sz="7300" dirty="0"/>
              <a:t/>
            </a:r>
            <a:br>
              <a:rPr lang="en-CA" sz="7300" dirty="0"/>
            </a:br>
            <a:r>
              <a:rPr lang="en-CA" sz="7300" dirty="0" smtClean="0"/>
              <a:t/>
            </a:r>
            <a:br>
              <a:rPr lang="en-CA" sz="7300" dirty="0" smtClean="0"/>
            </a:br>
            <a:r>
              <a:rPr lang="en-CA" sz="7300" dirty="0" smtClean="0"/>
              <a:t>Shared Scenarios </a:t>
            </a:r>
            <a:br>
              <a:rPr lang="en-CA" sz="7300" dirty="0" smtClean="0"/>
            </a:br>
            <a:r>
              <a:rPr lang="en-CA" sz="7300" dirty="0"/>
              <a:t/>
            </a:r>
            <a:br>
              <a:rPr lang="en-CA" sz="7300" dirty="0"/>
            </a:br>
            <a:r>
              <a:rPr lang="en-CA" dirty="0" smtClean="0"/>
              <a:t/>
            </a:r>
            <a:br>
              <a:rPr lang="en-CA" dirty="0" smtClean="0"/>
            </a:br>
            <a:endParaRPr lang="en-US" dirty="0"/>
          </a:p>
        </p:txBody>
      </p:sp>
      <p:graphicFrame>
        <p:nvGraphicFramePr>
          <p:cNvPr id="4" name="Object 3"/>
          <p:cNvGraphicFramePr>
            <a:graphicFrameLocks noChangeAspect="1"/>
          </p:cNvGraphicFramePr>
          <p:nvPr/>
        </p:nvGraphicFramePr>
        <p:xfrm>
          <a:off x="3733800" y="3276600"/>
          <a:ext cx="1583267" cy="1335881"/>
        </p:xfrm>
        <a:graphic>
          <a:graphicData uri="http://schemas.openxmlformats.org/presentationml/2006/ole">
            <p:oleObj spid="_x0000_s79937" name="Document" showAsIcon="1" r:id="rId3" imgW="914400" imgH="771480" progId="Word.Document.12">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smtClean="0">
                <a:latin typeface="+mj-lt"/>
              </a:rPr>
              <a:t>“ People from some cultures are always trying to negotiate their library fines”</a:t>
            </a:r>
          </a:p>
          <a:p>
            <a:pPr>
              <a:buNone/>
            </a:pPr>
            <a:r>
              <a:rPr lang="en-US" dirty="0" smtClean="0">
                <a:latin typeface="+mj-lt"/>
              </a:rPr>
              <a:t> </a:t>
            </a:r>
          </a:p>
          <a:p>
            <a:pPr lvl="0"/>
            <a:r>
              <a:rPr lang="en-US" dirty="0" smtClean="0">
                <a:latin typeface="+mj-lt"/>
              </a:rPr>
              <a:t>“ A patron accused me of being racist when I politely asked her to stop her toddler from banging on the computer keyboard”</a:t>
            </a:r>
          </a:p>
          <a:p>
            <a:endParaRPr lang="en-US" dirty="0" smtClean="0">
              <a:latin typeface="+mj-lt"/>
            </a:endParaRPr>
          </a:p>
          <a:p>
            <a:pPr lvl="0"/>
            <a:r>
              <a:rPr lang="en-US" dirty="0" smtClean="0">
                <a:latin typeface="+mj-lt"/>
              </a:rPr>
              <a:t>“I’m going to scream if I have to serve another immigrant. Why can’t they just learn English?”</a:t>
            </a:r>
          </a:p>
          <a:p>
            <a:endParaRPr lang="en-US" dirty="0"/>
          </a:p>
        </p:txBody>
      </p:sp>
      <p:sp>
        <p:nvSpPr>
          <p:cNvPr id="3" name="Title 2"/>
          <p:cNvSpPr>
            <a:spLocks noGrp="1"/>
          </p:cNvSpPr>
          <p:nvPr>
            <p:ph type="title"/>
          </p:nvPr>
        </p:nvSpPr>
        <p:spPr/>
        <p:txBody>
          <a:bodyPr>
            <a:normAutofit/>
          </a:bodyPr>
          <a:lstStyle/>
          <a:p>
            <a:r>
              <a:rPr lang="en-CA" dirty="0" smtClean="0"/>
              <a:t>Shared Scenarios: Examples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jz1g1SpD9Zo"/>
          <p:cNvPicPr>
            <a:picLocks noGrp="1" noRot="1" noChangeAspect="1"/>
          </p:cNvPicPr>
          <p:nvPr>
            <p:ph idx="1"/>
            <a:videoFile r:link="rId1"/>
          </p:nvPr>
        </p:nvPicPr>
        <p:blipFill>
          <a:blip r:embed="rId3" cstate="print"/>
          <a:stretch>
            <a:fillRect/>
          </a:stretch>
        </p:blipFill>
        <p:spPr>
          <a:xfrm>
            <a:off x="533400" y="1447800"/>
            <a:ext cx="8255000" cy="4419600"/>
          </a:xfrm>
          <a:prstGeom prst="rect">
            <a:avLst/>
          </a:prstGeom>
        </p:spPr>
      </p:pic>
      <p:sp>
        <p:nvSpPr>
          <p:cNvPr id="3" name="Title 2"/>
          <p:cNvSpPr>
            <a:spLocks noGrp="1"/>
          </p:cNvSpPr>
          <p:nvPr>
            <p:ph type="title"/>
          </p:nvPr>
        </p:nvSpPr>
        <p:spPr/>
        <p:txBody>
          <a:bodyPr/>
          <a:lstStyle/>
          <a:p>
            <a:r>
              <a:rPr lang="en-US" dirty="0" smtClean="0"/>
              <a:t>Empathy by Brene Brown</a:t>
            </a:r>
            <a:endParaRPr lang="en-CA" dirty="0"/>
          </a:p>
        </p:txBody>
      </p:sp>
      <p:sp>
        <p:nvSpPr>
          <p:cNvPr id="5" name="Rectangle 4"/>
          <p:cNvSpPr/>
          <p:nvPr/>
        </p:nvSpPr>
        <p:spPr>
          <a:xfrm>
            <a:off x="2286000" y="2828836"/>
            <a:ext cx="4572000" cy="1200329"/>
          </a:xfrm>
          <a:prstGeom prst="rect">
            <a:avLst/>
          </a:prstGeom>
        </p:spPr>
        <p:txBody>
          <a:bodyPr>
            <a:spAutoFit/>
          </a:bodyPr>
          <a:lstStyle/>
          <a:p>
            <a:r>
              <a:rPr lang="en-CA" dirty="0" smtClean="0"/>
              <a:t>&lt;iframe width="560" height="315" src="https://www.youtube.com/embed/1Evwgu369Jw" frameborder="0" allowfullscreen&gt;&lt;/iframe&gt;</a:t>
            </a:r>
            <a:endParaRPr lang="en-US" dirty="0"/>
          </a:p>
        </p:txBody>
      </p:sp>
    </p:spTree>
    <p:extLst>
      <p:ext uri="{BB962C8B-B14F-4D97-AF65-F5344CB8AC3E}">
        <p14:creationId xmlns="" xmlns:p14="http://schemas.microsoft.com/office/powerpoint/2010/main" val="1484100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smtClean="0">
                <a:latin typeface="+mj-lt"/>
              </a:rPr>
              <a:t>Thank you for the opportunity to meet you and exchange ideas on what we are all passionate about</a:t>
            </a:r>
          </a:p>
          <a:p>
            <a:pPr marL="109728" indent="0">
              <a:buNone/>
            </a:pPr>
            <a:endParaRPr lang="en-US" dirty="0">
              <a:latin typeface="+mj-lt"/>
            </a:endParaRPr>
          </a:p>
          <a:p>
            <a:r>
              <a:rPr lang="en-US" dirty="0" smtClean="0">
                <a:latin typeface="+mj-lt"/>
              </a:rPr>
              <a:t>Find the Diversity &amp; Multicultural Services Committee (and a copy of this presentation)</a:t>
            </a:r>
          </a:p>
          <a:p>
            <a:pPr marL="109728" indent="0">
              <a:buNone/>
            </a:pPr>
            <a:r>
              <a:rPr lang="en-US" dirty="0">
                <a:latin typeface="+mj-lt"/>
              </a:rPr>
              <a:t>	</a:t>
            </a:r>
            <a:r>
              <a:rPr lang="en-US" dirty="0" smtClean="0">
                <a:latin typeface="+mj-lt"/>
              </a:rPr>
              <a:t>on  the BCLA Connect </a:t>
            </a:r>
            <a:r>
              <a:rPr lang="en-US" dirty="0" smtClean="0">
                <a:latin typeface="+mj-lt"/>
                <a:hlinkClick r:id="rId3"/>
              </a:rPr>
              <a:t>https://bclaconnect.ca/dmsc/</a:t>
            </a:r>
            <a:r>
              <a:rPr lang="en-US" dirty="0" smtClean="0">
                <a:latin typeface="+mj-lt"/>
              </a:rPr>
              <a:t>  </a:t>
            </a:r>
          </a:p>
          <a:p>
            <a:endParaRPr lang="en-US" dirty="0" smtClean="0">
              <a:latin typeface="+mj-lt"/>
            </a:endParaRPr>
          </a:p>
          <a:p>
            <a:r>
              <a:rPr lang="en-CA" dirty="0" smtClean="0">
                <a:latin typeface="+mj-lt"/>
              </a:rPr>
              <a:t>Consider joining the committee, we always welcome new members</a:t>
            </a:r>
          </a:p>
          <a:p>
            <a:pPr>
              <a:buNone/>
            </a:pPr>
            <a:endParaRPr lang="en-US" dirty="0" smtClean="0">
              <a:latin typeface="+mj-lt"/>
            </a:endParaRPr>
          </a:p>
          <a:p>
            <a:r>
              <a:rPr lang="en-US" dirty="0" smtClean="0">
                <a:latin typeface="+mj-lt"/>
              </a:rPr>
              <a:t>Please keep in touch and contact us if you need more information: </a:t>
            </a:r>
          </a:p>
          <a:p>
            <a:endParaRPr lang="en-US" dirty="0">
              <a:latin typeface="+mj-lt"/>
            </a:endParaRPr>
          </a:p>
          <a:p>
            <a:pPr algn="ctr">
              <a:buNone/>
            </a:pPr>
            <a:r>
              <a:rPr lang="en-US" dirty="0" smtClean="0">
                <a:latin typeface="+mj-lt"/>
              </a:rPr>
              <a:t>Ravi Basi  </a:t>
            </a:r>
          </a:p>
          <a:p>
            <a:pPr algn="ctr">
              <a:buNone/>
            </a:pPr>
            <a:r>
              <a:rPr lang="en-US" dirty="0" smtClean="0">
                <a:hlinkClick r:id="rId4"/>
              </a:rPr>
              <a:t>RKBasi@surrey.ca</a:t>
            </a:r>
            <a:r>
              <a:rPr lang="en-US" dirty="0" smtClean="0"/>
              <a:t> </a:t>
            </a:r>
          </a:p>
          <a:p>
            <a:pPr algn="ctr">
              <a:buNone/>
            </a:pPr>
            <a:r>
              <a:rPr lang="en-CA" dirty="0" smtClean="0"/>
              <a:t>604-598-7411</a:t>
            </a:r>
            <a:endParaRPr lang="en-US" dirty="0" smtClean="0"/>
          </a:p>
          <a:p>
            <a:pPr algn="ctr"/>
            <a:endParaRPr lang="en-US" dirty="0" smtClean="0"/>
          </a:p>
          <a:p>
            <a:pPr algn="ctr">
              <a:buNone/>
            </a:pPr>
            <a:r>
              <a:rPr lang="en-US" dirty="0" smtClean="0">
                <a:latin typeface="+mj-lt"/>
              </a:rPr>
              <a:t>Fereshteh Kashefi </a:t>
            </a:r>
          </a:p>
          <a:p>
            <a:pPr algn="ctr">
              <a:buNone/>
            </a:pPr>
            <a:r>
              <a:rPr lang="en-US" dirty="0" smtClean="0">
                <a:hlinkClick r:id="rId5"/>
              </a:rPr>
              <a:t>fkashefi@cnv.org</a:t>
            </a:r>
            <a:r>
              <a:rPr lang="en-US" dirty="0" smtClean="0"/>
              <a:t>  or </a:t>
            </a:r>
            <a:r>
              <a:rPr lang="en-US" dirty="0" smtClean="0">
                <a:hlinkClick r:id="rId6"/>
              </a:rPr>
              <a:t>f_kashefi@hotmail.com</a:t>
            </a:r>
            <a:endParaRPr lang="en-US" dirty="0" smtClean="0"/>
          </a:p>
          <a:p>
            <a:pPr algn="ctr">
              <a:buNone/>
            </a:pPr>
            <a:r>
              <a:rPr lang="en-CA" dirty="0" smtClean="0"/>
              <a:t>604-998-3476</a:t>
            </a:r>
          </a:p>
          <a:p>
            <a:pPr algn="ctr">
              <a:buNone/>
            </a:pPr>
            <a:endParaRPr lang="en-US" dirty="0"/>
          </a:p>
          <a:p>
            <a:pPr algn="ctr">
              <a:buNone/>
            </a:pPr>
            <a:r>
              <a:rPr lang="en-US" dirty="0" smtClean="0"/>
              <a:t>BCLA 2017 Conference: Connecting with Multicultural Communities </a:t>
            </a:r>
            <a:endParaRPr lang="en-CA" dirty="0"/>
          </a:p>
        </p:txBody>
      </p:sp>
      <p:sp>
        <p:nvSpPr>
          <p:cNvPr id="2" name="Title 1"/>
          <p:cNvSpPr>
            <a:spLocks noGrp="1"/>
          </p:cNvSpPr>
          <p:nvPr>
            <p:ph type="title"/>
          </p:nvPr>
        </p:nvSpPr>
        <p:spPr/>
        <p:txBody>
          <a:bodyPr/>
          <a:lstStyle/>
          <a:p>
            <a:r>
              <a:rPr lang="en-US" dirty="0" smtClean="0"/>
              <a:t>Thank You!</a:t>
            </a:r>
            <a:endParaRPr lang="en-CA" dirty="0"/>
          </a:p>
        </p:txBody>
      </p:sp>
    </p:spTree>
    <p:extLst>
      <p:ext uri="{BB962C8B-B14F-4D97-AF65-F5344CB8AC3E}">
        <p14:creationId xmlns="" xmlns:p14="http://schemas.microsoft.com/office/powerpoint/2010/main" val="9830106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May 4</a:t>
            </a:r>
            <a:r>
              <a:rPr lang="en-US" baseline="30000" dirty="0" smtClean="0"/>
              <a:t>th</a:t>
            </a:r>
            <a:r>
              <a:rPr lang="en-US" dirty="0" smtClean="0"/>
              <a:t>  9:30- 11:30</a:t>
            </a:r>
          </a:p>
          <a:p>
            <a:r>
              <a:rPr lang="en-US" dirty="0" smtClean="0"/>
              <a:t>Location: Burnaby Public Library</a:t>
            </a:r>
          </a:p>
          <a:p>
            <a:r>
              <a:rPr lang="en-US" dirty="0" err="1" smtClean="0"/>
              <a:t>Metrotown</a:t>
            </a:r>
            <a:r>
              <a:rPr lang="en-US" dirty="0" smtClean="0"/>
              <a:t> Branch </a:t>
            </a:r>
          </a:p>
          <a:p>
            <a:r>
              <a:rPr lang="en-US" dirty="0" smtClean="0"/>
              <a:t>3</a:t>
            </a:r>
            <a:r>
              <a:rPr lang="en-US" baseline="30000" dirty="0" smtClean="0"/>
              <a:t>rd</a:t>
            </a:r>
            <a:r>
              <a:rPr lang="en-US" dirty="0" smtClean="0"/>
              <a:t> Floor Board Room</a:t>
            </a:r>
          </a:p>
          <a:p>
            <a:endParaRPr lang="en-US" dirty="0"/>
          </a:p>
          <a:p>
            <a:pPr marL="109728" indent="0">
              <a:buNone/>
            </a:pPr>
            <a:endParaRPr lang="en-US" dirty="0" smtClean="0"/>
          </a:p>
          <a:p>
            <a:pPr marL="109728" indent="0">
              <a:buNone/>
            </a:pPr>
            <a:r>
              <a:rPr lang="en-US" dirty="0" smtClean="0"/>
              <a:t>See you there….</a:t>
            </a:r>
          </a:p>
          <a:p>
            <a:endParaRPr lang="en-CA" dirty="0"/>
          </a:p>
        </p:txBody>
      </p:sp>
      <p:sp>
        <p:nvSpPr>
          <p:cNvPr id="3" name="Title 2"/>
          <p:cNvSpPr>
            <a:spLocks noGrp="1"/>
          </p:cNvSpPr>
          <p:nvPr>
            <p:ph type="title"/>
          </p:nvPr>
        </p:nvSpPr>
        <p:spPr/>
        <p:txBody>
          <a:bodyPr>
            <a:normAutofit fontScale="90000"/>
          </a:bodyPr>
          <a:lstStyle/>
          <a:p>
            <a:r>
              <a:rPr lang="en-US" smtClean="0"/>
              <a:t>D&amp;MS </a:t>
            </a:r>
            <a:r>
              <a:rPr lang="en-US" dirty="0" smtClean="0"/>
              <a:t>Committee’s Next Meeting</a:t>
            </a:r>
            <a:br>
              <a:rPr lang="en-US" dirty="0" smtClean="0"/>
            </a:br>
            <a:endParaRPr lang="en-CA" dirty="0"/>
          </a:p>
        </p:txBody>
      </p:sp>
    </p:spTree>
    <p:extLst>
      <p:ext uri="{BB962C8B-B14F-4D97-AF65-F5344CB8AC3E}">
        <p14:creationId xmlns="" xmlns:p14="http://schemas.microsoft.com/office/powerpoint/2010/main" val="2845059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ictur1 4 legos.png"/>
          <p:cNvPicPr>
            <a:picLocks noGrp="1" noChangeAspect="1"/>
          </p:cNvPicPr>
          <p:nvPr>
            <p:ph idx="1"/>
          </p:nvPr>
        </p:nvPicPr>
        <p:blipFill>
          <a:blip r:embed="rId2" cstate="print"/>
          <a:stretch>
            <a:fillRect/>
          </a:stretch>
        </p:blipFill>
        <p:spPr>
          <a:xfrm>
            <a:off x="1981200" y="2057400"/>
            <a:ext cx="5204655" cy="4525962"/>
          </a:xfrm>
        </p:spPr>
      </p:pic>
      <p:sp>
        <p:nvSpPr>
          <p:cNvPr id="5" name="TextBox 4"/>
          <p:cNvSpPr txBox="1"/>
          <p:nvPr/>
        </p:nvSpPr>
        <p:spPr>
          <a:xfrm>
            <a:off x="4038600" y="3124200"/>
            <a:ext cx="2057400" cy="461665"/>
          </a:xfrm>
          <a:prstGeom prst="rect">
            <a:avLst/>
          </a:prstGeom>
          <a:noFill/>
        </p:spPr>
        <p:txBody>
          <a:bodyPr wrap="square" rtlCol="0">
            <a:spAutoFit/>
          </a:bodyPr>
          <a:lstStyle/>
          <a:p>
            <a:r>
              <a:rPr lang="en-CA" sz="2400" b="1" dirty="0" smtClean="0"/>
              <a:t>Confidence</a:t>
            </a:r>
            <a:endParaRPr lang="en-US" sz="2400" b="1" dirty="0"/>
          </a:p>
        </p:txBody>
      </p:sp>
      <p:sp>
        <p:nvSpPr>
          <p:cNvPr id="6" name="TextBox 5"/>
          <p:cNvSpPr txBox="1"/>
          <p:nvPr/>
        </p:nvSpPr>
        <p:spPr>
          <a:xfrm>
            <a:off x="3429000" y="4191000"/>
            <a:ext cx="1981200" cy="461665"/>
          </a:xfrm>
          <a:prstGeom prst="rect">
            <a:avLst/>
          </a:prstGeom>
          <a:noFill/>
        </p:spPr>
        <p:txBody>
          <a:bodyPr wrap="square" rtlCol="0">
            <a:spAutoFit/>
          </a:bodyPr>
          <a:lstStyle/>
          <a:p>
            <a:r>
              <a:rPr lang="en-CA" sz="2400" b="1" dirty="0" smtClean="0"/>
              <a:t>Empathy</a:t>
            </a:r>
            <a:endParaRPr lang="en-US" sz="2400" b="1" dirty="0"/>
          </a:p>
        </p:txBody>
      </p:sp>
      <p:sp>
        <p:nvSpPr>
          <p:cNvPr id="7" name="TextBox 6"/>
          <p:cNvSpPr txBox="1"/>
          <p:nvPr/>
        </p:nvSpPr>
        <p:spPr>
          <a:xfrm>
            <a:off x="4724400" y="4648200"/>
            <a:ext cx="1981200" cy="830997"/>
          </a:xfrm>
          <a:prstGeom prst="rect">
            <a:avLst/>
          </a:prstGeom>
          <a:noFill/>
        </p:spPr>
        <p:txBody>
          <a:bodyPr wrap="square" rtlCol="0">
            <a:spAutoFit/>
          </a:bodyPr>
          <a:lstStyle/>
          <a:p>
            <a:r>
              <a:rPr lang="en-CA" sz="2400" b="1" dirty="0" smtClean="0"/>
              <a:t>Not the Other</a:t>
            </a:r>
            <a:endParaRPr lang="en-US" sz="2400" b="1" dirty="0"/>
          </a:p>
        </p:txBody>
      </p:sp>
      <p:sp>
        <p:nvSpPr>
          <p:cNvPr id="8" name="TextBox 7"/>
          <p:cNvSpPr txBox="1"/>
          <p:nvPr/>
        </p:nvSpPr>
        <p:spPr>
          <a:xfrm>
            <a:off x="5105400" y="5486400"/>
            <a:ext cx="1981200" cy="461665"/>
          </a:xfrm>
          <a:prstGeom prst="rect">
            <a:avLst/>
          </a:prstGeom>
          <a:noFill/>
        </p:spPr>
        <p:txBody>
          <a:bodyPr wrap="square" rtlCol="0">
            <a:spAutoFit/>
          </a:bodyPr>
          <a:lstStyle/>
          <a:p>
            <a:r>
              <a:rPr lang="en-CA" sz="2400" b="1" dirty="0" smtClean="0"/>
              <a:t>Attitude</a:t>
            </a:r>
            <a:endParaRPr lang="en-US" sz="2400" b="1" dirty="0"/>
          </a:p>
        </p:txBody>
      </p:sp>
      <p:sp>
        <p:nvSpPr>
          <p:cNvPr id="9" name="Title 2"/>
          <p:cNvSpPr>
            <a:spLocks noGrp="1"/>
          </p:cNvSpPr>
          <p:nvPr>
            <p:ph type="title"/>
          </p:nvPr>
        </p:nvSpPr>
        <p:spPr>
          <a:xfrm>
            <a:off x="457200" y="274638"/>
            <a:ext cx="8229600" cy="1143000"/>
          </a:xfrm>
        </p:spPr>
        <p:txBody>
          <a:bodyPr>
            <a:normAutofit/>
          </a:bodyPr>
          <a:lstStyle/>
          <a:p>
            <a:r>
              <a:rPr lang="en-CA" sz="6600" dirty="0" smtClean="0"/>
              <a:t>Building Blocks </a:t>
            </a:r>
            <a:endParaRPr lang="en-US" sz="6600" dirty="0"/>
          </a:p>
        </p:txBody>
      </p:sp>
      <p:sp>
        <p:nvSpPr>
          <p:cNvPr id="10" name="Content Placeholder 3"/>
          <p:cNvSpPr txBox="1">
            <a:spLocks/>
          </p:cNvSpPr>
          <p:nvPr/>
        </p:nvSpPr>
        <p:spPr>
          <a:xfrm>
            <a:off x="457200" y="1481329"/>
            <a:ext cx="8229600" cy="1338072"/>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CA" sz="2700" b="0" i="0" u="none" strike="noStrike" kern="1200" cap="none" spc="0" normalizeH="0" baseline="0" noProof="0" dirty="0" smtClean="0">
                <a:ln>
                  <a:noFill/>
                </a:ln>
                <a:solidFill>
                  <a:schemeClr val="tx1"/>
                </a:solidFill>
                <a:effectLst/>
                <a:uLnTx/>
                <a:uFillTx/>
                <a:latin typeface="+mn-lt"/>
                <a:ea typeface="+mn-ea"/>
                <a:cs typeface="+mn-cs"/>
              </a:rPr>
              <a:t>Effective communication starts with a series of building blocks</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CA" dirty="0" smtClean="0"/>
          </a:p>
          <a:p>
            <a:pPr marL="109728" indent="0">
              <a:buNone/>
            </a:pPr>
            <a:endParaRPr lang="en-CA" dirty="0" smtClean="0"/>
          </a:p>
          <a:p>
            <a:r>
              <a:rPr lang="en-CA" dirty="0" smtClean="0">
                <a:latin typeface="+mj-lt"/>
              </a:rPr>
              <a:t>Priority</a:t>
            </a:r>
          </a:p>
          <a:p>
            <a:endParaRPr lang="en-CA" dirty="0" smtClean="0">
              <a:latin typeface="+mj-lt"/>
            </a:endParaRPr>
          </a:p>
          <a:p>
            <a:r>
              <a:rPr lang="en-CA" dirty="0" smtClean="0">
                <a:latin typeface="+mj-lt"/>
              </a:rPr>
              <a:t>Take action now or wait?</a:t>
            </a:r>
          </a:p>
          <a:p>
            <a:endParaRPr lang="en-CA" dirty="0" smtClean="0">
              <a:latin typeface="+mj-lt"/>
            </a:endParaRPr>
          </a:p>
          <a:p>
            <a:r>
              <a:rPr lang="en-CA" dirty="0" smtClean="0">
                <a:latin typeface="+mj-lt"/>
              </a:rPr>
              <a:t>Statistics Canada</a:t>
            </a:r>
            <a:endParaRPr lang="en-US" dirty="0">
              <a:latin typeface="+mj-lt"/>
            </a:endParaRPr>
          </a:p>
        </p:txBody>
      </p:sp>
      <p:sp>
        <p:nvSpPr>
          <p:cNvPr id="3" name="Title 2"/>
          <p:cNvSpPr>
            <a:spLocks noGrp="1"/>
          </p:cNvSpPr>
          <p:nvPr>
            <p:ph type="title"/>
          </p:nvPr>
        </p:nvSpPr>
        <p:spPr/>
        <p:txBody>
          <a:bodyPr>
            <a:noAutofit/>
          </a:bodyPr>
          <a:lstStyle/>
          <a:p>
            <a:pPr algn="ctr"/>
            <a:r>
              <a:rPr lang="en-CA" sz="9600" dirty="0" smtClean="0"/>
              <a:t/>
            </a:r>
            <a:br>
              <a:rPr lang="en-CA" sz="9600" dirty="0" smtClean="0"/>
            </a:br>
            <a:r>
              <a:rPr lang="en-CA" sz="9600" dirty="0" smtClean="0"/>
              <a:t/>
            </a:r>
            <a:br>
              <a:rPr lang="en-CA" sz="9600" dirty="0" smtClean="0"/>
            </a:br>
            <a:r>
              <a:rPr lang="en-CA" sz="9600" dirty="0"/>
              <a:t>Attitude</a:t>
            </a:r>
            <a:r>
              <a:rPr lang="en-US" sz="9600" dirty="0"/>
              <a:t/>
            </a:r>
            <a:br>
              <a:rPr lang="en-US" sz="9600" dirty="0"/>
            </a:br>
            <a:r>
              <a:rPr lang="en-CA" sz="9600" dirty="0" smtClean="0"/>
              <a:t/>
            </a:r>
            <a:br>
              <a:rPr lang="en-CA" sz="9600" dirty="0" smtClean="0"/>
            </a:br>
            <a:endParaRPr lang="en-US" sz="9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endParaRPr lang="en-CA" dirty="0" smtClean="0"/>
          </a:p>
          <a:p>
            <a:pPr>
              <a:buNone/>
            </a:pPr>
            <a:endParaRPr lang="en-CA" dirty="0" smtClean="0"/>
          </a:p>
          <a:p>
            <a:pPr>
              <a:buNone/>
            </a:pPr>
            <a:endParaRPr lang="en-CA" dirty="0" smtClean="0"/>
          </a:p>
          <a:p>
            <a:r>
              <a:rPr lang="en-CA" dirty="0" smtClean="0">
                <a:latin typeface="+mj-lt"/>
              </a:rPr>
              <a:t>Immigrants </a:t>
            </a:r>
            <a:r>
              <a:rPr lang="en-CA" dirty="0" smtClean="0">
                <a:latin typeface="+mj-lt"/>
                <a:sym typeface="Wingdings" pitchFamily="2" charset="2"/>
              </a:rPr>
              <a:t> Other Stereotyping Barrier</a:t>
            </a:r>
          </a:p>
          <a:p>
            <a:pPr marL="109728" indent="0">
              <a:buNone/>
            </a:pPr>
            <a:endParaRPr lang="en-CA" dirty="0" smtClean="0">
              <a:latin typeface="+mj-lt"/>
              <a:sym typeface="Wingdings" pitchFamily="2" charset="2"/>
            </a:endParaRPr>
          </a:p>
          <a:p>
            <a:r>
              <a:rPr lang="en-CA" dirty="0" smtClean="0">
                <a:latin typeface="+mj-lt"/>
                <a:sym typeface="Wingdings" pitchFamily="2" charset="2"/>
              </a:rPr>
              <a:t>Cultural differences exit</a:t>
            </a:r>
          </a:p>
          <a:p>
            <a:endParaRPr lang="en-CA" dirty="0" smtClean="0">
              <a:latin typeface="+mj-lt"/>
              <a:sym typeface="Wingdings" pitchFamily="2" charset="2"/>
            </a:endParaRPr>
          </a:p>
          <a:p>
            <a:r>
              <a:rPr lang="en-CA" dirty="0" smtClean="0">
                <a:latin typeface="+mj-lt"/>
                <a:sym typeface="Wingdings" pitchFamily="2" charset="2"/>
              </a:rPr>
              <a:t>Beneath the surface are similarities</a:t>
            </a:r>
          </a:p>
          <a:p>
            <a:endParaRPr lang="en-CA" dirty="0" smtClean="0">
              <a:latin typeface="+mj-lt"/>
              <a:sym typeface="Wingdings" pitchFamily="2" charset="2"/>
            </a:endParaRPr>
          </a:p>
          <a:p>
            <a:r>
              <a:rPr lang="en-CA" dirty="0" smtClean="0">
                <a:latin typeface="+mj-lt"/>
                <a:sym typeface="Wingdings" pitchFamily="2" charset="2"/>
              </a:rPr>
              <a:t>“THEY” are “US” better communication</a:t>
            </a:r>
            <a:endParaRPr lang="en-US" dirty="0">
              <a:latin typeface="+mj-lt"/>
            </a:endParaRPr>
          </a:p>
        </p:txBody>
      </p:sp>
      <p:sp>
        <p:nvSpPr>
          <p:cNvPr id="3" name="Title 2"/>
          <p:cNvSpPr>
            <a:spLocks noGrp="1"/>
          </p:cNvSpPr>
          <p:nvPr>
            <p:ph type="title"/>
          </p:nvPr>
        </p:nvSpPr>
        <p:spPr/>
        <p:txBody>
          <a:bodyPr>
            <a:noAutofit/>
          </a:bodyPr>
          <a:lstStyle/>
          <a:p>
            <a:pPr algn="ctr"/>
            <a:r>
              <a:rPr lang="en-CA" sz="6600" dirty="0" smtClean="0"/>
              <a:t/>
            </a:r>
            <a:br>
              <a:rPr lang="en-CA" sz="6600" dirty="0" smtClean="0"/>
            </a:br>
            <a:r>
              <a:rPr lang="en-CA" sz="6600" dirty="0" smtClean="0"/>
              <a:t/>
            </a:r>
            <a:br>
              <a:rPr lang="en-CA" sz="6600" dirty="0" smtClean="0"/>
            </a:br>
            <a:r>
              <a:rPr lang="en-CA" sz="6600" dirty="0" smtClean="0"/>
              <a:t/>
            </a:r>
            <a:br>
              <a:rPr lang="en-CA" sz="6600" dirty="0" smtClean="0"/>
            </a:br>
            <a:r>
              <a:rPr lang="en-CA" sz="6600" dirty="0" smtClean="0"/>
              <a:t>Not the</a:t>
            </a:r>
            <a:r>
              <a:rPr lang="en-CA" sz="9600" dirty="0" smtClean="0"/>
              <a:t> </a:t>
            </a:r>
            <a:r>
              <a:rPr lang="en-CA" sz="6600" dirty="0" smtClean="0"/>
              <a:t>Other</a:t>
            </a:r>
            <a:br>
              <a:rPr lang="en-CA" sz="6600" dirty="0" smtClean="0"/>
            </a:br>
            <a:r>
              <a:rPr lang="en-CA" sz="9600" dirty="0" smtClean="0"/>
              <a:t/>
            </a:r>
            <a:br>
              <a:rPr lang="en-CA" sz="9600" dirty="0" smtClean="0"/>
            </a:br>
            <a:endParaRPr lang="en-US" sz="9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smtClean="0"/>
          </a:p>
          <a:p>
            <a:pPr marL="109728" indent="0">
              <a:buNone/>
            </a:pPr>
            <a:endParaRPr lang="en-US" dirty="0" smtClean="0"/>
          </a:p>
          <a:p>
            <a:endParaRPr lang="en-CA" dirty="0" smtClean="0"/>
          </a:p>
          <a:p>
            <a:r>
              <a:rPr lang="en-CA" dirty="0" smtClean="0">
                <a:latin typeface="+mj-lt"/>
              </a:rPr>
              <a:t>Empathy enables creativity</a:t>
            </a:r>
          </a:p>
          <a:p>
            <a:endParaRPr lang="en-CA" dirty="0">
              <a:latin typeface="+mj-lt"/>
            </a:endParaRPr>
          </a:p>
          <a:p>
            <a:r>
              <a:rPr lang="en-CA" dirty="0" smtClean="0">
                <a:latin typeface="+mj-lt"/>
              </a:rPr>
              <a:t>Empathy breaks down barriers</a:t>
            </a:r>
          </a:p>
          <a:p>
            <a:endParaRPr lang="en-US" dirty="0"/>
          </a:p>
        </p:txBody>
      </p:sp>
      <p:sp>
        <p:nvSpPr>
          <p:cNvPr id="3" name="Title 2"/>
          <p:cNvSpPr>
            <a:spLocks noGrp="1"/>
          </p:cNvSpPr>
          <p:nvPr>
            <p:ph type="title"/>
          </p:nvPr>
        </p:nvSpPr>
        <p:spPr/>
        <p:txBody>
          <a:bodyPr>
            <a:normAutofit fontScale="90000"/>
          </a:bodyPr>
          <a:lstStyle/>
          <a:p>
            <a:pPr algn="ctr"/>
            <a:r>
              <a:rPr lang="en-CA" sz="6600" dirty="0" smtClean="0"/>
              <a:t/>
            </a:r>
            <a:br>
              <a:rPr lang="en-CA" sz="6600" dirty="0" smtClean="0"/>
            </a:br>
            <a:r>
              <a:rPr lang="en-CA" sz="6600" dirty="0" smtClean="0"/>
              <a:t/>
            </a:r>
            <a:br>
              <a:rPr lang="en-CA" sz="6600" dirty="0" smtClean="0"/>
            </a:br>
            <a:r>
              <a:rPr lang="en-CA" sz="6600" dirty="0" smtClean="0"/>
              <a:t/>
            </a:r>
            <a:br>
              <a:rPr lang="en-CA" sz="6600" dirty="0" smtClean="0"/>
            </a:br>
            <a:r>
              <a:rPr lang="en-CA" sz="6600" dirty="0" smtClean="0"/>
              <a:t/>
            </a:r>
            <a:br>
              <a:rPr lang="en-CA" sz="6600" dirty="0" smtClean="0"/>
            </a:br>
            <a:r>
              <a:rPr lang="en-CA" sz="6600" dirty="0" smtClean="0"/>
              <a:t/>
            </a:r>
            <a:br>
              <a:rPr lang="en-CA" sz="6600" dirty="0" smtClean="0"/>
            </a:br>
            <a:r>
              <a:rPr lang="en-CA" sz="7300" dirty="0" smtClean="0"/>
              <a:t>Empathy</a:t>
            </a:r>
            <a:br>
              <a:rPr lang="en-CA" sz="7300" dirty="0" smtClean="0"/>
            </a:br>
            <a:r>
              <a:rPr lang="en-CA" sz="6600" dirty="0" smtClean="0"/>
              <a:t/>
            </a:r>
            <a:br>
              <a:rPr lang="en-CA" sz="6600" dirty="0" smtClean="0"/>
            </a:br>
            <a:r>
              <a:rPr lang="en-CA" sz="10700" dirty="0" smtClean="0"/>
              <a:t> </a:t>
            </a:r>
            <a:br>
              <a:rPr lang="en-CA" sz="10700" dirty="0" smtClean="0"/>
            </a:br>
            <a:r>
              <a:rPr lang="en-CA" sz="6600" dirty="0" smtClean="0"/>
              <a:t/>
            </a:r>
            <a:br>
              <a:rPr lang="en-CA" sz="6600" dirty="0" smtClean="0"/>
            </a:br>
            <a:endParaRPr lang="en-US" sz="6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CA" dirty="0" smtClean="0"/>
          </a:p>
          <a:p>
            <a:r>
              <a:rPr lang="en-CA" dirty="0" smtClean="0">
                <a:latin typeface="+mj-lt"/>
              </a:rPr>
              <a:t>In our skills and track record</a:t>
            </a:r>
          </a:p>
          <a:p>
            <a:pPr marL="109728" indent="0">
              <a:buNone/>
            </a:pPr>
            <a:endParaRPr lang="en-CA" dirty="0" smtClean="0">
              <a:latin typeface="+mj-lt"/>
            </a:endParaRPr>
          </a:p>
          <a:p>
            <a:r>
              <a:rPr lang="en-CA" dirty="0" smtClean="0">
                <a:latin typeface="+mj-lt"/>
              </a:rPr>
              <a:t>Staff development/ empowerment</a:t>
            </a:r>
          </a:p>
          <a:p>
            <a:pPr marL="109728" indent="0">
              <a:buNone/>
            </a:pPr>
            <a:r>
              <a:rPr lang="en-CA" dirty="0" smtClean="0">
                <a:latin typeface="+mj-lt"/>
              </a:rPr>
              <a:t> </a:t>
            </a:r>
          </a:p>
          <a:p>
            <a:r>
              <a:rPr lang="en-CA" dirty="0" smtClean="0">
                <a:latin typeface="+mj-lt"/>
              </a:rPr>
              <a:t>Learning new skills</a:t>
            </a:r>
          </a:p>
          <a:p>
            <a:endParaRPr lang="en-US" dirty="0">
              <a:latin typeface="+mj-lt"/>
            </a:endParaRPr>
          </a:p>
          <a:p>
            <a:r>
              <a:rPr lang="en-US" dirty="0" smtClean="0">
                <a:latin typeface="+mj-lt"/>
              </a:rPr>
              <a:t>We </a:t>
            </a:r>
            <a:r>
              <a:rPr lang="en-US" i="1" dirty="0" smtClean="0">
                <a:latin typeface="+mj-lt"/>
              </a:rPr>
              <a:t>can</a:t>
            </a:r>
            <a:r>
              <a:rPr lang="en-US" dirty="0" smtClean="0">
                <a:latin typeface="+mj-lt"/>
              </a:rPr>
              <a:t> do this!</a:t>
            </a:r>
            <a:endParaRPr lang="en-US" dirty="0">
              <a:latin typeface="+mj-lt"/>
            </a:endParaRPr>
          </a:p>
        </p:txBody>
      </p:sp>
      <p:sp>
        <p:nvSpPr>
          <p:cNvPr id="3" name="Title 2"/>
          <p:cNvSpPr>
            <a:spLocks noGrp="1"/>
          </p:cNvSpPr>
          <p:nvPr>
            <p:ph type="title"/>
          </p:nvPr>
        </p:nvSpPr>
        <p:spPr/>
        <p:txBody>
          <a:bodyPr>
            <a:normAutofit fontScale="90000"/>
          </a:bodyPr>
          <a:lstStyle/>
          <a:p>
            <a:pPr algn="ctr"/>
            <a:r>
              <a:rPr lang="en-CA" sz="6600" dirty="0" smtClean="0"/>
              <a:t/>
            </a:r>
            <a:br>
              <a:rPr lang="en-CA" sz="6600" dirty="0" smtClean="0"/>
            </a:br>
            <a:r>
              <a:rPr lang="en-CA" sz="6600" dirty="0" smtClean="0"/>
              <a:t/>
            </a:r>
            <a:br>
              <a:rPr lang="en-CA" sz="6600" dirty="0" smtClean="0"/>
            </a:br>
            <a:r>
              <a:rPr lang="en-CA" sz="6600" dirty="0" smtClean="0"/>
              <a:t/>
            </a:r>
            <a:br>
              <a:rPr lang="en-CA" sz="6600" dirty="0" smtClean="0"/>
            </a:br>
            <a:r>
              <a:rPr lang="en-CA" sz="6600" dirty="0" smtClean="0"/>
              <a:t/>
            </a:r>
            <a:br>
              <a:rPr lang="en-CA" sz="6600" dirty="0" smtClean="0"/>
            </a:br>
            <a:r>
              <a:rPr lang="en-CA" sz="7300" dirty="0" smtClean="0"/>
              <a:t>Confidence</a:t>
            </a:r>
            <a:r>
              <a:rPr lang="en-CA" sz="7300" dirty="0"/>
              <a:t>!</a:t>
            </a:r>
            <a:r>
              <a:rPr lang="en-CA" sz="9600" dirty="0"/>
              <a:t/>
            </a:r>
            <a:br>
              <a:rPr lang="en-CA" sz="9600" dirty="0"/>
            </a:br>
            <a:r>
              <a:rPr lang="en-CA" sz="6600" dirty="0" smtClean="0"/>
              <a:t/>
            </a:r>
            <a:br>
              <a:rPr lang="en-CA" sz="6600" dirty="0" smtClean="0"/>
            </a:br>
            <a:r>
              <a:rPr lang="en-CA" sz="6600" dirty="0" smtClean="0"/>
              <a:t/>
            </a:r>
            <a:br>
              <a:rPr lang="en-CA" sz="6600" dirty="0" smtClean="0"/>
            </a:br>
            <a:r>
              <a:rPr lang="en-CA" sz="10700" dirty="0" smtClean="0"/>
              <a:t> </a:t>
            </a:r>
            <a:endParaRPr lang="en-US" sz="107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a:p>
          <a:p>
            <a:pPr>
              <a:buNone/>
            </a:pPr>
            <a:endParaRPr lang="en-US" dirty="0" smtClean="0"/>
          </a:p>
        </p:txBody>
      </p:sp>
      <p:sp>
        <p:nvSpPr>
          <p:cNvPr id="3" name="Title 2"/>
          <p:cNvSpPr>
            <a:spLocks noGrp="1"/>
          </p:cNvSpPr>
          <p:nvPr>
            <p:ph type="title"/>
          </p:nvPr>
        </p:nvSpPr>
        <p:spPr>
          <a:xfrm>
            <a:off x="457200" y="-14140"/>
            <a:ext cx="8229600" cy="1143000"/>
          </a:xfrm>
        </p:spPr>
        <p:txBody>
          <a:bodyPr>
            <a:normAutofit fontScale="90000"/>
          </a:bodyPr>
          <a:lstStyle/>
          <a:p>
            <a:pPr algn="ct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sz="7300" dirty="0" smtClean="0"/>
              <a:t>Connecting</a:t>
            </a:r>
            <a:br>
              <a:rPr lang="en-CA" sz="7300"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CA" dirty="0" smtClean="0"/>
              <a:t/>
            </a:r>
            <a:br>
              <a:rPr lang="en-CA" dirty="0" smtClean="0"/>
            </a:br>
            <a:r>
              <a:rPr lang="en-CA" dirty="0"/>
              <a:t/>
            </a:r>
            <a:br>
              <a:rPr lang="en-CA" dirty="0"/>
            </a:br>
            <a:r>
              <a:rPr lang="en-CA" dirty="0" smtClean="0"/>
              <a:t/>
            </a:r>
            <a:br>
              <a:rPr lang="en-CA" dirty="0" smtClean="0"/>
            </a:br>
            <a:r>
              <a:rPr lang="en-CA" dirty="0"/>
              <a:t/>
            </a:r>
            <a:br>
              <a:rPr lang="en-CA" dirty="0"/>
            </a:br>
            <a:r>
              <a:rPr lang="en-CA" dirty="0" smtClean="0"/>
              <a:t/>
            </a:r>
            <a:br>
              <a:rPr lang="en-CA" dirty="0" smtClean="0"/>
            </a:br>
            <a:r>
              <a:rPr lang="en-CA" dirty="0" smtClean="0"/>
              <a:t/>
            </a:r>
            <a:br>
              <a:rPr lang="en-CA" dirty="0" smtClean="0"/>
            </a:br>
            <a:r>
              <a:rPr lang="en-CA" sz="7300" dirty="0" smtClean="0"/>
              <a:t>Collections </a:t>
            </a:r>
            <a:r>
              <a:rPr lang="en-CA" dirty="0" smtClean="0"/>
              <a:t/>
            </a:r>
            <a:br>
              <a:rPr lang="en-CA" dirty="0" smtClean="0"/>
            </a:br>
            <a:endParaRPr lang="en-US" sz="7300" dirty="0"/>
          </a:p>
        </p:txBody>
      </p:sp>
      <p:graphicFrame>
        <p:nvGraphicFramePr>
          <p:cNvPr id="5" name="Object 4"/>
          <p:cNvGraphicFramePr>
            <a:graphicFrameLocks noChangeAspect="1"/>
          </p:cNvGraphicFramePr>
          <p:nvPr/>
        </p:nvGraphicFramePr>
        <p:xfrm>
          <a:off x="3810000" y="2971800"/>
          <a:ext cx="1600200" cy="1350169"/>
        </p:xfrm>
        <a:graphic>
          <a:graphicData uri="http://schemas.openxmlformats.org/presentationml/2006/ole">
            <p:oleObj spid="_x0000_s85051" name="Document" showAsIcon="1" r:id="rId4" imgW="914400" imgH="771480" progId="Word.Document.12">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3069</TotalTime>
  <Words>572</Words>
  <Application>Microsoft Office PowerPoint</Application>
  <PresentationFormat>Letter Paper (8.5x11 in)</PresentationFormat>
  <Paragraphs>162</Paragraphs>
  <Slides>25</Slides>
  <Notes>8</Notes>
  <HiddenSlides>0</HiddenSlides>
  <MMClips>1</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25</vt:i4>
      </vt:variant>
    </vt:vector>
  </HeadingPairs>
  <TitlesOfParts>
    <vt:vector size="29" baseType="lpstr">
      <vt:lpstr>Concourse</vt:lpstr>
      <vt:lpstr>Document</vt:lpstr>
      <vt:lpstr>Microsoft Office Word Document</vt:lpstr>
      <vt:lpstr>Microsoft Office Word 97 - 2003 Document</vt:lpstr>
      <vt:lpstr>BCLA Conference 2017  Connecting With Multicultural Communities </vt:lpstr>
      <vt:lpstr>Introduction</vt:lpstr>
      <vt:lpstr>Building Blocks </vt:lpstr>
      <vt:lpstr>  Attitude  </vt:lpstr>
      <vt:lpstr>   Not the Other  </vt:lpstr>
      <vt:lpstr>     Empathy     </vt:lpstr>
      <vt:lpstr>    Confidence!    </vt:lpstr>
      <vt:lpstr>       Connecting </vt:lpstr>
      <vt:lpstr>      Collections  </vt:lpstr>
      <vt:lpstr> Programs  </vt:lpstr>
      <vt:lpstr>    Outreach  </vt:lpstr>
      <vt:lpstr>    Some   Communication Tips</vt:lpstr>
      <vt:lpstr>Slide 13</vt:lpstr>
      <vt:lpstr>Adjusting the Communication Style</vt:lpstr>
      <vt:lpstr>Switching to Written Language</vt:lpstr>
      <vt:lpstr>Keep on Talking</vt:lpstr>
      <vt:lpstr>Stay with your Patron</vt:lpstr>
      <vt:lpstr>Remember</vt:lpstr>
      <vt:lpstr>      Biases  &amp; Stereotypes </vt:lpstr>
      <vt:lpstr>Slide 20</vt:lpstr>
      <vt:lpstr>     Shared Scenarios    </vt:lpstr>
      <vt:lpstr>Shared Scenarios: Examples</vt:lpstr>
      <vt:lpstr>Empathy by Brene Brown</vt:lpstr>
      <vt:lpstr>Thank You!</vt:lpstr>
      <vt:lpstr>D&amp;MS Committee’s Next Meeting </vt:lpstr>
    </vt:vector>
  </TitlesOfParts>
  <Company>City of North Vancouver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fkashefi</dc:creator>
  <cp:lastModifiedBy>Jessica Whu</cp:lastModifiedBy>
  <cp:revision>231</cp:revision>
  <cp:lastPrinted>2017-04-19T19:33:11Z</cp:lastPrinted>
  <dcterms:created xsi:type="dcterms:W3CDTF">2017-03-29T20:59:34Z</dcterms:created>
  <dcterms:modified xsi:type="dcterms:W3CDTF">2017-04-26T01:03:05Z</dcterms:modified>
</cp:coreProperties>
</file>