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3" d="100"/>
          <a:sy n="83" d="100"/>
        </p:scale>
        <p:origin x="68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AEADFAC-FEE5-4440-BBBB-F9D8C0AF98B4}" type="datetimeFigureOut">
              <a:rPr lang="en-CA" smtClean="0"/>
              <a:t>2019-05-16</a:t>
            </a:fld>
            <a:endParaRPr lang="en-CA"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F43C759-80A5-47EA-9671-6B5C9E674981}" type="slidenum">
              <a:rPr lang="en-CA" smtClean="0"/>
              <a:t>‹#›</a:t>
            </a:fld>
            <a:endParaRPr lang="en-CA" dirty="0"/>
          </a:p>
        </p:txBody>
      </p:sp>
    </p:spTree>
    <p:extLst>
      <p:ext uri="{BB962C8B-B14F-4D97-AF65-F5344CB8AC3E}">
        <p14:creationId xmlns:p14="http://schemas.microsoft.com/office/powerpoint/2010/main" val="122677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was asked by LDABC to create a list of Service Providers in Kelowna for their website.  We</a:t>
            </a:r>
            <a:r>
              <a:rPr lang="en-US" baseline="0" dirty="0" smtClean="0"/>
              <a:t> increased the coverage to include the North and South Okanagan as well for all our 29 communities.</a:t>
            </a:r>
            <a:endParaRPr lang="en-CA" dirty="0"/>
          </a:p>
        </p:txBody>
      </p:sp>
      <p:sp>
        <p:nvSpPr>
          <p:cNvPr id="4" name="Slide Number Placeholder 3"/>
          <p:cNvSpPr>
            <a:spLocks noGrp="1"/>
          </p:cNvSpPr>
          <p:nvPr>
            <p:ph type="sldNum" sz="quarter" idx="10"/>
          </p:nvPr>
        </p:nvSpPr>
        <p:spPr/>
        <p:txBody>
          <a:bodyPr/>
          <a:lstStyle/>
          <a:p>
            <a:fld id="{0F43C759-80A5-47EA-9671-6B5C9E674981}" type="slidenum">
              <a:rPr lang="en-CA" smtClean="0"/>
              <a:t>3</a:t>
            </a:fld>
            <a:endParaRPr lang="en-CA" dirty="0"/>
          </a:p>
        </p:txBody>
      </p:sp>
    </p:spTree>
    <p:extLst>
      <p:ext uri="{BB962C8B-B14F-4D97-AF65-F5344CB8AC3E}">
        <p14:creationId xmlns:p14="http://schemas.microsoft.com/office/powerpoint/2010/main" val="2599378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requests from parents for more books on these topics and to have more valuable information for families</a:t>
            </a:r>
            <a:r>
              <a:rPr lang="en-US" baseline="0" dirty="0" smtClean="0"/>
              <a:t> and professionals, I decide to work on two lists – one for children (preschool to Grade 6) and one for teens (grade 7-12)</a:t>
            </a:r>
            <a:endParaRPr lang="en-CA" dirty="0"/>
          </a:p>
        </p:txBody>
      </p:sp>
      <p:sp>
        <p:nvSpPr>
          <p:cNvPr id="4" name="Slide Number Placeholder 3"/>
          <p:cNvSpPr>
            <a:spLocks noGrp="1"/>
          </p:cNvSpPr>
          <p:nvPr>
            <p:ph type="sldNum" sz="quarter" idx="10"/>
          </p:nvPr>
        </p:nvSpPr>
        <p:spPr/>
        <p:txBody>
          <a:bodyPr/>
          <a:lstStyle/>
          <a:p>
            <a:fld id="{0F43C759-80A5-47EA-9671-6B5C9E674981}" type="slidenum">
              <a:rPr lang="en-CA" smtClean="0"/>
              <a:t>5</a:t>
            </a:fld>
            <a:endParaRPr lang="en-CA" dirty="0"/>
          </a:p>
        </p:txBody>
      </p:sp>
    </p:spTree>
    <p:extLst>
      <p:ext uri="{BB962C8B-B14F-4D97-AF65-F5344CB8AC3E}">
        <p14:creationId xmlns:p14="http://schemas.microsoft.com/office/powerpoint/2010/main" val="2343765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Kyle and I were contacted by Joanne Poole of Okanagan College as she used</a:t>
            </a:r>
            <a:r>
              <a:rPr lang="en-US" baseline="0" dirty="0" smtClean="0"/>
              <a:t> to bring her children to my story times and SRC at KL Branch.  I contacted Sprott-Shaw College to see if they wanted the same talk.  Kyle wowed the audience.  I had a lady from England in the CEA class ask if she could send the booklists by email to her friend in England as they didn’t have anything like it there.</a:t>
            </a:r>
            <a:endParaRPr lang="en-CA" dirty="0"/>
          </a:p>
        </p:txBody>
      </p:sp>
      <p:sp>
        <p:nvSpPr>
          <p:cNvPr id="4" name="Slide Number Placeholder 3"/>
          <p:cNvSpPr>
            <a:spLocks noGrp="1"/>
          </p:cNvSpPr>
          <p:nvPr>
            <p:ph type="sldNum" sz="quarter" idx="10"/>
          </p:nvPr>
        </p:nvSpPr>
        <p:spPr/>
        <p:txBody>
          <a:bodyPr/>
          <a:lstStyle/>
          <a:p>
            <a:fld id="{0F43C759-80A5-47EA-9671-6B5C9E674981}" type="slidenum">
              <a:rPr lang="en-CA" smtClean="0"/>
              <a:t>8</a:t>
            </a:fld>
            <a:endParaRPr lang="en-CA" dirty="0"/>
          </a:p>
        </p:txBody>
      </p:sp>
    </p:spTree>
    <p:extLst>
      <p:ext uri="{BB962C8B-B14F-4D97-AF65-F5344CB8AC3E}">
        <p14:creationId xmlns:p14="http://schemas.microsoft.com/office/powerpoint/2010/main" val="4121538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part of my role</a:t>
            </a:r>
            <a:r>
              <a:rPr lang="en-US" baseline="0" dirty="0" smtClean="0"/>
              <a:t> on the CLBC Community Council, I was asked to assist with the organization of the Self-Advocate Group in Kelowna.  This involved creating a pamphlet, terms of reference, rules for meetings, finding a venue and booking it, etc.</a:t>
            </a:r>
            <a:endParaRPr lang="en-CA" dirty="0"/>
          </a:p>
        </p:txBody>
      </p:sp>
      <p:sp>
        <p:nvSpPr>
          <p:cNvPr id="4" name="Slide Number Placeholder 3"/>
          <p:cNvSpPr>
            <a:spLocks noGrp="1"/>
          </p:cNvSpPr>
          <p:nvPr>
            <p:ph type="sldNum" sz="quarter" idx="10"/>
          </p:nvPr>
        </p:nvSpPr>
        <p:spPr/>
        <p:txBody>
          <a:bodyPr/>
          <a:lstStyle/>
          <a:p>
            <a:fld id="{0F43C759-80A5-47EA-9671-6B5C9E674981}" type="slidenum">
              <a:rPr lang="en-CA" smtClean="0"/>
              <a:t>11</a:t>
            </a:fld>
            <a:endParaRPr lang="en-CA" dirty="0"/>
          </a:p>
        </p:txBody>
      </p:sp>
    </p:spTree>
    <p:extLst>
      <p:ext uri="{BB962C8B-B14F-4D97-AF65-F5344CB8AC3E}">
        <p14:creationId xmlns:p14="http://schemas.microsoft.com/office/powerpoint/2010/main" val="1186196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5/16/2019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5/16/2019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5/16/2019</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5/16/2019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cid:8e85d176-dfc8-4ec3-b9c9-6f45f80aaf48" TargetMode="Externa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cid:db9330fe-2cc7-4d15-8667-276c4ac19057" TargetMode="External"/><Relationship Id="rId5" Type="http://schemas.openxmlformats.org/officeDocument/2006/relationships/image" Target="../media/image17.jpeg"/><Relationship Id="rId4" Type="http://schemas.openxmlformats.org/officeDocument/2006/relationships/image" Target="cid:050deea0-22b7-4f2a-81e9-b057a69e0de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accent2"/>
                </a:solidFill>
              </a:rPr>
              <a:t>Libraries are for Everyone</a:t>
            </a:r>
            <a:r>
              <a:rPr lang="en-US" dirty="0" smtClean="0">
                <a:solidFill>
                  <a:schemeClr val="accent2"/>
                </a:solidFill>
              </a:rPr>
              <a:t>!</a:t>
            </a:r>
            <a:br>
              <a:rPr lang="en-US" dirty="0" smtClean="0">
                <a:solidFill>
                  <a:schemeClr val="accent2"/>
                </a:solidFill>
              </a:rPr>
            </a:br>
            <a:endParaRPr lang="en-CA" dirty="0">
              <a:solidFill>
                <a:schemeClr val="accent2"/>
              </a:solidFill>
            </a:endParaRPr>
          </a:p>
        </p:txBody>
      </p:sp>
      <p:sp>
        <p:nvSpPr>
          <p:cNvPr id="3" name="Subtitle 2"/>
          <p:cNvSpPr>
            <a:spLocks noGrp="1"/>
          </p:cNvSpPr>
          <p:nvPr>
            <p:ph type="subTitle" idx="1"/>
          </p:nvPr>
        </p:nvSpPr>
        <p:spPr>
          <a:xfrm>
            <a:off x="1507067" y="4050833"/>
            <a:ext cx="7766936" cy="1518694"/>
          </a:xfrm>
        </p:spPr>
        <p:txBody>
          <a:bodyPr>
            <a:normAutofit/>
          </a:bodyPr>
          <a:lstStyle/>
          <a:p>
            <a:pPr algn="ctr"/>
            <a:r>
              <a:rPr lang="en-US" dirty="0" smtClean="0">
                <a:solidFill>
                  <a:schemeClr val="accent2"/>
                </a:solidFill>
              </a:rPr>
              <a:t>Opening our doors to people with </a:t>
            </a:r>
            <a:r>
              <a:rPr lang="en-US" dirty="0">
                <a:solidFill>
                  <a:schemeClr val="accent2"/>
                </a:solidFill>
              </a:rPr>
              <a:t>D</a:t>
            </a:r>
            <a:r>
              <a:rPr lang="en-US" dirty="0" smtClean="0">
                <a:solidFill>
                  <a:schemeClr val="accent2"/>
                </a:solidFill>
              </a:rPr>
              <a:t>iversabilities (disabilities) </a:t>
            </a:r>
            <a:r>
              <a:rPr lang="en-US" dirty="0" smtClean="0">
                <a:solidFill>
                  <a:schemeClr val="accent2"/>
                </a:solidFill>
              </a:rPr>
              <a:t> through resource lists and programming</a:t>
            </a:r>
            <a:endParaRPr lang="en-US" dirty="0">
              <a:solidFill>
                <a:schemeClr val="accent2"/>
              </a:solidFill>
            </a:endParaRPr>
          </a:p>
          <a:p>
            <a:pPr algn="ctr"/>
            <a:endParaRPr lang="en-US" dirty="0" smtClean="0">
              <a:solidFill>
                <a:schemeClr val="accent2"/>
              </a:solidFill>
            </a:endParaRPr>
          </a:p>
          <a:p>
            <a:pPr algn="ctr"/>
            <a:r>
              <a:rPr lang="en-US" dirty="0">
                <a:solidFill>
                  <a:schemeClr val="accent2"/>
                </a:solidFill>
              </a:rPr>
              <a:t>b</a:t>
            </a:r>
            <a:r>
              <a:rPr lang="en-US" dirty="0" smtClean="0">
                <a:solidFill>
                  <a:schemeClr val="accent2"/>
                </a:solidFill>
              </a:rPr>
              <a:t>y Linda Youmans, Youth Collections/System Librarian, ORL</a:t>
            </a:r>
            <a:endParaRPr lang="en-CA" dirty="0">
              <a:solidFill>
                <a:schemeClr val="accent2"/>
              </a:solidFill>
            </a:endParaRPr>
          </a:p>
        </p:txBody>
      </p:sp>
      <p:pic>
        <p:nvPicPr>
          <p:cNvPr id="4" name="Picture 3" descr="Inclusive Design | JJD Innovati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8983" y="1900636"/>
            <a:ext cx="3325292" cy="1866455"/>
          </a:xfrm>
          <a:prstGeom prst="rect">
            <a:avLst/>
          </a:prstGeom>
        </p:spPr>
      </p:pic>
    </p:spTree>
    <p:extLst>
      <p:ext uri="{BB962C8B-B14F-4D97-AF65-F5344CB8AC3E}">
        <p14:creationId xmlns:p14="http://schemas.microsoft.com/office/powerpoint/2010/main" val="1935925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Benefits of the Workshop: </a:t>
            </a:r>
            <a:br>
              <a:rPr lang="en-US" dirty="0" smtClean="0"/>
            </a:br>
            <a:r>
              <a:rPr lang="en-US" dirty="0" smtClean="0"/>
              <a:t>It was Inspiring to Participants!</a:t>
            </a:r>
            <a:endParaRPr lang="en-CA" dirty="0"/>
          </a:p>
        </p:txBody>
      </p:sp>
      <p:sp>
        <p:nvSpPr>
          <p:cNvPr id="3" name="Content Placeholder 2"/>
          <p:cNvSpPr>
            <a:spLocks noGrp="1"/>
          </p:cNvSpPr>
          <p:nvPr>
            <p:ph idx="1"/>
          </p:nvPr>
        </p:nvSpPr>
        <p:spPr/>
        <p:txBody>
          <a:bodyPr>
            <a:normAutofit fontScale="92500" lnSpcReduction="10000"/>
          </a:bodyPr>
          <a:lstStyle/>
          <a:p>
            <a:r>
              <a:rPr lang="en-US" b="1" dirty="0" smtClean="0"/>
              <a:t>92% rated the workshop as Excellent and Very Good</a:t>
            </a:r>
            <a:r>
              <a:rPr lang="en-US" dirty="0" smtClean="0"/>
              <a:t>, with the Panel discussion and the Sensory Processing guest speaker being the most popular – panel received a standing ovation!</a:t>
            </a:r>
          </a:p>
          <a:p>
            <a:r>
              <a:rPr lang="en-US" dirty="0" smtClean="0"/>
              <a:t>Shelley DeCoste, one of the panelists, was the self-advocate who had the word officially changed from “disability” to “diversability” – staff applauded her campaign</a:t>
            </a:r>
          </a:p>
          <a:p>
            <a:r>
              <a:rPr lang="en-US" dirty="0" smtClean="0"/>
              <a:t>“Hard to top this workshop”; “Very knowledgeable speakers, wonderful topic, left me feeling proud to work in libraries and excited about opportunities to work with people with diversabilities” and “Good eye-opener to a subject we try to ignore” were some comments given by participants</a:t>
            </a:r>
          </a:p>
          <a:p>
            <a:r>
              <a:rPr lang="en-US" i="1" dirty="0" smtClean="0"/>
              <a:t>Positive Comments about the Panel </a:t>
            </a:r>
            <a:r>
              <a:rPr lang="en-US" dirty="0" smtClean="0"/>
              <a:t>were:  “The panel </a:t>
            </a:r>
            <a:r>
              <a:rPr lang="en-US" dirty="0" smtClean="0">
                <a:sym typeface="Wingdings" panose="05000000000000000000" pitchFamily="2" charset="2"/>
              </a:rPr>
              <a:t> was very humbling” ; “Very informative and enlightening of the challenges people face but also neat to hear of their successes” and “It provided insight into the interests, needs and commonalities of people with diversabilities”.</a:t>
            </a:r>
            <a:endParaRPr lang="en-US" dirty="0" smtClean="0"/>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2865" y="2721657"/>
            <a:ext cx="2662306" cy="1998125"/>
          </a:xfrm>
          <a:prstGeom prst="rect">
            <a:avLst/>
          </a:prstGeom>
        </p:spPr>
      </p:pic>
    </p:spTree>
    <p:extLst>
      <p:ext uri="{BB962C8B-B14F-4D97-AF65-F5344CB8AC3E}">
        <p14:creationId xmlns:p14="http://schemas.microsoft.com/office/powerpoint/2010/main" val="3538886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Okanagan Self-Advocate Group:</a:t>
            </a:r>
            <a:br>
              <a:rPr lang="en-US" dirty="0" smtClean="0"/>
            </a:br>
            <a:r>
              <a:rPr lang="en-US" dirty="0" smtClean="0"/>
              <a:t>For Adults with Diversabilities</a:t>
            </a:r>
            <a:endParaRPr lang="en-CA" dirty="0"/>
          </a:p>
        </p:txBody>
      </p:sp>
      <p:sp>
        <p:nvSpPr>
          <p:cNvPr id="5" name="Content Placeholder 4"/>
          <p:cNvSpPr>
            <a:spLocks noGrp="1"/>
          </p:cNvSpPr>
          <p:nvPr>
            <p:ph idx="1"/>
          </p:nvPr>
        </p:nvSpPr>
        <p:spPr/>
        <p:txBody>
          <a:bodyPr/>
          <a:lstStyle/>
          <a:p>
            <a:r>
              <a:rPr lang="en-US" dirty="0" smtClean="0"/>
              <a:t>At monthly meetings, the group meet to talk about important subjects receiving information and mentoring each other</a:t>
            </a:r>
          </a:p>
          <a:p>
            <a:r>
              <a:rPr lang="en-US" dirty="0" smtClean="0"/>
              <a:t>Each meeting has a theme such as :  having a diversability, internet &amp; people safety, awards to businesses, social programs in the community, rights and responsibilities, budgeting, etc.</a:t>
            </a:r>
          </a:p>
          <a:p>
            <a:r>
              <a:rPr lang="en-US" dirty="0" smtClean="0"/>
              <a:t>Outreach PowerPoints done at different organizations on topics such as “living with a diversability”; “benefits of hiring a person with diversability” and “great qualities of a service provider and support worker”</a:t>
            </a:r>
          </a:p>
          <a:p>
            <a:pPr marL="0" indent="0">
              <a:buNone/>
            </a:pPr>
            <a:endParaRPr lang="en-CA" dirty="0"/>
          </a:p>
        </p:txBody>
      </p:sp>
      <p:pic>
        <p:nvPicPr>
          <p:cNvPr id="9" name="Picture 8" descr="What can we learn from visits to the FM website from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871" y="4623632"/>
            <a:ext cx="2223594" cy="2123532"/>
          </a:xfrm>
          <a:prstGeom prst="rect">
            <a:avLst/>
          </a:prstGeom>
        </p:spPr>
      </p:pic>
      <p:pic>
        <p:nvPicPr>
          <p:cNvPr id="11" name="Picture 10" descr="cid:8e85d176-dfc8-4ec3-b9c9-6f45f80aaf48"/>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714163" y="1565130"/>
            <a:ext cx="3741420" cy="2104390"/>
          </a:xfrm>
          <a:prstGeom prst="rect">
            <a:avLst/>
          </a:prstGeom>
          <a:noFill/>
          <a:ln>
            <a:noFill/>
          </a:ln>
          <a:scene3d>
            <a:camera prst="orthographicFront">
              <a:rot lat="0" lon="0" rev="16200000"/>
            </a:camera>
            <a:lightRig rig="threePt" dir="t"/>
          </a:scene3d>
        </p:spPr>
      </p:pic>
    </p:spTree>
    <p:extLst>
      <p:ext uri="{BB962C8B-B14F-4D97-AF65-F5344CB8AC3E}">
        <p14:creationId xmlns:p14="http://schemas.microsoft.com/office/powerpoint/2010/main" val="449542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Libraries are for Everyone:</a:t>
            </a:r>
            <a:br>
              <a:rPr lang="en-US" dirty="0" smtClean="0"/>
            </a:br>
            <a:r>
              <a:rPr lang="en-US" dirty="0" smtClean="0"/>
              <a:t>Opening Your Doors to Those Who have </a:t>
            </a:r>
            <a:r>
              <a:rPr lang="en-US" dirty="0" err="1" smtClean="0"/>
              <a:t>Diversabilities</a:t>
            </a:r>
            <a:r>
              <a:rPr lang="en-US" dirty="0" smtClean="0"/>
              <a:t/>
            </a:r>
            <a:br>
              <a:rPr lang="en-US" dirty="0" smtClean="0"/>
            </a:br>
            <a:endParaRPr lang="en-CA" dirty="0"/>
          </a:p>
        </p:txBody>
      </p:sp>
      <p:sp>
        <p:nvSpPr>
          <p:cNvPr id="5" name="Content Placeholder 4"/>
          <p:cNvSpPr>
            <a:spLocks noGrp="1"/>
          </p:cNvSpPr>
          <p:nvPr>
            <p:ph idx="1"/>
          </p:nvPr>
        </p:nvSpPr>
        <p:spPr>
          <a:xfrm>
            <a:off x="677334" y="2567709"/>
            <a:ext cx="8596668" cy="3473653"/>
          </a:xfrm>
        </p:spPr>
        <p:txBody>
          <a:bodyPr>
            <a:normAutofit/>
          </a:bodyPr>
          <a:lstStyle/>
          <a:p>
            <a:r>
              <a:rPr lang="en-US" dirty="0" smtClean="0"/>
              <a:t>Welcome people of all ages with diversabilities to your library by:</a:t>
            </a:r>
          </a:p>
          <a:p>
            <a:pPr lvl="1"/>
            <a:r>
              <a:rPr lang="en-US" i="1" dirty="0" smtClean="0"/>
              <a:t>Offering special programs such as</a:t>
            </a:r>
            <a:r>
              <a:rPr lang="en-US" dirty="0" smtClean="0"/>
              <a:t>:  Sensory Story Times, Sign with Me Story Times, First Page Book Club, Audiobook Club, Computer help, Maker Space programs, etc.</a:t>
            </a:r>
          </a:p>
          <a:p>
            <a:pPr lvl="1"/>
            <a:r>
              <a:rPr lang="en-US" i="1" dirty="0" smtClean="0"/>
              <a:t>Learning how to assist them more effectively </a:t>
            </a:r>
            <a:r>
              <a:rPr lang="en-US" dirty="0" smtClean="0"/>
              <a:t>with information needs </a:t>
            </a:r>
            <a:r>
              <a:rPr lang="en-US" dirty="0"/>
              <a:t> </a:t>
            </a:r>
            <a:r>
              <a:rPr lang="en-US" dirty="0" smtClean="0"/>
              <a:t>and understand their sensory challenges by utilizing websites such as </a:t>
            </a:r>
            <a:r>
              <a:rPr lang="en-US" b="1" dirty="0" smtClean="0"/>
              <a:t>Libraries and Autism</a:t>
            </a:r>
          </a:p>
          <a:p>
            <a:pPr lvl="1"/>
            <a:r>
              <a:rPr lang="en-US" i="1" dirty="0" smtClean="0"/>
              <a:t>Use or create teen and children’s booklists </a:t>
            </a:r>
            <a:r>
              <a:rPr lang="en-US" dirty="0" smtClean="0"/>
              <a:t>as well as Service Provider lists for both families and professionals</a:t>
            </a:r>
          </a:p>
          <a:p>
            <a:pPr lvl="1"/>
            <a:r>
              <a:rPr lang="en-US" i="1" dirty="0" smtClean="0"/>
              <a:t>Invest in special collections </a:t>
            </a:r>
            <a:r>
              <a:rPr lang="en-US" dirty="0" smtClean="0"/>
              <a:t>(E-Books and E-audio books, Audio books, and  Large print, etc.) and  encourage registration for websites such as CELA or NNELS</a:t>
            </a:r>
          </a:p>
          <a:p>
            <a:pPr lvl="1"/>
            <a:endParaRPr lang="en-US" dirty="0"/>
          </a:p>
          <a:p>
            <a:pPr marL="457200" lvl="1" indent="0">
              <a:buNone/>
            </a:pPr>
            <a:endParaRPr lang="en-US" dirty="0" smtClean="0"/>
          </a:p>
          <a:p>
            <a:pPr lvl="1"/>
            <a:endParaRPr lang="en-CA" dirty="0"/>
          </a:p>
        </p:txBody>
      </p:sp>
      <p:pic>
        <p:nvPicPr>
          <p:cNvPr id="7" name="Picture 6" descr="“Passing” is not a privilege – Patients views on invisibl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124" y="4114221"/>
            <a:ext cx="2208645" cy="2208645"/>
          </a:xfrm>
          <a:prstGeom prst="rect">
            <a:avLst/>
          </a:prstGeom>
        </p:spPr>
      </p:pic>
      <p:pic>
        <p:nvPicPr>
          <p:cNvPr id="13" name="Picture 12" descr="Teaching All Students: July 20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0109" y="867141"/>
            <a:ext cx="2832782" cy="1770489"/>
          </a:xfrm>
          <a:prstGeom prst="rect">
            <a:avLst/>
          </a:prstGeom>
        </p:spPr>
      </p:pic>
    </p:spTree>
    <p:extLst>
      <p:ext uri="{BB962C8B-B14F-4D97-AF65-F5344CB8AC3E}">
        <p14:creationId xmlns:p14="http://schemas.microsoft.com/office/powerpoint/2010/main" val="787908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Current Volunteer Positions:</a:t>
            </a:r>
            <a:endParaRPr lang="en-CA" dirty="0">
              <a:solidFill>
                <a:schemeClr val="accent2"/>
              </a:solidFill>
            </a:endParaRPr>
          </a:p>
        </p:txBody>
      </p:sp>
      <p:sp>
        <p:nvSpPr>
          <p:cNvPr id="3" name="Content Placeholder 2"/>
          <p:cNvSpPr>
            <a:spLocks noGrp="1"/>
          </p:cNvSpPr>
          <p:nvPr>
            <p:ph idx="1"/>
          </p:nvPr>
        </p:nvSpPr>
        <p:spPr>
          <a:xfrm>
            <a:off x="791634" y="1703390"/>
            <a:ext cx="8596668" cy="3492696"/>
          </a:xfrm>
        </p:spPr>
        <p:txBody>
          <a:bodyPr/>
          <a:lstStyle/>
          <a:p>
            <a:r>
              <a:rPr lang="en-US" dirty="0" smtClean="0"/>
              <a:t>Community Liaison for the Learning Disability Association of B.C. (LDABC) – in 4</a:t>
            </a:r>
            <a:r>
              <a:rPr lang="en-US" baseline="30000" dirty="0" smtClean="0"/>
              <a:t>th</a:t>
            </a:r>
            <a:r>
              <a:rPr lang="en-US" dirty="0" smtClean="0"/>
              <a:t> year</a:t>
            </a:r>
          </a:p>
          <a:p>
            <a:r>
              <a:rPr lang="en-US" dirty="0" smtClean="0"/>
              <a:t>South Central Okanagan Community Living B.C. Council Member (CLBC) – 2</a:t>
            </a:r>
            <a:r>
              <a:rPr lang="en-US" baseline="30000" dirty="0" smtClean="0"/>
              <a:t>nd</a:t>
            </a:r>
            <a:r>
              <a:rPr lang="en-US" dirty="0" smtClean="0"/>
              <a:t> year</a:t>
            </a:r>
          </a:p>
          <a:p>
            <a:r>
              <a:rPr lang="en-US" dirty="0" smtClean="0"/>
              <a:t>Self-Advocate Advisor for the newly formed Okanagan Self-Advocate Group for Adults with Diversabilities – 1</a:t>
            </a:r>
            <a:r>
              <a:rPr lang="en-US" baseline="30000" dirty="0" smtClean="0"/>
              <a:t>st</a:t>
            </a:r>
            <a:r>
              <a:rPr lang="en-US" dirty="0" smtClean="0"/>
              <a:t> year</a:t>
            </a:r>
          </a:p>
          <a:p>
            <a:endParaRPr lang="en-CA" dirty="0"/>
          </a:p>
        </p:txBody>
      </p:sp>
      <p:pic>
        <p:nvPicPr>
          <p:cNvPr id="6"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8396" y="4358159"/>
            <a:ext cx="2539985" cy="14908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arning Disabilities Association of B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4560664"/>
            <a:ext cx="388620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4282" y="3917304"/>
            <a:ext cx="1693365" cy="2372572"/>
          </a:xfrm>
          <a:prstGeom prst="rect">
            <a:avLst/>
          </a:prstGeom>
        </p:spPr>
      </p:pic>
    </p:spTree>
    <p:extLst>
      <p:ext uri="{BB962C8B-B14F-4D97-AF65-F5344CB8AC3E}">
        <p14:creationId xmlns:p14="http://schemas.microsoft.com/office/powerpoint/2010/main" val="2578649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Diversability (Disability) Service Provider List</a:t>
            </a:r>
            <a:endParaRPr lang="en-CA" dirty="0"/>
          </a:p>
        </p:txBody>
      </p:sp>
      <p:sp>
        <p:nvSpPr>
          <p:cNvPr id="3" name="Content Placeholder 2"/>
          <p:cNvSpPr>
            <a:spLocks noGrp="1"/>
          </p:cNvSpPr>
          <p:nvPr>
            <p:ph idx="1"/>
          </p:nvPr>
        </p:nvSpPr>
        <p:spPr>
          <a:xfrm>
            <a:off x="772584" y="2465389"/>
            <a:ext cx="8596668" cy="3880773"/>
          </a:xfrm>
        </p:spPr>
        <p:txBody>
          <a:bodyPr/>
          <a:lstStyle/>
          <a:p>
            <a:r>
              <a:rPr lang="en-US" dirty="0"/>
              <a:t>Based on my own experience as a parent of a son with autism and also received help from parents, professionals, library staff to create the </a:t>
            </a:r>
            <a:r>
              <a:rPr lang="en-US" dirty="0" smtClean="0"/>
              <a:t>list</a:t>
            </a:r>
            <a:endParaRPr lang="en-US" b="1" u="sng" dirty="0" smtClean="0"/>
          </a:p>
          <a:p>
            <a:r>
              <a:rPr lang="en-US" b="1" u="sng" dirty="0" smtClean="0"/>
              <a:t>Categories </a:t>
            </a:r>
            <a:r>
              <a:rPr lang="en-US" b="1" u="sng" dirty="0" smtClean="0"/>
              <a:t>chosen</a:t>
            </a:r>
            <a:r>
              <a:rPr lang="en-US" dirty="0" smtClean="0"/>
              <a:t>:  Adaptive Functioning/ Psychoeducational Assessment; Behaviour Intervention, Counselling, Education, Employment Assistance; Family Support; Financial Future/ Support; Funding or Referrals; Recreational Programs; Transitioning to Adulthood; and Tutoring </a:t>
            </a:r>
          </a:p>
          <a:p>
            <a:endParaRPr lang="en-US" dirty="0" smtClean="0"/>
          </a:p>
          <a:p>
            <a:endParaRPr lang="en-CA" dirty="0"/>
          </a:p>
        </p:txBody>
      </p:sp>
      <p:pic>
        <p:nvPicPr>
          <p:cNvPr id="3074" name="F4C684D8-C1F8-4434-B793-D3B741B0F8F7" descr="8D1AA763-3EF4-440F-A8B3-335FE6A95C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6218" y="4583608"/>
            <a:ext cx="3306251" cy="176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esearch | Open Books Open Doo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9252" y="1610104"/>
            <a:ext cx="2570354" cy="1710570"/>
          </a:xfrm>
          <a:prstGeom prst="rect">
            <a:avLst/>
          </a:prstGeom>
        </p:spPr>
      </p:pic>
    </p:spTree>
    <p:extLst>
      <p:ext uri="{BB962C8B-B14F-4D97-AF65-F5344CB8AC3E}">
        <p14:creationId xmlns:p14="http://schemas.microsoft.com/office/powerpoint/2010/main" val="2412730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Support for the Service Provider List by Professionals:</a:t>
            </a:r>
            <a:endParaRPr lang="en-CA" dirty="0"/>
          </a:p>
        </p:txBody>
      </p:sp>
      <p:sp>
        <p:nvSpPr>
          <p:cNvPr id="3" name="Content Placeholder 2"/>
          <p:cNvSpPr>
            <a:spLocks noGrp="1"/>
          </p:cNvSpPr>
          <p:nvPr>
            <p:ph idx="1"/>
          </p:nvPr>
        </p:nvSpPr>
        <p:spPr/>
        <p:txBody>
          <a:bodyPr>
            <a:normAutofit fontScale="92500" lnSpcReduction="10000"/>
          </a:bodyPr>
          <a:lstStyle/>
          <a:p>
            <a:r>
              <a:rPr lang="en-US" dirty="0" smtClean="0"/>
              <a:t>“The Service Provider list will be of great value to all educators who are working with families that have children with Diversability.  I, myself, will be sharing this valuable resource with families and School District #23 staff members as queries come in regarding supports offered in our community.”     </a:t>
            </a:r>
            <a:r>
              <a:rPr lang="en-US" b="1" i="1" dirty="0" smtClean="0"/>
              <a:t>Cori Christiensen, Elementary Low Incidence, Dehart Student Support Services, Kelowna, B.C.</a:t>
            </a:r>
          </a:p>
          <a:p>
            <a:r>
              <a:rPr lang="en-US" dirty="0" smtClean="0"/>
              <a:t>“The list on Service Providers appears to be specific to the Okanagan area, we will share it with our offices in that area. Thank you again.”      </a:t>
            </a:r>
            <a:r>
              <a:rPr lang="en-US" b="1" i="1" dirty="0" smtClean="0"/>
              <a:t>Danielle Smith, Director, Inclusion Supports and Services, MCF CYSN (Children and Youth with Special Needs), Victoria, B.C.</a:t>
            </a:r>
          </a:p>
          <a:p>
            <a:r>
              <a:rPr lang="en-US" dirty="0" smtClean="0"/>
              <a:t>“I just wanted to let you know that the Diversability Service Provider Resource List has been very useful in my practice as an Infant Development Consultant at Starbright Children’s Development Center.” (works with babies 0-3 years of age who are at risk for developmental delay)      </a:t>
            </a:r>
            <a:r>
              <a:rPr lang="en-US" b="1" i="1" dirty="0" smtClean="0"/>
              <a:t>Karin Hesketti, Infant Development Consultant, Starbright Children’s Development Center, Kelowna, B.C.</a:t>
            </a:r>
            <a:endParaRPr lang="en-CA" b="1" dirty="0"/>
          </a:p>
        </p:txBody>
      </p:sp>
      <p:pic>
        <p:nvPicPr>
          <p:cNvPr id="4" name="Picture 3" descr="Group 42 - Psychology 10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8385" y="1528817"/>
            <a:ext cx="2028824" cy="2353436"/>
          </a:xfrm>
          <a:prstGeom prst="rect">
            <a:avLst/>
          </a:prstGeom>
        </p:spPr>
      </p:pic>
    </p:spTree>
    <p:extLst>
      <p:ext uri="{BB962C8B-B14F-4D97-AF65-F5344CB8AC3E}">
        <p14:creationId xmlns:p14="http://schemas.microsoft.com/office/powerpoint/2010/main" val="795768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Children’s and Teen Diversability Booklists</a:t>
            </a:r>
            <a:endParaRPr lang="en-CA" dirty="0"/>
          </a:p>
        </p:txBody>
      </p:sp>
      <p:sp>
        <p:nvSpPr>
          <p:cNvPr id="3" name="Content Placeholder 2"/>
          <p:cNvSpPr>
            <a:spLocks noGrp="1"/>
          </p:cNvSpPr>
          <p:nvPr>
            <p:ph idx="1"/>
          </p:nvPr>
        </p:nvSpPr>
        <p:spPr/>
        <p:txBody>
          <a:bodyPr>
            <a:normAutofit/>
          </a:bodyPr>
          <a:lstStyle/>
          <a:p>
            <a:r>
              <a:rPr lang="en-US" dirty="0"/>
              <a:t>Fiction and Non-fiction titles are featured, with the fiction titles usually with the hero of the story with a </a:t>
            </a:r>
            <a:r>
              <a:rPr lang="en-US" dirty="0" err="1"/>
              <a:t>diversability</a:t>
            </a:r>
            <a:r>
              <a:rPr lang="en-US" dirty="0"/>
              <a:t> – wanted to show a positive role model for children and teens</a:t>
            </a:r>
          </a:p>
          <a:p>
            <a:r>
              <a:rPr lang="en-US" dirty="0"/>
              <a:t>Assistance on the topics was received from professionals in the community, </a:t>
            </a:r>
            <a:r>
              <a:rPr lang="en-US" dirty="0" smtClean="0"/>
              <a:t>such as adding </a:t>
            </a:r>
            <a:r>
              <a:rPr lang="en-US" dirty="0"/>
              <a:t>Anxiety, Depression, Sensory Processing &amp; OCD (suggested by Lisa Watson, Autism </a:t>
            </a:r>
            <a:r>
              <a:rPr lang="en-US" dirty="0" smtClean="0"/>
              <a:t>B.C</a:t>
            </a:r>
            <a:r>
              <a:rPr lang="en-US" dirty="0"/>
              <a:t>.</a:t>
            </a:r>
            <a:r>
              <a:rPr lang="en-US" dirty="0" smtClean="0"/>
              <a:t>) </a:t>
            </a:r>
            <a:r>
              <a:rPr lang="en-US" dirty="0"/>
              <a:t>as </a:t>
            </a:r>
            <a:r>
              <a:rPr lang="en-US" dirty="0" smtClean="0"/>
              <a:t>many kids/teens </a:t>
            </a:r>
            <a:r>
              <a:rPr lang="en-US" dirty="0"/>
              <a:t>have these </a:t>
            </a:r>
            <a:r>
              <a:rPr lang="en-US" dirty="0" smtClean="0"/>
              <a:t>challenges</a:t>
            </a:r>
            <a:endParaRPr lang="en-US" b="1" u="sng" dirty="0" smtClean="0"/>
          </a:p>
          <a:p>
            <a:r>
              <a:rPr lang="en-US" b="1" u="sng" dirty="0" smtClean="0"/>
              <a:t>Topics </a:t>
            </a:r>
            <a:r>
              <a:rPr lang="en-US" b="1" u="sng" dirty="0" smtClean="0"/>
              <a:t>covered in lists</a:t>
            </a:r>
            <a:r>
              <a:rPr lang="en-US" dirty="0" smtClean="0"/>
              <a:t>:  </a:t>
            </a:r>
            <a:r>
              <a:rPr lang="en-US" i="1" dirty="0" smtClean="0"/>
              <a:t>General (children’s only); Anxiety/ Worry; Attention Deficit Hyperactivity Disorder (ADHD &amp; ADD); Autism Spectrum Disorder; Cerebral Palsy/Muscular Dystrophy; Depression/Sadness; Down Syndrome; Dyslexia; Hard of Hearing and Deaf; Mobility Challenges; Obsessive Compulsive Disorder (OCD); Sensory Processing Disorder; and Vision (Blind or Partially Sighted</a:t>
            </a:r>
            <a:r>
              <a:rPr lang="en-US" i="1" dirty="0" smtClean="0"/>
              <a:t>)</a:t>
            </a:r>
            <a:endParaRPr lang="en-US" i="1" dirty="0" smtClean="0"/>
          </a:p>
        </p:txBody>
      </p:sp>
      <p:pic>
        <p:nvPicPr>
          <p:cNvPr id="2050" name="0E0FA00D-D015-4B00-8CBA-646411192F04" descr="5B0A10C5-04A4-4413-BCE2-13A86EB944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4890" y="2082569"/>
            <a:ext cx="2806543" cy="149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CFF94C2E-7D4F-4355-B5A7-C55D86246DDC" descr="AFE45DF3-78FF-45D1-A003-795DBA35BE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4002" y="4100975"/>
            <a:ext cx="2846865" cy="151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998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Professional Feedback about Booklists</a:t>
            </a:r>
            <a:endParaRPr lang="en-CA" dirty="0"/>
          </a:p>
        </p:txBody>
      </p:sp>
      <p:sp>
        <p:nvSpPr>
          <p:cNvPr id="3" name="Content Placeholder 2"/>
          <p:cNvSpPr>
            <a:spLocks noGrp="1"/>
          </p:cNvSpPr>
          <p:nvPr>
            <p:ph idx="1"/>
          </p:nvPr>
        </p:nvSpPr>
        <p:spPr/>
        <p:txBody>
          <a:bodyPr>
            <a:normAutofit lnSpcReduction="10000"/>
          </a:bodyPr>
          <a:lstStyle/>
          <a:p>
            <a:r>
              <a:rPr lang="en-US" dirty="0" smtClean="0"/>
              <a:t>“The Children’s Resources are excellent guides and one that we are happy to show to parents.  Parents frequently ask us for appropriate books for their young children with ASD (Autism) and your guide has been immensely helpful in fulfilling these requests.”      </a:t>
            </a:r>
            <a:r>
              <a:rPr lang="en-US" b="1" i="1" dirty="0" smtClean="0"/>
              <a:t>Karina Frisque, Autism Program Team Leader, Starbright Children’s Development Centre, Kelowna, B.C.</a:t>
            </a:r>
          </a:p>
          <a:p>
            <a:r>
              <a:rPr lang="en-US" dirty="0" smtClean="0"/>
              <a:t>“Frequently, I consult the booklists in particular to find appropriate literature for families that have children with autism or another diversability.  I will continue to share these information sources with individuals and families in the Okanagan. Thank you!”      </a:t>
            </a:r>
            <a:r>
              <a:rPr lang="en-US" b="1" i="1" dirty="0" smtClean="0"/>
              <a:t>Lisa Watson, Interior Regional Coordinator, Autism B.C., Kelowna, B.C.</a:t>
            </a:r>
          </a:p>
          <a:p>
            <a:r>
              <a:rPr lang="en-US" dirty="0" smtClean="0"/>
              <a:t>“This is an extraordinary resource for all parents and families with diverse children.  Your work on compiling resources and books for parents has been appreciated and needed!”      </a:t>
            </a:r>
            <a:r>
              <a:rPr lang="en-US" b="1" i="1" dirty="0" smtClean="0"/>
              <a:t>Becky Furney, Administrative Manager, Language Arts Programs, Mind Over Learning, Kelowna, B.C. (Tutoring)</a:t>
            </a:r>
            <a:endParaRPr lang="en-CA" b="1" dirty="0"/>
          </a:p>
        </p:txBody>
      </p:sp>
      <p:pic>
        <p:nvPicPr>
          <p:cNvPr id="1030" name="Picture 6" descr="Cover image for Down Syndr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7315" y="2704711"/>
            <a:ext cx="1267866" cy="18595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ver image for All Dogs Have ADH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8366" y="4875216"/>
            <a:ext cx="1526497" cy="155193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over image for Push Gir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8366" y="524258"/>
            <a:ext cx="1246323" cy="1869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616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Extensive Sharing of this Unique and Valuable Information:</a:t>
            </a:r>
            <a:endParaRPr lang="en-CA" dirty="0"/>
          </a:p>
        </p:txBody>
      </p:sp>
      <p:sp>
        <p:nvSpPr>
          <p:cNvPr id="3" name="Content Placeholder 2"/>
          <p:cNvSpPr>
            <a:spLocks noGrp="1"/>
          </p:cNvSpPr>
          <p:nvPr>
            <p:ph idx="1"/>
          </p:nvPr>
        </p:nvSpPr>
        <p:spPr/>
        <p:txBody>
          <a:bodyPr>
            <a:normAutofit fontScale="85000" lnSpcReduction="10000"/>
          </a:bodyPr>
          <a:lstStyle/>
          <a:p>
            <a:r>
              <a:rPr lang="en-US" b="1" i="1" dirty="0" smtClean="0"/>
              <a:t>Service Providers</a:t>
            </a:r>
            <a:r>
              <a:rPr lang="en-US" dirty="0" smtClean="0"/>
              <a:t>:  Over 60 Diversability Service Providers who were featured in the booklet (many have made copies, posted on Facebook and their website)</a:t>
            </a:r>
          </a:p>
          <a:p>
            <a:r>
              <a:rPr lang="en-US" b="1" i="1" dirty="0" smtClean="0"/>
              <a:t>School Districts:  </a:t>
            </a:r>
            <a:r>
              <a:rPr lang="en-US" dirty="0" smtClean="0"/>
              <a:t>All 8 school districts we serve as well as private schools throughout the province (schools have distributed to CEA’s, Resource Teachers, School Librarians, Teachers, etc.)</a:t>
            </a:r>
          </a:p>
          <a:p>
            <a:r>
              <a:rPr lang="en-US" b="1" i="1" dirty="0" smtClean="0"/>
              <a:t>Libraries in Canada:  </a:t>
            </a:r>
            <a:r>
              <a:rPr lang="en-US" dirty="0" smtClean="0"/>
              <a:t>½ page handouts and emailed to 29 ORL branches; emailed to B.C. Public Libraries; and all libraries throughout Canada to encourage them to create their own (Autism Connections Fredericton, New Brunswick have booklists posted on their website)</a:t>
            </a:r>
          </a:p>
          <a:p>
            <a:r>
              <a:rPr lang="en-US" b="1" i="1" dirty="0" smtClean="0"/>
              <a:t>Media Outlets Contacted:  </a:t>
            </a:r>
            <a:r>
              <a:rPr lang="en-US" dirty="0" smtClean="0"/>
              <a:t>28  B.C. media outlets sent a press release about the ORL lists (published in newspapers throughout the province)</a:t>
            </a:r>
          </a:p>
          <a:p>
            <a:r>
              <a:rPr lang="en-US" b="1" i="1" dirty="0" smtClean="0"/>
              <a:t>Government Organizations:  </a:t>
            </a:r>
            <a:r>
              <a:rPr lang="en-US" dirty="0" smtClean="0"/>
              <a:t>Interior Health (IHCAN); Work B.C.; Ministry of Children and Family Development- Children and Youth with Special Needs (MCF CYSN); Division of Family Practice (FETCH and PATHWAYS) website for doctors and patients in the province; British Columbia Library Association Summer Reading Club  (BCLA SRC); Inclusion B.C.</a:t>
            </a:r>
          </a:p>
          <a:p>
            <a:endParaRPr lang="en-US" i="1" dirty="0" smtClean="0"/>
          </a:p>
          <a:p>
            <a:endParaRPr lang="en-CA" b="1" i="1" dirty="0"/>
          </a:p>
        </p:txBody>
      </p:sp>
      <p:pic>
        <p:nvPicPr>
          <p:cNvPr id="4" name="Picture 3" descr="The Power of Educational Innovation: 5 Things Learner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4263" y="509102"/>
            <a:ext cx="1762941" cy="1780570"/>
          </a:xfrm>
          <a:prstGeom prst="rect">
            <a:avLst/>
          </a:prstGeom>
        </p:spPr>
      </p:pic>
      <p:pic>
        <p:nvPicPr>
          <p:cNvPr id="5" name="Picture 4" descr="Libraries Are For Everyone | Hafubot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3931" y="2714897"/>
            <a:ext cx="1852749" cy="1852749"/>
          </a:xfrm>
          <a:prstGeom prst="rect">
            <a:avLst/>
          </a:prstGeom>
        </p:spPr>
      </p:pic>
      <p:pic>
        <p:nvPicPr>
          <p:cNvPr id="6" name="Picture 5" descr="The Streatham &amp; Brixton Chess Blog: August 20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3480" y="4879659"/>
            <a:ext cx="2193649" cy="1645237"/>
          </a:xfrm>
          <a:prstGeom prst="rect">
            <a:avLst/>
          </a:prstGeom>
        </p:spPr>
      </p:pic>
    </p:spTree>
    <p:extLst>
      <p:ext uri="{BB962C8B-B14F-4D97-AF65-F5344CB8AC3E}">
        <p14:creationId xmlns:p14="http://schemas.microsoft.com/office/powerpoint/2010/main" val="1217863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Outreach Special Events and Presentations to Organizations</a:t>
            </a:r>
            <a:endParaRPr lang="en-CA" dirty="0"/>
          </a:p>
        </p:txBody>
      </p:sp>
      <p:pic>
        <p:nvPicPr>
          <p:cNvPr id="4" name="Content Placeholder 9" descr="cid:050deea0-22b7-4f2a-81e9-b057a69e0de9"/>
          <p:cNvPicPr>
            <a:picLocks/>
          </p:cNvPicPr>
          <p:nvPr/>
        </p:nvPicPr>
        <p:blipFill rotWithShape="1">
          <a:blip r:embed="rId3" r:link="rId4" cstate="print">
            <a:extLst>
              <a:ext uri="{28A0092B-C50C-407E-A947-70E740481C1C}">
                <a14:useLocalDpi xmlns:a14="http://schemas.microsoft.com/office/drawing/2010/main" val="0"/>
              </a:ext>
            </a:extLst>
          </a:blip>
          <a:srcRect l="-3462" t="681" r="-4429" b="7718"/>
          <a:stretch/>
        </p:blipFill>
        <p:spPr bwMode="auto">
          <a:xfrm>
            <a:off x="8586521" y="3107914"/>
            <a:ext cx="3448460" cy="1755152"/>
          </a:xfrm>
          <a:prstGeom prst="rect">
            <a:avLst/>
          </a:prstGeom>
          <a:noFill/>
          <a:ln>
            <a:noFill/>
          </a:ln>
          <a:scene3d>
            <a:camera prst="orthographicFront">
              <a:rot lat="0" lon="0" rev="16200000"/>
            </a:camera>
            <a:lightRig rig="threePt" dir="t"/>
          </a:scene3d>
          <a:extLst>
            <a:ext uri="{53640926-AAD7-44D8-BBD7-CCE9431645EC}">
              <a14:shadowObscured xmlns:a14="http://schemas.microsoft.com/office/drawing/2010/main"/>
            </a:ext>
          </a:extLst>
        </p:spPr>
      </p:pic>
      <p:sp>
        <p:nvSpPr>
          <p:cNvPr id="5" name="Content Placeholder 4"/>
          <p:cNvSpPr>
            <a:spLocks noGrp="1"/>
          </p:cNvSpPr>
          <p:nvPr>
            <p:ph idx="1"/>
          </p:nvPr>
        </p:nvSpPr>
        <p:spPr/>
        <p:txBody>
          <a:bodyPr>
            <a:normAutofit fontScale="92500" lnSpcReduction="20000"/>
          </a:bodyPr>
          <a:lstStyle/>
          <a:p>
            <a:r>
              <a:rPr lang="en-US" b="1" i="1" dirty="0" smtClean="0"/>
              <a:t>Autism Walk and CLBC Community Celebration</a:t>
            </a:r>
            <a:r>
              <a:rPr lang="en-US" dirty="0" smtClean="0"/>
              <a:t>:  manned ORL table at both locations for 3 years</a:t>
            </a:r>
          </a:p>
          <a:p>
            <a:r>
              <a:rPr lang="en-US" b="1" i="1" dirty="0" smtClean="0"/>
              <a:t>Goddess on the Go Event </a:t>
            </a:r>
            <a:r>
              <a:rPr lang="en-US" dirty="0" smtClean="0"/>
              <a:t>(for mothers with children with autism): three years </a:t>
            </a:r>
          </a:p>
          <a:p>
            <a:r>
              <a:rPr lang="en-US" b="1" i="1" dirty="0" smtClean="0"/>
              <a:t>Disability Film Festival </a:t>
            </a:r>
            <a:r>
              <a:rPr lang="en-US" dirty="0" smtClean="0"/>
              <a:t>(UBCO) presentation</a:t>
            </a:r>
          </a:p>
          <a:p>
            <a:r>
              <a:rPr lang="en-US" b="1" i="1" dirty="0" smtClean="0"/>
              <a:t>Autism Parent’s Night</a:t>
            </a:r>
            <a:r>
              <a:rPr lang="en-US" i="1" dirty="0" smtClean="0"/>
              <a:t>: </a:t>
            </a:r>
            <a:r>
              <a:rPr lang="en-US" dirty="0" smtClean="0"/>
              <a:t>several talks over 3 years to parents</a:t>
            </a:r>
          </a:p>
          <a:p>
            <a:r>
              <a:rPr lang="en-US" b="1" i="1" dirty="0" smtClean="0"/>
              <a:t>School District #23 Resource Teachers Presentation</a:t>
            </a:r>
            <a:r>
              <a:rPr lang="en-US" i="1" dirty="0" smtClean="0"/>
              <a:t>:  </a:t>
            </a:r>
            <a:r>
              <a:rPr lang="en-US" dirty="0" smtClean="0"/>
              <a:t>45 attended</a:t>
            </a:r>
          </a:p>
          <a:p>
            <a:r>
              <a:rPr lang="en-US" b="1" i="1" dirty="0" smtClean="0"/>
              <a:t>Service Providers</a:t>
            </a:r>
            <a:r>
              <a:rPr lang="en-US" dirty="0" smtClean="0"/>
              <a:t>: such as Starbright, Mind over Learning, ARC Programs, CLBC Community Council, Stepping Stones, the Foundry, Dr. Kate Aubrey, etc.</a:t>
            </a:r>
          </a:p>
          <a:p>
            <a:r>
              <a:rPr lang="en-US" b="1" i="1" dirty="0" smtClean="0"/>
              <a:t>Okanagan College</a:t>
            </a:r>
            <a:r>
              <a:rPr lang="en-US" dirty="0" smtClean="0"/>
              <a:t>:  Autism Course (20 students) and Certified Education Assistant (CEA) (50 students) – partnered with son who spoke about ASD and his CEA help in school</a:t>
            </a:r>
          </a:p>
          <a:p>
            <a:r>
              <a:rPr lang="en-US" b="1" dirty="0" smtClean="0"/>
              <a:t>Sprott-Shaw College</a:t>
            </a:r>
            <a:r>
              <a:rPr lang="en-US" dirty="0" smtClean="0"/>
              <a:t>:  Special Education Teaching Assistant Course (SETA) (8 participants) – partnered with son who spoke about living with autism and CEA’s</a:t>
            </a:r>
          </a:p>
          <a:p>
            <a:pPr marL="0" indent="0">
              <a:buNone/>
            </a:pPr>
            <a:endParaRPr lang="en-US" dirty="0" smtClean="0"/>
          </a:p>
          <a:p>
            <a:endParaRPr lang="en-CA" dirty="0"/>
          </a:p>
        </p:txBody>
      </p:sp>
      <p:pic>
        <p:nvPicPr>
          <p:cNvPr id="7" name="Picture 6" descr="cid:db9330fe-2cc7-4d15-8667-276c4ac19057"/>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8497455" y="138545"/>
            <a:ext cx="3333273" cy="1906950"/>
          </a:xfrm>
          <a:prstGeom prst="rect">
            <a:avLst/>
          </a:prstGeom>
          <a:noFill/>
          <a:ln>
            <a:noFill/>
          </a:ln>
        </p:spPr>
      </p:pic>
    </p:spTree>
    <p:extLst>
      <p:ext uri="{BB962C8B-B14F-4D97-AF65-F5344CB8AC3E}">
        <p14:creationId xmlns:p14="http://schemas.microsoft.com/office/powerpoint/2010/main" val="3911535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607" y="592802"/>
            <a:ext cx="8596668" cy="1320800"/>
          </a:xfrm>
        </p:spPr>
        <p:txBody>
          <a:bodyPr/>
          <a:lstStyle/>
          <a:p>
            <a:pPr algn="ctr"/>
            <a:r>
              <a:rPr lang="en-US" dirty="0" smtClean="0"/>
              <a:t>Diversability Workshop</a:t>
            </a:r>
            <a:br>
              <a:rPr lang="en-US" dirty="0" smtClean="0"/>
            </a:br>
            <a:r>
              <a:rPr lang="en-US" dirty="0" smtClean="0"/>
              <a:t>April 2019</a:t>
            </a:r>
            <a:endParaRPr lang="en-CA" dirty="0"/>
          </a:p>
        </p:txBody>
      </p:sp>
      <p:sp>
        <p:nvSpPr>
          <p:cNvPr id="3" name="Content Placeholder 2"/>
          <p:cNvSpPr>
            <a:spLocks noGrp="1"/>
          </p:cNvSpPr>
          <p:nvPr>
            <p:ph idx="1"/>
          </p:nvPr>
        </p:nvSpPr>
        <p:spPr/>
        <p:txBody>
          <a:bodyPr/>
          <a:lstStyle/>
          <a:p>
            <a:r>
              <a:rPr lang="en-US" b="1" dirty="0" smtClean="0"/>
              <a:t>Goals of Workshop:  </a:t>
            </a:r>
            <a:r>
              <a:rPr lang="en-US" dirty="0" smtClean="0"/>
              <a:t>to learn about sensory processing challenges, train staff on how to do Sensory &amp; American Sign Language Story Times and First Page book club (for adults with diversabilities); to hear about living with a diversability from panel, and to find out how we can improve services</a:t>
            </a:r>
          </a:p>
          <a:p>
            <a:r>
              <a:rPr lang="en-US" b="1" dirty="0" smtClean="0"/>
              <a:t>Attendance: </a:t>
            </a:r>
            <a:r>
              <a:rPr lang="en-US" dirty="0" smtClean="0"/>
              <a:t> 77 participants from 28 branches – public services staff</a:t>
            </a:r>
          </a:p>
          <a:p>
            <a:r>
              <a:rPr lang="en-US" b="1" dirty="0" smtClean="0"/>
              <a:t>Panel of Adults with Diversabilities:  </a:t>
            </a:r>
            <a:r>
              <a:rPr lang="en-US" dirty="0" smtClean="0"/>
              <a:t>three speakers, with autism, cerebral palsy and learning </a:t>
            </a:r>
            <a:r>
              <a:rPr lang="en-US" dirty="0"/>
              <a:t>/</a:t>
            </a:r>
            <a:r>
              <a:rPr lang="en-US" dirty="0" smtClean="0"/>
              <a:t> developmental disabilities spoke about their successes and challenges</a:t>
            </a:r>
          </a:p>
          <a:p>
            <a:endParaRPr lang="en-US" b="1" dirty="0"/>
          </a:p>
          <a:p>
            <a:pPr lvl="1"/>
            <a:endParaRPr lang="en-US" dirty="0"/>
          </a:p>
          <a:p>
            <a:pPr lv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20" y="4534505"/>
            <a:ext cx="2669309" cy="200338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1637" y="192736"/>
            <a:ext cx="2767871" cy="2074665"/>
          </a:xfrm>
          <a:prstGeom prst="rect">
            <a:avLst/>
          </a:prstGeom>
        </p:spPr>
      </p:pic>
    </p:spTree>
    <p:extLst>
      <p:ext uri="{BB962C8B-B14F-4D97-AF65-F5344CB8AC3E}">
        <p14:creationId xmlns:p14="http://schemas.microsoft.com/office/powerpoint/2010/main" val="1416107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1864</TotalTime>
  <Words>1722</Words>
  <Application>Microsoft Office PowerPoint</Application>
  <PresentationFormat>Widescreen</PresentationFormat>
  <Paragraphs>67</Paragraphs>
  <Slides>12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Trebuchet MS</vt:lpstr>
      <vt:lpstr>Wingdings</vt:lpstr>
      <vt:lpstr>Wingdings 3</vt:lpstr>
      <vt:lpstr>Facet</vt:lpstr>
      <vt:lpstr>Libraries are for Everyone! </vt:lpstr>
      <vt:lpstr>Current Volunteer Positions:</vt:lpstr>
      <vt:lpstr>Diversability (Disability) Service Provider List</vt:lpstr>
      <vt:lpstr>Support for the Service Provider List by Professionals:</vt:lpstr>
      <vt:lpstr>Children’s and Teen Diversability Booklists</vt:lpstr>
      <vt:lpstr>Professional Feedback about Booklists</vt:lpstr>
      <vt:lpstr>Extensive Sharing of this Unique and Valuable Information:</vt:lpstr>
      <vt:lpstr>Outreach Special Events and Presentations to Organizations</vt:lpstr>
      <vt:lpstr>Diversability Workshop April 2019</vt:lpstr>
      <vt:lpstr>Benefits of the Workshop:  It was Inspiring to Participants!</vt:lpstr>
      <vt:lpstr>Okanagan Self-Advocate Group: For Adults with Diversabilities</vt:lpstr>
      <vt:lpstr>Libraries are for Everyone: Opening Your Doors to Those Who have Diversabilities </vt:lpstr>
    </vt:vector>
  </TitlesOfParts>
  <Company>Okanagan Regional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Diversability Projects of the Okanagan Regional Library System</dc:title>
  <dc:creator>Linda Youmans</dc:creator>
  <cp:lastModifiedBy>Linda Youmans</cp:lastModifiedBy>
  <cp:revision>55</cp:revision>
  <cp:lastPrinted>2019-05-15T18:45:49Z</cp:lastPrinted>
  <dcterms:created xsi:type="dcterms:W3CDTF">2019-05-01T17:20:53Z</dcterms:created>
  <dcterms:modified xsi:type="dcterms:W3CDTF">2019-05-16T17:56:35Z</dcterms:modified>
</cp:coreProperties>
</file>