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sldIdLst>
    <p:sldId id="256" r:id="rId2"/>
    <p:sldId id="292" r:id="rId3"/>
    <p:sldId id="293" r:id="rId4"/>
    <p:sldId id="297" r:id="rId5"/>
    <p:sldId id="298" r:id="rId6"/>
    <p:sldId id="265" r:id="rId7"/>
    <p:sldId id="284" r:id="rId8"/>
    <p:sldId id="268" r:id="rId9"/>
    <p:sldId id="269" r:id="rId10"/>
    <p:sldId id="270" r:id="rId11"/>
    <p:sldId id="271" r:id="rId12"/>
    <p:sldId id="272" r:id="rId13"/>
    <p:sldId id="273" r:id="rId14"/>
    <p:sldId id="285" r:id="rId15"/>
    <p:sldId id="275" r:id="rId16"/>
    <p:sldId id="276" r:id="rId17"/>
    <p:sldId id="277" r:id="rId18"/>
    <p:sldId id="286" r:id="rId19"/>
    <p:sldId id="278" r:id="rId20"/>
    <p:sldId id="279" r:id="rId21"/>
    <p:sldId id="280" r:id="rId22"/>
    <p:sldId id="283" r:id="rId23"/>
    <p:sldId id="287" r:id="rId24"/>
    <p:sldId id="288" r:id="rId25"/>
    <p:sldId id="289" r:id="rId26"/>
    <p:sldId id="290" r:id="rId27"/>
    <p:sldId id="282" r:id="rId2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910" autoAdjust="0"/>
  </p:normalViewPr>
  <p:slideViewPr>
    <p:cSldViewPr>
      <p:cViewPr>
        <p:scale>
          <a:sx n="80" d="100"/>
          <a:sy n="80" d="100"/>
        </p:scale>
        <p:origin x="-2514" y="-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CC84D9-3AD2-4E7A-BC86-1E4F5E76F176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67FEA-BDE0-4E56-BE44-B839A3F80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95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67FEA-BDE0-4E56-BE44-B839A3F803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53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can search</a:t>
            </a:r>
            <a:r>
              <a:rPr lang="en-US" baseline="0" dirty="0" smtClean="0"/>
              <a:t> for Series too. Enter the series title, and use the Series Tab on the results page.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67FEA-BDE0-4E56-BE44-B839A3F803D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58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will see a list of the books</a:t>
            </a:r>
            <a:r>
              <a:rPr lang="en-US" baseline="0" dirty="0" smtClean="0"/>
              <a:t> in the series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67FEA-BDE0-4E56-BE44-B839A3F803D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3360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NoveList</a:t>
            </a:r>
            <a:r>
              <a:rPr lang="en-US" dirty="0" smtClean="0"/>
              <a:t> Plus will also give you Read-</a:t>
            </a:r>
            <a:r>
              <a:rPr lang="en-US" dirty="0" err="1" smtClean="0"/>
              <a:t>alikes</a:t>
            </a:r>
            <a:r>
              <a:rPr lang="en-US" dirty="0" smtClean="0"/>
              <a:t> for series you may enjoy based on what you</a:t>
            </a:r>
            <a:r>
              <a:rPr lang="en-US" baseline="0" dirty="0" smtClean="0"/>
              <a:t> are looking 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67FEA-BDE0-4E56-BE44-B839A3F803D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618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‘More about…’ button on the Series page will also tell you more about it, including what sort of genre it belongs to, whether it has been adapted to film,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67FEA-BDE0-4E56-BE44-B839A3F803D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254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Search by an author</a:t>
            </a:r>
            <a:r>
              <a:rPr lang="en-US" baseline="0" dirty="0" smtClean="0"/>
              <a:t> by typing in their name to the search box, and then choosing the Authors tab on the Results page. Click on their name to go to their information page.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67FEA-BDE0-4E56-BE44-B839A3F803D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065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You’ll see information on the author including who they write</a:t>
            </a:r>
            <a:r>
              <a:rPr lang="en-US" baseline="0" dirty="0" smtClean="0"/>
              <a:t> for, genres they write in, and information on their writing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67FEA-BDE0-4E56-BE44-B839A3F803D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4018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You’ll also get Read-alike recommendations for other</a:t>
            </a:r>
            <a:r>
              <a:rPr lang="en-US" baseline="0" dirty="0" smtClean="0"/>
              <a:t> authors who you might enjoy based on who you are looking at. These authors will have similarities like: they write the same genre, their storylines are similar, their books have a similar pace, they have a similar writing style,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67FEA-BDE0-4E56-BE44-B839A3F803D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9016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can also</a:t>
            </a:r>
            <a:r>
              <a:rPr lang="en-US" baseline="0" dirty="0" smtClean="0"/>
              <a:t> see the books, series and audiobooks the author has produced, and find more information on the author, or see lists &amp; articles featuring that author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67FEA-BDE0-4E56-BE44-B839A3F803D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5438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sure of a title,</a:t>
            </a:r>
            <a:r>
              <a:rPr lang="en-US" baseline="0" dirty="0" smtClean="0"/>
              <a:t> author or series? You can also use the search box to search by keyword or plot!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67FEA-BDE0-4E56-BE44-B839A3F803D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877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can use the limiters to narrow down your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67FEA-BDE0-4E56-BE44-B839A3F803D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926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NoveList Plus includes fiction and nonfiction for all ages, and </a:t>
            </a:r>
            <a:r>
              <a:rPr lang="en-US" baseline="0" dirty="0" smtClean="0"/>
              <a:t>covers all grades and ages.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K-8 Plus includes fiction and nonfiction for younger readers, especially those in Kindergarten through 8</a:t>
            </a:r>
            <a:r>
              <a:rPr lang="en-US" baseline="30000" dirty="0" smtClean="0"/>
              <a:t>th</a:t>
            </a:r>
            <a:r>
              <a:rPr lang="en-US" baseline="0" dirty="0" smtClean="0"/>
              <a:t> grade.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26B07-0806-467B-A7E8-BC020999C2F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6756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the Audiobooks tab if you want to see Audiobooks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67FEA-BDE0-4E56-BE44-B839A3F803D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3006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can listen to a sample of the audiobook! </a:t>
            </a:r>
          </a:p>
          <a:p>
            <a:r>
              <a:rPr lang="en-US" dirty="0" err="1" smtClean="0"/>
              <a:t>NoveList</a:t>
            </a:r>
            <a:r>
              <a:rPr lang="en-US" baseline="0" dirty="0" smtClean="0"/>
              <a:t> Plus also gives you ‘listen-</a:t>
            </a:r>
            <a:r>
              <a:rPr lang="en-US" baseline="0" dirty="0" err="1" smtClean="0"/>
              <a:t>alikes</a:t>
            </a:r>
            <a:r>
              <a:rPr lang="en-US" baseline="0" dirty="0" smtClean="0"/>
              <a:t>’ for similar audiobooks, and it will give you information on what the audio is like so you can see if you will enjoy the narrator of the book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67FEA-BDE0-4E56-BE44-B839A3F803D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4853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can also find reviews and more information on the audiobooks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67FEA-BDE0-4E56-BE44-B839A3F803D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470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Using the </a:t>
            </a:r>
            <a:r>
              <a:rPr lang="en-US" b="1" dirty="0" smtClean="0"/>
              <a:t>Especially For </a:t>
            </a:r>
            <a:r>
              <a:rPr lang="en-US" b="0" dirty="0" smtClean="0"/>
              <a:t>tab at the top</a:t>
            </a:r>
            <a:r>
              <a:rPr lang="en-US" b="0" baseline="0" dirty="0" smtClean="0"/>
              <a:t> of the page, you can get to the </a:t>
            </a:r>
            <a:r>
              <a:rPr lang="en-US" b="1" baseline="0" dirty="0" smtClean="0"/>
              <a:t>Readers’ Advisory toolbox </a:t>
            </a:r>
            <a:r>
              <a:rPr lang="en-US" b="0" baseline="0" dirty="0" smtClean="0"/>
              <a:t>which is meant to help librarians find good books for their patrons. See ‘best-of lists’, get information on genres you may not be familiar with, and even get book display inspiration!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67FEA-BDE0-4E56-BE44-B839A3F803D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986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Using the </a:t>
            </a:r>
            <a:r>
              <a:rPr lang="en-US" b="1" dirty="0" smtClean="0"/>
              <a:t>Especially For </a:t>
            </a:r>
            <a:r>
              <a:rPr lang="en-US" b="0" dirty="0" smtClean="0"/>
              <a:t>tab at the top</a:t>
            </a:r>
            <a:r>
              <a:rPr lang="en-US" b="0" baseline="0" dirty="0" smtClean="0"/>
              <a:t> of the page, you can get to the</a:t>
            </a:r>
            <a:r>
              <a:rPr lang="en-US" b="1" baseline="0" dirty="0" smtClean="0"/>
              <a:t> Working with Youth </a:t>
            </a:r>
            <a:r>
              <a:rPr lang="en-US" b="0" baseline="0" dirty="0" smtClean="0"/>
              <a:t>page which is aimed at helping you serve younger patrons. There’s advice for what to recommend if they enjoyed current popular titles, programming ideas and more!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67FEA-BDE0-4E56-BE44-B839A3F803D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409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NoveList Plus and NoveList K8 Plus are designed to make your school librarians’ job easier, with key features to address their work processes whether they are helping a student find a book to read or helping a teacher locate authentic literature to teach a reading or writing concept.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26B07-0806-467B-A7E8-BC020999C2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07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NoveList Plus includes fiction and nonfiction for all ages, and </a:t>
            </a:r>
            <a:r>
              <a:rPr lang="en-US" baseline="0" dirty="0" smtClean="0"/>
              <a:t>covers all grades and ages.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K-8 Plus includes fiction and nonfiction for younger readers, especially those in Kindergarten through 8</a:t>
            </a:r>
            <a:r>
              <a:rPr lang="en-US" baseline="30000" dirty="0" smtClean="0"/>
              <a:t>th</a:t>
            </a:r>
            <a:r>
              <a:rPr lang="en-US" baseline="0" dirty="0" smtClean="0"/>
              <a:t> grade.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26B07-0806-467B-A7E8-BC020999C2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675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On the wapitilibrary.ca website go to </a:t>
            </a:r>
            <a:r>
              <a:rPr lang="en-US" b="1" baseline="0" dirty="0" smtClean="0"/>
              <a:t>e-Resources </a:t>
            </a:r>
            <a:r>
              <a:rPr lang="en-US" b="0" baseline="0" dirty="0" smtClean="0"/>
              <a:t>using the button at the top of the page. Then find the </a:t>
            </a:r>
            <a:r>
              <a:rPr lang="en-US" b="1" baseline="0" dirty="0" smtClean="0"/>
              <a:t>Encyclopedias and Reference </a:t>
            </a:r>
            <a:r>
              <a:rPr lang="en-US" b="0" baseline="0" dirty="0" smtClean="0"/>
              <a:t>button to expand the list. Scroll down until you see </a:t>
            </a:r>
            <a:r>
              <a:rPr lang="en-US" b="1" baseline="0" dirty="0" err="1" smtClean="0"/>
              <a:t>NoveList</a:t>
            </a:r>
            <a:r>
              <a:rPr lang="en-US" b="1" baseline="0" dirty="0" smtClean="0"/>
              <a:t> Plus. </a:t>
            </a:r>
            <a:r>
              <a:rPr lang="en-US" b="0" baseline="0" dirty="0" smtClean="0"/>
              <a:t>Clicking on the name will take you to the </a:t>
            </a:r>
            <a:r>
              <a:rPr lang="en-US" b="1" baseline="0" dirty="0" err="1" smtClean="0"/>
              <a:t>NoveList</a:t>
            </a:r>
            <a:r>
              <a:rPr lang="en-US" b="1" baseline="0" dirty="0" smtClean="0"/>
              <a:t> Plus </a:t>
            </a:r>
            <a:r>
              <a:rPr lang="en-US" b="0" baseline="0" dirty="0" smtClean="0"/>
              <a:t>website. 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26B07-0806-467B-A7E8-BC020999C2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675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the </a:t>
            </a:r>
            <a:r>
              <a:rPr lang="en-US" b="1" dirty="0" err="1" smtClean="0"/>
              <a:t>NoveList</a:t>
            </a:r>
            <a:r>
              <a:rPr lang="en-US" b="1" baseline="0" dirty="0" smtClean="0"/>
              <a:t> Plus </a:t>
            </a:r>
            <a:r>
              <a:rPr lang="en-US" b="0" baseline="0" dirty="0" smtClean="0"/>
              <a:t>website you’ll see:</a:t>
            </a:r>
          </a:p>
          <a:p>
            <a:endParaRPr lang="en-US" b="0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A search bar at the top of the page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Recommended Reads Lists on the left side, broken into different ages and genres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“I’m in the mood for…” with reading recommendations based on moods, using ‘appeal terms’ that describe the sort of pace, character, tone, etc. of books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Browsing options for genres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Toolbar at the top with more options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67FEA-BDE0-4E56-BE44-B839A3F803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26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Toolbar at the top gives you more options, including reading</a:t>
            </a:r>
            <a:r>
              <a:rPr lang="en-US" baseline="0" dirty="0" smtClean="0"/>
              <a:t> lists, and help using </a:t>
            </a:r>
            <a:r>
              <a:rPr lang="en-US" baseline="0" dirty="0" err="1" smtClean="0"/>
              <a:t>NoveList</a:t>
            </a:r>
            <a:r>
              <a:rPr lang="en-US" baseline="0" dirty="0" smtClean="0"/>
              <a:t> Plus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67FEA-BDE0-4E56-BE44-B839A3F803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9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 you type something into the search bar at the top (title, author, topic, series name, </a:t>
            </a:r>
            <a:r>
              <a:rPr lang="en-US" dirty="0" err="1" smtClean="0"/>
              <a:t>etc</a:t>
            </a:r>
            <a:r>
              <a:rPr lang="en-US" dirty="0" smtClean="0"/>
              <a:t>) you’ll get the</a:t>
            </a:r>
            <a:r>
              <a:rPr lang="en-US" b="1" baseline="0" dirty="0" smtClean="0"/>
              <a:t> Results </a:t>
            </a:r>
            <a:r>
              <a:rPr lang="en-US" b="0" baseline="0" dirty="0" smtClean="0"/>
              <a:t>list. Here you can: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Use the Results Tabs to choose to see Books, Audiobooks, Series, Authors or Lists &amp; Articles matching what you searched for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Use the Limiters on the left side to narrow down your search by audience, genre, and even publication date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Narrow down by Genre, Storyline, Pace, Tone, Writing Style, Subject, Location and Illustration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67FEA-BDE0-4E56-BE44-B839A3F803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926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Clicking on the Title/Name/Series/</a:t>
            </a:r>
            <a:r>
              <a:rPr lang="en-US" dirty="0" err="1" smtClean="0"/>
              <a:t>etc</a:t>
            </a:r>
            <a:r>
              <a:rPr lang="en-US" baseline="0" dirty="0" smtClean="0"/>
              <a:t> on the Results page will take you to that item’s page. Here you’ll see: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Basic information including publication date, series, author, etc.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Read-</a:t>
            </a:r>
            <a:r>
              <a:rPr lang="en-US" baseline="0" dirty="0" err="1" smtClean="0"/>
              <a:t>alikes</a:t>
            </a:r>
            <a:r>
              <a:rPr lang="en-US" baseline="0" dirty="0" smtClean="0"/>
              <a:t>, which are recommendations </a:t>
            </a:r>
            <a:r>
              <a:rPr lang="en-US" baseline="0" dirty="0" err="1" smtClean="0"/>
              <a:t>NoveList</a:t>
            </a:r>
            <a:r>
              <a:rPr lang="en-US" baseline="0" dirty="0" smtClean="0"/>
              <a:t> Plus makes for books, authors and series you may enjoy based on what you are currently looking 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Tabs which let you see Reviews, if there are Audiobook versions, More information, and Lists &amp; Articles featuring the item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67FEA-BDE0-4E56-BE44-B839A3F803D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49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\\FS-NOVNETSTR\Sharing\Sales_Marketing_CustomerSatisfaction\Marketing\StockImagesPurchased\163651859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0"/>
            <a:ext cx="9144000" cy="670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C122-65E5-4C7C-BB8B-E0CF01C71302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914400" y="10274"/>
            <a:ext cx="4648200" cy="4572000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C06E-7BEC-47A1-A14B-769BEB4498C2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\\FS-NOVNETSTR\Sharing\Sales_Marketing_CustomerSatisfaction\Marketing\LogosandBranding\NoveListCorporateLogos\Nov_FaceBook_200x200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5659348"/>
            <a:ext cx="1219199" cy="121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9200" y="74612"/>
            <a:ext cx="3886200" cy="236378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438400"/>
            <a:ext cx="3810000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837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38400" y="2130425"/>
            <a:ext cx="6019800" cy="1603375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962400"/>
            <a:ext cx="6019800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C122-65E5-4C7C-BB8B-E0CF01C71302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C06E-7BEC-47A1-A14B-769BEB4498C2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\\FS-NOVNETSTR\Sharing\Sales_Marketing_CustomerSatisfaction\Marketing\LogosandBranding\NoveListCorporateLogos\Nov_FaceBook_200x200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21336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685800" y="3810000"/>
            <a:ext cx="786384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990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C122-65E5-4C7C-BB8B-E0CF01C71302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C06E-7BEC-47A1-A14B-769BEB4498C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\\FS-NOVNETSTR\Sharing\Sales_Marketing_CustomerSatisfaction\Marketing\LogosandBranding\NoveListCorporateLogos\Nov_FaceBook_200x200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612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C122-65E5-4C7C-BB8B-E0CF01C71302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C06E-7BEC-47A1-A14B-769BEB449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824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C122-65E5-4C7C-BB8B-E0CF01C71302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C06E-7BEC-47A1-A14B-769BEB4498C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\\FS-NOVNETSTR\Sharing\Sales_Marketing_CustomerSatisfaction\Marketing\LogosandBranding\NoveListCorporateLogos\Nov_FaceBook_200x200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06116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768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C122-65E5-4C7C-BB8B-E0CF01C71302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C06E-7BEC-47A1-A14B-769BEB4498C2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\\FS-NOVNETSTR\Sharing\Sales_Marketing_CustomerSatisfaction\Marketing\LogosandBranding\NoveListCorporateLogos\Nov_FaceBook_200x200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316" y="64008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156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C122-65E5-4C7C-BB8B-E0CF01C71302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C06E-7BEC-47A1-A14B-769BEB4498C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" descr="\\FS-NOVNETSTR\Sharing\Sales_Marketing_CustomerSatisfaction\Marketing\LogosandBranding\NoveListCorporateLogos\Nov_FaceBook_200x200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253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C122-65E5-4C7C-BB8B-E0CF01C71302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C06E-7BEC-47A1-A14B-769BEB4498C2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2" descr="\\FS-NOVNETSTR\Sharing\Sales_Marketing_CustomerSatisfaction\Marketing\LogosandBranding\NoveListCorporateLogos\Nov_FaceBook_200x200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0600" y="762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713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BC122-65E5-4C7C-BB8B-E0CF01C71302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FC06E-7BEC-47A1-A14B-769BEB4498C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614160"/>
            <a:ext cx="9144000" cy="9144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822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3.tm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commservices@wapitilibrary.ca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95400" y="1035549"/>
            <a:ext cx="3886200" cy="2363788"/>
          </a:xfrm>
        </p:spPr>
        <p:txBody>
          <a:bodyPr/>
          <a:lstStyle/>
          <a:p>
            <a:r>
              <a:rPr lang="en-US" dirty="0" err="1" smtClean="0"/>
              <a:t>NoveList</a:t>
            </a:r>
            <a:r>
              <a:rPr lang="en-US" dirty="0" smtClean="0"/>
              <a:t>  </a:t>
            </a:r>
            <a:r>
              <a:rPr lang="en-US" dirty="0" smtClean="0"/>
              <a:t>Plus Overview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0382"/>
            <a:ext cx="1420482" cy="14477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059" y="0"/>
            <a:ext cx="776941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83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8353"/>
            <a:ext cx="8229600" cy="1143000"/>
          </a:xfrm>
        </p:spPr>
        <p:txBody>
          <a:bodyPr/>
          <a:lstStyle/>
          <a:p>
            <a:r>
              <a:rPr lang="en-US" dirty="0" smtClean="0"/>
              <a:t>Viewing an item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755" y="990600"/>
            <a:ext cx="7660045" cy="5447824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4267200" y="1219200"/>
            <a:ext cx="1905000" cy="914400"/>
          </a:xfrm>
          <a:prstGeom prst="wedgeRoundRectCallout">
            <a:avLst>
              <a:gd name="adj1" fmla="val -59795"/>
              <a:gd name="adj2" fmla="val 3133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Basic information</a:t>
            </a:r>
            <a:endParaRPr lang="en-US" sz="20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1219200" y="4572000"/>
            <a:ext cx="1905000" cy="914400"/>
          </a:xfrm>
          <a:prstGeom prst="wedgeRoundRectCallout">
            <a:avLst>
              <a:gd name="adj1" fmla="val -21283"/>
              <a:gd name="adj2" fmla="val -68663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Tabs</a:t>
            </a:r>
            <a:endParaRPr lang="en-US" sz="20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4533900" y="3276600"/>
            <a:ext cx="1905000" cy="914400"/>
          </a:xfrm>
          <a:prstGeom prst="wedgeRoundRectCallout">
            <a:avLst>
              <a:gd name="adj1" fmla="val 59089"/>
              <a:gd name="adj2" fmla="val -20989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Read-</a:t>
            </a:r>
            <a:r>
              <a:rPr lang="en-US" sz="2000" dirty="0" err="1" smtClean="0"/>
              <a:t>alikes</a:t>
            </a:r>
            <a:r>
              <a:rPr lang="en-US" sz="2000" dirty="0" smtClean="0"/>
              <a:t> from NoveList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959" y="-1"/>
            <a:ext cx="1420482" cy="144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07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3921"/>
            <a:ext cx="8229600" cy="1143000"/>
          </a:xfrm>
        </p:spPr>
        <p:txBody>
          <a:bodyPr/>
          <a:lstStyle/>
          <a:p>
            <a:r>
              <a:rPr lang="en-US" dirty="0" smtClean="0"/>
              <a:t>Searching for a Series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1074869"/>
            <a:ext cx="6258799" cy="914528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" y="2133598"/>
            <a:ext cx="7539471" cy="3602281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029200" y="1905000"/>
            <a:ext cx="1905000" cy="914400"/>
          </a:xfrm>
          <a:prstGeom prst="wedgeRoundRectCallout">
            <a:avLst>
              <a:gd name="adj1" fmla="val -20167"/>
              <a:gd name="adj2" fmla="val -6750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1. Enter keywords and click search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270244" y="2590800"/>
            <a:ext cx="1905000" cy="914400"/>
          </a:xfrm>
          <a:prstGeom prst="wedgeRoundRectCallout">
            <a:avLst>
              <a:gd name="adj1" fmla="val 65229"/>
              <a:gd name="adj2" fmla="val -39593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2. Select the Series tab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5867400" y="4572000"/>
            <a:ext cx="1905000" cy="914400"/>
          </a:xfrm>
          <a:prstGeom prst="wedgeRoundRectCallout">
            <a:avLst>
              <a:gd name="adj1" fmla="val -63702"/>
              <a:gd name="adj2" fmla="val -19826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3. Select the series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959" y="-1"/>
            <a:ext cx="1420482" cy="144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66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Series Information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76400"/>
            <a:ext cx="9144000" cy="36188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518" y="11927"/>
            <a:ext cx="1420482" cy="144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22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088"/>
            <a:ext cx="8229600" cy="1143000"/>
          </a:xfrm>
        </p:spPr>
        <p:txBody>
          <a:bodyPr/>
          <a:lstStyle/>
          <a:p>
            <a:r>
              <a:rPr lang="en-US" dirty="0" smtClean="0"/>
              <a:t>Books in the Series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953708"/>
            <a:ext cx="6781800" cy="5671167"/>
          </a:xfrm>
          <a:prstGeom prst="rect">
            <a:avLst/>
          </a:prstGeom>
        </p:spPr>
      </p:pic>
      <p:sp>
        <p:nvSpPr>
          <p:cNvPr id="4" name="Donut 3"/>
          <p:cNvSpPr/>
          <p:nvPr/>
        </p:nvSpPr>
        <p:spPr>
          <a:xfrm>
            <a:off x="914400" y="838200"/>
            <a:ext cx="990600" cy="685800"/>
          </a:xfrm>
          <a:prstGeom prst="donut">
            <a:avLst>
              <a:gd name="adj" fmla="val 44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959" y="-1"/>
            <a:ext cx="1420482" cy="144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58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33" y="7088"/>
            <a:ext cx="8229600" cy="1143000"/>
          </a:xfrm>
        </p:spPr>
        <p:txBody>
          <a:bodyPr/>
          <a:lstStyle/>
          <a:p>
            <a:r>
              <a:rPr lang="en-US" dirty="0" smtClean="0"/>
              <a:t>Series Read-</a:t>
            </a:r>
            <a:r>
              <a:rPr lang="en-US" dirty="0" err="1" smtClean="0"/>
              <a:t>alikes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95400"/>
            <a:ext cx="8438550" cy="5172232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5486400" y="2438400"/>
            <a:ext cx="1905000" cy="1066800"/>
          </a:xfrm>
          <a:prstGeom prst="wedgeRoundRectCallout">
            <a:avLst>
              <a:gd name="adj1" fmla="val 58531"/>
              <a:gd name="adj2" fmla="val -18663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Up to 9 read-</a:t>
            </a:r>
            <a:r>
              <a:rPr lang="en-US" dirty="0" err="1" smtClean="0"/>
              <a:t>alikes</a:t>
            </a:r>
            <a:r>
              <a:rPr lang="en-US" dirty="0" smtClean="0"/>
              <a:t> for each series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959" y="-1"/>
            <a:ext cx="1420482" cy="144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12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229600" cy="1143000"/>
          </a:xfrm>
        </p:spPr>
        <p:txBody>
          <a:bodyPr/>
          <a:lstStyle/>
          <a:p>
            <a:r>
              <a:rPr lang="en-US" dirty="0" smtClean="0"/>
              <a:t>More About This Series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1977" y="1037868"/>
            <a:ext cx="6177172" cy="5552585"/>
          </a:xfrm>
          <a:prstGeom prst="rect">
            <a:avLst/>
          </a:prstGeom>
        </p:spPr>
      </p:pic>
      <p:sp>
        <p:nvSpPr>
          <p:cNvPr id="4" name="Donut 3"/>
          <p:cNvSpPr/>
          <p:nvPr/>
        </p:nvSpPr>
        <p:spPr>
          <a:xfrm>
            <a:off x="1905000" y="914400"/>
            <a:ext cx="1219200" cy="562332"/>
          </a:xfrm>
          <a:prstGeom prst="donut">
            <a:avLst>
              <a:gd name="adj" fmla="val 44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959" y="-1"/>
            <a:ext cx="1420482" cy="144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37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00" y="17721"/>
            <a:ext cx="8229600" cy="1143000"/>
          </a:xfrm>
        </p:spPr>
        <p:txBody>
          <a:bodyPr/>
          <a:lstStyle/>
          <a:p>
            <a:r>
              <a:rPr lang="en-US" dirty="0" smtClean="0"/>
              <a:t>Searching for an Author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961082"/>
            <a:ext cx="7543800" cy="1136738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" y="2085415"/>
            <a:ext cx="7414810" cy="4468454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156791" y="1729563"/>
            <a:ext cx="1905000" cy="914400"/>
          </a:xfrm>
          <a:prstGeom prst="wedgeRoundRectCallout">
            <a:avLst>
              <a:gd name="adj1" fmla="val -20167"/>
              <a:gd name="adj2" fmla="val -6750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1. Enter author name and click search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304800" y="2135372"/>
            <a:ext cx="1905000" cy="914400"/>
          </a:xfrm>
          <a:prstGeom prst="wedgeRoundRectCallout">
            <a:avLst>
              <a:gd name="adj1" fmla="val 69694"/>
              <a:gd name="adj2" fmla="val -19826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2. Select the Authors tab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6019800" y="3862442"/>
            <a:ext cx="1905000" cy="914400"/>
          </a:xfrm>
          <a:prstGeom prst="wedgeRoundRectCallout">
            <a:avLst>
              <a:gd name="adj1" fmla="val -63702"/>
              <a:gd name="adj2" fmla="val -19826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3. Select the author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959" y="-1"/>
            <a:ext cx="1420482" cy="144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63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 Details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08190"/>
            <a:ext cx="9144000" cy="38416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959" y="-1"/>
            <a:ext cx="1420482" cy="144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75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 Read-</a:t>
            </a:r>
            <a:r>
              <a:rPr lang="en-US" dirty="0" err="1" smtClean="0"/>
              <a:t>alikes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37734"/>
            <a:ext cx="8686800" cy="460434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5334000" y="2590800"/>
            <a:ext cx="1905000" cy="914400"/>
          </a:xfrm>
          <a:prstGeom prst="wedgeRoundRectCallout">
            <a:avLst>
              <a:gd name="adj1" fmla="val 59647"/>
              <a:gd name="adj2" fmla="val -20989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Up to 9 read-</a:t>
            </a:r>
            <a:r>
              <a:rPr lang="en-US" dirty="0" err="1" smtClean="0"/>
              <a:t>alikes</a:t>
            </a:r>
            <a:r>
              <a:rPr lang="en-US" dirty="0" smtClean="0"/>
              <a:t> for each author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959" y="-1"/>
            <a:ext cx="1420482" cy="144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68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Author Information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0" y="1371600"/>
            <a:ext cx="8077200" cy="48645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959" y="-1"/>
            <a:ext cx="1420482" cy="144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21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552701" y="3083626"/>
            <a:ext cx="4114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rgbClr val="F2652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accent1"/>
                </a:solidFill>
              </a:rPr>
              <a:t>NoveList Plus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2" y="3882119"/>
            <a:ext cx="3733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Fiction 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and nonfiction </a:t>
            </a:r>
          </a:p>
          <a:p>
            <a:pPr algn="ctr"/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for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all ages and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grades</a:t>
            </a:r>
          </a:p>
        </p:txBody>
      </p:sp>
      <p:pic>
        <p:nvPicPr>
          <p:cNvPr id="1030" name="Picture 6" descr="EBSCOho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443" y="1529146"/>
            <a:ext cx="2673114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43202" y="4988626"/>
            <a:ext cx="3733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New! Audiobook recommendations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059" y="0"/>
            <a:ext cx="776941" cy="762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0382"/>
            <a:ext cx="1420482" cy="144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57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 by Keyword/Plot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95400"/>
            <a:ext cx="9144000" cy="5168025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124200" y="1905000"/>
            <a:ext cx="1905000" cy="914400"/>
          </a:xfrm>
          <a:prstGeom prst="wedgeRoundRectCallout">
            <a:avLst>
              <a:gd name="adj1" fmla="val -23515"/>
              <a:gd name="adj2" fmla="val -70989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1. Enter keywords and click search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152400" y="4724400"/>
            <a:ext cx="1905000" cy="914400"/>
          </a:xfrm>
          <a:prstGeom prst="wedgeRoundRectCallout">
            <a:avLst>
              <a:gd name="adj1" fmla="val -24073"/>
              <a:gd name="adj2" fmla="val -6750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2. If necessary, refine your results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6553200" y="4038600"/>
            <a:ext cx="1905000" cy="914400"/>
          </a:xfrm>
          <a:prstGeom prst="wedgeRoundRectCallout">
            <a:avLst>
              <a:gd name="adj1" fmla="val -61469"/>
              <a:gd name="adj2" fmla="val -20989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3. Select your results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959" y="-1"/>
            <a:ext cx="1420482" cy="144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35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r>
              <a:rPr lang="en-US" dirty="0" smtClean="0"/>
              <a:t>Viewing Results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49" y="1167078"/>
            <a:ext cx="8594651" cy="514534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5181600" y="990600"/>
            <a:ext cx="2133600" cy="1143000"/>
          </a:xfrm>
          <a:prstGeom prst="wedgeRoundRectCallout">
            <a:avLst>
              <a:gd name="adj1" fmla="val -63701"/>
              <a:gd name="adj2" fmla="val -19826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View matching Books, Series, Author, Lists &amp; Articles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1676400" y="1676400"/>
            <a:ext cx="2133600" cy="1143000"/>
          </a:xfrm>
          <a:prstGeom prst="wedgeRoundRectCallout">
            <a:avLst>
              <a:gd name="adj1" fmla="val -62585"/>
              <a:gd name="adj2" fmla="val -20989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Refine your results. These limiters always remain the same.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2057400" y="4940818"/>
            <a:ext cx="2422452" cy="1371600"/>
          </a:xfrm>
          <a:prstGeom prst="wedgeRoundRectCallout">
            <a:avLst>
              <a:gd name="adj1" fmla="val -63143"/>
              <a:gd name="adj2" fmla="val -18663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Narrow Results. These limiters change depending on your search terms.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959" y="-1"/>
            <a:ext cx="1420482" cy="144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2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591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Searching for Audiobooks</a:t>
            </a:r>
            <a:endParaRPr lang="en-US" dirty="0"/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24" y="958097"/>
            <a:ext cx="7241140" cy="1045453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358" y="2003550"/>
            <a:ext cx="6494721" cy="4597975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4800600" y="1729563"/>
            <a:ext cx="1905000" cy="914400"/>
          </a:xfrm>
          <a:prstGeom prst="wedgeRoundRectCallout">
            <a:avLst>
              <a:gd name="adj1" fmla="val -20167"/>
              <a:gd name="adj2" fmla="val -6750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1. Enter keyword name and click search</a:t>
            </a:r>
            <a:endParaRPr lang="en-US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0" y="2743200"/>
            <a:ext cx="1905000" cy="914400"/>
          </a:xfrm>
          <a:prstGeom prst="wedgeRoundRectCallout">
            <a:avLst>
              <a:gd name="adj1" fmla="val 30066"/>
              <a:gd name="adj2" fmla="val -7564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2. Select the audiobooks tab</a:t>
            </a:r>
            <a:endParaRPr lang="en-US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5753100" y="3581400"/>
            <a:ext cx="1905000" cy="914400"/>
          </a:xfrm>
          <a:prstGeom prst="wedgeRoundRectCallout">
            <a:avLst>
              <a:gd name="adj1" fmla="val -60353"/>
              <a:gd name="adj2" fmla="val -20988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3. Select your desired result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959" y="-1"/>
            <a:ext cx="1420482" cy="144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27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3700"/>
            <a:ext cx="8229600" cy="1143000"/>
          </a:xfrm>
        </p:spPr>
        <p:txBody>
          <a:bodyPr/>
          <a:lstStyle/>
          <a:p>
            <a:r>
              <a:rPr lang="en-US" dirty="0" smtClean="0"/>
              <a:t>Audiobook Details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518949"/>
            <a:ext cx="8253906" cy="4860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\\FS-NOVNETSTR\Sharing\Sales_Marketing_CustomerSatisfaction\Marketing\MarketingMaterials\AudiobooksFlyer\result-list-preview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464" y="4003025"/>
            <a:ext cx="1419367" cy="45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304800" y="4724400"/>
            <a:ext cx="1905000" cy="914400"/>
          </a:xfrm>
          <a:prstGeom prst="wedgeRoundRectCallout">
            <a:avLst>
              <a:gd name="adj1" fmla="val -20167"/>
              <a:gd name="adj2" fmla="val -6750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Listen to audio samples &amp; reviews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4495800" y="4876800"/>
            <a:ext cx="1905000" cy="914400"/>
          </a:xfrm>
          <a:prstGeom prst="wedgeRoundRectCallout">
            <a:avLst>
              <a:gd name="adj1" fmla="val -20167"/>
              <a:gd name="adj2" fmla="val -6750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New audio appeal terms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4876800" y="2186763"/>
            <a:ext cx="1905000" cy="914400"/>
          </a:xfrm>
          <a:prstGeom prst="wedgeRoundRectCallout">
            <a:avLst>
              <a:gd name="adj1" fmla="val 59647"/>
              <a:gd name="adj2" fmla="val -20988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Up to 9 listen-</a:t>
            </a:r>
            <a:r>
              <a:rPr lang="en-US" dirty="0" err="1" smtClean="0"/>
              <a:t>alikes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959" y="-1"/>
            <a:ext cx="1420482" cy="144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85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003" y="152400"/>
            <a:ext cx="8229600" cy="1143000"/>
          </a:xfrm>
        </p:spPr>
        <p:txBody>
          <a:bodyPr/>
          <a:lstStyle/>
          <a:p>
            <a:r>
              <a:rPr lang="en-US" dirty="0" smtClean="0"/>
              <a:t>Other Audiobook information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21" y="1323753"/>
            <a:ext cx="7053764" cy="51978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959" y="-1"/>
            <a:ext cx="1420482" cy="144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04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3020"/>
            <a:ext cx="9144000" cy="55549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562570"/>
            <a:ext cx="8001000" cy="884238"/>
          </a:xfrm>
        </p:spPr>
        <p:txBody>
          <a:bodyPr/>
          <a:lstStyle/>
          <a:p>
            <a:r>
              <a:rPr lang="en-US" dirty="0" smtClean="0"/>
              <a:t>The Readers’ Advisory Toolbox</a:t>
            </a:r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762000" y="5181600"/>
            <a:ext cx="2057400" cy="914400"/>
          </a:xfrm>
          <a:prstGeom prst="wedgeRoundRectCallout">
            <a:avLst>
              <a:gd name="adj1" fmla="val 21544"/>
              <a:gd name="adj2" fmla="val -6633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Featured content like seasonal inspiration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6324600" y="5486400"/>
            <a:ext cx="1905000" cy="914400"/>
          </a:xfrm>
          <a:prstGeom prst="wedgeRoundRectCallout">
            <a:avLst>
              <a:gd name="adj1" fmla="val 17013"/>
              <a:gd name="adj2" fmla="val -6906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Book Squad email list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4572000" y="2438400"/>
            <a:ext cx="1905000" cy="914400"/>
          </a:xfrm>
          <a:prstGeom prst="wedgeRoundRectCallout">
            <a:avLst>
              <a:gd name="adj1" fmla="val 59647"/>
              <a:gd name="adj2" fmla="val -20988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Further training &amp; resources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799" y="-1"/>
            <a:ext cx="1243641" cy="126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94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054273"/>
            <a:ext cx="8001000" cy="54276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65" y="38100"/>
            <a:ext cx="8229600" cy="1143000"/>
          </a:xfrm>
        </p:spPr>
        <p:txBody>
          <a:bodyPr/>
          <a:lstStyle/>
          <a:p>
            <a:r>
              <a:rPr lang="en-US" dirty="0" smtClean="0"/>
              <a:t>Working with Youth</a:t>
            </a:r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6629400" y="5410200"/>
            <a:ext cx="1905000" cy="914400"/>
          </a:xfrm>
          <a:prstGeom prst="wedgeRoundRectCallout">
            <a:avLst>
              <a:gd name="adj1" fmla="val -59237"/>
              <a:gd name="adj2" fmla="val -1982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Helpful resources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5334000" y="457200"/>
            <a:ext cx="1905000" cy="914400"/>
          </a:xfrm>
          <a:prstGeom prst="wedgeRoundRectCallout">
            <a:avLst>
              <a:gd name="adj1" fmla="val -21841"/>
              <a:gd name="adj2" fmla="val 65059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Easy RA for kids and teens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304800" y="2362200"/>
            <a:ext cx="1905000" cy="914400"/>
          </a:xfrm>
          <a:prstGeom prst="wedgeRoundRectCallout">
            <a:avLst>
              <a:gd name="adj1" fmla="val 19461"/>
              <a:gd name="adj2" fmla="val 6854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Educational resources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767" y="-1"/>
            <a:ext cx="1046673" cy="10668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959" y="-1"/>
            <a:ext cx="1420482" cy="144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39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959" y="-1"/>
            <a:ext cx="1420482" cy="14477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1447798"/>
            <a:ext cx="6858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Give </a:t>
            </a:r>
            <a:r>
              <a:rPr lang="en-US" dirty="0" err="1" smtClean="0"/>
              <a:t>NoveList</a:t>
            </a:r>
            <a:r>
              <a:rPr lang="en-US" dirty="0" smtClean="0"/>
              <a:t> Plus a try! If you have questions you can find videos, ‘how-to’ information and answers to common questions on the </a:t>
            </a:r>
            <a:r>
              <a:rPr lang="en-US" dirty="0" err="1" smtClean="0"/>
              <a:t>NoveList</a:t>
            </a:r>
            <a:r>
              <a:rPr lang="en-US" dirty="0" smtClean="0"/>
              <a:t> Plus website using the </a:t>
            </a:r>
            <a:r>
              <a:rPr lang="en-US" b="1" dirty="0" smtClean="0"/>
              <a:t>How do I? </a:t>
            </a:r>
            <a:r>
              <a:rPr lang="en-US" dirty="0" smtClean="0"/>
              <a:t>button at the top.</a:t>
            </a:r>
          </a:p>
          <a:p>
            <a:endParaRPr lang="en-US" dirty="0"/>
          </a:p>
          <a:p>
            <a:r>
              <a:rPr lang="en-US" dirty="0" smtClean="0"/>
              <a:t>And feel free to contact me at </a:t>
            </a:r>
            <a:r>
              <a:rPr lang="en-US" dirty="0" smtClean="0">
                <a:hlinkClick r:id="rId3"/>
              </a:rPr>
              <a:t>commservices@wapitilibrary.ca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Or (306) 764-0712 ext. 204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Lindsay Baker</a:t>
            </a:r>
          </a:p>
          <a:p>
            <a:r>
              <a:rPr lang="en-US" dirty="0" smtClean="0"/>
              <a:t>Community Services Librarian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3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NoveList is for: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0" y="1371600"/>
            <a:ext cx="66294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Readers</a:t>
            </a:r>
          </a:p>
          <a:p>
            <a:r>
              <a:rPr lang="en-US" sz="2000" dirty="0" smtClean="0"/>
              <a:t>Help finding the right books</a:t>
            </a:r>
          </a:p>
          <a:p>
            <a:r>
              <a:rPr lang="en-US" sz="2000" dirty="0" smtClean="0"/>
              <a:t>Reading recommendations, lists, and more</a:t>
            </a:r>
          </a:p>
          <a:p>
            <a:r>
              <a:rPr lang="en-US" sz="2000" dirty="0"/>
              <a:t>Fresh content, including </a:t>
            </a:r>
            <a:r>
              <a:rPr lang="en-US" sz="2000" dirty="0" smtClean="0"/>
              <a:t>popular books </a:t>
            </a:r>
            <a:r>
              <a:rPr lang="en-US" sz="2000" dirty="0"/>
              <a:t>and </a:t>
            </a:r>
            <a:r>
              <a:rPr lang="en-US" sz="2000" dirty="0" smtClean="0"/>
              <a:t>topics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smtClean="0"/>
              <a:t>Librarians</a:t>
            </a:r>
          </a:p>
          <a:p>
            <a:r>
              <a:rPr lang="en-US" sz="2000" dirty="0" smtClean="0"/>
              <a:t>Readers’ advisory tools</a:t>
            </a:r>
            <a:r>
              <a:rPr lang="en-US" sz="2000" dirty="0"/>
              <a:t> </a:t>
            </a:r>
            <a:r>
              <a:rPr lang="en-US" sz="2000" dirty="0" smtClean="0"/>
              <a:t>and guides</a:t>
            </a:r>
          </a:p>
          <a:p>
            <a:r>
              <a:rPr lang="en-US" sz="2000" dirty="0" smtClean="0"/>
              <a:t>Advanced searching and filtering to help readers find books 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 smtClean="0"/>
              <a:t>Teachers, parents, others who work with readers</a:t>
            </a:r>
          </a:p>
          <a:p>
            <a:r>
              <a:rPr lang="en-US" sz="2000" dirty="0" smtClean="0"/>
              <a:t>Find quick answers to meet demand</a:t>
            </a:r>
          </a:p>
          <a:p>
            <a:r>
              <a:rPr lang="en-US" sz="2000" dirty="0" smtClean="0"/>
              <a:t>Easy to use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1029" name="Picture 5" descr="C:\Users\dborasky\AppData\Local\Microsoft\Windows\Temporary Internet Files\Content.IE5\SIW7KQPS\MP900442359[1]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00" y="1902823"/>
            <a:ext cx="1447800" cy="167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dborasky\AppData\Local\Microsoft\Windows\Temporary Internet Files\Content.IE5\SIW7KQPS\MP900409335[1]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01" y="3874396"/>
            <a:ext cx="1447800" cy="145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059" y="0"/>
            <a:ext cx="776941" cy="76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0382"/>
            <a:ext cx="1420482" cy="144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70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552701" y="3083626"/>
            <a:ext cx="4114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rgbClr val="F2652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accent1"/>
                </a:solidFill>
              </a:rPr>
              <a:t>NoveList Plus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2" y="3882119"/>
            <a:ext cx="3733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Fiction 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and nonfiction </a:t>
            </a:r>
          </a:p>
          <a:p>
            <a:pPr algn="ctr"/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for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all ages and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grades</a:t>
            </a:r>
          </a:p>
        </p:txBody>
      </p:sp>
      <p:pic>
        <p:nvPicPr>
          <p:cNvPr id="1030" name="Picture 6" descr="EBSCOho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443" y="1529146"/>
            <a:ext cx="2673114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43202" y="4988626"/>
            <a:ext cx="3733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New! Audiobook recommendations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059" y="0"/>
            <a:ext cx="776941" cy="762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0382"/>
            <a:ext cx="1420482" cy="144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90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059" y="0"/>
            <a:ext cx="776941" cy="762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0382"/>
            <a:ext cx="1420482" cy="144779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667000" y="152400"/>
            <a:ext cx="4114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rgbClr val="F2652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accent1"/>
                </a:solidFill>
              </a:rPr>
              <a:t>NoveList Plus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1143000"/>
            <a:ext cx="868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Find </a:t>
            </a:r>
            <a:r>
              <a:rPr lang="en-US" dirty="0" err="1" smtClean="0"/>
              <a:t>NoveList</a:t>
            </a:r>
            <a:r>
              <a:rPr lang="en-US" dirty="0" smtClean="0"/>
              <a:t> Plus on the wapitilibrary.ca website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4" t="2250" r="16431" b="17680"/>
          <a:stretch/>
        </p:blipFill>
        <p:spPr bwMode="auto">
          <a:xfrm>
            <a:off x="1491775" y="1491210"/>
            <a:ext cx="6160450" cy="4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29000" y="2514600"/>
            <a:ext cx="609600" cy="30480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68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758205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553200" y="457200"/>
            <a:ext cx="2362200" cy="1143000"/>
          </a:xfrm>
          <a:prstGeom prst="wedgeRoundRectCallout">
            <a:avLst>
              <a:gd name="adj1" fmla="val -63144"/>
              <a:gd name="adj2" fmla="val -21221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The search bar appears on each page in NoveList</a:t>
            </a:r>
            <a:endParaRPr lang="en-US" sz="20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609600" y="5656794"/>
            <a:ext cx="1905000" cy="914400"/>
          </a:xfrm>
          <a:prstGeom prst="wedgeRoundRectCallout">
            <a:avLst>
              <a:gd name="adj1" fmla="val -21283"/>
              <a:gd name="adj2" fmla="val -68663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Recommended Reads</a:t>
            </a:r>
            <a:endParaRPr lang="en-US" sz="20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6553200" y="3036202"/>
            <a:ext cx="2362200" cy="1143000"/>
          </a:xfrm>
          <a:prstGeom prst="wedgeRoundRectCallout">
            <a:avLst>
              <a:gd name="adj1" fmla="val -64598"/>
              <a:gd name="adj2" fmla="val -741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Browse for books by Appeal terms combinations.</a:t>
            </a:r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4876800" y="4894794"/>
            <a:ext cx="1866900" cy="762000"/>
          </a:xfrm>
          <a:prstGeom prst="wedgeRoundRectCallout">
            <a:avLst>
              <a:gd name="adj1" fmla="val 23243"/>
              <a:gd name="adj2" fmla="val 67974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And find books by genre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24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own Arrow 15"/>
          <p:cNvSpPr/>
          <p:nvPr/>
        </p:nvSpPr>
        <p:spPr>
          <a:xfrm>
            <a:off x="7443107" y="1988810"/>
            <a:ext cx="265176" cy="1083642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NoveList Toolbar</a:t>
            </a:r>
            <a:endParaRPr lang="en-US" dirty="0"/>
          </a:p>
        </p:txBody>
      </p:sp>
      <p:sp>
        <p:nvSpPr>
          <p:cNvPr id="17" name="Down Arrow 16"/>
          <p:cNvSpPr/>
          <p:nvPr/>
        </p:nvSpPr>
        <p:spPr>
          <a:xfrm>
            <a:off x="1600200" y="1976182"/>
            <a:ext cx="256032" cy="386018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600200" y="5791200"/>
            <a:ext cx="7349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Access a variety of helpful resources </a:t>
            </a:r>
            <a:r>
              <a:rPr lang="en-US" dirty="0" smtClean="0"/>
              <a:t>from the toolbar at the top of the page</a:t>
            </a:r>
            <a:endParaRPr lang="en-US" dirty="0"/>
          </a:p>
        </p:txBody>
      </p:sp>
      <p:sp>
        <p:nvSpPr>
          <p:cNvPr id="13" name="Down Arrow 12"/>
          <p:cNvSpPr/>
          <p:nvPr/>
        </p:nvSpPr>
        <p:spPr>
          <a:xfrm>
            <a:off x="3429000" y="1963821"/>
            <a:ext cx="256032" cy="596160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5334000" y="2013798"/>
            <a:ext cx="253093" cy="805865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33315"/>
          <a:stretch/>
        </p:blipFill>
        <p:spPr>
          <a:xfrm>
            <a:off x="0" y="1333292"/>
            <a:ext cx="9144000" cy="6805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362201"/>
            <a:ext cx="1912275" cy="1588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200" y="2590800"/>
            <a:ext cx="1905001" cy="796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9600" y="2819400"/>
            <a:ext cx="1828800" cy="2640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0" y="3101129"/>
            <a:ext cx="2548769" cy="2080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0382"/>
            <a:ext cx="1420482" cy="144779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059" y="0"/>
            <a:ext cx="776941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8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Search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99" y="1524000"/>
            <a:ext cx="8890905" cy="1352696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971800"/>
            <a:ext cx="8229600" cy="3581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500"/>
              </a:spcAft>
              <a:buClr>
                <a:schemeClr val="tx1"/>
              </a:buClr>
              <a:defRPr/>
            </a:pPr>
            <a:r>
              <a:rPr lang="en-US" sz="1800" b="1" dirty="0" smtClean="0"/>
              <a:t>Keyword: </a:t>
            </a:r>
            <a:r>
              <a:rPr lang="en-US" sz="1800" dirty="0" smtClean="0"/>
              <a:t>searches most fields across all records and returns results grouped in tabs by type of record (Books, Series, Authors, Lists &amp; Articles). Note that you can use this search for “Describe a Plot” searching.</a:t>
            </a:r>
          </a:p>
          <a:p>
            <a:pPr>
              <a:spcAft>
                <a:spcPts val="500"/>
              </a:spcAft>
              <a:buClr>
                <a:schemeClr val="tx1"/>
              </a:buClr>
              <a:defRPr/>
            </a:pPr>
            <a:r>
              <a:rPr lang="en-US" sz="1800" b="1" dirty="0" smtClean="0"/>
              <a:t>Title</a:t>
            </a:r>
          </a:p>
          <a:p>
            <a:pPr>
              <a:spcAft>
                <a:spcPts val="500"/>
              </a:spcAft>
              <a:buClr>
                <a:schemeClr val="tx1"/>
              </a:buClr>
              <a:defRPr/>
            </a:pPr>
            <a:r>
              <a:rPr lang="en-US" sz="1800" b="1" dirty="0" smtClean="0"/>
              <a:t>Author</a:t>
            </a:r>
          </a:p>
          <a:p>
            <a:pPr>
              <a:spcAft>
                <a:spcPts val="500"/>
              </a:spcAft>
              <a:buClr>
                <a:schemeClr val="tx1"/>
              </a:buClr>
              <a:defRPr/>
            </a:pPr>
            <a:r>
              <a:rPr lang="en-US" sz="1800" b="1" dirty="0" smtClean="0"/>
              <a:t>Series</a:t>
            </a:r>
          </a:p>
          <a:p>
            <a:pPr>
              <a:spcAft>
                <a:spcPts val="500"/>
              </a:spcAft>
              <a:buClr>
                <a:schemeClr val="tx1"/>
              </a:buClr>
              <a:defRPr/>
            </a:pPr>
            <a:r>
              <a:rPr lang="en-US" sz="1800" b="1" dirty="0" smtClean="0"/>
              <a:t>Narrator</a:t>
            </a:r>
          </a:p>
          <a:p>
            <a:pPr>
              <a:spcAft>
                <a:spcPts val="500"/>
              </a:spcAft>
              <a:buClr>
                <a:schemeClr val="tx1"/>
              </a:buClr>
              <a:defRPr/>
            </a:pPr>
            <a:r>
              <a:rPr lang="en-US" sz="1800" b="1" dirty="0" smtClean="0"/>
              <a:t>Search Other Databases: </a:t>
            </a:r>
            <a:r>
              <a:rPr lang="en-US" sz="1800" dirty="0" smtClean="0"/>
              <a:t>Allows you to access any of your library’s EBSCO databases without having to return to your library’s website. Clicking this link will take you to a list of the products to which your library subscribes. </a:t>
            </a:r>
          </a:p>
          <a:p>
            <a:pPr marL="0" indent="0">
              <a:spcAft>
                <a:spcPts val="500"/>
              </a:spcAft>
              <a:buClr>
                <a:schemeClr val="tx1"/>
              </a:buClr>
              <a:buFont typeface="Arial" charset="0"/>
              <a:buNone/>
              <a:defRPr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518" y="11927"/>
            <a:ext cx="1420482" cy="144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94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1143000"/>
          </a:xfrm>
        </p:spPr>
        <p:txBody>
          <a:bodyPr/>
          <a:lstStyle/>
          <a:p>
            <a:r>
              <a:rPr lang="en-US" dirty="0" smtClean="0"/>
              <a:t>Viewing Results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665" y="965791"/>
            <a:ext cx="7924800" cy="5578808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447800" y="5640831"/>
            <a:ext cx="1905000" cy="914400"/>
          </a:xfrm>
          <a:prstGeom prst="wedgeRoundRectCallout">
            <a:avLst>
              <a:gd name="adj1" fmla="val -62027"/>
              <a:gd name="adj2" fmla="val -3843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Clustering</a:t>
            </a:r>
            <a:endParaRPr lang="en-US" sz="20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4610100" y="949842"/>
            <a:ext cx="1905000" cy="914400"/>
          </a:xfrm>
          <a:prstGeom prst="wedgeRoundRectCallout">
            <a:avLst>
              <a:gd name="adj1" fmla="val -63702"/>
              <a:gd name="adj2" fmla="val 33663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Results Tabs</a:t>
            </a:r>
            <a:endParaRPr lang="en-US" sz="20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2209800" y="2286000"/>
            <a:ext cx="1905000" cy="914400"/>
          </a:xfrm>
          <a:prstGeom prst="wedgeRoundRectCallout">
            <a:avLst>
              <a:gd name="adj1" fmla="val -63702"/>
              <a:gd name="adj2" fmla="val -22151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Limiters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518" y="11927"/>
            <a:ext cx="1420482" cy="144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7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veList_Overview_Powerpoint">
  <a:themeElements>
    <a:clrScheme name="NoveList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E36C09"/>
      </a:accent1>
      <a:accent2>
        <a:srgbClr val="DDD9C3"/>
      </a:accent2>
      <a:accent3>
        <a:srgbClr val="C00000"/>
      </a:accent3>
      <a:accent4>
        <a:srgbClr val="9BBB59"/>
      </a:accent4>
      <a:accent5>
        <a:srgbClr val="31859B"/>
      </a:accent5>
      <a:accent6>
        <a:srgbClr val="E36C09"/>
      </a:accent6>
      <a:hlink>
        <a:srgbClr val="1F497D"/>
      </a:hlink>
      <a:folHlink>
        <a:srgbClr val="1F497D"/>
      </a:folHlink>
    </a:clrScheme>
    <a:fontScheme name="NoveList">
      <a:majorFont>
        <a:latin typeface="Myriad Pro Light"/>
        <a:ea typeface=""/>
        <a:cs typeface=""/>
      </a:majorFont>
      <a:minorFont>
        <a:latin typeface="Calibri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NoveList_Overview_Powerpoint</Template>
  <TotalTime>330</TotalTime>
  <Words>1429</Words>
  <Application>Microsoft Office PowerPoint</Application>
  <PresentationFormat>On-screen Show (4:3)</PresentationFormat>
  <Paragraphs>161</Paragraphs>
  <Slides>27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Myriad Pro Light</vt:lpstr>
      <vt:lpstr>NoveList_Overview_Powerpoint</vt:lpstr>
      <vt:lpstr>NoveList  Plus Overview</vt:lpstr>
      <vt:lpstr>PowerPoint Presentation</vt:lpstr>
      <vt:lpstr>NoveList is for:</vt:lpstr>
      <vt:lpstr>PowerPoint Presentation</vt:lpstr>
      <vt:lpstr>PowerPoint Presentation</vt:lpstr>
      <vt:lpstr>PowerPoint Presentation</vt:lpstr>
      <vt:lpstr>The NoveList Toolbar</vt:lpstr>
      <vt:lpstr>Basic Search</vt:lpstr>
      <vt:lpstr>Viewing Results</vt:lpstr>
      <vt:lpstr>Viewing an item</vt:lpstr>
      <vt:lpstr>Searching for a Series</vt:lpstr>
      <vt:lpstr>Series Information</vt:lpstr>
      <vt:lpstr>Books in the Series</vt:lpstr>
      <vt:lpstr>Series Read-alikes</vt:lpstr>
      <vt:lpstr>More About This Series</vt:lpstr>
      <vt:lpstr>Searching for an Author</vt:lpstr>
      <vt:lpstr>Author Details</vt:lpstr>
      <vt:lpstr>Author Read-alikes</vt:lpstr>
      <vt:lpstr>Other Author Information</vt:lpstr>
      <vt:lpstr>Searching by Keyword/Plot</vt:lpstr>
      <vt:lpstr>Viewing Results</vt:lpstr>
      <vt:lpstr>Searching for Audiobooks</vt:lpstr>
      <vt:lpstr>Audiobook Details</vt:lpstr>
      <vt:lpstr>Other Audiobook information</vt:lpstr>
      <vt:lpstr>The Readers’ Advisory Toolbox</vt:lpstr>
      <vt:lpstr>Working with Youth</vt:lpstr>
      <vt:lpstr>Thank You! 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NoveList  and NoveList  Plus Overview</dc:title>
  <dc:creator>Danielle Borasky</dc:creator>
  <cp:lastModifiedBy>Community Services</cp:lastModifiedBy>
  <cp:revision>82</cp:revision>
  <cp:lastPrinted>2015-07-30T18:02:36Z</cp:lastPrinted>
  <dcterms:created xsi:type="dcterms:W3CDTF">2014-04-15T19:16:01Z</dcterms:created>
  <dcterms:modified xsi:type="dcterms:W3CDTF">2016-03-07T14:47:00Z</dcterms:modified>
</cp:coreProperties>
</file>