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7"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5090" autoAdjust="0"/>
  </p:normalViewPr>
  <p:slideViewPr>
    <p:cSldViewPr snapToGrid="0">
      <p:cViewPr varScale="1">
        <p:scale>
          <a:sx n="64" d="100"/>
          <a:sy n="64" d="100"/>
        </p:scale>
        <p:origin x="82" y="490"/>
      </p:cViewPr>
      <p:guideLst/>
    </p:cSldViewPr>
  </p:slideViewPr>
  <p:outlineViewPr>
    <p:cViewPr>
      <p:scale>
        <a:sx n="33" d="100"/>
        <a:sy n="33" d="100"/>
      </p:scale>
      <p:origin x="0" y="-19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C2467-DF1A-445E-87FC-7DC28E9565EA}" type="datetimeFigureOut">
              <a:rPr lang="en-US" smtClean="0"/>
              <a:t>10/20/2017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5DD29-6239-4D9B-928A-1502A697F739}" type="slidenum">
              <a:rPr lang="en-US" smtClean="0"/>
              <a:t>‹#›</a:t>
            </a:fld>
            <a:endParaRPr lang="en-US"/>
          </a:p>
        </p:txBody>
      </p:sp>
    </p:spTree>
    <p:extLst>
      <p:ext uri="{BB962C8B-B14F-4D97-AF65-F5344CB8AC3E}">
        <p14:creationId xmlns:p14="http://schemas.microsoft.com/office/powerpoint/2010/main" val="355130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Braille is a tactile writing system of raised dots which is read with the fingertips.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The basic braille 'cell' has two columns of three dots each. These six dots can be arranged in different combinations to represent letters, words, punctuation, mathematical symbols, musical notes and more.</a:t>
            </a:r>
            <a:endParaRPr lang="en-US"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Braille is the equivalent of print. Anything that can be represented in print can be represented in braille.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Braille</a:t>
            </a:r>
            <a:r>
              <a:rPr lang="en-CA" sz="1200" kern="1200" baseline="0" dirty="0">
                <a:solidFill>
                  <a:schemeClr val="tx1"/>
                </a:solidFill>
                <a:effectLst/>
                <a:latin typeface="+mn-lt"/>
                <a:ea typeface="+mn-ea"/>
                <a:cs typeface="+mn-cs"/>
              </a:rPr>
              <a:t> isn’t a language, it’s just a way of representing written language. So, there are braille codes for English, French, Chinese, Arabic, music, math and virtually any other written system you can imagine.</a:t>
            </a:r>
            <a:endParaRPr lang="en-US" sz="1200" kern="1200" dirty="0">
              <a:solidFill>
                <a:schemeClr val="tx1"/>
              </a:solidFill>
              <a:effectLst/>
              <a:latin typeface="+mn-lt"/>
              <a:ea typeface="+mn-ea"/>
              <a:cs typeface="+mn-cs"/>
            </a:endParaRPr>
          </a:p>
          <a:p>
            <a:endParaRPr lang="en-US" dirty="0"/>
          </a:p>
          <a:p>
            <a:r>
              <a:rPr lang="en-US" dirty="0"/>
              <a:t>Blindness is not very common among young and working aged people, so there aren’t huge numbers of braille readers in Canada, but as we’ll explain, braille is critical for those who use it. </a:t>
            </a:r>
          </a:p>
        </p:txBody>
      </p:sp>
      <p:sp>
        <p:nvSpPr>
          <p:cNvPr id="4" name="Slide Number Placeholder 3"/>
          <p:cNvSpPr>
            <a:spLocks noGrp="1"/>
          </p:cNvSpPr>
          <p:nvPr>
            <p:ph type="sldNum" sz="quarter" idx="10"/>
          </p:nvPr>
        </p:nvSpPr>
        <p:spPr/>
        <p:txBody>
          <a:bodyPr/>
          <a:lstStyle/>
          <a:p>
            <a:fld id="{1FA5DD29-6239-4D9B-928A-1502A697F739}" type="slidenum">
              <a:rPr lang="en-US" smtClean="0"/>
              <a:t>4</a:t>
            </a:fld>
            <a:endParaRPr lang="en-US"/>
          </a:p>
        </p:txBody>
      </p:sp>
    </p:spTree>
    <p:extLst>
      <p:ext uri="{BB962C8B-B14F-4D97-AF65-F5344CB8AC3E}">
        <p14:creationId xmlns:p14="http://schemas.microsoft.com/office/powerpoint/2010/main" val="3573539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When you register new patrons who have vision loss for library service generally, and especially CELA service, offer braille as well as audio so they know both choices are available. </a:t>
            </a:r>
            <a:endParaRPr lang="en-US" dirty="0"/>
          </a:p>
          <a:p>
            <a:endParaRPr lang="en-CA" dirty="0"/>
          </a:p>
          <a:p>
            <a:r>
              <a:rPr lang="en-CA" dirty="0"/>
              <a:t>Discuss the value of exposure to braille with parents of children who may learn braille later. Just as sighted children benefit from exposure to print from a very young age in order to develop pre-literacy skills, children who are blind benefit from exposure to braille. The difference is braille is much less abundant than print in our world, so access to </a:t>
            </a:r>
            <a:r>
              <a:rPr lang="en-CA" dirty="0" err="1"/>
              <a:t>printbraille</a:t>
            </a:r>
            <a:r>
              <a:rPr lang="en-CA" dirty="0"/>
              <a:t> kids books is valuable.</a:t>
            </a:r>
            <a:endParaRPr lang="en-US" dirty="0"/>
          </a:p>
          <a:p>
            <a:endParaRPr lang="en-US" dirty="0"/>
          </a:p>
        </p:txBody>
      </p:sp>
      <p:sp>
        <p:nvSpPr>
          <p:cNvPr id="4" name="Slide Number Placeholder 3"/>
          <p:cNvSpPr>
            <a:spLocks noGrp="1"/>
          </p:cNvSpPr>
          <p:nvPr>
            <p:ph type="sldNum" sz="quarter" idx="10"/>
          </p:nvPr>
        </p:nvSpPr>
        <p:spPr/>
        <p:txBody>
          <a:bodyPr/>
          <a:lstStyle/>
          <a:p>
            <a:fld id="{1FA5DD29-6239-4D9B-928A-1502A697F739}" type="slidenum">
              <a:rPr lang="en-US" smtClean="0"/>
              <a:t>14</a:t>
            </a:fld>
            <a:endParaRPr lang="en-US"/>
          </a:p>
        </p:txBody>
      </p:sp>
    </p:spTree>
    <p:extLst>
      <p:ext uri="{BB962C8B-B14F-4D97-AF65-F5344CB8AC3E}">
        <p14:creationId xmlns:p14="http://schemas.microsoft.com/office/powerpoint/2010/main" val="102010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 said earlier braille isn’t special. This is true – it’s just an alternative to print. However, braille is pretty rare and so braille readers and children who are blind and may learn braille aren’t exposed to it as often as sighted people are exposed to print. Having braille in the library helps give opportunities for exposure to braille.</a:t>
            </a:r>
            <a:endParaRPr lang="en-US" sz="1200" kern="1200" dirty="0">
              <a:solidFill>
                <a:schemeClr val="tx1"/>
              </a:solidFill>
              <a:effectLst/>
              <a:latin typeface="+mn-lt"/>
              <a:ea typeface="+mn-ea"/>
              <a:cs typeface="+mn-cs"/>
            </a:endParaRPr>
          </a:p>
          <a:p>
            <a:endParaRPr lang="en-US" dirty="0"/>
          </a:p>
          <a:p>
            <a:r>
              <a:rPr lang="en-US" dirty="0"/>
              <a:t>Putting braille in the library has a number of advantages --  braille is pretty scarce in the world, so offering it in the library helps make it available in the community, exposes braille learners to braille, and helps include braille readers in community services. Not all of you have braille readers in your community, and that’s ok, but know braille is available from CELA if you choose to offer it.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FA5DD29-6239-4D9B-928A-1502A697F739}" type="slidenum">
              <a:rPr lang="en-US" smtClean="0"/>
              <a:t>15</a:t>
            </a:fld>
            <a:endParaRPr lang="en-US"/>
          </a:p>
        </p:txBody>
      </p:sp>
    </p:spTree>
    <p:extLst>
      <p:ext uri="{BB962C8B-B14F-4D97-AF65-F5344CB8AC3E}">
        <p14:creationId xmlns:p14="http://schemas.microsoft.com/office/powerpoint/2010/main" val="4098849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Braille has not traditionally been offered by public libraries, so reach out to educators of students who are blind in your area. School boards often employ 'vision teachers' who specialize in teaching children with vision loss </a:t>
            </a:r>
            <a:endParaRPr lang="en-US" dirty="0"/>
          </a:p>
          <a:p>
            <a:pPr lvl="0"/>
            <a:r>
              <a:rPr lang="en-CA" dirty="0"/>
              <a:t>There may also be parent groups for parents of children with vision loss in larger communities</a:t>
            </a:r>
            <a:endParaRPr lang="en-US" dirty="0"/>
          </a:p>
          <a:p>
            <a:r>
              <a:rPr lang="en-CA" dirty="0"/>
              <a:t>CNIB is also a resource in many communities, and staff there would be pleased to know that you have braille resources.</a:t>
            </a:r>
          </a:p>
          <a:p>
            <a:endParaRPr lang="en-US" dirty="0"/>
          </a:p>
          <a:p>
            <a:endParaRPr lang="en-US" dirty="0"/>
          </a:p>
        </p:txBody>
      </p:sp>
      <p:sp>
        <p:nvSpPr>
          <p:cNvPr id="4" name="Slide Number Placeholder 3"/>
          <p:cNvSpPr>
            <a:spLocks noGrp="1"/>
          </p:cNvSpPr>
          <p:nvPr>
            <p:ph type="sldNum" sz="quarter" idx="10"/>
          </p:nvPr>
        </p:nvSpPr>
        <p:spPr/>
        <p:txBody>
          <a:bodyPr/>
          <a:lstStyle/>
          <a:p>
            <a:fld id="{1FA5DD29-6239-4D9B-928A-1502A697F739}" type="slidenum">
              <a:rPr lang="en-US" smtClean="0"/>
              <a:t>16</a:t>
            </a:fld>
            <a:endParaRPr lang="en-US"/>
          </a:p>
        </p:txBody>
      </p:sp>
    </p:spTree>
    <p:extLst>
      <p:ext uri="{BB962C8B-B14F-4D97-AF65-F5344CB8AC3E}">
        <p14:creationId xmlns:p14="http://schemas.microsoft.com/office/powerpoint/2010/main" val="2489081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Kids generally love braille, and braille is a great example of the many ways people can read. Also, Louis Braille was a child when he invented braille, and he persisted in spite of adults who thought it was a bad idea, so kids can identify with his story.</a:t>
            </a:r>
          </a:p>
          <a:p>
            <a:endParaRPr lang="en-US" dirty="0"/>
          </a:p>
          <a:p>
            <a:r>
              <a:rPr lang="en-US" dirty="0"/>
              <a:t>What a great theme for programming!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key dates where you might wish to bring braille into your programming: </a:t>
            </a:r>
            <a:r>
              <a:rPr lang="en-CA" dirty="0"/>
              <a:t>White Cane Week (1</a:t>
            </a:r>
            <a:r>
              <a:rPr lang="en-CA" baseline="30000" dirty="0"/>
              <a:t>st</a:t>
            </a:r>
            <a:r>
              <a:rPr lang="en-CA" dirty="0"/>
              <a:t> week of Feb), Louis Braille's birthday (Jan 4), or Family Literacy Day (January 27)</a:t>
            </a:r>
            <a:endParaRPr lang="en-US" dirty="0"/>
          </a:p>
          <a:p>
            <a:endParaRPr lang="en-US" dirty="0"/>
          </a:p>
        </p:txBody>
      </p:sp>
      <p:sp>
        <p:nvSpPr>
          <p:cNvPr id="4" name="Slide Number Placeholder 3"/>
          <p:cNvSpPr>
            <a:spLocks noGrp="1"/>
          </p:cNvSpPr>
          <p:nvPr>
            <p:ph type="sldNum" sz="quarter" idx="10"/>
          </p:nvPr>
        </p:nvSpPr>
        <p:spPr/>
        <p:txBody>
          <a:bodyPr/>
          <a:lstStyle/>
          <a:p>
            <a:fld id="{1FA5DD29-6239-4D9B-928A-1502A697F739}" type="slidenum">
              <a:rPr lang="en-US" smtClean="0"/>
              <a:t>17</a:t>
            </a:fld>
            <a:endParaRPr lang="en-US"/>
          </a:p>
        </p:txBody>
      </p:sp>
    </p:spTree>
    <p:extLst>
      <p:ext uri="{BB962C8B-B14F-4D97-AF65-F5344CB8AC3E}">
        <p14:creationId xmlns:p14="http://schemas.microsoft.com/office/powerpoint/2010/main" val="3935080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example: Recent article about Windsor Public Library seed library program and how they are labelling the seed packs with braille. Rebecca </a:t>
            </a:r>
            <a:r>
              <a:rPr lang="en-US" sz="1200" b="0" i="0" kern="1200" dirty="0" err="1">
                <a:solidFill>
                  <a:schemeClr val="tx1"/>
                </a:solidFill>
                <a:effectLst/>
                <a:latin typeface="+mn-lt"/>
                <a:ea typeface="+mn-ea"/>
                <a:cs typeface="+mn-cs"/>
              </a:rPr>
              <a:t>Blavoet</a:t>
            </a:r>
            <a:r>
              <a:rPr lang="en-US" sz="1200" b="0" i="0" kern="1200" dirty="0">
                <a:solidFill>
                  <a:schemeClr val="tx1"/>
                </a:solidFill>
                <a:effectLst/>
                <a:latin typeface="+mn-lt"/>
                <a:ea typeface="+mn-ea"/>
                <a:cs typeface="+mn-cs"/>
              </a:rPr>
              <a:t> who worked to create the braille labels said  "We don't know who is going to come across those seeds in the library, whether they're losing their vision, whether they're braille readers, whether they're large print readers and they don't want to admit it," she said.</a:t>
            </a:r>
          </a:p>
          <a:p>
            <a:r>
              <a:rPr lang="en-US" sz="1200" b="0" i="0" kern="1200" dirty="0">
                <a:solidFill>
                  <a:schemeClr val="tx1"/>
                </a:solidFill>
                <a:effectLst/>
                <a:latin typeface="+mn-lt"/>
                <a:ea typeface="+mn-ea"/>
                <a:cs typeface="+mn-cs"/>
              </a:rPr>
              <a:t>"The seed labels are a way of broadcasting, in a certain way, casting the net a little bit, letting people know there are braille resources available in the community."</a:t>
            </a:r>
          </a:p>
          <a:p>
            <a:endParaRPr lang="en-US" dirty="0"/>
          </a:p>
        </p:txBody>
      </p:sp>
      <p:sp>
        <p:nvSpPr>
          <p:cNvPr id="4" name="Slide Number Placeholder 3"/>
          <p:cNvSpPr>
            <a:spLocks noGrp="1"/>
          </p:cNvSpPr>
          <p:nvPr>
            <p:ph type="sldNum" sz="quarter" idx="10"/>
          </p:nvPr>
        </p:nvSpPr>
        <p:spPr/>
        <p:txBody>
          <a:bodyPr/>
          <a:lstStyle/>
          <a:p>
            <a:fld id="{1FA5DD29-6239-4D9B-928A-1502A697F739}" type="slidenum">
              <a:rPr lang="en-US" smtClean="0"/>
              <a:t>18</a:t>
            </a:fld>
            <a:endParaRPr lang="en-US"/>
          </a:p>
        </p:txBody>
      </p:sp>
    </p:spTree>
    <p:extLst>
      <p:ext uri="{BB962C8B-B14F-4D97-AF65-F5344CB8AC3E}">
        <p14:creationId xmlns:p14="http://schemas.microsoft.com/office/powerpoint/2010/main" val="1008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Uncontracted braille is the equivalent of print spelled out.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Contracted braille uses special characters called contractions to make words shorter. In print we use contractions like "don't" as a short way of writing two words, such as "do" and "not.“ </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Contracted braille is important because braille is bulky – you know this if you have any braille books in your collection. Braille contractions make braille documents more compact and faster to read.</a:t>
            </a:r>
            <a:endParaRPr lang="en-US" dirty="0"/>
          </a:p>
        </p:txBody>
      </p:sp>
      <p:sp>
        <p:nvSpPr>
          <p:cNvPr id="4" name="Slide Number Placeholder 3"/>
          <p:cNvSpPr>
            <a:spLocks noGrp="1"/>
          </p:cNvSpPr>
          <p:nvPr>
            <p:ph type="sldNum" sz="quarter" idx="10"/>
          </p:nvPr>
        </p:nvSpPr>
        <p:spPr/>
        <p:txBody>
          <a:bodyPr/>
          <a:lstStyle/>
          <a:p>
            <a:fld id="{1FA5DD29-6239-4D9B-928A-1502A697F739}" type="slidenum">
              <a:rPr lang="en-US" smtClean="0"/>
              <a:t>5</a:t>
            </a:fld>
            <a:endParaRPr lang="en-US"/>
          </a:p>
        </p:txBody>
      </p:sp>
    </p:spTree>
    <p:extLst>
      <p:ext uri="{BB962C8B-B14F-4D97-AF65-F5344CB8AC3E}">
        <p14:creationId xmlns:p14="http://schemas.microsoft.com/office/powerpoint/2010/main" val="237284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UEB:  In the past, there were multiple braille codes used in English – for example, the braille codes used in the UK and North America were a bit different. Also, technological changes meant that more and more technical notation needed to be represented in braille. </a:t>
            </a:r>
          </a:p>
          <a:p>
            <a:endParaRPr lang="en-US" dirty="0"/>
          </a:p>
          <a:p>
            <a:r>
              <a:rPr lang="en-US" dirty="0"/>
              <a:t>French braille has also been unified to create le Code braille </a:t>
            </a:r>
            <a:r>
              <a:rPr lang="en-US" dirty="0" err="1"/>
              <a:t>français</a:t>
            </a:r>
            <a:r>
              <a:rPr lang="en-US" dirty="0"/>
              <a:t> </a:t>
            </a:r>
            <a:r>
              <a:rPr lang="en-US" dirty="0" err="1"/>
              <a:t>uniformisé</a:t>
            </a:r>
            <a:r>
              <a:rPr lang="en-US" dirty="0"/>
              <a:t> (CBFU).</a:t>
            </a:r>
          </a:p>
          <a:p>
            <a:endParaRPr lang="en-US" dirty="0"/>
          </a:p>
        </p:txBody>
      </p:sp>
      <p:sp>
        <p:nvSpPr>
          <p:cNvPr id="4" name="Slide Number Placeholder 3"/>
          <p:cNvSpPr>
            <a:spLocks noGrp="1"/>
          </p:cNvSpPr>
          <p:nvPr>
            <p:ph type="sldNum" sz="quarter" idx="10"/>
          </p:nvPr>
        </p:nvSpPr>
        <p:spPr/>
        <p:txBody>
          <a:bodyPr/>
          <a:lstStyle/>
          <a:p>
            <a:fld id="{1FA5DD29-6239-4D9B-928A-1502A697F739}" type="slidenum">
              <a:rPr lang="en-US" smtClean="0"/>
              <a:t>6</a:t>
            </a:fld>
            <a:endParaRPr lang="en-US"/>
          </a:p>
        </p:txBody>
      </p:sp>
    </p:spTree>
    <p:extLst>
      <p:ext uri="{BB962C8B-B14F-4D97-AF65-F5344CB8AC3E}">
        <p14:creationId xmlns:p14="http://schemas.microsoft.com/office/powerpoint/2010/main" val="1831749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Music: sheet music was one of the applications Louis Braille first had in mind when he invented braille. He played and taught music and wanted to be able to read and write music.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Musical notation can be represented in braille.</a:t>
            </a:r>
          </a:p>
          <a:p>
            <a:endParaRPr lang="en-US" dirty="0"/>
          </a:p>
        </p:txBody>
      </p:sp>
      <p:sp>
        <p:nvSpPr>
          <p:cNvPr id="4" name="Slide Number Placeholder 3"/>
          <p:cNvSpPr>
            <a:spLocks noGrp="1"/>
          </p:cNvSpPr>
          <p:nvPr>
            <p:ph type="sldNum" sz="quarter" idx="10"/>
          </p:nvPr>
        </p:nvSpPr>
        <p:spPr/>
        <p:txBody>
          <a:bodyPr/>
          <a:lstStyle/>
          <a:p>
            <a:fld id="{1FA5DD29-6239-4D9B-928A-1502A697F739}" type="slidenum">
              <a:rPr lang="en-US" smtClean="0"/>
              <a:t>7</a:t>
            </a:fld>
            <a:endParaRPr lang="en-US"/>
          </a:p>
        </p:txBody>
      </p:sp>
    </p:spTree>
    <p:extLst>
      <p:ext uri="{BB962C8B-B14F-4D97-AF65-F5344CB8AC3E}">
        <p14:creationId xmlns:p14="http://schemas.microsoft.com/office/powerpoint/2010/main" val="303266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DD29-6239-4D9B-928A-1502A697F739}" type="slidenum">
              <a:rPr lang="en-US" smtClean="0"/>
              <a:t>8</a:t>
            </a:fld>
            <a:endParaRPr lang="en-US"/>
          </a:p>
        </p:txBody>
      </p:sp>
    </p:spTree>
    <p:extLst>
      <p:ext uri="{BB962C8B-B14F-4D97-AF65-F5344CB8AC3E}">
        <p14:creationId xmlns:p14="http://schemas.microsoft.com/office/powerpoint/2010/main" val="85035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CA" sz="1200" b="0" dirty="0"/>
              <a:t>2. </a:t>
            </a:r>
            <a:r>
              <a:rPr lang="en-CA" sz="1200" b="0" dirty="0" err="1"/>
              <a:t>Printbraille</a:t>
            </a:r>
            <a:r>
              <a:rPr lang="en-CA" sz="1200" b="0" dirty="0"/>
              <a:t> books are </a:t>
            </a:r>
            <a:r>
              <a:rPr lang="en-CA" sz="1200" dirty="0"/>
              <a:t>children’s picture books with braille added.</a:t>
            </a:r>
          </a:p>
          <a:p>
            <a:pPr marL="0" lvl="0" indent="0">
              <a:buNone/>
            </a:pPr>
            <a:r>
              <a:rPr lang="en-CA" sz="1200" dirty="0"/>
              <a:t>To be shared between braille and print readers, for example a sighted parent and child with vision loss.</a:t>
            </a:r>
          </a:p>
          <a:p>
            <a:pPr marL="0" lvl="0" indent="0">
              <a:buNone/>
            </a:pPr>
            <a:endParaRPr lang="en-CA" sz="1200" dirty="0"/>
          </a:p>
          <a:p>
            <a:pPr marL="0" lvl="0" indent="0">
              <a:buNone/>
            </a:pPr>
            <a:r>
              <a:rPr lang="en-CA" sz="1200" dirty="0"/>
              <a:t>Generally the picture books selected for </a:t>
            </a:r>
            <a:r>
              <a:rPr lang="en-CA" sz="1200" dirty="0" err="1"/>
              <a:t>printbraille</a:t>
            </a:r>
            <a:r>
              <a:rPr lang="en-CA" sz="1200" dirty="0"/>
              <a:t> have text that makes sense on it’s own, without the images, but sometimes a picture note will be added to give important information from the pictures.</a:t>
            </a:r>
          </a:p>
          <a:p>
            <a:endParaRPr lang="en-US" dirty="0"/>
          </a:p>
        </p:txBody>
      </p:sp>
      <p:sp>
        <p:nvSpPr>
          <p:cNvPr id="4" name="Slide Number Placeholder 3"/>
          <p:cNvSpPr>
            <a:spLocks noGrp="1"/>
          </p:cNvSpPr>
          <p:nvPr>
            <p:ph type="sldNum" sz="quarter" idx="10"/>
          </p:nvPr>
        </p:nvSpPr>
        <p:spPr/>
        <p:txBody>
          <a:bodyPr/>
          <a:lstStyle/>
          <a:p>
            <a:fld id="{1FA5DD29-6239-4D9B-928A-1502A697F739}" type="slidenum">
              <a:rPr lang="en-US" smtClean="0"/>
              <a:t>9</a:t>
            </a:fld>
            <a:endParaRPr lang="en-US"/>
          </a:p>
        </p:txBody>
      </p:sp>
    </p:spTree>
    <p:extLst>
      <p:ext uri="{BB962C8B-B14F-4D97-AF65-F5344CB8AC3E}">
        <p14:creationId xmlns:p14="http://schemas.microsoft.com/office/powerpoint/2010/main" val="2257056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3. Electronic braille</a:t>
            </a:r>
          </a:p>
          <a:p>
            <a:pPr marL="0" indent="0">
              <a:buNone/>
            </a:pPr>
            <a:r>
              <a:rPr lang="en-US" sz="1200" dirty="0"/>
              <a:t>Books in braille-ready file format, to be downloaded and read on a refreshable braille display, or embossed. On this slide, there is an image of a man using a small refreshable braille display, called an Orbit. We’ll talk more about refreshable braille displays in a moment. </a:t>
            </a:r>
          </a:p>
          <a:p>
            <a:pPr marL="0" indent="0">
              <a:buNone/>
            </a:pPr>
            <a:endParaRPr lang="en-US" sz="1200" dirty="0"/>
          </a:p>
          <a:p>
            <a:pPr marL="0" indent="0">
              <a:buNone/>
            </a:pPr>
            <a:r>
              <a:rPr lang="en-US" sz="1200" b="1" dirty="0"/>
              <a:t>4. Braille music scores</a:t>
            </a:r>
          </a:p>
          <a:p>
            <a:pPr marL="0" indent="0">
              <a:buNone/>
            </a:pPr>
            <a:r>
              <a:rPr lang="en-US" sz="1200" dirty="0"/>
              <a:t>CELA offers some braille sheet music, including materials from the Royal Conservatory of Music curriculum.</a:t>
            </a:r>
          </a:p>
          <a:p>
            <a:endParaRPr lang="en-US" dirty="0"/>
          </a:p>
        </p:txBody>
      </p:sp>
      <p:sp>
        <p:nvSpPr>
          <p:cNvPr id="4" name="Slide Number Placeholder 3"/>
          <p:cNvSpPr>
            <a:spLocks noGrp="1"/>
          </p:cNvSpPr>
          <p:nvPr>
            <p:ph type="sldNum" sz="quarter" idx="10"/>
          </p:nvPr>
        </p:nvSpPr>
        <p:spPr/>
        <p:txBody>
          <a:bodyPr/>
          <a:lstStyle/>
          <a:p>
            <a:fld id="{1FA5DD29-6239-4D9B-928A-1502A697F739}" type="slidenum">
              <a:rPr lang="en-US" smtClean="0"/>
              <a:t>10</a:t>
            </a:fld>
            <a:endParaRPr lang="en-US"/>
          </a:p>
        </p:txBody>
      </p:sp>
    </p:spTree>
    <p:extLst>
      <p:ext uri="{BB962C8B-B14F-4D97-AF65-F5344CB8AC3E}">
        <p14:creationId xmlns:p14="http://schemas.microsoft.com/office/powerpoint/2010/main" val="411486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Why does braille matter to us as library staff?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Essentially, literacy. As braille is the equivalent of print, it allows people who are blind to read and write independently. For people who are blind, braille is essential for literacy.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Myth: Braille is 'special.' Fact: Braille is simply a writing system, not inherently more special than print. As librarians, if we think braille is 'special' and hard to understand, it can get in the way of providing good service.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Braille allows people to understand and use written language including spelling, punctuation and grammar in ways text-to-speech technology alone does not.</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Employment: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Research has found that as a group, people with vision loss who are able to use braille have higher rates of education and employment than people with vision loss who are not literate in braille.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What we hear from advocates in this area is that tools such as audio books and text to speech software are useful, but not a replacement for braille and the literacy it offers.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A5DD29-6239-4D9B-928A-1502A697F739}" type="slidenum">
              <a:rPr lang="en-US" smtClean="0"/>
              <a:t>11</a:t>
            </a:fld>
            <a:endParaRPr lang="en-US"/>
          </a:p>
        </p:txBody>
      </p:sp>
    </p:spTree>
    <p:extLst>
      <p:ext uri="{BB962C8B-B14F-4D97-AF65-F5344CB8AC3E}">
        <p14:creationId xmlns:p14="http://schemas.microsoft.com/office/powerpoint/2010/main" val="3705420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Electronic braille displays allow people to read electronic info, as well as input in braille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Refreshable braille displays have been very expensive, but real efforts are being made to create affordable braille displays.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A5DD29-6239-4D9B-928A-1502A697F739}" type="slidenum">
              <a:rPr lang="en-US" smtClean="0"/>
              <a:t>12</a:t>
            </a:fld>
            <a:endParaRPr lang="en-US"/>
          </a:p>
        </p:txBody>
      </p:sp>
    </p:spTree>
    <p:extLst>
      <p:ext uri="{BB962C8B-B14F-4D97-AF65-F5344CB8AC3E}">
        <p14:creationId xmlns:p14="http://schemas.microsoft.com/office/powerpoint/2010/main" val="105126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1">
                <a:solidFill>
                  <a:schemeClr val="tx2">
                    <a:lumMod val="75000"/>
                  </a:schemeClr>
                </a:solidFill>
              </a:defRPr>
            </a:lvl1pPr>
          </a:lstStyle>
          <a:p>
            <a:r>
              <a:rPr lang="en-US" dirty="0"/>
              <a:t>Agenda</a:t>
            </a:r>
            <a:endParaRPr lang="en-CA" dirty="0"/>
          </a:p>
        </p:txBody>
      </p:sp>
      <p:sp>
        <p:nvSpPr>
          <p:cNvPr id="3" name="Content Placeholder 2"/>
          <p:cNvSpPr>
            <a:spLocks noGrp="1"/>
          </p:cNvSpPr>
          <p:nvPr>
            <p:ph idx="1" hasCustomPrompt="1"/>
          </p:nvPr>
        </p:nvSpPr>
        <p:spPr>
          <a:xfrm>
            <a:off x="609600" y="1600201"/>
            <a:ext cx="10972800" cy="3858207"/>
          </a:xfrm>
        </p:spPr>
        <p:txBody>
          <a:bodyPr>
            <a:noAutofit/>
          </a:bodyPr>
          <a:lstStyle>
            <a:lvl1pPr>
              <a:defRPr sz="1400"/>
            </a:lvl1pPr>
            <a:lvl3pPr>
              <a:defRPr sz="2400"/>
            </a:lvl3pPr>
            <a:lvl4pPr>
              <a:defRPr sz="2000"/>
            </a:lvl4pPr>
            <a:lvl5pPr>
              <a:defRPr sz="2000"/>
            </a:lvl5pPr>
          </a:lstStyle>
          <a:p>
            <a:pPr lvl="0"/>
            <a:r>
              <a:rPr lang="en-US" dirty="0"/>
              <a:t>Braille Literacy Canada</a:t>
            </a:r>
          </a:p>
          <a:p>
            <a:pPr lvl="0"/>
            <a:r>
              <a:rPr lang="en-US" dirty="0"/>
              <a:t>What is braille?</a:t>
            </a:r>
          </a:p>
          <a:p>
            <a:pPr lvl="0"/>
            <a:r>
              <a:rPr lang="en-US" dirty="0"/>
              <a:t>Braille materials offered through CELA</a:t>
            </a:r>
          </a:p>
          <a:p>
            <a:pPr lvl="0"/>
            <a:r>
              <a:rPr lang="en-US" dirty="0"/>
              <a:t>Why does braille matter today? </a:t>
            </a:r>
          </a:p>
          <a:p>
            <a:pPr lvl="0"/>
            <a:r>
              <a:rPr lang="en-US" dirty="0"/>
              <a:t>Technology and braille</a:t>
            </a:r>
          </a:p>
          <a:p>
            <a:pPr lvl="0"/>
            <a:r>
              <a:rPr lang="en-US" dirty="0"/>
              <a:t>Busting braille myths</a:t>
            </a:r>
          </a:p>
          <a:p>
            <a:pPr lvl="0"/>
            <a:r>
              <a:rPr lang="en-US" dirty="0"/>
              <a:t>Serving braille readers and educators in your community</a:t>
            </a:r>
          </a:p>
        </p:txBody>
      </p:sp>
    </p:spTree>
    <p:extLst>
      <p:ext uri="{BB962C8B-B14F-4D97-AF65-F5344CB8AC3E}">
        <p14:creationId xmlns:p14="http://schemas.microsoft.com/office/powerpoint/2010/main" val="388184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ln w="19050">
            <a:solidFill>
              <a:schemeClr val="accent2">
                <a:lumMod val="75000"/>
              </a:schemeClr>
            </a:solidFill>
          </a:ln>
        </p:spPr>
        <p:txBody>
          <a:bodyPr/>
          <a:lstStyle>
            <a:lvl1pPr>
              <a:defRPr>
                <a:solidFill>
                  <a:schemeClr val="tx2">
                    <a:lumMod val="50000"/>
                  </a:schemeClr>
                </a:solidFill>
              </a:defRPr>
            </a:lvl1pPr>
          </a:lstStyle>
          <a:p>
            <a:r>
              <a:rPr lang="en-US"/>
              <a:t>Click to edit Master title style</a:t>
            </a:r>
            <a:endParaRPr lang="en-CA" dirty="0"/>
          </a:p>
        </p:txBody>
      </p:sp>
      <p:sp>
        <p:nvSpPr>
          <p:cNvPr id="3" name="Subtitle 2"/>
          <p:cNvSpPr>
            <a:spLocks noGrp="1"/>
          </p:cNvSpPr>
          <p:nvPr>
            <p:ph type="subTitle" idx="1"/>
          </p:nvPr>
        </p:nvSpPr>
        <p:spPr>
          <a:xfrm>
            <a:off x="1828800" y="3886200"/>
            <a:ext cx="8534400" cy="1752600"/>
          </a:xfrm>
          <a:ln w="19050">
            <a:solidFill>
              <a:schemeClr val="accent2">
                <a:lumMod val="75000"/>
              </a:schemeClr>
            </a:solidFill>
          </a:ln>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Tree>
    <p:extLst>
      <p:ext uri="{BB962C8B-B14F-4D97-AF65-F5344CB8AC3E}">
        <p14:creationId xmlns:p14="http://schemas.microsoft.com/office/powerpoint/2010/main" val="280587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lumMod val="75000"/>
                  </a:schemeClr>
                </a:solidFill>
              </a:defRPr>
            </a:lvl1pPr>
          </a:lstStyle>
          <a:p>
            <a:r>
              <a:rPr lang="en-US" dirty="0"/>
              <a:t>Click to edit Master title style</a:t>
            </a:r>
            <a:endParaRPr lang="en-CA" dirty="0"/>
          </a:p>
        </p:txBody>
      </p:sp>
    </p:spTree>
    <p:extLst>
      <p:ext uri="{BB962C8B-B14F-4D97-AF65-F5344CB8AC3E}">
        <p14:creationId xmlns:p14="http://schemas.microsoft.com/office/powerpoint/2010/main" val="144197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chemeClr val="tx2">
                    <a:lumMod val="7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247210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chemeClr val="tx2">
                    <a:lumMod val="75000"/>
                  </a:schemeClr>
                </a:solidFill>
              </a:defRPr>
            </a:lvl1pPr>
          </a:lstStyle>
          <a:p>
            <a:r>
              <a:rPr lang="en-US" dirty="0"/>
              <a:t>Click to edit Master title style</a:t>
            </a:r>
            <a:endParaRPr lang="en-CA" dirty="0"/>
          </a:p>
        </p:txBody>
      </p:sp>
      <p:sp>
        <p:nvSpPr>
          <p:cNvPr id="3" name="Content Placeholder 2"/>
          <p:cNvSpPr>
            <a:spLocks noGrp="1"/>
          </p:cNvSpPr>
          <p:nvPr>
            <p:ph sz="half" idx="1"/>
          </p:nvPr>
        </p:nvSpPr>
        <p:spPr>
          <a:xfrm>
            <a:off x="609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97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411632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Braille basics for member libraries</a:t>
            </a:r>
            <a:endParaRPr lang="en-CA"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Jessica Blouin, board member, Braille Literacy Canada</a:t>
            </a:r>
          </a:p>
          <a:p>
            <a:pPr lvl="0"/>
            <a:r>
              <a:rPr lang="en-US" dirty="0"/>
              <a:t>Lindsay Tyler, Sr. Manager, CELA</a:t>
            </a:r>
          </a:p>
        </p:txBody>
      </p:sp>
      <p:pic>
        <p:nvPicPr>
          <p:cNvPr id="5" name="Picture 4">
            <a:extLst>
              <a:ext uri="{FF2B5EF4-FFF2-40B4-BE49-F238E27FC236}">
                <a16:creationId xmlns:a16="http://schemas.microsoft.com/office/drawing/2014/main" id="{BD33DAC2-63B0-4F7D-B884-8A188CAA93D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8880" y="5518778"/>
            <a:ext cx="5040130" cy="1214771"/>
          </a:xfrm>
          <a:prstGeom prst="rect">
            <a:avLst/>
          </a:prstGeom>
        </p:spPr>
      </p:pic>
      <p:pic>
        <p:nvPicPr>
          <p:cNvPr id="6" name="Picture 2" descr="Braille Literacy Canada logo">
            <a:extLst>
              <a:ext uri="{FF2B5EF4-FFF2-40B4-BE49-F238E27FC236}">
                <a16:creationId xmlns:a16="http://schemas.microsoft.com/office/drawing/2014/main" id="{FF19BD24-FA39-4FAA-AA8F-43ECB42E996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956040" y="5353396"/>
            <a:ext cx="4627572" cy="138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193643"/>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3" r:id="rId4"/>
    <p:sldLayoutId id="2147483664" r:id="rId5"/>
  </p:sldLayoutIdLst>
  <p:txStyles>
    <p:titleStyle>
      <a:lvl1pPr algn="l" defTabSz="914400" rtl="0" eaLnBrk="1" latinLnBrk="0" hangingPunct="1">
        <a:spcBef>
          <a:spcPct val="0"/>
        </a:spcBef>
        <a:buNone/>
        <a:defRPr sz="48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www.youtube.com/embed/IIQNhFpbbEI"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cbc.ca/news/canada/windsor/windsor-public-library-seed-packs-stamped-with-braille-1.3783237"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hyperlink" Target="mailto:members@celalibrary.ca"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C0CD5-F4C0-42A4-8DAA-F669936842CF}"/>
              </a:ext>
            </a:extLst>
          </p:cNvPr>
          <p:cNvSpPr>
            <a:spLocks noGrp="1"/>
          </p:cNvSpPr>
          <p:nvPr>
            <p:ph type="title"/>
          </p:nvPr>
        </p:nvSpPr>
        <p:spPr/>
        <p:txBody>
          <a:bodyPr>
            <a:normAutofit fontScale="90000"/>
          </a:bodyPr>
          <a:lstStyle/>
          <a:p>
            <a:r>
              <a:rPr lang="fr-CA" b="1" dirty="0">
                <a:solidFill>
                  <a:schemeClr val="accent1">
                    <a:lumMod val="75000"/>
                  </a:schemeClr>
                </a:solidFill>
              </a:rPr>
              <a:t>Braille basics for member libraries</a:t>
            </a:r>
            <a:endParaRPr lang="en-US" b="1" dirty="0">
              <a:solidFill>
                <a:schemeClr val="accent1">
                  <a:lumMod val="75000"/>
                </a:schemeClr>
              </a:solidFill>
            </a:endParaRPr>
          </a:p>
        </p:txBody>
      </p:sp>
      <p:sp>
        <p:nvSpPr>
          <p:cNvPr id="3" name="Content Placeholder 2">
            <a:extLst>
              <a:ext uri="{FF2B5EF4-FFF2-40B4-BE49-F238E27FC236}">
                <a16:creationId xmlns:a16="http://schemas.microsoft.com/office/drawing/2014/main" id="{BA0B23EC-49D6-4215-8A88-C426136AEEB9}"/>
              </a:ext>
            </a:extLst>
          </p:cNvPr>
          <p:cNvSpPr>
            <a:spLocks noGrp="1"/>
          </p:cNvSpPr>
          <p:nvPr>
            <p:ph idx="1"/>
          </p:nvPr>
        </p:nvSpPr>
        <p:spPr>
          <a:xfrm>
            <a:off x="609600" y="2369975"/>
            <a:ext cx="11112758" cy="1996751"/>
          </a:xfrm>
        </p:spPr>
        <p:txBody>
          <a:bodyPr>
            <a:normAutofit/>
          </a:bodyPr>
          <a:lstStyle/>
          <a:p>
            <a:r>
              <a:rPr lang="en-US" sz="2800" dirty="0"/>
              <a:t>Jessica Blouin, board member, Braille Literacy Canada</a:t>
            </a:r>
          </a:p>
          <a:p>
            <a:r>
              <a:rPr lang="en-US" sz="2800" dirty="0"/>
              <a:t>Lindsay Tyler, Sr. Manager, CELA</a:t>
            </a:r>
          </a:p>
        </p:txBody>
      </p:sp>
      <p:sp>
        <p:nvSpPr>
          <p:cNvPr id="4" name="TextBox 3">
            <a:extLst>
              <a:ext uri="{FF2B5EF4-FFF2-40B4-BE49-F238E27FC236}">
                <a16:creationId xmlns:a16="http://schemas.microsoft.com/office/drawing/2014/main" id="{74303EFB-ADF0-4F42-93A5-D18B38631AF1}"/>
              </a:ext>
            </a:extLst>
          </p:cNvPr>
          <p:cNvSpPr txBox="1"/>
          <p:nvPr/>
        </p:nvSpPr>
        <p:spPr>
          <a:xfrm>
            <a:off x="609600" y="1492898"/>
            <a:ext cx="10972800" cy="584775"/>
          </a:xfrm>
          <a:prstGeom prst="rect">
            <a:avLst/>
          </a:prstGeom>
          <a:noFill/>
        </p:spPr>
        <p:txBody>
          <a:bodyPr wrap="square" rtlCol="0">
            <a:spAutoFit/>
          </a:bodyPr>
          <a:lstStyle/>
          <a:p>
            <a:r>
              <a:rPr lang="en-US" sz="3200" dirty="0">
                <a:solidFill>
                  <a:schemeClr val="accent1">
                    <a:lumMod val="50000"/>
                  </a:schemeClr>
                </a:solidFill>
                <a:latin typeface="SimBraille" panose="01010609060101010103" pitchFamily="49" charset="0"/>
              </a:rPr>
              <a:t>Braille basics for member libraries</a:t>
            </a:r>
          </a:p>
        </p:txBody>
      </p:sp>
    </p:spTree>
    <p:extLst>
      <p:ext uri="{BB962C8B-B14F-4D97-AF65-F5344CB8AC3E}">
        <p14:creationId xmlns:p14="http://schemas.microsoft.com/office/powerpoint/2010/main" val="955171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CB86-3950-44FC-8F38-0947AE30A75A}"/>
              </a:ext>
            </a:extLst>
          </p:cNvPr>
          <p:cNvSpPr>
            <a:spLocks noGrp="1"/>
          </p:cNvSpPr>
          <p:nvPr>
            <p:ph type="title"/>
          </p:nvPr>
        </p:nvSpPr>
        <p:spPr/>
        <p:txBody>
          <a:bodyPr>
            <a:normAutofit fontScale="90000"/>
          </a:bodyPr>
          <a:lstStyle/>
          <a:p>
            <a:r>
              <a:rPr lang="en-US" dirty="0"/>
              <a:t>Braille materials available through CELA</a:t>
            </a:r>
          </a:p>
        </p:txBody>
      </p:sp>
      <p:sp>
        <p:nvSpPr>
          <p:cNvPr id="3" name="Content Placeholder 2">
            <a:extLst>
              <a:ext uri="{FF2B5EF4-FFF2-40B4-BE49-F238E27FC236}">
                <a16:creationId xmlns:a16="http://schemas.microsoft.com/office/drawing/2014/main" id="{D7F4418B-0DD9-42DE-8FEA-34C3C66614F0}"/>
              </a:ext>
            </a:extLst>
          </p:cNvPr>
          <p:cNvSpPr>
            <a:spLocks noGrp="1"/>
          </p:cNvSpPr>
          <p:nvPr>
            <p:ph sz="half" idx="1"/>
          </p:nvPr>
        </p:nvSpPr>
        <p:spPr>
          <a:xfrm>
            <a:off x="609600" y="1702451"/>
            <a:ext cx="7060569" cy="4525963"/>
          </a:xfrm>
        </p:spPr>
        <p:txBody>
          <a:bodyPr>
            <a:normAutofit/>
          </a:bodyPr>
          <a:lstStyle/>
          <a:p>
            <a:pPr marL="0" indent="0">
              <a:buNone/>
            </a:pPr>
            <a:r>
              <a:rPr lang="en-US" sz="2200" b="1" dirty="0"/>
              <a:t>3. Electronic braille</a:t>
            </a:r>
          </a:p>
          <a:p>
            <a:pPr marL="0" indent="0">
              <a:buNone/>
            </a:pPr>
            <a:r>
              <a:rPr lang="en-US" sz="2200" dirty="0"/>
              <a:t>Books in braille-ready file format, to be downloaded and read on a refreshable braille display, or embossed.</a:t>
            </a:r>
          </a:p>
          <a:p>
            <a:pPr marL="0" indent="0">
              <a:buNone/>
            </a:pPr>
            <a:r>
              <a:rPr lang="en-US" sz="2200" dirty="0" err="1"/>
              <a:t>Bookshare</a:t>
            </a:r>
            <a:r>
              <a:rPr lang="en-US" sz="2200" dirty="0"/>
              <a:t> offers e-braille as well.</a:t>
            </a:r>
          </a:p>
          <a:p>
            <a:pPr marL="0" indent="0">
              <a:buNone/>
            </a:pPr>
            <a:endParaRPr lang="en-US" sz="2200" dirty="0"/>
          </a:p>
          <a:p>
            <a:pPr marL="0" indent="0">
              <a:buNone/>
            </a:pPr>
            <a:r>
              <a:rPr lang="en-US" sz="2200" b="1" dirty="0"/>
              <a:t>4. Braille music scores</a:t>
            </a:r>
          </a:p>
          <a:p>
            <a:pPr marL="0" indent="0">
              <a:buNone/>
            </a:pPr>
            <a:r>
              <a:rPr lang="en-US" sz="2200" dirty="0"/>
              <a:t>CELA offers some braille sheet music, including materials from the Royal Conservatory of Music curriculum.</a:t>
            </a:r>
          </a:p>
        </p:txBody>
      </p:sp>
      <p:pic>
        <p:nvPicPr>
          <p:cNvPr id="6" name="Picture 5">
            <a:extLst>
              <a:ext uri="{FF2B5EF4-FFF2-40B4-BE49-F238E27FC236}">
                <a16:creationId xmlns:a16="http://schemas.microsoft.com/office/drawing/2014/main" id="{5179CA28-1ED8-461E-9F98-16157CDB8A08}"/>
              </a:ext>
            </a:extLst>
          </p:cNvPr>
          <p:cNvPicPr>
            <a:picLocks noChangeAspect="1"/>
          </p:cNvPicPr>
          <p:nvPr/>
        </p:nvPicPr>
        <p:blipFill rotWithShape="1">
          <a:blip r:embed="rId3">
            <a:extLst>
              <a:ext uri="{28A0092B-C50C-407E-A947-70E740481C1C}">
                <a14:useLocalDpi xmlns:a14="http://schemas.microsoft.com/office/drawing/2010/main" val="0"/>
              </a:ext>
            </a:extLst>
          </a:blip>
          <a:srcRect l="48008" r="5829" b="33115"/>
          <a:stretch/>
        </p:blipFill>
        <p:spPr>
          <a:xfrm>
            <a:off x="7670169" y="1417638"/>
            <a:ext cx="3912231" cy="37789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762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84E91-676F-4828-9CA2-96FD49F2AA40}"/>
              </a:ext>
            </a:extLst>
          </p:cNvPr>
          <p:cNvSpPr>
            <a:spLocks noGrp="1"/>
          </p:cNvSpPr>
          <p:nvPr>
            <p:ph type="title"/>
          </p:nvPr>
        </p:nvSpPr>
        <p:spPr/>
        <p:txBody>
          <a:bodyPr>
            <a:normAutofit/>
          </a:bodyPr>
          <a:lstStyle/>
          <a:p>
            <a:r>
              <a:rPr lang="en-US" dirty="0"/>
              <a:t>Why does braille matter?</a:t>
            </a:r>
          </a:p>
        </p:txBody>
      </p:sp>
      <p:sp>
        <p:nvSpPr>
          <p:cNvPr id="3" name="Content Placeholder 2">
            <a:extLst>
              <a:ext uri="{FF2B5EF4-FFF2-40B4-BE49-F238E27FC236}">
                <a16:creationId xmlns:a16="http://schemas.microsoft.com/office/drawing/2014/main" id="{5281823C-68AB-4C20-ACB1-530984AD411C}"/>
              </a:ext>
            </a:extLst>
          </p:cNvPr>
          <p:cNvSpPr>
            <a:spLocks noGrp="1"/>
          </p:cNvSpPr>
          <p:nvPr>
            <p:ph sz="half" idx="1"/>
          </p:nvPr>
        </p:nvSpPr>
        <p:spPr>
          <a:xfrm>
            <a:off x="609600" y="1417639"/>
            <a:ext cx="10972800" cy="3943256"/>
          </a:xfrm>
        </p:spPr>
        <p:txBody>
          <a:bodyPr>
            <a:normAutofit/>
          </a:bodyPr>
          <a:lstStyle/>
          <a:p>
            <a:pPr marL="0" indent="0">
              <a:buNone/>
            </a:pPr>
            <a:r>
              <a:rPr lang="en-US" dirty="0"/>
              <a:t>“Braille…is a method of reading and writing that is equal in value to print for sighted people.”</a:t>
            </a:r>
          </a:p>
          <a:p>
            <a:pPr marL="0" indent="0">
              <a:buNone/>
            </a:pPr>
            <a:endParaRPr lang="en-US" dirty="0"/>
          </a:p>
          <a:p>
            <a:pPr marL="0" indent="0">
              <a:buNone/>
            </a:pPr>
            <a:r>
              <a:rPr lang="en-US" dirty="0"/>
              <a:t>--From a 2017 press release from the World Blind Union marking World Braille Day. </a:t>
            </a:r>
          </a:p>
        </p:txBody>
      </p:sp>
    </p:spTree>
    <p:extLst>
      <p:ext uri="{BB962C8B-B14F-4D97-AF65-F5344CB8AC3E}">
        <p14:creationId xmlns:p14="http://schemas.microsoft.com/office/powerpoint/2010/main" val="60875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D5B9-4EFA-4D8D-AF64-6EE90930976A}"/>
              </a:ext>
            </a:extLst>
          </p:cNvPr>
          <p:cNvSpPr>
            <a:spLocks noGrp="1"/>
          </p:cNvSpPr>
          <p:nvPr>
            <p:ph type="title"/>
          </p:nvPr>
        </p:nvSpPr>
        <p:spPr/>
        <p:txBody>
          <a:bodyPr/>
          <a:lstStyle/>
          <a:p>
            <a:r>
              <a:rPr lang="en-US" dirty="0"/>
              <a:t>Braille and technology</a:t>
            </a:r>
          </a:p>
        </p:txBody>
      </p:sp>
      <p:sp>
        <p:nvSpPr>
          <p:cNvPr id="3" name="Content Placeholder 2">
            <a:extLst>
              <a:ext uri="{FF2B5EF4-FFF2-40B4-BE49-F238E27FC236}">
                <a16:creationId xmlns:a16="http://schemas.microsoft.com/office/drawing/2014/main" id="{ABEEB280-AD20-46F1-A673-7BB286905EA4}"/>
              </a:ext>
            </a:extLst>
          </p:cNvPr>
          <p:cNvSpPr>
            <a:spLocks noGrp="1"/>
          </p:cNvSpPr>
          <p:nvPr>
            <p:ph sz="half" idx="1"/>
          </p:nvPr>
        </p:nvSpPr>
        <p:spPr/>
        <p:txBody>
          <a:bodyPr>
            <a:normAutofit/>
          </a:bodyPr>
          <a:lstStyle/>
          <a:p>
            <a:r>
              <a:rPr lang="en-US" dirty="0"/>
              <a:t>Technology gives new access and options to braille readers</a:t>
            </a:r>
          </a:p>
          <a:p>
            <a:r>
              <a:rPr lang="en-US" dirty="0"/>
              <a:t>Electronic braille displays allow people to read electronic info, as well as input in braille</a:t>
            </a:r>
          </a:p>
        </p:txBody>
      </p:sp>
      <p:pic>
        <p:nvPicPr>
          <p:cNvPr id="5" name="Online Media ^0 4">
            <a:hlinkClick r:id="" action="ppaction://media"/>
            <a:extLst>
              <a:ext uri="{FF2B5EF4-FFF2-40B4-BE49-F238E27FC236}">
                <a16:creationId xmlns:a16="http://schemas.microsoft.com/office/drawing/2014/main" id="{16D349A0-E4DA-4CDF-9BF7-48D02AFE8B89}"/>
              </a:ext>
            </a:extLst>
          </p:cNvPr>
          <p:cNvPicPr>
            <a:picLocks noGrp="1" noRot="1" noChangeAspect="1"/>
          </p:cNvPicPr>
          <p:nvPr>
            <p:ph sz="half" idx="2"/>
            <a:videoFile r:link="rId1"/>
          </p:nvPr>
        </p:nvPicPr>
        <p:blipFill>
          <a:blip r:embed="rId4"/>
          <a:stretch>
            <a:fillRect/>
          </a:stretch>
        </p:blipFill>
        <p:spPr>
          <a:xfrm>
            <a:off x="6618514" y="1417638"/>
            <a:ext cx="4786086" cy="3589565"/>
          </a:xfrm>
          <a:prstGeom prst="rect">
            <a:avLst/>
          </a:prstGeom>
        </p:spPr>
      </p:pic>
    </p:spTree>
    <p:extLst>
      <p:ext uri="{BB962C8B-B14F-4D97-AF65-F5344CB8AC3E}">
        <p14:creationId xmlns:p14="http://schemas.microsoft.com/office/powerpoint/2010/main" val="3316762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4A52-F001-4DF1-B4E7-6E7F4B50420F}"/>
              </a:ext>
            </a:extLst>
          </p:cNvPr>
          <p:cNvSpPr>
            <a:spLocks noGrp="1"/>
          </p:cNvSpPr>
          <p:nvPr>
            <p:ph type="title"/>
          </p:nvPr>
        </p:nvSpPr>
        <p:spPr/>
        <p:txBody>
          <a:bodyPr>
            <a:normAutofit fontScale="90000"/>
          </a:bodyPr>
          <a:lstStyle/>
          <a:p>
            <a:r>
              <a:rPr lang="en-US" dirty="0"/>
              <a:t>Supporting braille readers in your community</a:t>
            </a:r>
          </a:p>
        </p:txBody>
      </p:sp>
      <p:sp>
        <p:nvSpPr>
          <p:cNvPr id="3" name="Content Placeholder 2">
            <a:extLst>
              <a:ext uri="{FF2B5EF4-FFF2-40B4-BE49-F238E27FC236}">
                <a16:creationId xmlns:a16="http://schemas.microsoft.com/office/drawing/2014/main" id="{4A7BF63E-4588-4D40-82D2-C7BB2D02AFB7}"/>
              </a:ext>
            </a:extLst>
          </p:cNvPr>
          <p:cNvSpPr>
            <a:spLocks noGrp="1"/>
          </p:cNvSpPr>
          <p:nvPr>
            <p:ph sz="half" idx="1"/>
          </p:nvPr>
        </p:nvSpPr>
        <p:spPr>
          <a:xfrm>
            <a:off x="609600" y="1600201"/>
            <a:ext cx="6121400" cy="4525963"/>
          </a:xfrm>
        </p:spPr>
        <p:txBody>
          <a:bodyPr>
            <a:normAutofit/>
          </a:bodyPr>
          <a:lstStyle/>
          <a:p>
            <a:pPr marL="0" indent="0">
              <a:buNone/>
            </a:pPr>
            <a:r>
              <a:rPr lang="en-US" b="1" dirty="0"/>
              <a:t>Staff training</a:t>
            </a:r>
          </a:p>
          <a:p>
            <a:pPr lvl="0"/>
            <a:r>
              <a:rPr lang="en-CA" dirty="0"/>
              <a:t>Make sure coworkers know that you </a:t>
            </a:r>
            <a:r>
              <a:rPr lang="en-CA" b="1" dirty="0"/>
              <a:t>do</a:t>
            </a:r>
            <a:r>
              <a:rPr lang="en-CA" dirty="0"/>
              <a:t> offer braille thru your CELA service</a:t>
            </a:r>
            <a:endParaRPr lang="en-US" dirty="0"/>
          </a:p>
          <a:p>
            <a:pPr lvl="0"/>
            <a:r>
              <a:rPr lang="en-CA" dirty="0"/>
              <a:t>Share the recorded version of this webinar with your coworkers</a:t>
            </a:r>
            <a:endParaRPr lang="en-US" dirty="0"/>
          </a:p>
          <a:p>
            <a:pPr marL="0" indent="0">
              <a:buNone/>
            </a:pPr>
            <a:endParaRPr lang="en-US" b="1" dirty="0"/>
          </a:p>
        </p:txBody>
      </p:sp>
      <p:pic>
        <p:nvPicPr>
          <p:cNvPr id="8" name="Picture 7">
            <a:extLst>
              <a:ext uri="{FF2B5EF4-FFF2-40B4-BE49-F238E27FC236}">
                <a16:creationId xmlns:a16="http://schemas.microsoft.com/office/drawing/2014/main" id="{B0E56D0C-0DD8-44AC-BABC-467C6E18088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0000"/>
                    </a14:imgEffect>
                    <a14:imgEffect>
                      <a14:colorTemperature colorTemp="6494"/>
                    </a14:imgEffect>
                    <a14:imgEffect>
                      <a14:brightnessContrast bright="9000" contrast="4000"/>
                    </a14:imgEffect>
                  </a14:imgLayer>
                </a14:imgProps>
              </a:ext>
              <a:ext uri="{28A0092B-C50C-407E-A947-70E740481C1C}">
                <a14:useLocalDpi xmlns:a14="http://schemas.microsoft.com/office/drawing/2010/main" val="0"/>
              </a:ext>
            </a:extLst>
          </a:blip>
          <a:stretch>
            <a:fillRect/>
          </a:stretch>
        </p:blipFill>
        <p:spPr>
          <a:xfrm>
            <a:off x="7036807" y="1417637"/>
            <a:ext cx="4545593" cy="34091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447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2F6D-8914-4209-9496-1BF61DA0CB94}"/>
              </a:ext>
            </a:extLst>
          </p:cNvPr>
          <p:cNvSpPr>
            <a:spLocks noGrp="1"/>
          </p:cNvSpPr>
          <p:nvPr>
            <p:ph type="title"/>
          </p:nvPr>
        </p:nvSpPr>
        <p:spPr/>
        <p:txBody>
          <a:bodyPr>
            <a:normAutofit/>
          </a:bodyPr>
          <a:lstStyle/>
          <a:p>
            <a:r>
              <a:rPr lang="en-CA" dirty="0"/>
              <a:t>Registering patrons</a:t>
            </a:r>
            <a:endParaRPr lang="en-US" dirty="0"/>
          </a:p>
        </p:txBody>
      </p:sp>
      <p:sp>
        <p:nvSpPr>
          <p:cNvPr id="3" name="Content Placeholder 2">
            <a:extLst>
              <a:ext uri="{FF2B5EF4-FFF2-40B4-BE49-F238E27FC236}">
                <a16:creationId xmlns:a16="http://schemas.microsoft.com/office/drawing/2014/main" id="{3E255D51-653C-4485-8BDB-DCE7437CB833}"/>
              </a:ext>
            </a:extLst>
          </p:cNvPr>
          <p:cNvSpPr>
            <a:spLocks noGrp="1"/>
          </p:cNvSpPr>
          <p:nvPr>
            <p:ph sz="half" idx="1"/>
          </p:nvPr>
        </p:nvSpPr>
        <p:spPr>
          <a:xfrm>
            <a:off x="609600" y="1417638"/>
            <a:ext cx="5896131" cy="4525963"/>
          </a:xfrm>
        </p:spPr>
        <p:txBody>
          <a:bodyPr>
            <a:normAutofit fontScale="92500"/>
          </a:bodyPr>
          <a:lstStyle/>
          <a:p>
            <a:pPr lvl="0"/>
            <a:r>
              <a:rPr lang="en-CA" dirty="0"/>
              <a:t>If you're not sure which formats the patron prefers, offer braille as well as audio so they know both choices are available. </a:t>
            </a:r>
            <a:endParaRPr lang="en-US" dirty="0"/>
          </a:p>
          <a:p>
            <a:r>
              <a:rPr lang="en-CA" dirty="0"/>
              <a:t>Discuss value of exposure to braille with parents of children who may learn braille later</a:t>
            </a:r>
            <a:endParaRPr lang="en-US" dirty="0"/>
          </a:p>
        </p:txBody>
      </p:sp>
      <p:pic>
        <p:nvPicPr>
          <p:cNvPr id="12" name="Content Placeholder 11">
            <a:extLst>
              <a:ext uri="{FF2B5EF4-FFF2-40B4-BE49-F238E27FC236}">
                <a16:creationId xmlns:a16="http://schemas.microsoft.com/office/drawing/2014/main" id="{73B14016-282C-492D-B627-F0DFC994138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07898" y="1417638"/>
            <a:ext cx="4574502" cy="2940751"/>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794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65E3D-B3F5-4EC0-93E7-B1B065A21CDC}"/>
              </a:ext>
            </a:extLst>
          </p:cNvPr>
          <p:cNvSpPr>
            <a:spLocks noGrp="1"/>
          </p:cNvSpPr>
          <p:nvPr>
            <p:ph type="title"/>
          </p:nvPr>
        </p:nvSpPr>
        <p:spPr/>
        <p:txBody>
          <a:bodyPr>
            <a:normAutofit fontScale="90000"/>
          </a:bodyPr>
          <a:lstStyle/>
          <a:p>
            <a:r>
              <a:rPr lang="en-CA" dirty="0"/>
              <a:t>Braille collections in the library</a:t>
            </a:r>
            <a:br>
              <a:rPr lang="en-US" dirty="0"/>
            </a:br>
            <a:endParaRPr lang="en-US" dirty="0"/>
          </a:p>
        </p:txBody>
      </p:sp>
      <p:sp>
        <p:nvSpPr>
          <p:cNvPr id="3" name="Content Placeholder 2">
            <a:extLst>
              <a:ext uri="{FF2B5EF4-FFF2-40B4-BE49-F238E27FC236}">
                <a16:creationId xmlns:a16="http://schemas.microsoft.com/office/drawing/2014/main" id="{6F4320E1-4095-4B14-9896-4375BE088EE1}"/>
              </a:ext>
            </a:extLst>
          </p:cNvPr>
          <p:cNvSpPr>
            <a:spLocks noGrp="1"/>
          </p:cNvSpPr>
          <p:nvPr>
            <p:ph sz="half" idx="1"/>
          </p:nvPr>
        </p:nvSpPr>
        <p:spPr>
          <a:xfrm>
            <a:off x="609600" y="1168401"/>
            <a:ext cx="6324600" cy="4525963"/>
          </a:xfrm>
        </p:spPr>
        <p:txBody>
          <a:bodyPr>
            <a:normAutofit fontScale="92500" lnSpcReduction="10000"/>
          </a:bodyPr>
          <a:lstStyle/>
          <a:p>
            <a:pPr lvl="0"/>
            <a:r>
              <a:rPr lang="en-CA" dirty="0"/>
              <a:t>Some public libraries have collections of braille</a:t>
            </a:r>
            <a:endParaRPr lang="en-US" dirty="0"/>
          </a:p>
          <a:p>
            <a:pPr lvl="0"/>
            <a:r>
              <a:rPr lang="en-CA" dirty="0"/>
              <a:t>Libraries may borrow braille materials from CELA</a:t>
            </a:r>
            <a:endParaRPr lang="en-US" dirty="0"/>
          </a:p>
          <a:p>
            <a:pPr lvl="0"/>
            <a:r>
              <a:rPr lang="en-CA" dirty="0"/>
              <a:t>Consider replicating any shelf labelling you have for print books</a:t>
            </a:r>
            <a:endParaRPr lang="en-US" dirty="0"/>
          </a:p>
          <a:p>
            <a:pPr lvl="0"/>
            <a:r>
              <a:rPr lang="en-CA" dirty="0"/>
              <a:t>Braille Literacy Canada has accessible signage guidelines for braille signs </a:t>
            </a:r>
            <a:endParaRPr lang="en-US" dirty="0"/>
          </a:p>
          <a:p>
            <a:endParaRPr lang="en-US" dirty="0"/>
          </a:p>
        </p:txBody>
      </p:sp>
    </p:spTree>
    <p:extLst>
      <p:ext uri="{BB962C8B-B14F-4D97-AF65-F5344CB8AC3E}">
        <p14:creationId xmlns:p14="http://schemas.microsoft.com/office/powerpoint/2010/main" val="110749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F91C-54D4-4BC3-B156-397E3F5C6301}"/>
              </a:ext>
            </a:extLst>
          </p:cNvPr>
          <p:cNvSpPr>
            <a:spLocks noGrp="1"/>
          </p:cNvSpPr>
          <p:nvPr>
            <p:ph type="title"/>
          </p:nvPr>
        </p:nvSpPr>
        <p:spPr/>
        <p:txBody>
          <a:bodyPr>
            <a:normAutofit fontScale="90000"/>
          </a:bodyPr>
          <a:lstStyle/>
          <a:p>
            <a:r>
              <a:rPr lang="en-US" dirty="0"/>
              <a:t>Reaching out to educators, parents</a:t>
            </a:r>
          </a:p>
        </p:txBody>
      </p:sp>
      <p:sp>
        <p:nvSpPr>
          <p:cNvPr id="3" name="Content Placeholder 2">
            <a:extLst>
              <a:ext uri="{FF2B5EF4-FFF2-40B4-BE49-F238E27FC236}">
                <a16:creationId xmlns:a16="http://schemas.microsoft.com/office/drawing/2014/main" id="{46908514-F65F-46E0-85EF-0F88E76400BD}"/>
              </a:ext>
            </a:extLst>
          </p:cNvPr>
          <p:cNvSpPr>
            <a:spLocks noGrp="1"/>
          </p:cNvSpPr>
          <p:nvPr>
            <p:ph sz="half" idx="1"/>
          </p:nvPr>
        </p:nvSpPr>
        <p:spPr>
          <a:xfrm>
            <a:off x="609600" y="1600201"/>
            <a:ext cx="10972800" cy="3991130"/>
          </a:xfrm>
        </p:spPr>
        <p:txBody>
          <a:bodyPr>
            <a:normAutofit fontScale="92500" lnSpcReduction="20000"/>
          </a:bodyPr>
          <a:lstStyle/>
          <a:p>
            <a:pPr lvl="0"/>
            <a:r>
              <a:rPr lang="en-CA" dirty="0"/>
              <a:t>Suggestions for reaching out to braille readers and educators:</a:t>
            </a:r>
          </a:p>
          <a:p>
            <a:pPr lvl="0"/>
            <a:r>
              <a:rPr lang="en-CA" dirty="0"/>
              <a:t>School boards often employ 'vision teachers' who specialize in teaching children with vision loss </a:t>
            </a:r>
            <a:endParaRPr lang="en-US" dirty="0"/>
          </a:p>
          <a:p>
            <a:pPr lvl="0"/>
            <a:r>
              <a:rPr lang="en-CA" dirty="0"/>
              <a:t>There may also be parent groups in larger communities</a:t>
            </a:r>
            <a:endParaRPr lang="en-US" dirty="0"/>
          </a:p>
          <a:p>
            <a:r>
              <a:rPr lang="en-US" dirty="0"/>
              <a:t>Canadian Council of the Blind is a advocacy and service group of and for people who are blind</a:t>
            </a:r>
          </a:p>
          <a:p>
            <a:r>
              <a:rPr lang="en-CA" dirty="0"/>
              <a:t>CNIB is also a resource in many communities</a:t>
            </a:r>
          </a:p>
        </p:txBody>
      </p:sp>
    </p:spTree>
    <p:extLst>
      <p:ext uri="{BB962C8B-B14F-4D97-AF65-F5344CB8AC3E}">
        <p14:creationId xmlns:p14="http://schemas.microsoft.com/office/powerpoint/2010/main" val="2514923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DAAE-3289-494D-A21F-0DC5B1615085}"/>
              </a:ext>
            </a:extLst>
          </p:cNvPr>
          <p:cNvSpPr>
            <a:spLocks noGrp="1"/>
          </p:cNvSpPr>
          <p:nvPr>
            <p:ph type="title"/>
          </p:nvPr>
        </p:nvSpPr>
        <p:spPr/>
        <p:txBody>
          <a:bodyPr/>
          <a:lstStyle/>
          <a:p>
            <a:r>
              <a:rPr lang="en-US" dirty="0"/>
              <a:t>Programming with braille</a:t>
            </a:r>
          </a:p>
        </p:txBody>
      </p:sp>
      <p:sp>
        <p:nvSpPr>
          <p:cNvPr id="3" name="Content Placeholder 2">
            <a:extLst>
              <a:ext uri="{FF2B5EF4-FFF2-40B4-BE49-F238E27FC236}">
                <a16:creationId xmlns:a16="http://schemas.microsoft.com/office/drawing/2014/main" id="{DB5CB880-03ED-41FE-AD52-5C99AC07CD7B}"/>
              </a:ext>
            </a:extLst>
          </p:cNvPr>
          <p:cNvSpPr>
            <a:spLocks noGrp="1"/>
          </p:cNvSpPr>
          <p:nvPr>
            <p:ph sz="half" idx="1"/>
          </p:nvPr>
        </p:nvSpPr>
        <p:spPr>
          <a:xfrm>
            <a:off x="609599" y="1417638"/>
            <a:ext cx="7200275" cy="4525963"/>
          </a:xfrm>
        </p:spPr>
        <p:txBody>
          <a:bodyPr>
            <a:normAutofit fontScale="92500" lnSpcReduction="20000"/>
          </a:bodyPr>
          <a:lstStyle/>
          <a:p>
            <a:pPr lvl="0"/>
            <a:r>
              <a:rPr lang="en-CA" dirty="0"/>
              <a:t>Celebrate different ways of reading by sharing braille books in story times</a:t>
            </a:r>
            <a:endParaRPr lang="en-US" dirty="0"/>
          </a:p>
          <a:p>
            <a:pPr lvl="0"/>
            <a:r>
              <a:rPr lang="en-CA" dirty="0"/>
              <a:t>Programming </a:t>
            </a:r>
            <a:r>
              <a:rPr lang="en-CA" dirty="0" err="1"/>
              <a:t>opportunites</a:t>
            </a:r>
            <a:r>
              <a:rPr lang="en-CA" dirty="0"/>
              <a:t>: related to braille around White Cane Week (1</a:t>
            </a:r>
            <a:r>
              <a:rPr lang="en-CA" baseline="30000" dirty="0"/>
              <a:t>st</a:t>
            </a:r>
            <a:r>
              <a:rPr lang="en-CA" dirty="0"/>
              <a:t> week of Feb), Louis Braille's birthday (Jan 4), or Family Literacy Day (January 27)</a:t>
            </a:r>
            <a:endParaRPr lang="en-US" dirty="0"/>
          </a:p>
          <a:p>
            <a:r>
              <a:rPr lang="en-CA" dirty="0"/>
              <a:t>Louis Braille was a kid when he invented braille, so his life story appeals to children.</a:t>
            </a:r>
            <a:endParaRPr lang="en-US" dirty="0"/>
          </a:p>
        </p:txBody>
      </p:sp>
      <p:pic>
        <p:nvPicPr>
          <p:cNvPr id="1026" name="Picture 2" descr="http://syndetics.com/index.aspx?isbn=0449813371/LC.gif">
            <a:extLst>
              <a:ext uri="{FF2B5EF4-FFF2-40B4-BE49-F238E27FC236}">
                <a16:creationId xmlns:a16="http://schemas.microsoft.com/office/drawing/2014/main" id="{0A6E8B79-1B42-4E1C-B741-75BBED4AE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3452" y="1417638"/>
            <a:ext cx="29241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431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DAAE-3289-494D-A21F-0DC5B1615085}"/>
              </a:ext>
            </a:extLst>
          </p:cNvPr>
          <p:cNvSpPr>
            <a:spLocks noGrp="1"/>
          </p:cNvSpPr>
          <p:nvPr>
            <p:ph type="title"/>
          </p:nvPr>
        </p:nvSpPr>
        <p:spPr/>
        <p:txBody>
          <a:bodyPr/>
          <a:lstStyle/>
          <a:p>
            <a:r>
              <a:rPr lang="en-US" dirty="0"/>
              <a:t>Programming with braille</a:t>
            </a:r>
          </a:p>
        </p:txBody>
      </p:sp>
      <p:sp>
        <p:nvSpPr>
          <p:cNvPr id="3" name="Content Placeholder 2">
            <a:extLst>
              <a:ext uri="{FF2B5EF4-FFF2-40B4-BE49-F238E27FC236}">
                <a16:creationId xmlns:a16="http://schemas.microsoft.com/office/drawing/2014/main" id="{DB5CB880-03ED-41FE-AD52-5C99AC07CD7B}"/>
              </a:ext>
            </a:extLst>
          </p:cNvPr>
          <p:cNvSpPr>
            <a:spLocks noGrp="1"/>
          </p:cNvSpPr>
          <p:nvPr>
            <p:ph sz="half" idx="1"/>
          </p:nvPr>
        </p:nvSpPr>
        <p:spPr>
          <a:xfrm>
            <a:off x="609600" y="1417638"/>
            <a:ext cx="6056348" cy="4525963"/>
          </a:xfrm>
        </p:spPr>
        <p:txBody>
          <a:bodyPr>
            <a:normAutofit/>
          </a:bodyPr>
          <a:lstStyle/>
          <a:p>
            <a:pPr lvl="0"/>
            <a:r>
              <a:rPr lang="en-US" dirty="0"/>
              <a:t>Windsor Public Library Seed Library with braille labels: </a:t>
            </a:r>
            <a:r>
              <a:rPr lang="en-US" dirty="0">
                <a:hlinkClick r:id="rId3"/>
              </a:rPr>
              <a:t>http://www.cbc.ca/news/canada/windsor/windsor-public-library-seed-packs-stamped-with-braille-1.3783237</a:t>
            </a:r>
            <a:r>
              <a:rPr lang="en-US" dirty="0"/>
              <a:t> </a:t>
            </a:r>
          </a:p>
        </p:txBody>
      </p:sp>
      <p:pic>
        <p:nvPicPr>
          <p:cNvPr id="4" name="Picture 3">
            <a:extLst>
              <a:ext uri="{FF2B5EF4-FFF2-40B4-BE49-F238E27FC236}">
                <a16:creationId xmlns:a16="http://schemas.microsoft.com/office/drawing/2014/main" id="{6444F67F-C600-4348-B131-8979409186BC}"/>
              </a:ext>
            </a:extLst>
          </p:cNvPr>
          <p:cNvPicPr>
            <a:picLocks noChangeAspect="1"/>
          </p:cNvPicPr>
          <p:nvPr/>
        </p:nvPicPr>
        <p:blipFill>
          <a:blip r:embed="rId4"/>
          <a:stretch>
            <a:fillRect/>
          </a:stretch>
        </p:blipFill>
        <p:spPr>
          <a:xfrm>
            <a:off x="6944591" y="1732431"/>
            <a:ext cx="4916453" cy="28493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58092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899FC-3B3E-48B1-AE52-4042A8377CC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61BB950-990A-48BA-870F-F9248981A40C}"/>
              </a:ext>
            </a:extLst>
          </p:cNvPr>
          <p:cNvSpPr>
            <a:spLocks noGrp="1"/>
          </p:cNvSpPr>
          <p:nvPr>
            <p:ph sz="half" idx="1"/>
          </p:nvPr>
        </p:nvSpPr>
        <p:spPr>
          <a:xfrm>
            <a:off x="609600" y="1600201"/>
            <a:ext cx="10972800" cy="4525963"/>
          </a:xfrm>
        </p:spPr>
        <p:txBody>
          <a:bodyPr/>
          <a:lstStyle/>
          <a:p>
            <a:r>
              <a:rPr lang="en-US" dirty="0"/>
              <a:t>Braille is important and as relevant as ever</a:t>
            </a:r>
          </a:p>
          <a:p>
            <a:r>
              <a:rPr lang="en-US" dirty="0"/>
              <a:t>Your library can offer braille materials for every age, interest and tech skill level via CELA</a:t>
            </a:r>
          </a:p>
          <a:p>
            <a:r>
              <a:rPr lang="en-US" b="1" dirty="0"/>
              <a:t>Questions? Contact us:</a:t>
            </a:r>
          </a:p>
          <a:p>
            <a:pPr marL="457200" lvl="1" indent="0">
              <a:buNone/>
            </a:pPr>
            <a:r>
              <a:rPr lang="en-US" b="1" dirty="0">
                <a:hlinkClick r:id="rId2"/>
              </a:rPr>
              <a:t>members@celalibrary.ca</a:t>
            </a:r>
            <a:endParaRPr lang="en-US" b="1" dirty="0"/>
          </a:p>
          <a:p>
            <a:pPr marL="457200" lvl="1" indent="0">
              <a:buNone/>
            </a:pPr>
            <a:r>
              <a:rPr lang="en-US" b="1" dirty="0"/>
              <a:t>1-855-655-2273</a:t>
            </a:r>
          </a:p>
          <a:p>
            <a:pPr marL="0" indent="0">
              <a:buNone/>
            </a:pPr>
            <a:endParaRPr lang="en-US" dirty="0"/>
          </a:p>
        </p:txBody>
      </p:sp>
    </p:spTree>
    <p:extLst>
      <p:ext uri="{BB962C8B-B14F-4D97-AF65-F5344CB8AC3E}">
        <p14:creationId xmlns:p14="http://schemas.microsoft.com/office/powerpoint/2010/main" val="363968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9D347-45E9-4AF1-AD44-0F88AC386F0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232EAFA-4D5F-43AB-B02C-FB7C0E1D99F2}"/>
              </a:ext>
            </a:extLst>
          </p:cNvPr>
          <p:cNvSpPr>
            <a:spLocks noGrp="1"/>
          </p:cNvSpPr>
          <p:nvPr>
            <p:ph idx="1"/>
          </p:nvPr>
        </p:nvSpPr>
        <p:spPr/>
        <p:txBody>
          <a:bodyPr/>
          <a:lstStyle/>
          <a:p>
            <a:r>
              <a:rPr lang="en-US" sz="3000" dirty="0"/>
              <a:t>Braille Literacy Canada</a:t>
            </a:r>
          </a:p>
          <a:p>
            <a:r>
              <a:rPr lang="en-US" sz="3000" dirty="0"/>
              <a:t>What is braille?</a:t>
            </a:r>
          </a:p>
          <a:p>
            <a:r>
              <a:rPr lang="en-US" sz="3000" dirty="0"/>
              <a:t>Braille offered by CELA</a:t>
            </a:r>
          </a:p>
          <a:p>
            <a:r>
              <a:rPr lang="en-US" sz="3000" dirty="0"/>
              <a:t>Why does braille matter today?</a:t>
            </a:r>
          </a:p>
          <a:p>
            <a:r>
              <a:rPr lang="en-US" sz="3000" dirty="0"/>
              <a:t>Technology and braille</a:t>
            </a:r>
          </a:p>
          <a:p>
            <a:r>
              <a:rPr lang="en-US" sz="3000" dirty="0"/>
              <a:t>Supporting braille readers, learners, educators</a:t>
            </a:r>
          </a:p>
          <a:p>
            <a:endParaRPr lang="en-US" dirty="0"/>
          </a:p>
        </p:txBody>
      </p:sp>
    </p:spTree>
    <p:extLst>
      <p:ext uri="{BB962C8B-B14F-4D97-AF65-F5344CB8AC3E}">
        <p14:creationId xmlns:p14="http://schemas.microsoft.com/office/powerpoint/2010/main" val="197717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D965-6EE1-4773-9498-5DF9E1D621F9}"/>
              </a:ext>
            </a:extLst>
          </p:cNvPr>
          <p:cNvSpPr>
            <a:spLocks noGrp="1"/>
          </p:cNvSpPr>
          <p:nvPr>
            <p:ph type="title"/>
          </p:nvPr>
        </p:nvSpPr>
        <p:spPr/>
        <p:txBody>
          <a:bodyPr>
            <a:normAutofit fontScale="90000"/>
          </a:bodyPr>
          <a:lstStyle/>
          <a:p>
            <a:r>
              <a:rPr lang="en-US" dirty="0"/>
              <a:t>What is Braille Literacy Canada?	</a:t>
            </a:r>
          </a:p>
        </p:txBody>
      </p:sp>
      <p:sp>
        <p:nvSpPr>
          <p:cNvPr id="3" name="Content Placeholder 2">
            <a:extLst>
              <a:ext uri="{FF2B5EF4-FFF2-40B4-BE49-F238E27FC236}">
                <a16:creationId xmlns:a16="http://schemas.microsoft.com/office/drawing/2014/main" id="{17163482-CF66-4BFF-B582-03344CF0D72F}"/>
              </a:ext>
            </a:extLst>
          </p:cNvPr>
          <p:cNvSpPr>
            <a:spLocks noGrp="1"/>
          </p:cNvSpPr>
          <p:nvPr>
            <p:ph idx="1"/>
          </p:nvPr>
        </p:nvSpPr>
        <p:spPr>
          <a:xfrm>
            <a:off x="469640" y="1417638"/>
            <a:ext cx="10972800" cy="4059432"/>
          </a:xfrm>
        </p:spPr>
        <p:txBody>
          <a:bodyPr>
            <a:normAutofit lnSpcReduction="10000"/>
          </a:bodyPr>
          <a:lstStyle/>
          <a:p>
            <a:pPr marL="0" indent="0">
              <a:buNone/>
            </a:pPr>
            <a:r>
              <a:rPr lang="en-US" sz="2800" dirty="0"/>
              <a:t>Braille Literacy Canada (BLC) is a not-for-profit corporation committed to braille promotion and the right of braille users to equal access to printed information. For many Canadians who are blind or visually impaired, braille is the key to literacy and independence.</a:t>
            </a:r>
          </a:p>
          <a:p>
            <a:pPr marL="0" indent="0">
              <a:buNone/>
            </a:pPr>
            <a:r>
              <a:rPr lang="en-US" sz="2800" dirty="0"/>
              <a:t> </a:t>
            </a:r>
          </a:p>
          <a:p>
            <a:pPr marL="0" indent="0">
              <a:buNone/>
            </a:pPr>
            <a:r>
              <a:rPr lang="en-US" sz="2800" dirty="0"/>
              <a:t>Braille Literacy Canada (BLC) is an organization of braille users, transcribers and producers, as well as educators and parents of blind children.</a:t>
            </a:r>
          </a:p>
        </p:txBody>
      </p:sp>
    </p:spTree>
    <p:extLst>
      <p:ext uri="{BB962C8B-B14F-4D97-AF65-F5344CB8AC3E}">
        <p14:creationId xmlns:p14="http://schemas.microsoft.com/office/powerpoint/2010/main" val="154929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008A3-A61D-48E9-98AF-F7C2C596B4D7}"/>
              </a:ext>
            </a:extLst>
          </p:cNvPr>
          <p:cNvSpPr>
            <a:spLocks noGrp="1"/>
          </p:cNvSpPr>
          <p:nvPr>
            <p:ph type="title"/>
          </p:nvPr>
        </p:nvSpPr>
        <p:spPr/>
        <p:txBody>
          <a:bodyPr/>
          <a:lstStyle/>
          <a:p>
            <a:r>
              <a:rPr lang="en-US" dirty="0"/>
              <a:t>What is braille?</a:t>
            </a:r>
          </a:p>
        </p:txBody>
      </p:sp>
      <p:sp>
        <p:nvSpPr>
          <p:cNvPr id="3" name="Content Placeholder 2">
            <a:extLst>
              <a:ext uri="{FF2B5EF4-FFF2-40B4-BE49-F238E27FC236}">
                <a16:creationId xmlns:a16="http://schemas.microsoft.com/office/drawing/2014/main" id="{B9B03BAD-A09D-4CB1-9DA9-93B649875BD7}"/>
              </a:ext>
            </a:extLst>
          </p:cNvPr>
          <p:cNvSpPr>
            <a:spLocks noGrp="1"/>
          </p:cNvSpPr>
          <p:nvPr>
            <p:ph sz="half" idx="1"/>
          </p:nvPr>
        </p:nvSpPr>
        <p:spPr>
          <a:xfrm>
            <a:off x="609599" y="1380318"/>
            <a:ext cx="6100730" cy="4525963"/>
          </a:xfrm>
        </p:spPr>
        <p:txBody>
          <a:bodyPr>
            <a:normAutofit lnSpcReduction="10000"/>
          </a:bodyPr>
          <a:lstStyle/>
          <a:p>
            <a:r>
              <a:rPr lang="en-CA" sz="2800" dirty="0"/>
              <a:t>A tactile writing system of raised dots which is read with the fingertips. </a:t>
            </a:r>
          </a:p>
          <a:p>
            <a:r>
              <a:rPr lang="en-CA" sz="2800" dirty="0"/>
              <a:t>Braille is the equivalent of print. Anything that can be represented in print can be represented in braille.</a:t>
            </a:r>
          </a:p>
          <a:p>
            <a:r>
              <a:rPr lang="en-CA" sz="2800" dirty="0"/>
              <a:t>Braille codes exist for virtually every language, plus math, music etc. </a:t>
            </a:r>
            <a:endParaRPr lang="en-US" sz="2800" dirty="0"/>
          </a:p>
          <a:p>
            <a:endParaRPr lang="en-US" dirty="0"/>
          </a:p>
        </p:txBody>
      </p:sp>
      <p:pic>
        <p:nvPicPr>
          <p:cNvPr id="5" name="Picture 4" descr="image of braille alphabet">
            <a:extLst>
              <a:ext uri="{FF2B5EF4-FFF2-40B4-BE49-F238E27FC236}">
                <a16:creationId xmlns:a16="http://schemas.microsoft.com/office/drawing/2014/main" id="{645066FC-53A3-4F1B-A064-0A784CABCD0F}"/>
              </a:ext>
            </a:extLst>
          </p:cNvPr>
          <p:cNvPicPr>
            <a:picLocks noChangeAspect="1"/>
          </p:cNvPicPr>
          <p:nvPr/>
        </p:nvPicPr>
        <p:blipFill>
          <a:blip r:embed="rId3"/>
          <a:stretch>
            <a:fillRect/>
          </a:stretch>
        </p:blipFill>
        <p:spPr>
          <a:xfrm>
            <a:off x="6445630" y="1417638"/>
            <a:ext cx="5401469" cy="3371617"/>
          </a:xfrm>
          <a:prstGeom prst="rect">
            <a:avLst/>
          </a:prstGeom>
        </p:spPr>
      </p:pic>
    </p:spTree>
    <p:extLst>
      <p:ext uri="{BB962C8B-B14F-4D97-AF65-F5344CB8AC3E}">
        <p14:creationId xmlns:p14="http://schemas.microsoft.com/office/powerpoint/2010/main" val="289297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9872-2FF3-4455-ABB2-6D3590BE13F6}"/>
              </a:ext>
            </a:extLst>
          </p:cNvPr>
          <p:cNvSpPr>
            <a:spLocks noGrp="1"/>
          </p:cNvSpPr>
          <p:nvPr>
            <p:ph type="title"/>
          </p:nvPr>
        </p:nvSpPr>
        <p:spPr/>
        <p:txBody>
          <a:bodyPr>
            <a:normAutofit fontScale="90000"/>
          </a:bodyPr>
          <a:lstStyle/>
          <a:p>
            <a:r>
              <a:rPr lang="en-US" dirty="0"/>
              <a:t>Uncontracted &amp; contracted braille</a:t>
            </a:r>
          </a:p>
        </p:txBody>
      </p:sp>
      <p:sp>
        <p:nvSpPr>
          <p:cNvPr id="3" name="Content Placeholder 2">
            <a:extLst>
              <a:ext uri="{FF2B5EF4-FFF2-40B4-BE49-F238E27FC236}">
                <a16:creationId xmlns:a16="http://schemas.microsoft.com/office/drawing/2014/main" id="{3FED4407-5D82-4823-9DB7-FF62D65C422D}"/>
              </a:ext>
            </a:extLst>
          </p:cNvPr>
          <p:cNvSpPr>
            <a:spLocks noGrp="1"/>
          </p:cNvSpPr>
          <p:nvPr>
            <p:ph idx="1"/>
          </p:nvPr>
        </p:nvSpPr>
        <p:spPr>
          <a:xfrm>
            <a:off x="609600" y="1417637"/>
            <a:ext cx="6454140" cy="4708527"/>
          </a:xfrm>
        </p:spPr>
        <p:txBody>
          <a:bodyPr>
            <a:normAutofit/>
          </a:bodyPr>
          <a:lstStyle/>
          <a:p>
            <a:pPr marL="400050"/>
            <a:r>
              <a:rPr lang="en-CA" sz="2800" b="1" dirty="0"/>
              <a:t>Uncontracted braille </a:t>
            </a:r>
            <a:r>
              <a:rPr lang="en-CA" sz="2800" dirty="0"/>
              <a:t>– words spelled out letter by letter. Braille learners usually start with this.</a:t>
            </a:r>
            <a:endParaRPr lang="en-US" sz="2800" dirty="0"/>
          </a:p>
          <a:p>
            <a:pPr marL="400050"/>
            <a:r>
              <a:rPr lang="en-CA" sz="2800" b="1" dirty="0"/>
              <a:t>Contracted braille </a:t>
            </a:r>
            <a:r>
              <a:rPr lang="en-CA" sz="2800" dirty="0"/>
              <a:t>– short forms are used to make braille documents shorter and faster to read</a:t>
            </a:r>
            <a:endParaRPr lang="en-US" sz="2800" dirty="0"/>
          </a:p>
        </p:txBody>
      </p:sp>
      <p:grpSp>
        <p:nvGrpSpPr>
          <p:cNvPr id="6" name="Group 5">
            <a:extLst>
              <a:ext uri="{FF2B5EF4-FFF2-40B4-BE49-F238E27FC236}">
                <a16:creationId xmlns:a16="http://schemas.microsoft.com/office/drawing/2014/main" id="{ADC6BA6A-FDAD-4BF0-8509-E0DE6B50C1D6}"/>
              </a:ext>
            </a:extLst>
          </p:cNvPr>
          <p:cNvGrpSpPr/>
          <p:nvPr/>
        </p:nvGrpSpPr>
        <p:grpSpPr>
          <a:xfrm>
            <a:off x="7063740" y="2343468"/>
            <a:ext cx="4156897" cy="2138302"/>
            <a:chOff x="7425503" y="1417638"/>
            <a:chExt cx="4156897" cy="2138302"/>
          </a:xfrm>
        </p:grpSpPr>
        <p:pic>
          <p:nvPicPr>
            <p:cNvPr id="4" name="Picture 3">
              <a:extLst>
                <a:ext uri="{FF2B5EF4-FFF2-40B4-BE49-F238E27FC236}">
                  <a16:creationId xmlns:a16="http://schemas.microsoft.com/office/drawing/2014/main" id="{700687D0-2F8C-44EE-9A2B-E07DF1B5C4E1}"/>
                </a:ext>
              </a:extLst>
            </p:cNvPr>
            <p:cNvPicPr>
              <a:picLocks noChangeAspect="1"/>
            </p:cNvPicPr>
            <p:nvPr/>
          </p:nvPicPr>
          <p:blipFill>
            <a:blip r:embed="rId3"/>
            <a:stretch>
              <a:fillRect/>
            </a:stretch>
          </p:blipFill>
          <p:spPr>
            <a:xfrm>
              <a:off x="7425503" y="1417638"/>
              <a:ext cx="4156897" cy="914082"/>
            </a:xfrm>
            <a:prstGeom prst="rect">
              <a:avLst/>
            </a:prstGeom>
          </p:spPr>
        </p:pic>
        <p:pic>
          <p:nvPicPr>
            <p:cNvPr id="5" name="Picture 4">
              <a:extLst>
                <a:ext uri="{FF2B5EF4-FFF2-40B4-BE49-F238E27FC236}">
                  <a16:creationId xmlns:a16="http://schemas.microsoft.com/office/drawing/2014/main" id="{B2722F73-258E-4B33-B86E-4309AC2C1A16}"/>
                </a:ext>
              </a:extLst>
            </p:cNvPr>
            <p:cNvPicPr>
              <a:picLocks noChangeAspect="1"/>
            </p:cNvPicPr>
            <p:nvPr/>
          </p:nvPicPr>
          <p:blipFill>
            <a:blip r:embed="rId4"/>
            <a:stretch>
              <a:fillRect/>
            </a:stretch>
          </p:blipFill>
          <p:spPr>
            <a:xfrm>
              <a:off x="8088060" y="2331720"/>
              <a:ext cx="2831782" cy="1224220"/>
            </a:xfrm>
            <a:prstGeom prst="rect">
              <a:avLst/>
            </a:prstGeom>
          </p:spPr>
        </p:pic>
      </p:grpSp>
      <p:sp>
        <p:nvSpPr>
          <p:cNvPr id="7" name="TextBox 6">
            <a:extLst>
              <a:ext uri="{FF2B5EF4-FFF2-40B4-BE49-F238E27FC236}">
                <a16:creationId xmlns:a16="http://schemas.microsoft.com/office/drawing/2014/main" id="{2E0BCCE4-AC25-4B70-BB58-7D3EA8E19480}"/>
              </a:ext>
            </a:extLst>
          </p:cNvPr>
          <p:cNvSpPr txBox="1"/>
          <p:nvPr/>
        </p:nvSpPr>
        <p:spPr>
          <a:xfrm>
            <a:off x="7541988" y="1417637"/>
            <a:ext cx="3200400" cy="707886"/>
          </a:xfrm>
          <a:prstGeom prst="rect">
            <a:avLst/>
          </a:prstGeom>
          <a:noFill/>
        </p:spPr>
        <p:txBody>
          <a:bodyPr wrap="square" rtlCol="0">
            <a:spAutoFit/>
          </a:bodyPr>
          <a:lstStyle/>
          <a:p>
            <a:r>
              <a:rPr lang="en-US" sz="2000" b="1" dirty="0"/>
              <a:t>Examples of braille contractions</a:t>
            </a:r>
          </a:p>
        </p:txBody>
      </p:sp>
    </p:spTree>
    <p:extLst>
      <p:ext uri="{BB962C8B-B14F-4D97-AF65-F5344CB8AC3E}">
        <p14:creationId xmlns:p14="http://schemas.microsoft.com/office/powerpoint/2010/main" val="3998375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A60C-0335-4C01-82DC-3F8DAEBAB566}"/>
              </a:ext>
            </a:extLst>
          </p:cNvPr>
          <p:cNvSpPr>
            <a:spLocks noGrp="1"/>
          </p:cNvSpPr>
          <p:nvPr>
            <p:ph type="title"/>
          </p:nvPr>
        </p:nvSpPr>
        <p:spPr/>
        <p:txBody>
          <a:bodyPr/>
          <a:lstStyle/>
          <a:p>
            <a:r>
              <a:rPr lang="en-US" dirty="0"/>
              <a:t>Braille codes to know</a:t>
            </a:r>
          </a:p>
        </p:txBody>
      </p:sp>
      <p:sp>
        <p:nvSpPr>
          <p:cNvPr id="3" name="Content Placeholder 2">
            <a:extLst>
              <a:ext uri="{FF2B5EF4-FFF2-40B4-BE49-F238E27FC236}">
                <a16:creationId xmlns:a16="http://schemas.microsoft.com/office/drawing/2014/main" id="{11AE6637-9B27-433C-B495-CAD58C9445ED}"/>
              </a:ext>
            </a:extLst>
          </p:cNvPr>
          <p:cNvSpPr>
            <a:spLocks noGrp="1"/>
          </p:cNvSpPr>
          <p:nvPr>
            <p:ph sz="half" idx="1"/>
          </p:nvPr>
        </p:nvSpPr>
        <p:spPr>
          <a:xfrm>
            <a:off x="609599" y="1600201"/>
            <a:ext cx="10578353" cy="4525963"/>
          </a:xfrm>
        </p:spPr>
        <p:txBody>
          <a:bodyPr>
            <a:normAutofit/>
          </a:bodyPr>
          <a:lstStyle/>
          <a:p>
            <a:pPr marL="400050"/>
            <a:r>
              <a:rPr lang="en-CA" sz="2800" b="1" dirty="0"/>
              <a:t>Unified English Braille (UEB) </a:t>
            </a:r>
            <a:r>
              <a:rPr lang="en-CA" sz="2800" dirty="0"/>
              <a:t>– an updated contracted braille code recently adopted in many countries to 'merge' various English braille codes.</a:t>
            </a:r>
          </a:p>
          <a:p>
            <a:pPr marL="400050"/>
            <a:r>
              <a:rPr lang="en-CA" sz="2800" dirty="0"/>
              <a:t>UEB created to help address sharing of braille materials across borders, assist with automated transcription, better represent print formatting, and include technical notation such as URLs and email addresses</a:t>
            </a:r>
            <a:endParaRPr lang="en-US" sz="2800" dirty="0"/>
          </a:p>
          <a:p>
            <a:endParaRPr lang="en-US" dirty="0"/>
          </a:p>
        </p:txBody>
      </p:sp>
    </p:spTree>
    <p:extLst>
      <p:ext uri="{BB962C8B-B14F-4D97-AF65-F5344CB8AC3E}">
        <p14:creationId xmlns:p14="http://schemas.microsoft.com/office/powerpoint/2010/main" val="401712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4903-A47C-4EAF-9822-FD32089D9A71}"/>
              </a:ext>
            </a:extLst>
          </p:cNvPr>
          <p:cNvSpPr>
            <a:spLocks noGrp="1"/>
          </p:cNvSpPr>
          <p:nvPr>
            <p:ph type="title"/>
          </p:nvPr>
        </p:nvSpPr>
        <p:spPr/>
        <p:txBody>
          <a:bodyPr/>
          <a:lstStyle/>
          <a:p>
            <a:r>
              <a:rPr lang="en-US" dirty="0"/>
              <a:t>Braille codes to know</a:t>
            </a:r>
          </a:p>
        </p:txBody>
      </p:sp>
      <p:sp>
        <p:nvSpPr>
          <p:cNvPr id="3" name="Content Placeholder 2">
            <a:extLst>
              <a:ext uri="{FF2B5EF4-FFF2-40B4-BE49-F238E27FC236}">
                <a16:creationId xmlns:a16="http://schemas.microsoft.com/office/drawing/2014/main" id="{F3AC002F-8E6C-49EA-8C05-58A1056915F4}"/>
              </a:ext>
            </a:extLst>
          </p:cNvPr>
          <p:cNvSpPr>
            <a:spLocks noGrp="1"/>
          </p:cNvSpPr>
          <p:nvPr>
            <p:ph sz="half" idx="1"/>
          </p:nvPr>
        </p:nvSpPr>
        <p:spPr>
          <a:xfrm>
            <a:off x="609599" y="1600201"/>
            <a:ext cx="9717741" cy="4525963"/>
          </a:xfrm>
        </p:spPr>
        <p:txBody>
          <a:bodyPr/>
          <a:lstStyle/>
          <a:p>
            <a:r>
              <a:rPr lang="en-CA" b="1" dirty="0"/>
              <a:t>Music braille </a:t>
            </a:r>
            <a:r>
              <a:rPr lang="en-CA" dirty="0"/>
              <a:t>– sheet music in braille </a:t>
            </a:r>
            <a:endParaRPr lang="en-US" dirty="0"/>
          </a:p>
          <a:p>
            <a:pPr marL="0" indent="0">
              <a:buNone/>
            </a:pPr>
            <a:endParaRPr lang="en-US" dirty="0"/>
          </a:p>
        </p:txBody>
      </p:sp>
      <p:pic>
        <p:nvPicPr>
          <p:cNvPr id="5" name="Content Placeholder 4">
            <a:extLst>
              <a:ext uri="{FF2B5EF4-FFF2-40B4-BE49-F238E27FC236}">
                <a16:creationId xmlns:a16="http://schemas.microsoft.com/office/drawing/2014/main" id="{EFA41D9A-4259-4E9F-9767-A5E2352708E9}"/>
              </a:ext>
            </a:extLst>
          </p:cNvPr>
          <p:cNvPicPr>
            <a:picLocks noGrp="1" noChangeAspect="1"/>
          </p:cNvPicPr>
          <p:nvPr>
            <p:ph sz="half" idx="2"/>
          </p:nvPr>
        </p:nvPicPr>
        <p:blipFill>
          <a:blip r:embed="rId3"/>
          <a:stretch>
            <a:fillRect/>
          </a:stretch>
        </p:blipFill>
        <p:spPr>
          <a:xfrm>
            <a:off x="609599" y="2474710"/>
            <a:ext cx="6507304" cy="2776943"/>
          </a:xfrm>
          <a:prstGeom prst="rect">
            <a:avLst/>
          </a:prstGeom>
        </p:spPr>
      </p:pic>
    </p:spTree>
    <p:extLst>
      <p:ext uri="{BB962C8B-B14F-4D97-AF65-F5344CB8AC3E}">
        <p14:creationId xmlns:p14="http://schemas.microsoft.com/office/powerpoint/2010/main" val="383007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7937-E6BF-4EE7-B5D8-2E0272C01C18}"/>
              </a:ext>
            </a:extLst>
          </p:cNvPr>
          <p:cNvSpPr>
            <a:spLocks noGrp="1"/>
          </p:cNvSpPr>
          <p:nvPr>
            <p:ph type="title"/>
          </p:nvPr>
        </p:nvSpPr>
        <p:spPr/>
        <p:txBody>
          <a:bodyPr>
            <a:normAutofit fontScale="90000"/>
          </a:bodyPr>
          <a:lstStyle/>
          <a:p>
            <a:r>
              <a:rPr lang="en-US" dirty="0"/>
              <a:t>Braille materials available through CELA</a:t>
            </a:r>
          </a:p>
        </p:txBody>
      </p:sp>
      <p:sp>
        <p:nvSpPr>
          <p:cNvPr id="3" name="Content Placeholder 2">
            <a:extLst>
              <a:ext uri="{FF2B5EF4-FFF2-40B4-BE49-F238E27FC236}">
                <a16:creationId xmlns:a16="http://schemas.microsoft.com/office/drawing/2014/main" id="{DF247D1A-8F57-4A92-9828-FE0A070AC278}"/>
              </a:ext>
            </a:extLst>
          </p:cNvPr>
          <p:cNvSpPr>
            <a:spLocks noGrp="1"/>
          </p:cNvSpPr>
          <p:nvPr>
            <p:ph sz="half" idx="1"/>
          </p:nvPr>
        </p:nvSpPr>
        <p:spPr>
          <a:xfrm>
            <a:off x="609599" y="1600201"/>
            <a:ext cx="6795247" cy="4525963"/>
          </a:xfrm>
        </p:spPr>
        <p:txBody>
          <a:bodyPr>
            <a:normAutofit/>
          </a:bodyPr>
          <a:lstStyle/>
          <a:p>
            <a:pPr marL="0" indent="0">
              <a:buNone/>
            </a:pPr>
            <a:r>
              <a:rPr lang="en-US" dirty="0"/>
              <a:t>Through CELA, your library can offer a variety of braille materials:</a:t>
            </a:r>
          </a:p>
          <a:p>
            <a:pPr marL="0" indent="0">
              <a:buNone/>
            </a:pPr>
            <a:endParaRPr lang="en-US" dirty="0"/>
          </a:p>
          <a:p>
            <a:pPr marL="514350" indent="-514350">
              <a:buFont typeface="+mj-lt"/>
              <a:buAutoNum type="arabicPeriod"/>
            </a:pPr>
            <a:r>
              <a:rPr lang="en-US" b="1" dirty="0"/>
              <a:t>Embossed braille books</a:t>
            </a:r>
          </a:p>
          <a:p>
            <a:pPr marL="0" indent="0">
              <a:buNone/>
            </a:pPr>
            <a:r>
              <a:rPr lang="en-US" dirty="0"/>
              <a:t>Books in braille only, usually several volumes per book.</a:t>
            </a:r>
          </a:p>
          <a:p>
            <a:endParaRPr lang="en-US" dirty="0"/>
          </a:p>
        </p:txBody>
      </p:sp>
      <p:pic>
        <p:nvPicPr>
          <p:cNvPr id="6" name="Picture 5">
            <a:extLst>
              <a:ext uri="{FF2B5EF4-FFF2-40B4-BE49-F238E27FC236}">
                <a16:creationId xmlns:a16="http://schemas.microsoft.com/office/drawing/2014/main" id="{8EAD31A6-1388-4634-9555-C7C490784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846" y="1219201"/>
            <a:ext cx="4521521" cy="36174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9787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2467-3D51-499C-9AE9-46F7D9D0BD0C}"/>
              </a:ext>
            </a:extLst>
          </p:cNvPr>
          <p:cNvSpPr>
            <a:spLocks noGrp="1"/>
          </p:cNvSpPr>
          <p:nvPr>
            <p:ph type="title"/>
          </p:nvPr>
        </p:nvSpPr>
        <p:spPr/>
        <p:txBody>
          <a:bodyPr>
            <a:normAutofit fontScale="90000"/>
          </a:bodyPr>
          <a:lstStyle/>
          <a:p>
            <a:r>
              <a:rPr lang="en-US" dirty="0"/>
              <a:t>Braille materials available through CELA</a:t>
            </a:r>
          </a:p>
        </p:txBody>
      </p:sp>
      <p:sp>
        <p:nvSpPr>
          <p:cNvPr id="3" name="Content Placeholder 2">
            <a:extLst>
              <a:ext uri="{FF2B5EF4-FFF2-40B4-BE49-F238E27FC236}">
                <a16:creationId xmlns:a16="http://schemas.microsoft.com/office/drawing/2014/main" id="{113CA188-BC91-4D31-BE71-B69EA60489DF}"/>
              </a:ext>
            </a:extLst>
          </p:cNvPr>
          <p:cNvSpPr>
            <a:spLocks noGrp="1"/>
          </p:cNvSpPr>
          <p:nvPr>
            <p:ph sz="half" idx="1"/>
          </p:nvPr>
        </p:nvSpPr>
        <p:spPr/>
        <p:txBody>
          <a:bodyPr>
            <a:normAutofit/>
          </a:bodyPr>
          <a:lstStyle/>
          <a:p>
            <a:pPr marL="0" lvl="0" indent="0">
              <a:buNone/>
            </a:pPr>
            <a:r>
              <a:rPr lang="en-CA" sz="2800" b="1" dirty="0"/>
              <a:t>2. </a:t>
            </a:r>
            <a:r>
              <a:rPr lang="en-CA" sz="2800" b="1" dirty="0" err="1"/>
              <a:t>Printbraille</a:t>
            </a:r>
            <a:r>
              <a:rPr lang="en-CA" sz="2800" b="1" dirty="0"/>
              <a:t> books: </a:t>
            </a:r>
            <a:r>
              <a:rPr lang="en-CA" sz="2800" dirty="0"/>
              <a:t>children’s picture books with braille added.</a:t>
            </a:r>
          </a:p>
          <a:p>
            <a:pPr marL="0" lvl="0" indent="0">
              <a:buNone/>
            </a:pPr>
            <a:r>
              <a:rPr lang="en-CA" sz="2800" dirty="0"/>
              <a:t>To be shared between braille and print readers, for example a sighted parent and child with vision loss</a:t>
            </a:r>
          </a:p>
          <a:p>
            <a:pPr marL="0" lvl="0" indent="0">
              <a:buNone/>
            </a:pPr>
            <a:endParaRPr lang="en-US" b="1" dirty="0"/>
          </a:p>
          <a:p>
            <a:endParaRPr lang="en-US" dirty="0"/>
          </a:p>
        </p:txBody>
      </p:sp>
      <p:pic>
        <p:nvPicPr>
          <p:cNvPr id="14" name="Picture 13">
            <a:extLst>
              <a:ext uri="{FF2B5EF4-FFF2-40B4-BE49-F238E27FC236}">
                <a16:creationId xmlns:a16="http://schemas.microsoft.com/office/drawing/2014/main" id="{E282A557-76F1-4314-88CA-642D712EB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17638"/>
            <a:ext cx="5428246" cy="36188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3485336"/>
      </p:ext>
    </p:extLst>
  </p:cSld>
  <p:clrMapOvr>
    <a:masterClrMapping/>
  </p:clrMapOvr>
</p:sld>
</file>

<file path=ppt/theme/theme1.xml><?xml version="1.0" encoding="utf-8"?>
<a:theme xmlns:a="http://schemas.openxmlformats.org/drawingml/2006/main" name="Clouds">
  <a:themeElements>
    <a:clrScheme name="Custom 4">
      <a:dk1>
        <a:sysClr val="windowText" lastClr="000000"/>
      </a:dk1>
      <a:lt1>
        <a:sysClr val="window" lastClr="FFFFFF"/>
      </a:lt1>
      <a:dk2>
        <a:srgbClr val="44546A"/>
      </a:dk2>
      <a:lt2>
        <a:srgbClr val="E7E6E6"/>
      </a:lt2>
      <a:accent1>
        <a:srgbClr val="4472C4"/>
      </a:accent1>
      <a:accent2>
        <a:srgbClr val="C00000"/>
      </a:accent2>
      <a:accent3>
        <a:srgbClr val="A5A5A5"/>
      </a:accent3>
      <a:accent4>
        <a:srgbClr val="FF0000"/>
      </a:accent4>
      <a:accent5>
        <a:srgbClr val="2F5496"/>
      </a:accent5>
      <a:accent6>
        <a:srgbClr val="171616"/>
      </a:accent6>
      <a:hlink>
        <a:srgbClr val="B4C6E7"/>
      </a:hlink>
      <a:folHlink>
        <a:srgbClr val="BE2631"/>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ebinar template ENG" id="{07201602-C7E6-4C54-98F9-1D8A27122336}" vid="{5C608F94-5C30-4048-81B0-A8D002A999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Webinar template ENG</Template>
  <TotalTime>10075</TotalTime>
  <Words>2068</Words>
  <Application>Microsoft Office PowerPoint</Application>
  <PresentationFormat>Widescreen</PresentationFormat>
  <Paragraphs>155</Paragraphs>
  <Slides>19</Slides>
  <Notes>14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SimBraille</vt:lpstr>
      <vt:lpstr>Verdana</vt:lpstr>
      <vt:lpstr>Clouds</vt:lpstr>
      <vt:lpstr>Braille basics for member libraries</vt:lpstr>
      <vt:lpstr>Agenda</vt:lpstr>
      <vt:lpstr>What is Braille Literacy Canada? </vt:lpstr>
      <vt:lpstr>What is braille?</vt:lpstr>
      <vt:lpstr>Uncontracted &amp; contracted braille</vt:lpstr>
      <vt:lpstr>Braille codes to know</vt:lpstr>
      <vt:lpstr>Braille codes to know</vt:lpstr>
      <vt:lpstr>Braille materials available through CELA</vt:lpstr>
      <vt:lpstr>Braille materials available through CELA</vt:lpstr>
      <vt:lpstr>Braille materials available through CELA</vt:lpstr>
      <vt:lpstr>Why does braille matter?</vt:lpstr>
      <vt:lpstr>Braille and technology</vt:lpstr>
      <vt:lpstr>Supporting braille readers in your community</vt:lpstr>
      <vt:lpstr>Registering patrons</vt:lpstr>
      <vt:lpstr>Braille collections in the library </vt:lpstr>
      <vt:lpstr>Reaching out to educators, parents</vt:lpstr>
      <vt:lpstr>Programming with braille</vt:lpstr>
      <vt:lpstr>Programming with braille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Tyler</dc:creator>
  <cp:lastModifiedBy>Lindsay Tyler</cp:lastModifiedBy>
  <cp:revision>55</cp:revision>
  <dcterms:created xsi:type="dcterms:W3CDTF">2017-09-01T19:28:43Z</dcterms:created>
  <dcterms:modified xsi:type="dcterms:W3CDTF">2017-10-20T14:37:05Z</dcterms:modified>
</cp:coreProperties>
</file>