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58" r:id="rId4"/>
    <p:sldId id="257" r:id="rId5"/>
    <p:sldId id="264" r:id="rId6"/>
    <p:sldId id="274" r:id="rId7"/>
    <p:sldId id="275" r:id="rId8"/>
    <p:sldId id="267" r:id="rId9"/>
    <p:sldId id="271" r:id="rId10"/>
    <p:sldId id="269" r:id="rId11"/>
    <p:sldId id="273" r:id="rId12"/>
    <p:sldId id="272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12" y="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361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637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1683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9276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1209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7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5641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336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195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467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410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708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899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940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980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024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BF37E-CA47-44A0-A39E-67C3D2DB3D1F}" type="datetimeFigureOut">
              <a:rPr lang="en-CA" smtClean="0"/>
              <a:t>2018-05-01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1EE69F-1D4D-46AB-99FF-95C78ADD18C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877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64958AB-0D52-4EEE-A448-3CCE42308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902" y="736009"/>
            <a:ext cx="8374742" cy="1959430"/>
          </a:xfrm>
        </p:spPr>
        <p:txBody>
          <a:bodyPr>
            <a:noAutofit/>
          </a:bodyPr>
          <a:lstStyle/>
          <a:p>
            <a:pPr algn="ctr"/>
            <a:r>
              <a:rPr lang="en-CA" sz="3800" b="1" i="1" dirty="0">
                <a:solidFill>
                  <a:srgbClr val="000000"/>
                </a:solidFill>
                <a:latin typeface="Arial Narrow" panose="020B0606020202030204" pitchFamily="34" charset="0"/>
              </a:rPr>
              <a:t>Keeping It Real:</a:t>
            </a:r>
          </a:p>
          <a:p>
            <a:pPr algn="ctr"/>
            <a:r>
              <a:rPr lang="en-CA" sz="3400" b="1" dirty="0">
                <a:solidFill>
                  <a:srgbClr val="000000"/>
                </a:solidFill>
                <a:latin typeface="Arial Narrow" panose="020B0606020202030204" pitchFamily="34" charset="0"/>
              </a:rPr>
              <a:t>What Librarians and Archivists Say About the UAlberta MLIS Practicum &amp; Practicum Students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1ECD98-32B3-44EF-9FA0-71C83A319E36}"/>
              </a:ext>
            </a:extLst>
          </p:cNvPr>
          <p:cNvSpPr txBox="1"/>
          <p:nvPr/>
        </p:nvSpPr>
        <p:spPr>
          <a:xfrm>
            <a:off x="1959526" y="3340109"/>
            <a:ext cx="5285969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600" b="1" dirty="0">
                <a:latin typeface="Arial Narrow" panose="020B0606020202030204" pitchFamily="34" charset="0"/>
              </a:rPr>
              <a:t>Alvin M. Schrader</a:t>
            </a:r>
            <a:endParaRPr lang="en-CA" sz="900" b="1" dirty="0">
              <a:latin typeface="Arial Narrow" panose="020B0606020202030204" pitchFamily="34" charset="0"/>
            </a:endParaRPr>
          </a:p>
          <a:p>
            <a:pPr algn="ctr"/>
            <a:endParaRPr lang="en-CA" sz="900" b="1" i="1" dirty="0">
              <a:latin typeface="Arial Narrow" panose="020B0606020202030204" pitchFamily="34" charset="0"/>
            </a:endParaRPr>
          </a:p>
          <a:p>
            <a:pPr algn="ctr"/>
            <a:r>
              <a:rPr lang="en-CA" sz="2200" b="1" i="1" dirty="0">
                <a:latin typeface="Arial Narrow" panose="020B0606020202030204" pitchFamily="34" charset="0"/>
              </a:rPr>
              <a:t>2018 Alberta Library Conference</a:t>
            </a:r>
          </a:p>
          <a:p>
            <a:pPr algn="ctr"/>
            <a:r>
              <a:rPr lang="en-CA" sz="2200" b="1" dirty="0">
                <a:latin typeface="Arial Narrow" panose="020B0606020202030204" pitchFamily="34" charset="0"/>
              </a:rPr>
              <a:t>Jasper, April 27, 2018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29694D-1CC7-467C-A3D7-DC682E1CC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219" y="5361003"/>
            <a:ext cx="1424940" cy="4740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D1B432-8DE7-4804-9D1A-BEF4C6CFE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249" y="5381257"/>
            <a:ext cx="1539063" cy="48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506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77AF68-8251-42B6-B056-1B026695F85D}"/>
              </a:ext>
            </a:extLst>
          </p:cNvPr>
          <p:cNvSpPr txBox="1"/>
          <p:nvPr/>
        </p:nvSpPr>
        <p:spPr>
          <a:xfrm>
            <a:off x="648071" y="318977"/>
            <a:ext cx="777683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en-CA" sz="2800" b="1" dirty="0">
                <a:latin typeface="Arial Narrow" panose="020B0606020202030204" pitchFamily="34" charset="0"/>
              </a:rPr>
              <a:t>Key Survey Findings</a:t>
            </a:r>
          </a:p>
          <a:p>
            <a:pPr marL="361950" indent="-361950" algn="ctr"/>
            <a:r>
              <a:rPr lang="en-CA" sz="2800" b="1" i="1" dirty="0">
                <a:latin typeface="Arial Narrow" panose="020B0606020202030204" pitchFamily="34" charset="0"/>
              </a:rPr>
              <a:t>Multiple Mutual Benefits of Supervising a Practicum</a:t>
            </a:r>
          </a:p>
          <a:p>
            <a:pPr marL="361950" indent="-361950" algn="ctr"/>
            <a:endParaRPr lang="en-CA" sz="900" b="1" dirty="0">
              <a:latin typeface="Arial Narrow" panose="020B0606020202030204" pitchFamily="34" charset="0"/>
            </a:endParaRPr>
          </a:p>
          <a:p>
            <a:pPr marL="361950" indent="-361950" algn="ctr"/>
            <a:r>
              <a:rPr lang="en-CA" sz="900" b="1" dirty="0">
                <a:latin typeface="Arial Narrow" panose="020B0606020202030204" pitchFamily="34" charset="0"/>
              </a:rPr>
              <a:t> </a:t>
            </a:r>
            <a:endParaRPr lang="en-CA" sz="900" b="1" i="1" dirty="0">
              <a:latin typeface="Arial Narrow" panose="020B0606020202030204" pitchFamily="34" charset="0"/>
            </a:endParaRPr>
          </a:p>
          <a:p>
            <a:pPr marL="1000125" lvl="2" indent="-277813">
              <a:buFont typeface="Wingdings" panose="05000000000000000000" pitchFamily="2" charset="2"/>
              <a:buChar char="Ø"/>
              <a:tabLst>
                <a:tab pos="265113" algn="l"/>
              </a:tabLst>
            </a:pPr>
            <a:r>
              <a:rPr lang="en-CA" sz="2400" b="1" dirty="0">
                <a:latin typeface="Arial Narrow" panose="020B0606020202030204" pitchFamily="34" charset="0"/>
              </a:rPr>
              <a:t>institutional</a:t>
            </a:r>
          </a:p>
          <a:p>
            <a:pPr lvl="0" defTabSz="179388">
              <a:tabLst>
                <a:tab pos="265113" algn="l"/>
              </a:tabLst>
            </a:pPr>
            <a:r>
              <a:rPr lang="en-CA" sz="2000" b="1" dirty="0">
                <a:latin typeface="Arial Narrow" panose="020B0606020202030204" pitchFamily="34" charset="0"/>
              </a:rPr>
              <a:t>							•	undertaking library projects and activities</a:t>
            </a:r>
          </a:p>
          <a:p>
            <a:pPr lvl="0" defTabSz="179388"/>
            <a:r>
              <a:rPr lang="en-CA" sz="2000" b="1" dirty="0">
                <a:latin typeface="Arial Narrow" panose="020B0606020202030204" pitchFamily="34" charset="0"/>
              </a:rPr>
              <a:t>							•  first-hand look at a potential new staff member</a:t>
            </a:r>
            <a:endParaRPr lang="en-CA" sz="900" b="1" dirty="0">
              <a:latin typeface="Arial Narrow" panose="020B0606020202030204" pitchFamily="34" charset="0"/>
            </a:endParaRPr>
          </a:p>
          <a:p>
            <a:pPr lvl="0" defTabSz="179388"/>
            <a:endParaRPr lang="en-CA" sz="900" b="1" dirty="0">
              <a:latin typeface="Arial Narrow" panose="020B0606020202030204" pitchFamily="34" charset="0"/>
            </a:endParaRPr>
          </a:p>
          <a:p>
            <a:pPr lvl="0" defTabSz="179388"/>
            <a:endParaRPr lang="en-CA" sz="900" b="1" dirty="0">
              <a:latin typeface="Arial Narrow" panose="020B0606020202030204" pitchFamily="34" charset="0"/>
            </a:endParaRPr>
          </a:p>
          <a:p>
            <a:pPr marL="903288" lvl="2" indent="-180975" defTabSz="314325">
              <a:buFont typeface="Wingdings" panose="05000000000000000000" pitchFamily="2" charset="2"/>
              <a:buChar char="Ø"/>
              <a:tabLst>
                <a:tab pos="265113" algn="l"/>
                <a:tab pos="446088" algn="l"/>
              </a:tabLst>
            </a:pPr>
            <a:r>
              <a:rPr lang="en-CA" sz="2400" b="1" dirty="0">
                <a:latin typeface="Arial Narrow" panose="020B0606020202030204" pitchFamily="34" charset="0"/>
              </a:rPr>
              <a:t>professional </a:t>
            </a:r>
            <a:endParaRPr lang="en-CA" sz="900" b="1" dirty="0">
              <a:latin typeface="Arial Narrow" panose="020B0606020202030204" pitchFamily="34" charset="0"/>
            </a:endParaRPr>
          </a:p>
          <a:p>
            <a:pPr defTabSz="314325">
              <a:tabLst>
                <a:tab pos="265113" algn="l"/>
                <a:tab pos="446088" algn="l"/>
              </a:tabLst>
            </a:pPr>
            <a:r>
              <a:rPr lang="en-CA" sz="2200" b="1" dirty="0">
                <a:latin typeface="Arial Narrow" panose="020B0606020202030204" pitchFamily="34" charset="0"/>
              </a:rPr>
              <a:t>					•  bringing a different perspective, with fresh eyes</a:t>
            </a:r>
          </a:p>
          <a:p>
            <a:pPr defTabSz="314325">
              <a:tabLst>
                <a:tab pos="265113" algn="l"/>
                <a:tab pos="446088" algn="l"/>
              </a:tabLst>
            </a:pPr>
            <a:r>
              <a:rPr lang="en-CA" sz="2200" b="1" dirty="0">
                <a:latin typeface="Arial Narrow" panose="020B0606020202030204" pitchFamily="34" charset="0"/>
              </a:rPr>
              <a:t>					•  gaining new knowledge, sharing knowledge, staying 							   connected</a:t>
            </a:r>
          </a:p>
          <a:p>
            <a:pPr defTabSz="314325">
              <a:tabLst>
                <a:tab pos="265113" algn="l"/>
                <a:tab pos="446088" algn="l"/>
              </a:tabLst>
            </a:pPr>
            <a:r>
              <a:rPr lang="en-CA" sz="2200" b="1" dirty="0">
                <a:latin typeface="Arial Narrow" panose="020B0606020202030204" pitchFamily="34" charset="0"/>
              </a:rPr>
              <a:t>					•  helping and mentoring new professionals</a:t>
            </a:r>
          </a:p>
          <a:p>
            <a:pPr defTabSz="314325">
              <a:tabLst>
                <a:tab pos="265113" algn="l"/>
                <a:tab pos="446088" algn="l"/>
              </a:tabLst>
            </a:pPr>
            <a:r>
              <a:rPr lang="en-CA" sz="2200" b="1" dirty="0">
                <a:latin typeface="Arial Narrow" panose="020B0606020202030204" pitchFamily="34" charset="0"/>
              </a:rPr>
              <a:t>					•  giving back to the profession, especially SLIS</a:t>
            </a:r>
          </a:p>
          <a:p>
            <a:pPr defTabSz="314325">
              <a:tabLst>
                <a:tab pos="265113" algn="l"/>
                <a:tab pos="446088" algn="l"/>
              </a:tabLst>
            </a:pPr>
            <a:r>
              <a:rPr lang="en-CA" sz="2200" b="1" dirty="0">
                <a:latin typeface="Arial Narrow" panose="020B0606020202030204" pitchFamily="34" charset="0"/>
              </a:rPr>
              <a:t>					•  building supervisory and mentoring aspects of my CV</a:t>
            </a:r>
          </a:p>
          <a:p>
            <a:pPr defTabSz="314325">
              <a:tabLst>
                <a:tab pos="265113" algn="l"/>
                <a:tab pos="446088" algn="l"/>
              </a:tabLst>
            </a:pPr>
            <a:r>
              <a:rPr lang="en-CA" sz="2200" b="1" dirty="0">
                <a:latin typeface="Arial Narrow" panose="020B0606020202030204" pitchFamily="34" charset="0"/>
              </a:rPr>
              <a:t>					•  developing team skills</a:t>
            </a:r>
          </a:p>
          <a:p>
            <a:pPr defTabSz="314325">
              <a:tabLst>
                <a:tab pos="265113" algn="l"/>
                <a:tab pos="446088" algn="l"/>
              </a:tabLst>
            </a:pPr>
            <a:r>
              <a:rPr lang="en-CA" sz="2200" b="1" dirty="0">
                <a:latin typeface="Arial Narrow" panose="020B0606020202030204" pitchFamily="34" charset="0"/>
              </a:rPr>
              <a:t>	 				•  making lasting professional connections </a:t>
            </a:r>
          </a:p>
        </p:txBody>
      </p:sp>
    </p:spTree>
    <p:extLst>
      <p:ext uri="{BB962C8B-B14F-4D97-AF65-F5344CB8AC3E}">
        <p14:creationId xmlns:p14="http://schemas.microsoft.com/office/powerpoint/2010/main" val="3446799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77AF68-8251-42B6-B056-1B026695F85D}"/>
              </a:ext>
            </a:extLst>
          </p:cNvPr>
          <p:cNvSpPr txBox="1"/>
          <p:nvPr/>
        </p:nvSpPr>
        <p:spPr>
          <a:xfrm>
            <a:off x="972827" y="160588"/>
            <a:ext cx="719824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en-CA" sz="2800" b="1" dirty="0">
                <a:latin typeface="Arial Narrow" panose="020B0606020202030204" pitchFamily="34" charset="0"/>
              </a:rPr>
              <a:t>References</a:t>
            </a:r>
            <a:endParaRPr lang="en-CA" sz="900" b="1" dirty="0">
              <a:latin typeface="Arial Narrow" panose="020B0606020202030204" pitchFamily="34" charset="0"/>
            </a:endParaRPr>
          </a:p>
          <a:p>
            <a:pPr marL="361950" indent="-361950" algn="ctr"/>
            <a:endParaRPr lang="en-CA" sz="900" b="1" dirty="0">
              <a:latin typeface="Arial Narrow" panose="020B0606020202030204" pitchFamily="34" charset="0"/>
            </a:endParaRPr>
          </a:p>
          <a:p>
            <a:pPr marL="361950" indent="-361950"/>
            <a:r>
              <a:rPr lang="en-CA" sz="2200" b="1" dirty="0">
                <a:latin typeface="Arial Narrow" panose="020B0606020202030204" pitchFamily="34" charset="0"/>
              </a:rPr>
              <a:t>Alvin M. Schrader (2008). “Hitchhiking across Cultures from the Classroom to the Workplace</a:t>
            </a:r>
            <a:r>
              <a:rPr lang="en-CA" b="1" dirty="0">
                <a:latin typeface="Arial Narrow" panose="020B0606020202030204" pitchFamily="34" charset="0"/>
              </a:rPr>
              <a:t>.” </a:t>
            </a:r>
            <a:r>
              <a:rPr lang="en-CA" b="1" i="1" dirty="0">
                <a:latin typeface="Arial Narrow" panose="020B0606020202030204" pitchFamily="34" charset="0"/>
              </a:rPr>
              <a:t>Feliciter</a:t>
            </a:r>
            <a:r>
              <a:rPr lang="en-CA" b="1" dirty="0">
                <a:latin typeface="Arial Narrow" panose="020B0606020202030204" pitchFamily="34" charset="0"/>
              </a:rPr>
              <a:t> 54(2):43-46.</a:t>
            </a:r>
          </a:p>
          <a:p>
            <a:pPr marL="361950" indent="-361950"/>
            <a:endParaRPr lang="en-CA" sz="900" b="1" dirty="0">
              <a:latin typeface="Arial Narrow" panose="020B0606020202030204" pitchFamily="34" charset="0"/>
            </a:endParaRPr>
          </a:p>
          <a:p>
            <a:pPr marL="361950" indent="-361950"/>
            <a:r>
              <a:rPr lang="en-CA" sz="2200" b="1" dirty="0">
                <a:latin typeface="Arial Narrow" panose="020B0606020202030204" pitchFamily="34" charset="0"/>
              </a:rPr>
              <a:t>Alvin M. Schrader [with a journal contribution by Anwen Burk] (2012). "School to Work Transitions: Hitchhiking Across Cultures." </a:t>
            </a:r>
            <a:r>
              <a:rPr lang="en-CA" b="1" dirty="0">
                <a:latin typeface="Arial Narrow" panose="020B0606020202030204" pitchFamily="34" charset="0"/>
              </a:rPr>
              <a:t>In: </a:t>
            </a:r>
            <a:r>
              <a:rPr lang="en-CA" b="1" i="1" dirty="0">
                <a:latin typeface="Arial Narrow" panose="020B0606020202030204" pitchFamily="34" charset="0"/>
              </a:rPr>
              <a:t>The Future is Now: Responses to the 8Rs Canadian Library Human Resources Study</a:t>
            </a:r>
            <a:r>
              <a:rPr lang="en-CA" b="1" dirty="0">
                <a:latin typeface="Arial Narrow" panose="020B0606020202030204" pitchFamily="34" charset="0"/>
              </a:rPr>
              <a:t>. Eds. Kathleen De Long and Allison Sivak (Canadian Library Association, Ottawa, Ont.):4-28. Available at URLhttp://www.ls.ualberta.ca/8rs/8rs-future-is%20now.pdf</a:t>
            </a:r>
          </a:p>
          <a:p>
            <a:pPr marL="361950" indent="-361950"/>
            <a:endParaRPr lang="en-CA" sz="900" b="1" dirty="0">
              <a:latin typeface="Arial Narrow" panose="020B0606020202030204" pitchFamily="34" charset="0"/>
            </a:endParaRPr>
          </a:p>
          <a:p>
            <a:pPr marL="361950" indent="-361950"/>
            <a:r>
              <a:rPr lang="en-CA" sz="2200" b="1" dirty="0">
                <a:latin typeface="Arial Narrow" panose="020B0606020202030204" pitchFamily="34" charset="0"/>
              </a:rPr>
              <a:t>Alvin M. Schrader (2017). “Survey of Practicum Supervisors in the MLIS Program, 2015-2017.” </a:t>
            </a:r>
            <a:r>
              <a:rPr lang="en-CA" b="1" dirty="0">
                <a:latin typeface="Arial Narrow" panose="020B0606020202030204" pitchFamily="34" charset="0"/>
              </a:rPr>
              <a:t>Available at URL https://cloudfront.ualberta.ca/-/media/education/slis/documents/accreditation/supervisor-survey-2015-2017.pdf </a:t>
            </a:r>
            <a:endParaRPr lang="en-CA" sz="900" b="1" dirty="0">
              <a:latin typeface="Arial Narrow" panose="020B0606020202030204" pitchFamily="34" charset="0"/>
            </a:endParaRPr>
          </a:p>
          <a:p>
            <a:pPr marL="361950" indent="-361950"/>
            <a:endParaRPr lang="en-CA" sz="900" b="1" dirty="0">
              <a:latin typeface="Arial Narrow" panose="020B0606020202030204" pitchFamily="34" charset="0"/>
            </a:endParaRPr>
          </a:p>
          <a:p>
            <a:pPr marL="361950" indent="-361950"/>
            <a:r>
              <a:rPr lang="en-CA" sz="2200" b="1" dirty="0">
                <a:latin typeface="Arial Narrow" panose="020B0606020202030204" pitchFamily="34" charset="0"/>
              </a:rPr>
              <a:t>University of Alberta Practicum. “LIS 590: Practicum On-campus and Online.” </a:t>
            </a:r>
            <a:r>
              <a:rPr lang="en-CA" b="1" dirty="0">
                <a:latin typeface="Arial Narrow" panose="020B0606020202030204" pitchFamily="34" charset="0"/>
              </a:rPr>
              <a:t>Available at URL https://www.ualberta.ca/school-of-library-and-information-studies/courses/on-campus-graduate-courses/lis-590-outline</a:t>
            </a:r>
          </a:p>
        </p:txBody>
      </p:sp>
    </p:spTree>
    <p:extLst>
      <p:ext uri="{BB962C8B-B14F-4D97-AF65-F5344CB8AC3E}">
        <p14:creationId xmlns:p14="http://schemas.microsoft.com/office/powerpoint/2010/main" val="3488892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77AF68-8251-42B6-B056-1B026695F85D}"/>
              </a:ext>
            </a:extLst>
          </p:cNvPr>
          <p:cNvSpPr txBox="1"/>
          <p:nvPr/>
        </p:nvSpPr>
        <p:spPr>
          <a:xfrm>
            <a:off x="999460" y="133593"/>
            <a:ext cx="719824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en-CA" sz="2400" b="1" dirty="0">
                <a:latin typeface="Arial Narrow" panose="020B0606020202030204" pitchFamily="34" charset="0"/>
              </a:rPr>
              <a:t>Additional References</a:t>
            </a:r>
            <a:endParaRPr lang="en-CA" sz="900" b="1" dirty="0">
              <a:latin typeface="Arial Narrow" panose="020B0606020202030204" pitchFamily="34" charset="0"/>
            </a:endParaRPr>
          </a:p>
          <a:p>
            <a:pPr marL="361950" indent="-361950" algn="ctr"/>
            <a:endParaRPr lang="en-CA" sz="900" b="1" dirty="0">
              <a:latin typeface="Arial Narrow" panose="020B0606020202030204" pitchFamily="34" charset="0"/>
            </a:endParaRPr>
          </a:p>
          <a:p>
            <a:pPr marL="361950" indent="-361950"/>
            <a:r>
              <a:rPr lang="en-CA" sz="1600" b="1" dirty="0">
                <a:latin typeface="Arial Narrow" panose="020B0606020202030204" pitchFamily="34" charset="0"/>
              </a:rPr>
              <a:t>American Library Association (2009). “Core Competences of Librarianship.” </a:t>
            </a:r>
            <a:r>
              <a:rPr lang="en-CA" sz="1400" b="1" dirty="0">
                <a:latin typeface="Arial Narrow" panose="020B0606020202030204" pitchFamily="34" charset="0"/>
              </a:rPr>
              <a:t>Available at http://www.ala.org/educationcareers/sites/ala.org.educationcareers/files/content/careers/corecomp/corecompetences/finalcorecompstat09.pdf</a:t>
            </a:r>
          </a:p>
          <a:p>
            <a:pPr marL="361950" indent="-361950"/>
            <a:r>
              <a:rPr lang="en-CA" sz="1600" b="1" dirty="0">
                <a:latin typeface="Arial Narrow" panose="020B0606020202030204" pitchFamily="34" charset="0"/>
              </a:rPr>
              <a:t>Lopatovska, Irene, and Hilary Baribeau (2017). “What Information Professionals Need to Know: Job Ads Analysis</a:t>
            </a:r>
            <a:r>
              <a:rPr lang="en-CA" sz="1400" b="1" dirty="0">
                <a:latin typeface="Arial Narrow" panose="020B0606020202030204" pitchFamily="34" charset="0"/>
              </a:rPr>
              <a:t>.” </a:t>
            </a:r>
            <a:r>
              <a:rPr lang="en-CA" sz="1400" b="1" i="1" dirty="0">
                <a:latin typeface="Arial Narrow" panose="020B0606020202030204" pitchFamily="34" charset="0"/>
              </a:rPr>
              <a:t>Proceedings of the Association for Information Science and Technology</a:t>
            </a:r>
            <a:r>
              <a:rPr lang="en-CA" sz="1400" b="1" dirty="0">
                <a:latin typeface="Arial Narrow" panose="020B0606020202030204" pitchFamily="34" charset="0"/>
              </a:rPr>
              <a:t>, Washington, DC, 2017, pp. 747-749. Available at https://onlinelibrary.wiley.com/doi/abs/10.1002/pra2.2017.14505401141</a:t>
            </a:r>
          </a:p>
          <a:p>
            <a:pPr marL="361950" indent="-361950"/>
            <a:r>
              <a:rPr lang="en-CA" sz="1600" b="1" dirty="0">
                <a:latin typeface="Arial Narrow" panose="020B0606020202030204" pitchFamily="34" charset="0"/>
              </a:rPr>
              <a:t>Moran, Barbara B., Claudia J. Morner, and Robert. D. Stueart (2018).</a:t>
            </a:r>
            <a:r>
              <a:rPr lang="en-CA" sz="1600" b="1" i="1" dirty="0">
                <a:latin typeface="Arial Narrow" panose="020B0606020202030204" pitchFamily="34" charset="0"/>
              </a:rPr>
              <a:t> Library and Information Center Management. </a:t>
            </a:r>
            <a:r>
              <a:rPr lang="en-CA" sz="1400" b="1" dirty="0">
                <a:latin typeface="Arial Narrow" panose="020B0606020202030204" pitchFamily="34" charset="0"/>
              </a:rPr>
              <a:t>Libraries Unlimited, Santa Barbara, CA., 9</a:t>
            </a:r>
            <a:r>
              <a:rPr lang="en-CA" sz="1400" b="1" baseline="30000" dirty="0">
                <a:latin typeface="Arial Narrow" panose="020B0606020202030204" pitchFamily="34" charset="0"/>
              </a:rPr>
              <a:t>th</a:t>
            </a:r>
            <a:r>
              <a:rPr lang="en-CA" sz="1400" b="1" dirty="0">
                <a:latin typeface="Arial Narrow" panose="020B0606020202030204" pitchFamily="34" charset="0"/>
              </a:rPr>
              <a:t> ed</a:t>
            </a:r>
            <a:r>
              <a:rPr lang="en-CA" sz="1600" b="1" dirty="0">
                <a:latin typeface="Arial Narrow" panose="020B0606020202030204" pitchFamily="34" charset="0"/>
              </a:rPr>
              <a:t>.</a:t>
            </a:r>
          </a:p>
          <a:p>
            <a:pPr marL="361950" indent="-361950"/>
            <a:r>
              <a:rPr lang="en-CA" sz="1600" b="1" dirty="0">
                <a:latin typeface="Arial Narrow" panose="020B0606020202030204" pitchFamily="34" charset="0"/>
              </a:rPr>
              <a:t>Northouse, Peter G. (2007). </a:t>
            </a:r>
            <a:r>
              <a:rPr lang="en-CA" sz="1600" b="1" i="1" dirty="0">
                <a:latin typeface="Arial Narrow" panose="020B0606020202030204" pitchFamily="34" charset="0"/>
              </a:rPr>
              <a:t>Leadership: Theory and Practice.</a:t>
            </a:r>
            <a:r>
              <a:rPr lang="en-CA" sz="1600" b="1" dirty="0">
                <a:latin typeface="Arial Narrow" panose="020B0606020202030204" pitchFamily="34" charset="0"/>
              </a:rPr>
              <a:t> </a:t>
            </a:r>
            <a:r>
              <a:rPr lang="en-CA" sz="1400" b="1" dirty="0">
                <a:latin typeface="Arial Narrow" panose="020B0606020202030204" pitchFamily="34" charset="0"/>
              </a:rPr>
              <a:t>SAGE Publications, Thousand Oaks, CA, 4th ed.</a:t>
            </a:r>
          </a:p>
          <a:p>
            <a:pPr marL="361950" indent="-361950"/>
            <a:r>
              <a:rPr lang="en-CA" sz="1600" b="1" dirty="0">
                <a:latin typeface="Arial Narrow" panose="020B0606020202030204" pitchFamily="34" charset="0"/>
              </a:rPr>
              <a:t>Oud, Joanne (2005). "Jumping into the Deep End: Training for New Academic Librarians." </a:t>
            </a:r>
            <a:r>
              <a:rPr lang="en-CA" sz="1400" b="1" i="1" dirty="0">
                <a:latin typeface="Arial Narrow" panose="020B0606020202030204" pitchFamily="34" charset="0"/>
              </a:rPr>
              <a:t>Feliciter</a:t>
            </a:r>
            <a:r>
              <a:rPr lang="en-CA" sz="1400" b="1" dirty="0">
                <a:latin typeface="Arial Narrow" panose="020B0606020202030204" pitchFamily="34" charset="0"/>
              </a:rPr>
              <a:t> 51(2):86-88. Available at http://login.ezproxy.library.ualberta.ca/login?url=http://search.ebscohost.com/login.aspx?direct=true&amp;db=rch&amp;AN=16971909&amp;site=eds-live&amp;scope=site</a:t>
            </a:r>
          </a:p>
          <a:p>
            <a:pPr marL="361950" indent="-361950"/>
            <a:r>
              <a:rPr lang="en-CA" sz="1600" b="1" dirty="0">
                <a:latin typeface="Arial Narrow" panose="020B0606020202030204" pitchFamily="34" charset="0"/>
              </a:rPr>
              <a:t>Oud, Joanne (2008). “Adjusting to the Workplace: Transitions Faced by New Academic Librarians.” </a:t>
            </a:r>
            <a:r>
              <a:rPr lang="en-CA" sz="1400" b="1" i="1" dirty="0">
                <a:latin typeface="Arial Narrow" panose="020B0606020202030204" pitchFamily="34" charset="0"/>
              </a:rPr>
              <a:t>College &amp; Research Libraries </a:t>
            </a:r>
            <a:r>
              <a:rPr lang="en-CA" sz="1400" b="1" dirty="0">
                <a:latin typeface="Arial Narrow" panose="020B0606020202030204" pitchFamily="34" charset="0"/>
              </a:rPr>
              <a:t>69.3:252-267. Available at http://crl.acrl.org/content/69/3/252.full.pdf+html</a:t>
            </a:r>
          </a:p>
          <a:p>
            <a:pPr marL="361950" indent="-361950"/>
            <a:r>
              <a:rPr lang="en-CA" sz="1600" b="1" dirty="0">
                <a:latin typeface="Arial Narrow" panose="020B0606020202030204" pitchFamily="34" charset="0"/>
              </a:rPr>
              <a:t>Samier, Eugenie (2005). “Toward Public Administration as a Humanities Discipline: A Humanistic Manifesto.” </a:t>
            </a:r>
            <a:r>
              <a:rPr lang="en-CA" sz="1400" b="1" i="1" dirty="0">
                <a:latin typeface="Arial Narrow" panose="020B0606020202030204" pitchFamily="34" charset="0"/>
              </a:rPr>
              <a:t>Halduskultuur [Administrative culture]</a:t>
            </a:r>
            <a:r>
              <a:rPr lang="en-CA" sz="1400" b="1" dirty="0">
                <a:latin typeface="Arial Narrow" panose="020B0606020202030204" pitchFamily="34" charset="0"/>
              </a:rPr>
              <a:t> 6:6-59.</a:t>
            </a:r>
          </a:p>
          <a:p>
            <a:pPr marL="361950" indent="-361950"/>
            <a:r>
              <a:rPr lang="en-CA" sz="1600" b="1" dirty="0">
                <a:latin typeface="Arial Narrow" panose="020B0606020202030204" pitchFamily="34" charset="0"/>
              </a:rPr>
              <a:t>Samier, Eugenie (2005). “Toward a Weberian Public Administration</a:t>
            </a:r>
            <a:r>
              <a:rPr lang="en-CA" sz="1600" b="1">
                <a:latin typeface="Arial Narrow" panose="020B0606020202030204" pitchFamily="34" charset="0"/>
              </a:rPr>
              <a:t>: The </a:t>
            </a:r>
            <a:r>
              <a:rPr lang="en-CA" sz="1600" b="1" dirty="0">
                <a:latin typeface="Arial Narrow" panose="020B0606020202030204" pitchFamily="34" charset="0"/>
              </a:rPr>
              <a:t>Infinite Web of History, Values, </a:t>
            </a:r>
            <a:r>
              <a:rPr lang="en-CA" sz="1600" b="1">
                <a:latin typeface="Arial Narrow" panose="020B0606020202030204" pitchFamily="34" charset="0"/>
              </a:rPr>
              <a:t>and Authority </a:t>
            </a:r>
            <a:r>
              <a:rPr lang="en-CA" sz="1600" b="1" dirty="0">
                <a:latin typeface="Arial Narrow" panose="020B0606020202030204" pitchFamily="34" charset="0"/>
              </a:rPr>
              <a:t>in Administrative Mentalities.” </a:t>
            </a:r>
            <a:r>
              <a:rPr lang="en-CA" sz="1400" b="1" i="1" dirty="0">
                <a:latin typeface="Arial Narrow" panose="020B0606020202030204" pitchFamily="34" charset="0"/>
              </a:rPr>
              <a:t>Halduskultuur [Administrative culture]</a:t>
            </a:r>
            <a:r>
              <a:rPr lang="en-CA" sz="1400" b="1" dirty="0">
                <a:latin typeface="Arial Narrow" panose="020B0606020202030204" pitchFamily="34" charset="0"/>
              </a:rPr>
              <a:t> 6:60-93.</a:t>
            </a:r>
          </a:p>
          <a:p>
            <a:pPr marL="361950" indent="-361950"/>
            <a:r>
              <a:rPr lang="en-CA" sz="1600" b="1" dirty="0">
                <a:latin typeface="Arial Narrow" panose="020B0606020202030204" pitchFamily="34" charset="0"/>
              </a:rPr>
              <a:t>Special Libraries Association. (2016). “Competencies for Information Professionals.” </a:t>
            </a:r>
            <a:r>
              <a:rPr lang="en-CA" sz="1400" b="1" dirty="0">
                <a:latin typeface="Arial Narrow" panose="020B0606020202030204" pitchFamily="34" charset="0"/>
              </a:rPr>
              <a:t>Available at https://www.sla.org/about-sla/competencies/</a:t>
            </a:r>
          </a:p>
        </p:txBody>
      </p:sp>
    </p:spTree>
    <p:extLst>
      <p:ext uri="{BB962C8B-B14F-4D97-AF65-F5344CB8AC3E}">
        <p14:creationId xmlns:p14="http://schemas.microsoft.com/office/powerpoint/2010/main" val="129663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38064D-DD66-4434-B806-1D041AD4ACA9}"/>
              </a:ext>
            </a:extLst>
          </p:cNvPr>
          <p:cNvSpPr txBox="1"/>
          <p:nvPr/>
        </p:nvSpPr>
        <p:spPr>
          <a:xfrm>
            <a:off x="3391786" y="1499191"/>
            <a:ext cx="23599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9689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5210D8-1CD1-4AA9-9B45-6714E852FBF7}"/>
              </a:ext>
            </a:extLst>
          </p:cNvPr>
          <p:cNvSpPr txBox="1"/>
          <p:nvPr/>
        </p:nvSpPr>
        <p:spPr>
          <a:xfrm>
            <a:off x="1003178" y="324346"/>
            <a:ext cx="738622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latin typeface="Arial Narrow" panose="020B0606020202030204" pitchFamily="34" charset="0"/>
                <a:cs typeface="Arial" panose="020B0604020202020204" pitchFamily="34" charset="0"/>
              </a:rPr>
              <a:t>The Indivisible Prism of Self-leadership</a:t>
            </a:r>
            <a:endParaRPr lang="en-CA" sz="9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900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endParaRPr lang="en-CA" sz="9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46088" indent="-265113">
              <a:buFont typeface="Arial" panose="020B0604020202020204" pitchFamily="34" charset="0"/>
              <a:buChar char="•"/>
            </a:pPr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self-awareness, self-reflection, self-evaluation, self-understanding</a:t>
            </a:r>
          </a:p>
          <a:p>
            <a:pPr marL="446088" indent="-265113">
              <a:buFont typeface="Arial" panose="020B0604020202020204" pitchFamily="34" charset="0"/>
              <a:buChar char="•"/>
            </a:pPr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self-direction, self-motivation, self-management</a:t>
            </a:r>
          </a:p>
          <a:p>
            <a:pPr marL="446088" indent="-265113">
              <a:buFont typeface="Arial" panose="020B0604020202020204" pitchFamily="34" charset="0"/>
              <a:buChar char="•"/>
            </a:pPr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self-presentation and public speaking</a:t>
            </a:r>
          </a:p>
          <a:p>
            <a:pPr marL="446088" indent="-265113">
              <a:buFont typeface="Arial" panose="020B0604020202020204" pitchFamily="34" charset="0"/>
              <a:buChar char="•"/>
            </a:pPr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empathic listening and interpersonal communication</a:t>
            </a:r>
          </a:p>
          <a:p>
            <a:pPr marL="446088" indent="-265113">
              <a:buFont typeface="Arial" panose="020B0604020202020204" pitchFamily="34" charset="0"/>
              <a:buChar char="•"/>
            </a:pPr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relationship-building and networking</a:t>
            </a:r>
          </a:p>
          <a:p>
            <a:pPr marL="446088" indent="-265113">
              <a:buFont typeface="Arial" panose="020B0604020202020204" pitchFamily="34" charset="0"/>
              <a:buChar char="•"/>
            </a:pPr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teamwork and collaboration</a:t>
            </a:r>
          </a:p>
          <a:p>
            <a:pPr marL="446088" indent="-265113">
              <a:buFont typeface="Arial" panose="020B0604020202020204" pitchFamily="34" charset="0"/>
              <a:buChar char="•"/>
            </a:pPr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change management </a:t>
            </a:r>
            <a:r>
              <a:rPr lang="en-CA" sz="2400" b="1">
                <a:latin typeface="Arial Narrow" panose="020B0606020202030204" pitchFamily="34" charset="0"/>
                <a:cs typeface="Arial" panose="020B0604020202020204" pitchFamily="34" charset="0"/>
              </a:rPr>
              <a:t>and dispute </a:t>
            </a:r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resolution</a:t>
            </a:r>
          </a:p>
          <a:p>
            <a:pPr marL="446088" indent="-265113">
              <a:buFont typeface="Arial" panose="020B0604020202020204" pitchFamily="34" charset="0"/>
              <a:buChar char="•"/>
            </a:pPr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“reading” organizational culture and dynamics – </a:t>
            </a:r>
            <a:r>
              <a:rPr lang="en-CA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sensing and absorbing tacit knowledge about workplace vision and values, mission, priorities, hierarchy, interpersonal relationships, influence networks, teamwork, planning, and decision-making</a:t>
            </a:r>
          </a:p>
          <a:p>
            <a:pPr marL="446088" indent="-265113">
              <a:buFont typeface="Arial" panose="020B0604020202020204" pitchFamily="34" charset="0"/>
              <a:buChar char="•"/>
            </a:pPr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ethical and principled character, authenticity, integrity, passion, commitment</a:t>
            </a:r>
          </a:p>
        </p:txBody>
      </p:sp>
    </p:spTree>
    <p:extLst>
      <p:ext uri="{BB962C8B-B14F-4D97-AF65-F5344CB8AC3E}">
        <p14:creationId xmlns:p14="http://schemas.microsoft.com/office/powerpoint/2010/main" val="408999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5210D8-1CD1-4AA9-9B45-6714E852FBF7}"/>
              </a:ext>
            </a:extLst>
          </p:cNvPr>
          <p:cNvSpPr txBox="1"/>
          <p:nvPr/>
        </p:nvSpPr>
        <p:spPr>
          <a:xfrm>
            <a:off x="1222744" y="574159"/>
            <a:ext cx="6698512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latin typeface="Arial Narrow" panose="020B0606020202030204" pitchFamily="34" charset="0"/>
                <a:cs typeface="Arial" panose="020B0604020202020204" pitchFamily="34" charset="0"/>
              </a:rPr>
              <a:t>Intensities of Transition</a:t>
            </a:r>
            <a:endParaRPr lang="en-CA" sz="9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900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endParaRPr lang="en-CA" sz="9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CA" sz="9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defTabSz="388938"/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en-CA" sz="2400" b="1" i="1" dirty="0"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en-CA" sz="2800" b="1" i="1" dirty="0">
                <a:latin typeface="Arial Narrow" panose="020B0606020202030204" pitchFamily="34" charset="0"/>
                <a:cs typeface="Arial" panose="020B0604020202020204" pitchFamily="34" charset="0"/>
              </a:rPr>
              <a:t>Endings  		</a:t>
            </a:r>
            <a:r>
              <a:rPr lang="en-CA" sz="2800" b="1" i="1" dirty="0">
                <a:latin typeface="Arial Narrow" panose="020B0606020202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			Beginnings</a:t>
            </a:r>
          </a:p>
          <a:p>
            <a:pPr algn="ctr"/>
            <a:endParaRPr lang="en-CA" sz="2400" b="1" dirty="0">
              <a:latin typeface="Arial Narrow" panose="020B0606020202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defTabSz="390525"/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			sadness 				anxiety						depression 								confusion	</a:t>
            </a:r>
          </a:p>
          <a:p>
            <a:pPr defTabSz="390525"/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				resistance 			overwhelmed</a:t>
            </a:r>
          </a:p>
          <a:p>
            <a:pPr defTabSz="390525"/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		resignation						frustration</a:t>
            </a:r>
          </a:p>
          <a:p>
            <a:pPr defTabSz="390525"/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			letting go								optimism</a:t>
            </a:r>
          </a:p>
          <a:p>
            <a:pPr defTabSz="390525"/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								forward-looking</a:t>
            </a:r>
          </a:p>
          <a:p>
            <a:pPr defTabSz="390525"/>
            <a:r>
              <a:rPr lang="en-CA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											anticipation</a:t>
            </a:r>
          </a:p>
          <a:p>
            <a:endParaRPr lang="en-CA" sz="2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8698F2C7-F8A6-48DF-ADC5-5AEE9761F9CA}"/>
              </a:ext>
            </a:extLst>
          </p:cNvPr>
          <p:cNvSpPr/>
          <p:nvPr/>
        </p:nvSpPr>
        <p:spPr>
          <a:xfrm>
            <a:off x="3817089" y="1754372"/>
            <a:ext cx="1216152" cy="1869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882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A5C657-31E2-46BB-85BB-FF9627E35768}"/>
              </a:ext>
            </a:extLst>
          </p:cNvPr>
          <p:cNvSpPr/>
          <p:nvPr/>
        </p:nvSpPr>
        <p:spPr>
          <a:xfrm>
            <a:off x="1233996" y="860911"/>
            <a:ext cx="7013360" cy="517590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excited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excited!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really excited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excitement!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excited and nervous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excited but a little bit nervous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settled and excited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en-CA" sz="900" b="1" i="1" dirty="0">
              <a:latin typeface="Arial Narrow" panose="020B060602020203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eager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curious and very eager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exceptionally eager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en-CA" sz="900" b="1" i="1" dirty="0">
              <a:latin typeface="Arial Narrow" panose="020B060602020203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nervous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nervous!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jittery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jittery!</a:t>
            </a:r>
          </a:p>
          <a:p>
            <a:endParaRPr lang="en-CA" sz="900" b="1" i="1" dirty="0">
              <a:latin typeface="Arial Narrow" panose="020B060602020203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a bit uncertain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a little bit nervous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en-CA" sz="900" b="1" i="1" dirty="0">
              <a:latin typeface="Arial Narrow" panose="020B060602020203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endParaRPr lang="en-CA" sz="900" b="1" i="1" dirty="0">
              <a:latin typeface="Arial Narrow" panose="020B060602020203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anxious!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anxiousipation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anticipation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filled with anticipation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en-CA" sz="900" b="1" i="1" dirty="0">
              <a:latin typeface="Arial Narrow" panose="020B060602020203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energized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enthusiastic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inspired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gratitude!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looking forward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a great opportunity!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thrilled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thrilled!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optimistic!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very positive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I can't wait to start!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en-CA" sz="900" b="1" i="1" dirty="0">
              <a:latin typeface="Arial Narrow" panose="020B060602020203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CA" b="1" i="1" dirty="0">
                <a:latin typeface="Arial Narrow" panose="020B0606020202030204" pitchFamily="34" charset="0"/>
              </a:rPr>
              <a:t>I think we’ll be coming out with some great experiences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77AF68-8251-42B6-B056-1B026695F85D}"/>
              </a:ext>
            </a:extLst>
          </p:cNvPr>
          <p:cNvSpPr txBox="1"/>
          <p:nvPr/>
        </p:nvSpPr>
        <p:spPr>
          <a:xfrm>
            <a:off x="393405" y="159487"/>
            <a:ext cx="83997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b="1" dirty="0">
                <a:latin typeface="Arial Narrow" panose="020B0606020202030204" pitchFamily="34" charset="0"/>
              </a:rPr>
              <a:t>What students said, “in a word,” about starting their Practicum:</a:t>
            </a:r>
          </a:p>
        </p:txBody>
      </p:sp>
    </p:spTree>
    <p:extLst>
      <p:ext uri="{BB962C8B-B14F-4D97-AF65-F5344CB8AC3E}">
        <p14:creationId xmlns:p14="http://schemas.microsoft.com/office/powerpoint/2010/main" val="2187197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A5C657-31E2-46BB-85BB-FF9627E35768}"/>
              </a:ext>
            </a:extLst>
          </p:cNvPr>
          <p:cNvSpPr/>
          <p:nvPr/>
        </p:nvSpPr>
        <p:spPr>
          <a:xfrm>
            <a:off x="754911" y="1687381"/>
            <a:ext cx="8261497" cy="313932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CA" sz="2200" b="1" dirty="0">
                <a:latin typeface="Arial Narrow" panose="020B0606020202030204" pitchFamily="34" charset="0"/>
              </a:rPr>
              <a:t>~  hierarchy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social complexity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relationship management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tacit knowledge, tacit learning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verbal communication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supervisory relationship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emotional intelligence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collaboration and teamwork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workflow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service delivery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holistic performance appraisal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multiple roles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decision-making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supervision, delegation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organizational alignment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personal initiative, engagement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lifelong learning</a:t>
            </a:r>
          </a:p>
          <a:p>
            <a:r>
              <a:rPr lang="en-CA" sz="2200" b="1" dirty="0">
                <a:latin typeface="Arial Narrow" panose="020B0606020202030204" pitchFamily="34" charset="0"/>
              </a:rPr>
              <a:t>~  lexicon of organizational culture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77AF68-8251-42B6-B056-1B026695F85D}"/>
              </a:ext>
            </a:extLst>
          </p:cNvPr>
          <p:cNvSpPr txBox="1"/>
          <p:nvPr/>
        </p:nvSpPr>
        <p:spPr>
          <a:xfrm>
            <a:off x="393405" y="464287"/>
            <a:ext cx="83997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b="1" dirty="0">
                <a:latin typeface="Arial Narrow" panose="020B0606020202030204" pitchFamily="34" charset="0"/>
              </a:rPr>
              <a:t>Differences between the Cultures of  </a:t>
            </a:r>
          </a:p>
          <a:p>
            <a:pPr algn="ctr"/>
            <a:r>
              <a:rPr lang="en-CA" sz="3000" b="1" dirty="0">
                <a:latin typeface="Arial Narrow" panose="020B0606020202030204" pitchFamily="34" charset="0"/>
              </a:rPr>
              <a:t>Classroom and Workplace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4ED32F-1707-4810-A891-3DD62F204781}"/>
              </a:ext>
            </a:extLst>
          </p:cNvPr>
          <p:cNvSpPr txBox="1"/>
          <p:nvPr/>
        </p:nvSpPr>
        <p:spPr>
          <a:xfrm>
            <a:off x="2264230" y="5283199"/>
            <a:ext cx="468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latin typeface="Arial Narrow" panose="020B0606020202030204" pitchFamily="34" charset="0"/>
              </a:rPr>
              <a:t>~ payment for time and services</a:t>
            </a:r>
          </a:p>
        </p:txBody>
      </p:sp>
    </p:spTree>
    <p:extLst>
      <p:ext uri="{BB962C8B-B14F-4D97-AF65-F5344CB8AC3E}">
        <p14:creationId xmlns:p14="http://schemas.microsoft.com/office/powerpoint/2010/main" val="325168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77AF68-8251-42B6-B056-1B026695F85D}"/>
              </a:ext>
            </a:extLst>
          </p:cNvPr>
          <p:cNvSpPr txBox="1"/>
          <p:nvPr/>
        </p:nvSpPr>
        <p:spPr>
          <a:xfrm>
            <a:off x="1136343" y="853049"/>
            <a:ext cx="69245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latin typeface="Arial Narrow" panose="020B0606020202030204" pitchFamily="34" charset="0"/>
              </a:rPr>
              <a:t>The UAlberta MLIS Leadership Practicum</a:t>
            </a:r>
          </a:p>
          <a:p>
            <a:pPr algn="ctr"/>
            <a:r>
              <a:rPr lang="en-CA" sz="2600" b="1" dirty="0">
                <a:latin typeface="Arial Narrow" panose="020B0606020202030204" pitchFamily="34" charset="0"/>
              </a:rPr>
              <a:t>Pedagogy Focus and Approach</a:t>
            </a:r>
          </a:p>
          <a:p>
            <a:endParaRPr lang="en-CA" sz="900" b="1" dirty="0">
              <a:latin typeface="Arial Narrow" panose="020B0606020202030204" pitchFamily="34" charset="0"/>
            </a:endParaRPr>
          </a:p>
          <a:p>
            <a:endParaRPr lang="en-CA" sz="900" b="1" dirty="0">
              <a:latin typeface="Arial Narrow" panose="020B0606020202030204" pitchFamily="34" charset="0"/>
            </a:endParaRPr>
          </a:p>
          <a:p>
            <a:endParaRPr lang="en-CA" sz="900" b="1" dirty="0">
              <a:latin typeface="Arial Narrow" panose="020B0606020202030204" pitchFamily="34" charset="0"/>
            </a:endParaRPr>
          </a:p>
          <a:p>
            <a:endParaRPr lang="en-CA" sz="900" b="1" dirty="0">
              <a:latin typeface="Arial Narrow" panose="020B0606020202030204" pitchFamily="34" charset="0"/>
            </a:endParaRPr>
          </a:p>
          <a:p>
            <a:pPr algn="ctr"/>
            <a:r>
              <a:rPr lang="en-CA" sz="2800" b="1" i="1" dirty="0">
                <a:latin typeface="Arial Narrow" panose="020B0606020202030204" pitchFamily="34" charset="0"/>
              </a:rPr>
              <a:t>A leadership experience </a:t>
            </a:r>
            <a:endParaRPr lang="en-CA" sz="900" b="1" i="1" dirty="0">
              <a:latin typeface="Arial Narrow" panose="020B0606020202030204" pitchFamily="34" charset="0"/>
            </a:endParaRPr>
          </a:p>
          <a:p>
            <a:pPr algn="ctr"/>
            <a:endParaRPr lang="en-CA" sz="900" b="1" i="1" dirty="0">
              <a:latin typeface="Arial Narrow" panose="020B0606020202030204" pitchFamily="34" charset="0"/>
            </a:endParaRPr>
          </a:p>
          <a:p>
            <a:pPr algn="ctr"/>
            <a:r>
              <a:rPr lang="en-CA" sz="2800" b="1" i="1" dirty="0">
                <a:latin typeface="Arial Narrow" panose="020B0606020202030204" pitchFamily="34" charset="0"/>
              </a:rPr>
              <a:t>within a framework of </a:t>
            </a:r>
            <a:endParaRPr lang="en-CA" sz="900" b="1" i="1" dirty="0">
              <a:latin typeface="Arial Narrow" panose="020B0606020202030204" pitchFamily="34" charset="0"/>
            </a:endParaRPr>
          </a:p>
          <a:p>
            <a:pPr algn="ctr"/>
            <a:endParaRPr lang="en-CA" sz="900" b="1" i="1" dirty="0">
              <a:latin typeface="Arial Narrow" panose="020B0606020202030204" pitchFamily="34" charset="0"/>
            </a:endParaRPr>
          </a:p>
          <a:p>
            <a:pPr algn="ctr"/>
            <a:r>
              <a:rPr lang="en-CA" sz="2800" b="1" i="1" dirty="0">
                <a:latin typeface="Arial Narrow" panose="020B0606020202030204" pitchFamily="34" charset="0"/>
              </a:rPr>
              <a:t>action-centred</a:t>
            </a:r>
          </a:p>
          <a:p>
            <a:pPr algn="ctr"/>
            <a:r>
              <a:rPr lang="en-CA" sz="2800" b="1" i="1" dirty="0">
                <a:latin typeface="Arial Narrow" panose="020B0606020202030204" pitchFamily="34" charset="0"/>
              </a:rPr>
              <a:t>self-leadership and professional socialization </a:t>
            </a:r>
          </a:p>
          <a:p>
            <a:pPr algn="ctr"/>
            <a:r>
              <a:rPr lang="en-CA" sz="2800" b="1" i="1" dirty="0">
                <a:latin typeface="Arial Narrow" panose="020B0606020202030204" pitchFamily="34" charset="0"/>
              </a:rPr>
              <a:t>for </a:t>
            </a:r>
          </a:p>
          <a:p>
            <a:pPr algn="ctr"/>
            <a:r>
              <a:rPr lang="en-CA" sz="2800" b="1" i="1" dirty="0">
                <a:latin typeface="Arial Narrow" panose="020B0606020202030204" pitchFamily="34" charset="0"/>
              </a:rPr>
              <a:t>meaningful personal growth</a:t>
            </a:r>
          </a:p>
        </p:txBody>
      </p:sp>
    </p:spTree>
    <p:extLst>
      <p:ext uri="{BB962C8B-B14F-4D97-AF65-F5344CB8AC3E}">
        <p14:creationId xmlns:p14="http://schemas.microsoft.com/office/powerpoint/2010/main" val="323978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77AF68-8251-42B6-B056-1B026695F85D}"/>
              </a:ext>
            </a:extLst>
          </p:cNvPr>
          <p:cNvSpPr txBox="1"/>
          <p:nvPr/>
        </p:nvSpPr>
        <p:spPr>
          <a:xfrm>
            <a:off x="488272" y="506818"/>
            <a:ext cx="828286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en-CA" sz="2800" b="1" dirty="0">
                <a:latin typeface="Arial Narrow" panose="020B0606020202030204" pitchFamily="34" charset="0"/>
              </a:rPr>
              <a:t>Full-time Practicum Cycle – 100 hours in 15 days*</a:t>
            </a:r>
          </a:p>
          <a:p>
            <a:pPr marL="361950" indent="-361950"/>
            <a:endParaRPr lang="en-CA" sz="2000" b="1" dirty="0">
              <a:latin typeface="Arial Narrow" panose="020B0606020202030204" pitchFamily="34" charset="0"/>
            </a:endParaRPr>
          </a:p>
          <a:p>
            <a:pPr marL="361950" indent="-361950"/>
            <a:r>
              <a:rPr lang="en-CA" sz="2000" b="1" dirty="0">
                <a:latin typeface="Arial Narrow" panose="020B0606020202030204" pitchFamily="34" charset="0"/>
              </a:rPr>
              <a:t>Week 1</a:t>
            </a:r>
          </a:p>
          <a:p>
            <a:pPr marL="177800" indent="-177800"/>
            <a:r>
              <a:rPr lang="en-CA" sz="2000" b="1" dirty="0">
                <a:latin typeface="Arial Narrow" panose="020B0606020202030204" pitchFamily="34" charset="0"/>
              </a:rPr>
              <a:t>	</a:t>
            </a:r>
            <a:r>
              <a:rPr lang="en-CA" b="1" dirty="0">
                <a:latin typeface="Arial Narrow" panose="020B0606020202030204" pitchFamily="34" charset="0"/>
              </a:rPr>
              <a:t>days 1-3	check-in forum – all students: </a:t>
            </a:r>
            <a:r>
              <a:rPr lang="en-CA" b="1" i="1" dirty="0">
                <a:latin typeface="Arial Narrow" panose="020B0606020202030204" pitchFamily="34" charset="0"/>
              </a:rPr>
              <a:t>“How are you feeling?”</a:t>
            </a:r>
          </a:p>
          <a:p>
            <a:pPr marL="177800" indent="-177800"/>
            <a:r>
              <a:rPr lang="en-CA" b="1" dirty="0">
                <a:latin typeface="Arial Narrow" panose="020B0606020202030204" pitchFamily="34" charset="0"/>
              </a:rPr>
              <a:t>	day 5		journal of activities and feelings – each student</a:t>
            </a:r>
          </a:p>
          <a:p>
            <a:pPr marL="361950" indent="-361950"/>
            <a:endParaRPr lang="en-CA" sz="2000" b="1" dirty="0">
              <a:latin typeface="Arial Narrow" panose="020B0606020202030204" pitchFamily="34" charset="0"/>
            </a:endParaRPr>
          </a:p>
          <a:p>
            <a:pPr marL="361950" indent="-361950"/>
            <a:r>
              <a:rPr lang="en-CA" sz="2000" b="1" dirty="0">
                <a:latin typeface="Arial Narrow" panose="020B0606020202030204" pitchFamily="34" charset="0"/>
              </a:rPr>
              <a:t>Week 2</a:t>
            </a:r>
          </a:p>
          <a:p>
            <a:pPr marL="177800" indent="-177800"/>
            <a:r>
              <a:rPr lang="en-CA" sz="2000" b="1" dirty="0">
                <a:latin typeface="Arial Narrow" panose="020B0606020202030204" pitchFamily="34" charset="0"/>
              </a:rPr>
              <a:t>	</a:t>
            </a:r>
            <a:r>
              <a:rPr lang="en-CA" b="1" dirty="0">
                <a:latin typeface="Arial Narrow" panose="020B0606020202030204" pitchFamily="34" charset="0"/>
              </a:rPr>
              <a:t>days 6-8	check-in forum – all students: </a:t>
            </a:r>
            <a:r>
              <a:rPr lang="en-CA" b="1" i="1" dirty="0">
                <a:latin typeface="Arial Narrow" panose="020B0606020202030204" pitchFamily="34" charset="0"/>
              </a:rPr>
              <a:t>“Pleasant surprises?” “How have					relationships changed?”</a:t>
            </a:r>
          </a:p>
          <a:p>
            <a:pPr marL="177800" indent="-177800"/>
            <a:r>
              <a:rPr lang="en-CA" b="1" dirty="0">
                <a:latin typeface="Arial Narrow" panose="020B0606020202030204" pitchFamily="34" charset="0"/>
              </a:rPr>
              <a:t>	days 8-10	mid-point check-in with each supervisor (Alvin)</a:t>
            </a:r>
          </a:p>
          <a:p>
            <a:pPr marL="177800" indent="-177800"/>
            <a:r>
              <a:rPr lang="en-CA" b="1" dirty="0">
                <a:latin typeface="Arial Narrow" panose="020B0606020202030204" pitchFamily="34" charset="0"/>
              </a:rPr>
              <a:t>	day 10		journal – each student</a:t>
            </a:r>
          </a:p>
          <a:p>
            <a:pPr marL="361950" indent="-361950"/>
            <a:endParaRPr lang="en-CA" b="1" dirty="0">
              <a:latin typeface="Arial Narrow" panose="020B0606020202030204" pitchFamily="34" charset="0"/>
            </a:endParaRPr>
          </a:p>
          <a:p>
            <a:pPr marL="361950" indent="-361950"/>
            <a:r>
              <a:rPr lang="en-CA" sz="2000" b="1" dirty="0">
                <a:latin typeface="Arial Narrow" panose="020B0606020202030204" pitchFamily="34" charset="0"/>
              </a:rPr>
              <a:t>Week 3</a:t>
            </a:r>
          </a:p>
          <a:p>
            <a:pPr marL="177800" indent="-177800"/>
            <a:r>
              <a:rPr lang="en-CA" sz="2000" b="1" dirty="0">
                <a:latin typeface="Arial Narrow" panose="020B0606020202030204" pitchFamily="34" charset="0"/>
              </a:rPr>
              <a:t>	</a:t>
            </a:r>
            <a:r>
              <a:rPr lang="en-CA" b="1" dirty="0">
                <a:latin typeface="Arial Narrow" panose="020B0606020202030204" pitchFamily="34" charset="0"/>
              </a:rPr>
              <a:t>days 11-13	check-in forum – all students: </a:t>
            </a:r>
            <a:r>
              <a:rPr lang="en-CA" b="1" i="1" dirty="0">
                <a:latin typeface="Arial Narrow" panose="020B0606020202030204" pitchFamily="34" charset="0"/>
              </a:rPr>
              <a:t>“Employer orientation plan?” </a:t>
            </a:r>
          </a:p>
          <a:p>
            <a:pPr marL="177800" indent="-177800"/>
            <a:r>
              <a:rPr lang="en-CA" b="1" i="1" dirty="0">
                <a:latin typeface="Arial Narrow" panose="020B0606020202030204" pitchFamily="34" charset="0"/>
              </a:rPr>
              <a:t>				“Self-orientation tips for new staff?”</a:t>
            </a:r>
          </a:p>
          <a:p>
            <a:pPr marL="177800" indent="-177800"/>
            <a:r>
              <a:rPr lang="en-CA" b="1" dirty="0">
                <a:latin typeface="Arial Narrow" panose="020B0606020202030204" pitchFamily="34" charset="0"/>
              </a:rPr>
              <a:t>	day 15		reflective paper – each student</a:t>
            </a:r>
          </a:p>
          <a:p>
            <a:pPr marL="177800" indent="-177800"/>
            <a:r>
              <a:rPr lang="en-CA" b="1" dirty="0">
                <a:latin typeface="Arial Narrow" panose="020B0606020202030204" pitchFamily="34" charset="0"/>
              </a:rPr>
              <a:t>	day 15	 	exit interview and signed form – each student &amp; supervisor</a:t>
            </a:r>
          </a:p>
          <a:p>
            <a:pPr marL="177800" indent="-177800"/>
            <a:endParaRPr lang="en-CA" b="1" dirty="0">
              <a:latin typeface="Arial Narrow" panose="020B0606020202030204" pitchFamily="34" charset="0"/>
            </a:endParaRPr>
          </a:p>
          <a:p>
            <a:pPr marL="177800" indent="-177800"/>
            <a:endParaRPr lang="en-CA" b="1" dirty="0">
              <a:latin typeface="Arial Narrow" panose="020B0606020202030204" pitchFamily="34" charset="0"/>
            </a:endParaRPr>
          </a:p>
          <a:p>
            <a:pPr marL="177800" indent="-177800"/>
            <a:r>
              <a:rPr lang="en-CA" b="1" dirty="0">
                <a:latin typeface="Arial Narrow" panose="020B0606020202030204" pitchFamily="34" charset="0"/>
              </a:rPr>
              <a:t>* The part-time Practicum cycle is 100 hours distributed over 10-13 weeks</a:t>
            </a:r>
          </a:p>
        </p:txBody>
      </p:sp>
    </p:spTree>
    <p:extLst>
      <p:ext uri="{BB962C8B-B14F-4D97-AF65-F5344CB8AC3E}">
        <p14:creationId xmlns:p14="http://schemas.microsoft.com/office/powerpoint/2010/main" val="252983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77AF68-8251-42B6-B056-1B026695F85D}"/>
              </a:ext>
            </a:extLst>
          </p:cNvPr>
          <p:cNvSpPr txBox="1"/>
          <p:nvPr/>
        </p:nvSpPr>
        <p:spPr>
          <a:xfrm>
            <a:off x="837805" y="552963"/>
            <a:ext cx="7462815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en-CA" sz="2800" b="1" dirty="0">
                <a:latin typeface="Arial Narrow" panose="020B0606020202030204" pitchFamily="34" charset="0"/>
              </a:rPr>
              <a:t>Key Survey Questions for Practicum Supervisors about the </a:t>
            </a:r>
          </a:p>
          <a:p>
            <a:pPr marL="361950" indent="-361950" algn="ctr"/>
            <a:r>
              <a:rPr lang="en-CA" sz="2800" b="1" dirty="0">
                <a:latin typeface="Arial Narrow" panose="020B0606020202030204" pitchFamily="34" charset="0"/>
              </a:rPr>
              <a:t>UAlberta MLIS Practicum</a:t>
            </a:r>
          </a:p>
          <a:p>
            <a:pPr marL="361950" indent="-361950" algn="ctr"/>
            <a:endParaRPr lang="en-CA" sz="2800" b="1" dirty="0">
              <a:latin typeface="Arial Narrow" panose="020B0606020202030204" pitchFamily="34" charset="0"/>
            </a:endParaRPr>
          </a:p>
          <a:p>
            <a:pPr>
              <a:tabLst>
                <a:tab pos="265113" algn="l"/>
              </a:tabLst>
            </a:pPr>
            <a:r>
              <a:rPr lang="en-CA" sz="2400" b="1" dirty="0">
                <a:latin typeface="Arial Narrow" panose="020B0606020202030204" pitchFamily="34" charset="0"/>
              </a:rPr>
              <a:t>	~ Was their student prepared for the placement?</a:t>
            </a:r>
            <a:endParaRPr lang="en-CA" sz="900" b="1" dirty="0">
              <a:latin typeface="Arial Narrow" panose="020B0606020202030204" pitchFamily="34" charset="0"/>
            </a:endParaRPr>
          </a:p>
          <a:p>
            <a:endParaRPr lang="en-CA" sz="900" b="1" dirty="0">
              <a:latin typeface="Arial Narrow" panose="020B0606020202030204" pitchFamily="34" charset="0"/>
            </a:endParaRPr>
          </a:p>
          <a:p>
            <a:pPr>
              <a:tabLst>
                <a:tab pos="265113" algn="l"/>
              </a:tabLst>
            </a:pPr>
            <a:r>
              <a:rPr lang="en-CA" sz="2400" b="1" dirty="0">
                <a:latin typeface="Arial Narrow" panose="020B0606020202030204" pitchFamily="34" charset="0"/>
              </a:rPr>
              <a:t>	~ Would they provide a job reference for the student?</a:t>
            </a:r>
            <a:endParaRPr lang="en-CA" sz="900" b="1" dirty="0">
              <a:latin typeface="Arial Narrow" panose="020B0606020202030204" pitchFamily="34" charset="0"/>
            </a:endParaRPr>
          </a:p>
          <a:p>
            <a:pPr marL="361950" indent="-361950">
              <a:buFont typeface="Arial" panose="020B0604020202020204" pitchFamily="34" charset="0"/>
              <a:buChar char="•"/>
            </a:pPr>
            <a:endParaRPr lang="en-CA" sz="900" b="1" dirty="0">
              <a:latin typeface="Arial Narrow" panose="020B0606020202030204" pitchFamily="34" charset="0"/>
            </a:endParaRPr>
          </a:p>
          <a:p>
            <a:pPr>
              <a:tabLst>
                <a:tab pos="265113" algn="l"/>
              </a:tabLst>
            </a:pPr>
            <a:r>
              <a:rPr lang="en-CA" sz="2400" b="1" dirty="0">
                <a:latin typeface="Arial Narrow" panose="020B0606020202030204" pitchFamily="34" charset="0"/>
              </a:rPr>
              <a:t>	~ Did they endorse the School’s approach to the 				Practicum as a leadership experience?</a:t>
            </a:r>
            <a:endParaRPr lang="en-CA" sz="900" b="1" dirty="0">
              <a:latin typeface="Arial Narrow" panose="020B0606020202030204" pitchFamily="34" charset="0"/>
            </a:endParaRPr>
          </a:p>
          <a:p>
            <a:pPr marL="361950" indent="-361950">
              <a:buFont typeface="Arial" panose="020B0604020202020204" pitchFamily="34" charset="0"/>
              <a:buChar char="•"/>
            </a:pPr>
            <a:endParaRPr lang="en-CA" sz="900" b="1" dirty="0">
              <a:latin typeface="Arial Narrow" panose="020B0606020202030204" pitchFamily="34" charset="0"/>
            </a:endParaRPr>
          </a:p>
          <a:p>
            <a:pPr>
              <a:tabLst>
                <a:tab pos="265113" algn="l"/>
              </a:tabLst>
            </a:pPr>
            <a:r>
              <a:rPr lang="en-CA" sz="2400" b="1" dirty="0">
                <a:latin typeface="Arial Narrow" panose="020B0606020202030204" pitchFamily="34" charset="0"/>
              </a:rPr>
              <a:t>	~ What benefits were gained in supervising a Practicum 		student?</a:t>
            </a:r>
          </a:p>
        </p:txBody>
      </p:sp>
    </p:spTree>
    <p:extLst>
      <p:ext uri="{BB962C8B-B14F-4D97-AF65-F5344CB8AC3E}">
        <p14:creationId xmlns:p14="http://schemas.microsoft.com/office/powerpoint/2010/main" val="143694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77AF68-8251-42B6-B056-1B026695F85D}"/>
              </a:ext>
            </a:extLst>
          </p:cNvPr>
          <p:cNvSpPr txBox="1"/>
          <p:nvPr/>
        </p:nvSpPr>
        <p:spPr>
          <a:xfrm>
            <a:off x="1063258" y="611940"/>
            <a:ext cx="709191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en-CA" sz="2800" b="1" dirty="0">
                <a:latin typeface="Arial Narrow" panose="020B0606020202030204" pitchFamily="34" charset="0"/>
              </a:rPr>
              <a:t>Key Survey Findings</a:t>
            </a:r>
          </a:p>
          <a:p>
            <a:pPr marL="361950" indent="-361950" algn="ctr"/>
            <a:r>
              <a:rPr lang="en-CA" sz="2800" b="1" i="1" dirty="0">
                <a:latin typeface="Arial Narrow" panose="020B0606020202030204" pitchFamily="34" charset="0"/>
              </a:rPr>
              <a:t>Practicum Supervisors’ Perceptions</a:t>
            </a:r>
          </a:p>
          <a:p>
            <a:pPr marL="361950" indent="-361950" algn="ctr"/>
            <a:endParaRPr lang="en-CA" sz="2800" b="1" dirty="0">
              <a:latin typeface="Arial Narrow" panose="020B0606020202030204" pitchFamily="34" charset="0"/>
            </a:endParaRPr>
          </a:p>
          <a:p>
            <a:pPr>
              <a:tabLst>
                <a:tab pos="265113" algn="l"/>
              </a:tabLst>
            </a:pPr>
            <a:r>
              <a:rPr lang="en-CA" sz="2400" b="1" dirty="0">
                <a:latin typeface="Arial Narrow" panose="020B0606020202030204" pitchFamily="34" charset="0"/>
              </a:rPr>
              <a:t>~ students were well prepared 	for their placements</a:t>
            </a:r>
            <a:endParaRPr lang="en-CA" sz="900" b="1" dirty="0">
              <a:latin typeface="Arial Narrow" panose="020B0606020202030204" pitchFamily="34" charset="0"/>
            </a:endParaRPr>
          </a:p>
          <a:p>
            <a:endParaRPr lang="en-CA" sz="900" b="1" dirty="0">
              <a:latin typeface="Arial Narrow" panose="020B0606020202030204" pitchFamily="34" charset="0"/>
            </a:endParaRPr>
          </a:p>
          <a:p>
            <a:pPr>
              <a:tabLst>
                <a:tab pos="265113" algn="l"/>
              </a:tabLst>
            </a:pPr>
            <a:r>
              <a:rPr lang="en-CA" sz="2400" b="1" dirty="0">
                <a:latin typeface="Arial Narrow" panose="020B0606020202030204" pitchFamily="34" charset="0"/>
              </a:rPr>
              <a:t>~ students merited positive job references</a:t>
            </a:r>
            <a:endParaRPr lang="en-CA" sz="900" b="1" dirty="0">
              <a:latin typeface="Arial Narrow" panose="020B0606020202030204" pitchFamily="34" charset="0"/>
            </a:endParaRPr>
          </a:p>
          <a:p>
            <a:pPr marL="361950" indent="-361950">
              <a:buFont typeface="Arial" panose="020B0604020202020204" pitchFamily="34" charset="0"/>
              <a:buChar char="•"/>
            </a:pPr>
            <a:endParaRPr lang="en-CA" sz="900" b="1" dirty="0">
              <a:latin typeface="Arial Narrow" panose="020B0606020202030204" pitchFamily="34" charset="0"/>
            </a:endParaRPr>
          </a:p>
          <a:p>
            <a:pPr>
              <a:tabLst>
                <a:tab pos="265113" algn="l"/>
              </a:tabLst>
            </a:pPr>
            <a:r>
              <a:rPr lang="en-CA" sz="2400" b="1" dirty="0">
                <a:latin typeface="Arial Narrow" panose="020B0606020202030204" pitchFamily="34" charset="0"/>
              </a:rPr>
              <a:t>~ Supervisors endorsed the School’s approach to the 	Practicum as a leadership experience</a:t>
            </a:r>
            <a:endParaRPr lang="en-CA" sz="900" b="1" dirty="0">
              <a:latin typeface="Arial Narrow" panose="020B0606020202030204" pitchFamily="34" charset="0"/>
            </a:endParaRPr>
          </a:p>
          <a:p>
            <a:endParaRPr lang="en-CA" sz="9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735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3199</TotalTime>
  <Words>917</Words>
  <Application>Microsoft Office PowerPoint</Application>
  <PresentationFormat>On-screen Show (4:3)</PresentationFormat>
  <Paragraphs>180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https://bclaconnect.ca/advocacy/statement-of-intellectual-freedom/</dc:title>
  <dc:creator>Alvin Schrader</dc:creator>
  <cp:lastModifiedBy>Alvin Schrader</cp:lastModifiedBy>
  <cp:revision>301</cp:revision>
  <dcterms:created xsi:type="dcterms:W3CDTF">2017-11-17T19:05:15Z</dcterms:created>
  <dcterms:modified xsi:type="dcterms:W3CDTF">2018-05-02T00:35:33Z</dcterms:modified>
</cp:coreProperties>
</file>