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Override PartName="/ppt/activeX/activeX1.xml" ContentType="application/vnd.ms-office.activeX+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ms-office.activeX"/>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256" r:id="rId2"/>
    <p:sldId id="293" r:id="rId3"/>
    <p:sldId id="313" r:id="rId4"/>
    <p:sldId id="310" r:id="rId5"/>
    <p:sldId id="315" r:id="rId6"/>
    <p:sldId id="312" r:id="rId7"/>
    <p:sldId id="318" r:id="rId8"/>
    <p:sldId id="319" r:id="rId9"/>
    <p:sldId id="316" r:id="rId10"/>
    <p:sldId id="314" r:id="rId11"/>
    <p:sldId id="265" r:id="rId12"/>
    <p:sldId id="28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50779" autoAdjust="0"/>
  </p:normalViewPr>
  <p:slideViewPr>
    <p:cSldViewPr>
      <p:cViewPr varScale="1">
        <p:scale>
          <a:sx n="50" d="100"/>
          <a:sy n="50" d="100"/>
        </p:scale>
        <p:origin x="-1818" y="-90"/>
      </p:cViewPr>
      <p:guideLst>
        <p:guide orient="horz" pos="2160"/>
        <p:guide pos="2880"/>
      </p:guideLst>
    </p:cSldViewPr>
  </p:slideViewPr>
  <p:outlineViewPr>
    <p:cViewPr>
      <p:scale>
        <a:sx n="33" d="100"/>
        <a:sy n="33" d="100"/>
      </p:scale>
      <p:origin x="0" y="15282"/>
    </p:cViewPr>
  </p:outlineViewPr>
  <p:notesTextViewPr>
    <p:cViewPr>
      <p:scale>
        <a:sx n="100" d="100"/>
        <a:sy n="100" d="100"/>
      </p:scale>
      <p:origin x="24" y="0"/>
    </p:cViewPr>
  </p:notesTextViewPr>
  <p:sorterViewPr>
    <p:cViewPr>
      <p:scale>
        <a:sx n="66" d="100"/>
        <a:sy n="66" d="100"/>
      </p:scale>
      <p:origin x="0" y="0"/>
    </p:cViewPr>
  </p:sorterViewPr>
  <p:notesViewPr>
    <p:cSldViewPr>
      <p:cViewPr varScale="1">
        <p:scale>
          <a:sx n="56" d="100"/>
          <a:sy n="56" d="100"/>
        </p:scale>
        <p:origin x="-2472"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95D283-127F-4E37-AEB8-5CC4FC838145}" type="datetimeFigureOut">
              <a:rPr lang="en-CA" smtClean="0"/>
              <a:pPr/>
              <a:t>10/06/15</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6A07076-D8E4-48D0-A69A-AC398578D91A}" type="slidenum">
              <a:rPr lang="en-CA" smtClean="0"/>
              <a:pPr/>
              <a:t>‹#›</a:t>
            </a:fld>
            <a:endParaRPr lang="en-C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070C44-1374-4C7E-9973-C9199D0FB8B6}" type="datetimeFigureOut">
              <a:rPr lang="en-CA" smtClean="0"/>
              <a:pPr/>
              <a:t>10/06/15</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5F745F-26A4-4D5A-82F5-7C5BA2A841EF}" type="slidenum">
              <a:rPr lang="en-CA" smtClean="0"/>
              <a:pPr/>
              <a:t>‹#›</a:t>
            </a:fld>
            <a:endParaRPr lang="en-CA"/>
          </a:p>
        </p:txBody>
      </p:sp>
    </p:spTree>
    <p:extLst>
      <p:ext uri="{BB962C8B-B14F-4D97-AF65-F5344CB8AC3E}">
        <p14:creationId xmlns:p14="http://schemas.microsoft.com/office/powerpoint/2010/main" xmlns="" val="2720862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000" i="1" dirty="0" smtClean="0"/>
              <a:t>The</a:t>
            </a:r>
            <a:r>
              <a:rPr lang="en-CA" sz="1000" i="1" baseline="0" dirty="0" smtClean="0"/>
              <a:t> notes within this </a:t>
            </a:r>
            <a:r>
              <a:rPr lang="en-CA" sz="1000" i="1" baseline="0" dirty="0" err="1" smtClean="0"/>
              <a:t>powerpoint</a:t>
            </a:r>
            <a:r>
              <a:rPr lang="en-CA" sz="1000" i="1" baseline="0" dirty="0" smtClean="0"/>
              <a:t> contain all talking points = SCRIPT</a:t>
            </a:r>
          </a:p>
          <a:p>
            <a:r>
              <a:rPr lang="en-CA" sz="1000" i="1" baseline="0" dirty="0" smtClean="0"/>
              <a:t>Last update: August </a:t>
            </a:r>
            <a:r>
              <a:rPr lang="en-CA" sz="1000" i="1" baseline="0" smtClean="0"/>
              <a:t>2015 – Erin Z</a:t>
            </a:r>
            <a:endParaRPr lang="en-CA" sz="1000" i="1" dirty="0" smtClean="0"/>
          </a:p>
          <a:p>
            <a:endParaRPr lang="en-CA" dirty="0" smtClean="0"/>
          </a:p>
          <a:p>
            <a:r>
              <a:rPr lang="en-CA" dirty="0" smtClean="0"/>
              <a:t>TRAINER </a:t>
            </a:r>
            <a:r>
              <a:rPr lang="en-CA" dirty="0" smtClean="0"/>
              <a:t>PREP – BEFORE CLASS:</a:t>
            </a:r>
          </a:p>
          <a:p>
            <a:pPr>
              <a:buFont typeface="Arial" pitchFamily="34" charset="0"/>
              <a:buNone/>
            </a:pPr>
            <a:r>
              <a:rPr lang="en-CA" dirty="0" smtClean="0"/>
              <a:t>Review</a:t>
            </a:r>
            <a:r>
              <a:rPr lang="en-CA" baseline="0" dirty="0" smtClean="0"/>
              <a:t> &amp; become familiar with the following:</a:t>
            </a:r>
          </a:p>
          <a:p>
            <a:pPr>
              <a:buFont typeface="Arial" pitchFamily="34" charset="0"/>
              <a:buNone/>
            </a:pPr>
            <a:endParaRPr lang="en-CA" baseline="0" dirty="0" smtClean="0"/>
          </a:p>
          <a:p>
            <a:pPr>
              <a:buFont typeface="Arial" pitchFamily="34" charset="0"/>
              <a:buNone/>
            </a:pPr>
            <a:endParaRPr lang="en-CA" dirty="0" smtClean="0"/>
          </a:p>
          <a:p>
            <a:pPr lvl="0"/>
            <a:r>
              <a:rPr lang="en-US" i="1" dirty="0" smtClean="0"/>
              <a:t>TRAINER PREP – IN CLASS: Write your name on the whiteboard or the flipchart.</a:t>
            </a:r>
            <a:r>
              <a:rPr lang="en-CA" i="1" dirty="0" smtClean="0"/>
              <a:t> The board will be used for the opening and closing discussion, have a marker to hand. </a:t>
            </a:r>
          </a:p>
          <a:p>
            <a:pPr lvl="0"/>
            <a:endParaRPr lang="en-CA" i="1" dirty="0" smtClean="0"/>
          </a:p>
          <a:p>
            <a:pPr lvl="0"/>
            <a:r>
              <a:rPr lang="en-CA" b="1" i="0" dirty="0" smtClean="0"/>
              <a:t>INTRODUCTION:</a:t>
            </a:r>
          </a:p>
          <a:p>
            <a:pPr lvl="0"/>
            <a:r>
              <a:rPr lang="en-US" dirty="0" smtClean="0"/>
              <a:t>Welcome the learners &amp; introduce yourself.</a:t>
            </a:r>
            <a:endParaRPr lang="en-CA" dirty="0" smtClean="0"/>
          </a:p>
          <a:p>
            <a:pPr lvl="0"/>
            <a:r>
              <a:rPr lang="en-US" dirty="0" smtClean="0"/>
              <a:t>Washrooms location, </a:t>
            </a:r>
            <a:r>
              <a:rPr lang="en-US" dirty="0" err="1" smtClean="0"/>
              <a:t>cellphones</a:t>
            </a:r>
            <a:r>
              <a:rPr lang="en-US" dirty="0" smtClean="0"/>
              <a:t>, food &amp; drink policy.</a:t>
            </a:r>
            <a:endParaRPr lang="en-CA" dirty="0" smtClean="0"/>
          </a:p>
          <a:p>
            <a:pPr lvl="0"/>
            <a:endParaRPr lang="en-CA" i="1" dirty="0"/>
          </a:p>
        </p:txBody>
      </p:sp>
      <p:sp>
        <p:nvSpPr>
          <p:cNvPr id="4" name="Slide Number Placeholder 3"/>
          <p:cNvSpPr>
            <a:spLocks noGrp="1"/>
          </p:cNvSpPr>
          <p:nvPr>
            <p:ph type="sldNum" sz="quarter" idx="10"/>
          </p:nvPr>
        </p:nvSpPr>
        <p:spPr/>
        <p:txBody>
          <a:bodyPr/>
          <a:lstStyle/>
          <a:p>
            <a:fld id="{605F745F-26A4-4D5A-82F5-7C5BA2A841EF}" type="slidenum">
              <a:rPr lang="en-CA" smtClean="0"/>
              <a:pPr/>
              <a:t>1</a:t>
            </a:fld>
            <a:endParaRPr lang="en-CA"/>
          </a:p>
        </p:txBody>
      </p:sp>
    </p:spTree>
    <p:extLst>
      <p:ext uri="{BB962C8B-B14F-4D97-AF65-F5344CB8AC3E}">
        <p14:creationId xmlns:p14="http://schemas.microsoft.com/office/powerpoint/2010/main" xmlns="" val="22369770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CA" sz="1400" i="1" dirty="0" smtClean="0"/>
              <a:t>[NOTE</a:t>
            </a:r>
            <a:r>
              <a:rPr lang="en-CA" sz="1400" i="1" baseline="0" dirty="0" smtClean="0"/>
              <a:t> POINTS ON SLIDE]</a:t>
            </a:r>
          </a:p>
          <a:p>
            <a:endParaRPr lang="en-CA" sz="1400" baseline="0" dirty="0" smtClean="0"/>
          </a:p>
          <a:p>
            <a:r>
              <a:rPr lang="en-CA" sz="1400" dirty="0" smtClean="0"/>
              <a:t>When creating free accounts: </a:t>
            </a:r>
          </a:p>
          <a:p>
            <a:r>
              <a:rPr lang="en-CA" sz="1400" dirty="0" smtClean="0"/>
              <a:t> - You will be asked to provide personal information - </a:t>
            </a:r>
            <a:r>
              <a:rPr lang="en-CA" sz="1400" i="1" dirty="0" smtClean="0"/>
              <a:t>at the very least an email address</a:t>
            </a:r>
            <a:r>
              <a:rPr lang="en-CA" sz="1400" dirty="0" smtClean="0"/>
              <a:t>.  </a:t>
            </a:r>
          </a:p>
          <a:p>
            <a:r>
              <a:rPr lang="en-CA" sz="1400" dirty="0" smtClean="0"/>
              <a:t> - These accounts can be a big help with your learning:</a:t>
            </a:r>
          </a:p>
          <a:p>
            <a:r>
              <a:rPr lang="en-CA" sz="1400" dirty="0" smtClean="0"/>
              <a:t>	 - they can </a:t>
            </a:r>
            <a:r>
              <a:rPr lang="en-CA" sz="1400" b="1" dirty="0" smtClean="0"/>
              <a:t>track your progress </a:t>
            </a:r>
            <a:r>
              <a:rPr lang="en-CA" sz="1400" dirty="0" smtClean="0"/>
              <a:t>through an online course, </a:t>
            </a:r>
          </a:p>
          <a:p>
            <a:r>
              <a:rPr lang="en-CA" sz="1400" dirty="0" smtClean="0"/>
              <a:t>		</a:t>
            </a:r>
            <a:r>
              <a:rPr lang="en-US" sz="1400" dirty="0" smtClean="0"/>
              <a:t>-- Course providers like Lynda track which video lectures have been watched &amp; bookmarks spot left off so can return to the same place of the lecture</a:t>
            </a:r>
          </a:p>
          <a:p>
            <a:r>
              <a:rPr lang="en-CA" sz="1400" dirty="0" smtClean="0"/>
              <a:t>	- allow you to connect and communicate with other online learners.  </a:t>
            </a:r>
          </a:p>
          <a:p>
            <a:r>
              <a:rPr lang="en-CA" sz="1400" dirty="0" smtClean="0"/>
              <a:t> 	- You can also set your account up to receive email notifications about upcoming learning opportunities that may be of interest.</a:t>
            </a:r>
          </a:p>
          <a:p>
            <a:endParaRPr lang="en-CA" sz="1400" dirty="0" smtClean="0"/>
          </a:p>
          <a:p>
            <a:r>
              <a:rPr lang="en-US" sz="1400" b="1" dirty="0" smtClean="0"/>
              <a:t>As a disclaimer on Privacy Policies and Terms of Service: </a:t>
            </a:r>
          </a:p>
          <a:p>
            <a:r>
              <a:rPr lang="en-CA" sz="1400" dirty="0" smtClean="0"/>
              <a:t>The eLearning providers listed on the VPL Online Learning guide are not affiliated in any way with Vancouver Public Library. </a:t>
            </a:r>
          </a:p>
          <a:p>
            <a:r>
              <a:rPr lang="en-CA" sz="1400" i="1" dirty="0" smtClean="0"/>
              <a:t>*We recommend you use your best internet privacy habits: read the terms and conditions on each provider's website to see how your personal information will be used and provide as little personal information as possible. </a:t>
            </a:r>
            <a:r>
              <a:rPr lang="en-CA" sz="1400" i="0" dirty="0" smtClean="0"/>
              <a:t>[Plug</a:t>
            </a:r>
            <a:r>
              <a:rPr lang="en-CA" sz="1400" i="0" baseline="0" dirty="0" smtClean="0"/>
              <a:t> Protecting Your Online ID course; OPTIONAL show </a:t>
            </a:r>
            <a:r>
              <a:rPr lang="en-CA" sz="1400" b="1" i="1" dirty="0" smtClean="0"/>
              <a:t>tosdr.org/</a:t>
            </a:r>
            <a:r>
              <a:rPr lang="en-CA" sz="1400" b="1" i="0" baseline="0" dirty="0" smtClean="0"/>
              <a:t>]</a:t>
            </a:r>
            <a:endParaRPr lang="en-CA" sz="1400" b="1" i="1" dirty="0" smtClean="0"/>
          </a:p>
          <a:p>
            <a:endParaRPr lang="en-CA" sz="1400" dirty="0" smtClean="0"/>
          </a:p>
          <a:p>
            <a:r>
              <a:rPr lang="en-CA" sz="1400" i="1" dirty="0" smtClean="0"/>
              <a:t>*exceptions are Lynda.com, Learning Express Library, </a:t>
            </a:r>
            <a:r>
              <a:rPr lang="en-CA" sz="1400" i="1" dirty="0" err="1" smtClean="0"/>
              <a:t>Pronunciator</a:t>
            </a:r>
            <a:r>
              <a:rPr lang="en-CA" sz="1400" i="1" dirty="0" smtClean="0"/>
              <a:t> and </a:t>
            </a:r>
            <a:r>
              <a:rPr lang="en-CA" sz="1400" i="1" dirty="0" err="1" smtClean="0"/>
              <a:t>Coursera</a:t>
            </a:r>
            <a:endParaRPr lang="en-CA" sz="1400" i="1" dirty="0" smtClean="0"/>
          </a:p>
          <a:p>
            <a:endParaRPr lang="en-CA" sz="1400" i="1" dirty="0" smtClean="0"/>
          </a:p>
          <a:p>
            <a:endParaRPr lang="en-CA" sz="1400" dirty="0" smtClean="0"/>
          </a:p>
          <a:p>
            <a:endParaRPr lang="en-CA" sz="1400" dirty="0" smtClean="0"/>
          </a:p>
          <a:p>
            <a:endParaRPr lang="en-CA" sz="1400" baseline="0" dirty="0" smtClean="0"/>
          </a:p>
          <a:p>
            <a:endParaRPr lang="en-CA" sz="1400" baseline="0" dirty="0" smtClean="0"/>
          </a:p>
          <a:p>
            <a:endParaRPr lang="en-CA" sz="1400" dirty="0" smtClean="0"/>
          </a:p>
          <a:p>
            <a:endParaRPr lang="en-CA" sz="1400" dirty="0"/>
          </a:p>
        </p:txBody>
      </p:sp>
      <p:sp>
        <p:nvSpPr>
          <p:cNvPr id="4" name="Slide Number Placeholder 3"/>
          <p:cNvSpPr>
            <a:spLocks noGrp="1"/>
          </p:cNvSpPr>
          <p:nvPr>
            <p:ph type="sldNum" sz="quarter" idx="10"/>
          </p:nvPr>
        </p:nvSpPr>
        <p:spPr/>
        <p:txBody>
          <a:bodyPr/>
          <a:lstStyle/>
          <a:p>
            <a:fld id="{605F745F-26A4-4D5A-82F5-7C5BA2A841EF}" type="slidenum">
              <a:rPr lang="en-CA" smtClean="0"/>
              <a:pPr/>
              <a:t>10</a:t>
            </a:fld>
            <a:endParaRPr lang="en-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a:buNone/>
            </a:pPr>
            <a:r>
              <a:rPr lang="en-CA" sz="1000" dirty="0" smtClean="0"/>
              <a:t>eLearning goes hand-in-hand</a:t>
            </a:r>
            <a:r>
              <a:rPr lang="en-CA" sz="1000" baseline="0" dirty="0" smtClean="0"/>
              <a:t> with VPL’s new </a:t>
            </a:r>
            <a:r>
              <a:rPr lang="en-CA" sz="1000" dirty="0" smtClean="0"/>
              <a:t>Inspiration Lab,</a:t>
            </a:r>
            <a:r>
              <a:rPr lang="en-CA" sz="1000" baseline="0" dirty="0" smtClean="0"/>
              <a:t> and we now have an amazing new resource for learning online: Lynda.com</a:t>
            </a:r>
            <a:endParaRPr lang="en-CA" sz="1000" dirty="0" smtClean="0"/>
          </a:p>
          <a:p>
            <a:endParaRPr lang="en-US" sz="1000" i="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Hundreds of courses are available from experts in different fields on 3D and animation, audio/video editing, design, web development, business and office applications and much more.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smtClean="0"/>
          </a:p>
          <a:p>
            <a:r>
              <a:rPr lang="en-US" sz="1000" i="1" dirty="0" smtClean="0"/>
              <a:t>[SHOW VIDEO]</a:t>
            </a:r>
            <a:endParaRPr lang="en-US" sz="1000" dirty="0" smtClean="0"/>
          </a:p>
          <a:p>
            <a:endParaRPr lang="en-US" sz="1000" dirty="0" smtClean="0"/>
          </a:p>
          <a:p>
            <a:r>
              <a:rPr lang="en-CA" sz="1000" b="1" dirty="0" smtClean="0"/>
              <a:t>Lynda.com : Facts to share</a:t>
            </a:r>
            <a:endParaRPr lang="en-US" sz="1000" dirty="0" smtClean="0"/>
          </a:p>
          <a:p>
            <a:pPr lvl="1">
              <a:buFont typeface="Arial" pitchFamily="34" charset="0"/>
              <a:buChar char="•"/>
            </a:pPr>
            <a:r>
              <a:rPr lang="en-CA" sz="1000" dirty="0" smtClean="0"/>
              <a:t> Can</a:t>
            </a:r>
            <a:r>
              <a:rPr lang="en-CA" sz="1000" baseline="0" dirty="0" smtClean="0"/>
              <a:t> t</a:t>
            </a:r>
            <a:r>
              <a:rPr lang="en-CA" sz="1000" dirty="0" smtClean="0"/>
              <a:t>ake an </a:t>
            </a:r>
            <a:r>
              <a:rPr lang="en-CA" sz="1000" b="1" dirty="0" smtClean="0"/>
              <a:t>unlimited</a:t>
            </a:r>
            <a:r>
              <a:rPr lang="en-CA" sz="1000" dirty="0" smtClean="0"/>
              <a:t> number of courses</a:t>
            </a:r>
          </a:p>
          <a:p>
            <a:pPr lvl="1">
              <a:buFont typeface="Arial" pitchFamily="34" charset="0"/>
              <a:buChar char="•"/>
            </a:pPr>
            <a:r>
              <a:rPr lang="en-CA" sz="1000" dirty="0" smtClean="0"/>
              <a:t> </a:t>
            </a:r>
            <a:r>
              <a:rPr lang="en-CA" sz="1000" b="1" dirty="0" smtClean="0"/>
              <a:t>New videos </a:t>
            </a:r>
            <a:r>
              <a:rPr lang="en-CA" sz="1000" dirty="0" smtClean="0"/>
              <a:t>added every week</a:t>
            </a:r>
          </a:p>
          <a:p>
            <a:pPr lvl="1">
              <a:buFont typeface="Arial" pitchFamily="34" charset="0"/>
              <a:buChar char="•"/>
            </a:pPr>
            <a:r>
              <a:rPr lang="en-CA" sz="1000" dirty="0" smtClean="0"/>
              <a:t> Create </a:t>
            </a:r>
            <a:r>
              <a:rPr lang="en-CA" sz="1000" b="1" dirty="0" smtClean="0"/>
              <a:t>playlists</a:t>
            </a:r>
            <a:r>
              <a:rPr lang="en-CA" sz="1000" dirty="0" smtClean="0"/>
              <a:t> of related video lectures. Share these playlists with friends!</a:t>
            </a:r>
          </a:p>
          <a:p>
            <a:pPr lvl="1">
              <a:buFont typeface="Arial" pitchFamily="34" charset="0"/>
              <a:buChar char="•"/>
            </a:pPr>
            <a:r>
              <a:rPr lang="en-CA" sz="1000" dirty="0" smtClean="0"/>
              <a:t> </a:t>
            </a:r>
            <a:r>
              <a:rPr lang="en-CA" sz="1000" b="1" dirty="0" smtClean="0"/>
              <a:t>Transcripts</a:t>
            </a:r>
            <a:r>
              <a:rPr lang="en-CA" sz="1000" dirty="0" smtClean="0"/>
              <a:t> for all the video and they are </a:t>
            </a:r>
            <a:r>
              <a:rPr lang="en-CA" sz="1000" u="sng" dirty="0" smtClean="0"/>
              <a:t>searchable</a:t>
            </a:r>
            <a:r>
              <a:rPr lang="en-CA" sz="1000" dirty="0" smtClean="0"/>
              <a:t>!</a:t>
            </a:r>
          </a:p>
          <a:p>
            <a:pPr lvl="1">
              <a:buFont typeface="Arial" pitchFamily="34" charset="0"/>
              <a:buChar char="•"/>
            </a:pPr>
            <a:r>
              <a:rPr lang="en-CA" sz="1000" dirty="0" smtClean="0"/>
              <a:t> Offers </a:t>
            </a:r>
            <a:r>
              <a:rPr lang="en-CA" sz="1000" b="1" dirty="0" smtClean="0"/>
              <a:t>closed captioning </a:t>
            </a:r>
            <a:r>
              <a:rPr lang="en-CA" sz="1000" dirty="0" smtClean="0"/>
              <a:t>for some video lectures</a:t>
            </a:r>
          </a:p>
          <a:p>
            <a:pPr lvl="1">
              <a:buFont typeface="Arial" pitchFamily="34" charset="0"/>
              <a:buChar char="•"/>
            </a:pPr>
            <a:r>
              <a:rPr lang="en-CA" sz="1000" dirty="0" smtClean="0"/>
              <a:t> FREE downloadable </a:t>
            </a:r>
            <a:r>
              <a:rPr lang="en-CA" sz="1000" b="1" dirty="0" smtClean="0"/>
              <a:t>certificate</a:t>
            </a:r>
            <a:r>
              <a:rPr lang="en-CA" sz="1000" dirty="0" smtClean="0"/>
              <a:t> are available for courses completed</a:t>
            </a:r>
          </a:p>
          <a:p>
            <a:pPr lvl="1">
              <a:buFont typeface="Arial" pitchFamily="34" charset="0"/>
              <a:buChar char="•"/>
            </a:pPr>
            <a:r>
              <a:rPr lang="en-CA" sz="1000" dirty="0" smtClean="0"/>
              <a:t> There is an </a:t>
            </a:r>
            <a:r>
              <a:rPr lang="en-CA" sz="1000" b="1" dirty="0" smtClean="0"/>
              <a:t>app</a:t>
            </a:r>
            <a:r>
              <a:rPr lang="en-CA" sz="1000" dirty="0" smtClean="0"/>
              <a:t>! </a:t>
            </a:r>
            <a:r>
              <a:rPr lang="en-US" sz="1000" baseline="0" dirty="0" smtClean="0"/>
              <a:t>(Sign up for an account on a computer first, then use your login to use the app)</a:t>
            </a:r>
            <a:endParaRPr lang="en-CA" sz="1000" dirty="0" smtClean="0"/>
          </a:p>
          <a:p>
            <a:endParaRPr lang="en-US" sz="1000" dirty="0" smtClean="0"/>
          </a:p>
          <a:p>
            <a:r>
              <a:rPr lang="en-CA" sz="1000" b="1" dirty="0" smtClean="0"/>
              <a:t>What do I need to use Lynda.com?</a:t>
            </a:r>
            <a:endParaRPr lang="en-US" sz="1000" dirty="0" smtClean="0"/>
          </a:p>
          <a:p>
            <a:r>
              <a:rPr lang="en-CA" sz="1000" dirty="0" smtClean="0"/>
              <a:t>Library card number and PIN are needed to log in </a:t>
            </a:r>
            <a:r>
              <a:rPr lang="en-CA" sz="1000" i="1" dirty="0" smtClean="0"/>
              <a:t>even from</a:t>
            </a:r>
            <a:r>
              <a:rPr lang="en-CA" sz="1000" i="1" baseline="0" dirty="0" smtClean="0"/>
              <a:t> within a branch.</a:t>
            </a:r>
            <a:endParaRPr lang="en-CA" sz="1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000" b="1" i="1" dirty="0" smtClean="0"/>
              <a:t>If you</a:t>
            </a:r>
            <a:r>
              <a:rPr lang="en-US" sz="1000" b="1" i="1" baseline="0" dirty="0" smtClean="0"/>
              <a:t> are NOT a Vancouver resident, you will not be able to access Lynda unless you are in a branch. </a:t>
            </a:r>
            <a:r>
              <a:rPr lang="en-US" sz="1000" b="0" i="1" baseline="0" dirty="0" smtClean="0"/>
              <a:t>(Restricted to Vancouver residents only.)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0" i="1" baseline="0" dirty="0" smtClean="0"/>
          </a:p>
          <a:p>
            <a:r>
              <a:rPr lang="en-CA" sz="1000" dirty="0" smtClean="0"/>
              <a:t>Create an account to:</a:t>
            </a:r>
          </a:p>
          <a:p>
            <a:pPr lvl="1"/>
            <a:r>
              <a:rPr lang="en-CA" sz="1000" dirty="0" smtClean="0"/>
              <a:t>Save courses &amp; course progress</a:t>
            </a:r>
          </a:p>
          <a:p>
            <a:pPr lvl="1"/>
            <a:r>
              <a:rPr lang="en-CA" sz="1000" dirty="0" smtClean="0"/>
              <a:t>Create playlists of related lessons from different courses</a:t>
            </a:r>
          </a:p>
          <a:p>
            <a:endParaRPr lang="en-US" sz="1000" i="1" dirty="0" smtClean="0"/>
          </a:p>
          <a:p>
            <a:r>
              <a:rPr lang="en-US" sz="1000" b="1" i="1" dirty="0" smtClean="0"/>
              <a:t>Show</a:t>
            </a:r>
            <a:r>
              <a:rPr lang="en-US" sz="1000" b="1" i="1" baseline="0" dirty="0" smtClean="0"/>
              <a:t> Inspiration Lab website </a:t>
            </a:r>
            <a:r>
              <a:rPr lang="en-US" sz="1000" i="1" baseline="0" dirty="0" smtClean="0"/>
              <a:t>– give brief tour of  Booking, Equipment, Help, &amp; Events sections – point out Lynda.com available on most every page</a:t>
            </a:r>
          </a:p>
          <a:p>
            <a:endParaRPr lang="en-US" sz="1000" i="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000" i="0" baseline="0" dirty="0" smtClean="0"/>
              <a:t>NOTE: Lynda.com MUST be accessed from a VPL webpage. </a:t>
            </a:r>
            <a:br>
              <a:rPr lang="en-US" sz="1000" i="0" baseline="0" dirty="0" smtClean="0"/>
            </a:br>
            <a:r>
              <a:rPr lang="en-US" sz="1000" i="0" baseline="0" dirty="0" smtClean="0"/>
              <a:t>[DEMO LYNDA.COM – </a:t>
            </a:r>
            <a:r>
              <a:rPr lang="en-US" sz="1000" b="1" i="0" baseline="0" dirty="0" smtClean="0"/>
              <a:t>PLG</a:t>
            </a:r>
            <a:r>
              <a:rPr lang="en-US" sz="1000" i="0" baseline="0" dirty="0" smtClean="0"/>
              <a:t> </a:t>
            </a:r>
            <a:r>
              <a:rPr lang="en-CA" sz="1000" b="1" kern="1200" dirty="0" smtClean="0">
                <a:solidFill>
                  <a:schemeClr val="tx1"/>
                </a:solidFill>
                <a:latin typeface="+mn-lt"/>
                <a:ea typeface="+mn-ea"/>
                <a:cs typeface="+mn-cs"/>
              </a:rPr>
              <a:t>Library Card: </a:t>
            </a:r>
            <a:r>
              <a:rPr lang="en-CA" sz="1000" kern="1200" dirty="0" smtClean="0">
                <a:solidFill>
                  <a:schemeClr val="tx1"/>
                </a:solidFill>
                <a:latin typeface="+mn-lt"/>
                <a:ea typeface="+mn-ea"/>
                <a:cs typeface="+mn-cs"/>
              </a:rPr>
              <a:t>21383026295464   </a:t>
            </a:r>
            <a:r>
              <a:rPr lang="en-CA" sz="1000" b="1" kern="1200" dirty="0" smtClean="0">
                <a:solidFill>
                  <a:schemeClr val="tx1"/>
                </a:solidFill>
                <a:latin typeface="+mn-lt"/>
                <a:ea typeface="+mn-ea"/>
                <a:cs typeface="+mn-cs"/>
              </a:rPr>
              <a:t>PIN: </a:t>
            </a:r>
            <a:r>
              <a:rPr lang="en-CA" sz="1000" kern="1200" dirty="0" smtClean="0">
                <a:solidFill>
                  <a:schemeClr val="tx1"/>
                </a:solidFill>
                <a:latin typeface="+mn-lt"/>
                <a:ea typeface="+mn-ea"/>
                <a:cs typeface="+mn-cs"/>
              </a:rPr>
              <a:t>2013]</a:t>
            </a:r>
          </a:p>
          <a:p>
            <a:endParaRPr lang="en-US" sz="1000" i="0" baseline="0" dirty="0" smtClean="0"/>
          </a:p>
          <a:p>
            <a:endParaRPr lang="en-US" sz="1000" i="1" baseline="0" dirty="0" smtClean="0"/>
          </a:p>
          <a:p>
            <a:r>
              <a:rPr lang="en-US" sz="1000" i="1" baseline="0" dirty="0" smtClean="0"/>
              <a:t>From there, </a:t>
            </a:r>
            <a:r>
              <a:rPr lang="en-US" sz="1000" b="1" i="1" baseline="0" dirty="0" smtClean="0"/>
              <a:t>show them how to access the Online Learning </a:t>
            </a:r>
            <a:r>
              <a:rPr lang="en-US" sz="1000" b="1" i="1" baseline="0" dirty="0" err="1" smtClean="0"/>
              <a:t>LibGuide</a:t>
            </a:r>
            <a:r>
              <a:rPr lang="en-US" sz="1000" b="1" i="1" baseline="0" dirty="0" smtClean="0"/>
              <a:t>. </a:t>
            </a:r>
          </a:p>
          <a:p>
            <a:pPr>
              <a:buFontTx/>
              <a:buChar char="-"/>
            </a:pPr>
            <a:r>
              <a:rPr lang="en-US" sz="1000" i="0" baseline="0" dirty="0" smtClean="0"/>
              <a:t> Talk about difference between educational sites, sites that offer full courses, or sites offering tutorials. [DEMO COURSERA]</a:t>
            </a:r>
          </a:p>
          <a:p>
            <a:pPr>
              <a:buFontTx/>
              <a:buChar char="-"/>
            </a:pPr>
            <a:r>
              <a:rPr lang="en-US" sz="1000" i="0" baseline="0" dirty="0" smtClean="0"/>
              <a:t> Show online language learning [DEMO PRONUNCIATOR **Library resource]</a:t>
            </a:r>
          </a:p>
          <a:p>
            <a:pPr>
              <a:buFontTx/>
              <a:buChar char="-"/>
            </a:pPr>
            <a:r>
              <a:rPr lang="en-US" sz="1000" i="0" baseline="0" dirty="0" smtClean="0"/>
              <a:t> Show online aggregators = ONE STOP SEARCHING! Let them click &amp; try</a:t>
            </a:r>
            <a:endParaRPr lang="en-US" sz="1000" i="1" dirty="0" smtClean="0"/>
          </a:p>
          <a:p>
            <a:endParaRPr lang="en-US" sz="1000" baseline="0" dirty="0" smtClean="0"/>
          </a:p>
          <a:p>
            <a:endParaRPr lang="en-CA" sz="1000" dirty="0"/>
          </a:p>
        </p:txBody>
      </p:sp>
      <p:sp>
        <p:nvSpPr>
          <p:cNvPr id="4" name="Slide Number Placeholder 3"/>
          <p:cNvSpPr>
            <a:spLocks noGrp="1"/>
          </p:cNvSpPr>
          <p:nvPr>
            <p:ph type="sldNum" sz="quarter" idx="10"/>
          </p:nvPr>
        </p:nvSpPr>
        <p:spPr/>
        <p:txBody>
          <a:bodyPr/>
          <a:lstStyle/>
          <a:p>
            <a:fld id="{605F745F-26A4-4D5A-82F5-7C5BA2A841EF}" type="slidenum">
              <a:rPr lang="en-CA" smtClean="0"/>
              <a:pPr/>
              <a:t>11</a:t>
            </a:fld>
            <a:endParaRPr lang="en-CA"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i="1" dirty="0" smtClean="0"/>
              <a:t>Note to trainers: As a closing activity, pull up the responses from the opening discussion activity, and write ideas or responses to the closing discussion questions alongside them.</a:t>
            </a:r>
          </a:p>
          <a:p>
            <a:endParaRPr lang="en-CA" dirty="0" smtClean="0"/>
          </a:p>
          <a:p>
            <a:pPr>
              <a:buNone/>
            </a:pPr>
            <a:r>
              <a:rPr lang="en-US" i="1" dirty="0" smtClean="0"/>
              <a:t>What would you like to learn about now?</a:t>
            </a:r>
            <a:endParaRPr lang="en-CA" i="1" dirty="0" smtClean="0"/>
          </a:p>
          <a:p>
            <a:pPr>
              <a:buNone/>
            </a:pPr>
            <a:r>
              <a:rPr lang="en-US" i="1" dirty="0" smtClean="0"/>
              <a:t> </a:t>
            </a:r>
            <a:endParaRPr lang="en-CA" i="1" dirty="0" smtClean="0"/>
          </a:p>
          <a:p>
            <a:pPr>
              <a:buNone/>
            </a:pPr>
            <a:r>
              <a:rPr lang="en-US" i="1" dirty="0" smtClean="0"/>
              <a:t>Will you use any of the platforms that we discovered today? </a:t>
            </a:r>
          </a:p>
          <a:p>
            <a:pPr>
              <a:buNone/>
            </a:pPr>
            <a:endParaRPr lang="en-US" dirty="0" smtClean="0"/>
          </a:p>
          <a:p>
            <a:pPr>
              <a:buNone/>
            </a:pPr>
            <a:endParaRPr lang="en-US" dirty="0" smtClean="0"/>
          </a:p>
          <a:p>
            <a:pPr>
              <a:buNone/>
            </a:pPr>
            <a:r>
              <a:rPr lang="en-US" dirty="0" smtClean="0"/>
              <a:t>NOTE: You are more than welcome to work on your online courses using our open and bookable computers.</a:t>
            </a:r>
          </a:p>
          <a:p>
            <a:pPr>
              <a:buNone/>
            </a:pPr>
            <a:endParaRPr lang="en-US" dirty="0" smtClean="0"/>
          </a:p>
          <a:p>
            <a:pPr>
              <a:buNone/>
            </a:pPr>
            <a:r>
              <a:rPr lang="en-US" dirty="0" smtClean="0"/>
              <a:t>If you are working on learning any of the software or skills for using</a:t>
            </a:r>
            <a:r>
              <a:rPr lang="en-US" baseline="0" dirty="0" smtClean="0"/>
              <a:t> in our Inspiration Lab</a:t>
            </a:r>
            <a:r>
              <a:rPr lang="en-US" dirty="0" smtClean="0"/>
              <a:t>, you are welcome to book a computer in the Inspiration Lab. [Show how]</a:t>
            </a:r>
          </a:p>
          <a:p>
            <a:endParaRPr lang="en-US" i="1" dirty="0" smtClean="0"/>
          </a:p>
          <a:p>
            <a:endParaRPr lang="en-US" i="1" dirty="0" smtClean="0"/>
          </a:p>
          <a:p>
            <a:pPr algn="l"/>
            <a:r>
              <a:rPr lang="en-US" i="1" dirty="0" smtClean="0"/>
              <a:t>Refer attendees  to Tech Café and Digital and Internet Safety sessions. Explain how to register or drop in for these programs.</a:t>
            </a:r>
            <a:endParaRPr lang="en-CA" i="1" dirty="0" smtClean="0"/>
          </a:p>
          <a:p>
            <a:endParaRPr lang="en-CA" dirty="0" smtClean="0"/>
          </a:p>
          <a:p>
            <a:r>
              <a:rPr lang="en-CA" dirty="0" smtClean="0"/>
              <a:t>Thank you for attending! Please remember to fill out your evaluation form – it is very helpful for our Programming &amp; Learning team to determine the types of course you would find most useful! </a:t>
            </a:r>
          </a:p>
          <a:p>
            <a:r>
              <a:rPr lang="en-US" dirty="0" smtClean="0"/>
              <a:t> </a:t>
            </a:r>
            <a:endParaRPr lang="en-CA" dirty="0" smtClean="0"/>
          </a:p>
          <a:p>
            <a:r>
              <a:rPr lang="en-US" dirty="0" smtClean="0"/>
              <a:t> </a:t>
            </a:r>
            <a:endParaRPr lang="en-CA" dirty="0" smtClean="0"/>
          </a:p>
          <a:p>
            <a:r>
              <a:rPr lang="en-US" dirty="0" smtClean="0"/>
              <a:t> </a:t>
            </a:r>
            <a:endParaRPr lang="en-CA" dirty="0" smtClean="0"/>
          </a:p>
          <a:p>
            <a:endParaRPr lang="en-CA" dirty="0"/>
          </a:p>
        </p:txBody>
      </p:sp>
      <p:sp>
        <p:nvSpPr>
          <p:cNvPr id="4" name="Slide Number Placeholder 3"/>
          <p:cNvSpPr>
            <a:spLocks noGrp="1"/>
          </p:cNvSpPr>
          <p:nvPr>
            <p:ph type="sldNum" sz="quarter" idx="10"/>
          </p:nvPr>
        </p:nvSpPr>
        <p:spPr/>
        <p:txBody>
          <a:bodyPr/>
          <a:lstStyle/>
          <a:p>
            <a:fld id="{605F745F-26A4-4D5A-82F5-7C5BA2A841EF}" type="slidenum">
              <a:rPr lang="en-CA" smtClean="0"/>
              <a:pPr/>
              <a:t>12</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OPENING DISCUSSION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i="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Note to trainer: As an initial activity, ask patrons the following questions. Note down questions and responses on a chart or on a whiteboard and retain for the end of the session wrap-up. There is no right or wrong answer.</a:t>
            </a:r>
            <a:endParaRPr lang="en-CA" dirty="0" smtClean="0"/>
          </a:p>
          <a:p>
            <a:endParaRPr lang="en-US" dirty="0" smtClean="0"/>
          </a:p>
          <a:p>
            <a:pPr>
              <a:buNone/>
            </a:pPr>
            <a:r>
              <a:rPr lang="en-US" i="0" dirty="0" smtClean="0"/>
              <a:t>What do you already know about online courses or eLearning? </a:t>
            </a:r>
          </a:p>
          <a:p>
            <a:pPr>
              <a:buNone/>
            </a:pPr>
            <a:endParaRPr lang="en-CA" i="0" dirty="0" smtClean="0"/>
          </a:p>
          <a:p>
            <a:pPr>
              <a:buNone/>
            </a:pPr>
            <a:r>
              <a:rPr lang="en-US" i="0" dirty="0" smtClean="0"/>
              <a:t>What kind of things like to learn about?  [Make list on board]</a:t>
            </a:r>
          </a:p>
          <a:p>
            <a:pPr>
              <a:buNone/>
            </a:pPr>
            <a:endParaRPr lang="en-US" dirty="0" smtClean="0"/>
          </a:p>
          <a:p>
            <a:pPr>
              <a:buNone/>
            </a:pPr>
            <a:r>
              <a:rPr lang="en-US" i="1" dirty="0" smtClean="0"/>
              <a:t>Some examples: Microsoft Word skills, or even a brand new language!</a:t>
            </a:r>
            <a:endParaRPr lang="en-CA" i="1" dirty="0" smtClean="0"/>
          </a:p>
          <a:p>
            <a:endParaRPr lang="en-CA" dirty="0"/>
          </a:p>
        </p:txBody>
      </p:sp>
      <p:sp>
        <p:nvSpPr>
          <p:cNvPr id="4" name="Slide Number Placeholder 3"/>
          <p:cNvSpPr>
            <a:spLocks noGrp="1"/>
          </p:cNvSpPr>
          <p:nvPr>
            <p:ph type="sldNum" sz="quarter" idx="10"/>
          </p:nvPr>
        </p:nvSpPr>
        <p:spPr/>
        <p:txBody>
          <a:bodyPr/>
          <a:lstStyle/>
          <a:p>
            <a:fld id="{605F745F-26A4-4D5A-82F5-7C5BA2A841EF}"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CA" sz="1100" b="1" dirty="0" smtClean="0"/>
              <a:t>What is online learning?   </a:t>
            </a:r>
            <a:r>
              <a:rPr lang="en-CA" sz="1100" dirty="0" smtClean="0"/>
              <a:t>SIMPLY PUT: Using the Internet to LEARN!</a:t>
            </a:r>
          </a:p>
          <a:p>
            <a:endParaRPr lang="en-CA" sz="1100" b="1" dirty="0" smtClean="0"/>
          </a:p>
          <a:p>
            <a:r>
              <a:rPr lang="en-CA" sz="1100" b="1" dirty="0" smtClean="0"/>
              <a:t>Online Learning = eLearning</a:t>
            </a:r>
          </a:p>
          <a:p>
            <a:r>
              <a:rPr lang="en-US" sz="1100" dirty="0" smtClean="0"/>
              <a:t>- eLearning and online learning can be used </a:t>
            </a:r>
            <a:r>
              <a:rPr lang="en-US" sz="1100" b="1" dirty="0" smtClean="0"/>
              <a:t>interchangeably</a:t>
            </a:r>
            <a:endParaRPr lang="en-US" sz="1100" b="1" i="0" dirty="0" smtClean="0"/>
          </a:p>
          <a:p>
            <a:r>
              <a:rPr lang="en-CA" sz="1100" dirty="0" smtClean="0"/>
              <a:t>- Another term might hear/see: </a:t>
            </a:r>
            <a:r>
              <a:rPr lang="en-CA" sz="1100" b="1" dirty="0" smtClean="0"/>
              <a:t>MOOC</a:t>
            </a:r>
            <a:r>
              <a:rPr lang="en-CA" sz="1100" dirty="0" smtClean="0"/>
              <a:t> (</a:t>
            </a:r>
            <a:r>
              <a:rPr lang="en-US" sz="1100" dirty="0" smtClean="0"/>
              <a:t>one </a:t>
            </a:r>
            <a:r>
              <a:rPr lang="en-US" sz="1100" i="1" dirty="0" smtClean="0"/>
              <a:t>type</a:t>
            </a:r>
            <a:r>
              <a:rPr lang="en-US" sz="1100" dirty="0" smtClean="0"/>
              <a:t> of online learning that is</a:t>
            </a:r>
            <a:r>
              <a:rPr lang="en-US" sz="1100" baseline="0" dirty="0" smtClean="0"/>
              <a:t> available – Massive Open Online Course - term coined in 2008) </a:t>
            </a:r>
            <a:endParaRPr lang="en-CA" sz="11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smtClean="0"/>
          </a:p>
          <a:p>
            <a:endParaRPr lang="en-CA" sz="1100" b="1" dirty="0" smtClean="0"/>
          </a:p>
          <a:p>
            <a:r>
              <a:rPr lang="en-CA" sz="1100" b="1" dirty="0" smtClean="0"/>
              <a:t>Consider</a:t>
            </a:r>
            <a:r>
              <a:rPr lang="en-CA" sz="1100" b="1" baseline="0" dirty="0" smtClean="0"/>
              <a:t> it y</a:t>
            </a:r>
            <a:r>
              <a:rPr lang="en-CA" sz="1100" b="1" dirty="0" smtClean="0"/>
              <a:t>our NEW Learning Playground!</a:t>
            </a:r>
          </a:p>
          <a:p>
            <a:endParaRPr lang="en-CA" sz="11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100" dirty="0" smtClean="0"/>
              <a:t>Online courses </a:t>
            </a:r>
            <a:r>
              <a:rPr lang="en-CA" sz="1100" baseline="0" dirty="0" smtClean="0"/>
              <a:t>c</a:t>
            </a:r>
            <a:r>
              <a:rPr lang="en-CA" sz="1100" dirty="0" smtClean="0"/>
              <a:t>an help further your education and skills, but they are also a great way to try out new things you</a:t>
            </a:r>
            <a:r>
              <a:rPr lang="en-CA" sz="1100" baseline="0" dirty="0" smtClean="0"/>
              <a:t> want to learn</a:t>
            </a:r>
            <a:endParaRPr lang="en-CA" sz="1100" dirty="0" smtClean="0"/>
          </a:p>
          <a:p>
            <a:r>
              <a:rPr lang="en-CA" sz="1100" b="1" i="1" dirty="0" smtClean="0"/>
              <a:t>Trying a course and changing your focus is risk-free</a:t>
            </a:r>
          </a:p>
          <a:p>
            <a:endParaRPr lang="en-CA" sz="11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100" dirty="0" smtClean="0"/>
              <a:t>Registering in different online courses is an easy way to test out new subjects in order to find out if you would like to pursue them at a higher level.</a:t>
            </a:r>
          </a:p>
          <a:p>
            <a:endParaRPr lang="en-CA" sz="1100" b="1" kern="1200" dirty="0" smtClean="0">
              <a:solidFill>
                <a:schemeClr val="tx1"/>
              </a:solidFill>
              <a:latin typeface="+mn-lt"/>
              <a:ea typeface="+mn-ea"/>
              <a:cs typeface="+mn-cs"/>
            </a:endParaRPr>
          </a:p>
          <a:p>
            <a:endParaRPr lang="en-CA" sz="1100" b="1" kern="1200" dirty="0" smtClean="0">
              <a:solidFill>
                <a:schemeClr val="tx1"/>
              </a:solidFill>
              <a:latin typeface="+mn-lt"/>
              <a:ea typeface="+mn-ea"/>
              <a:cs typeface="+mn-cs"/>
            </a:endParaRPr>
          </a:p>
          <a:p>
            <a:r>
              <a:rPr lang="en-CA" sz="1100" b="1" kern="1200" dirty="0" smtClean="0">
                <a:solidFill>
                  <a:schemeClr val="tx1"/>
                </a:solidFill>
                <a:latin typeface="+mn-lt"/>
                <a:ea typeface="+mn-ea"/>
                <a:cs typeface="+mn-cs"/>
              </a:rPr>
              <a:t>The best things about eLearning? It's learning for just for you.</a:t>
            </a:r>
          </a:p>
          <a:p>
            <a:endParaRPr lang="en-CA" sz="1100" kern="1200" dirty="0" smtClean="0">
              <a:solidFill>
                <a:schemeClr val="tx1"/>
              </a:solidFill>
              <a:latin typeface="+mn-lt"/>
              <a:ea typeface="+mn-ea"/>
              <a:cs typeface="+mn-cs"/>
            </a:endParaRPr>
          </a:p>
          <a:p>
            <a:r>
              <a:rPr lang="en-CA" sz="1100" kern="1200" dirty="0" smtClean="0">
                <a:solidFill>
                  <a:schemeClr val="tx1"/>
                </a:solidFill>
                <a:latin typeface="+mn-lt"/>
                <a:ea typeface="+mn-ea"/>
                <a:cs typeface="+mn-cs"/>
              </a:rPr>
              <a:t>…Learn </a:t>
            </a:r>
            <a:r>
              <a:rPr lang="en-CA" sz="1100" b="1" kern="1200" dirty="0" smtClean="0">
                <a:solidFill>
                  <a:schemeClr val="tx1"/>
                </a:solidFill>
                <a:latin typeface="+mn-lt"/>
                <a:ea typeface="+mn-ea"/>
                <a:cs typeface="+mn-cs"/>
              </a:rPr>
              <a:t>what</a:t>
            </a:r>
            <a:r>
              <a:rPr lang="en-CA" sz="1100" kern="1200" dirty="0" smtClean="0">
                <a:solidFill>
                  <a:schemeClr val="tx1"/>
                </a:solidFill>
                <a:latin typeface="+mn-lt"/>
                <a:ea typeface="+mn-ea"/>
                <a:cs typeface="+mn-cs"/>
              </a:rPr>
              <a:t> you want…</a:t>
            </a:r>
            <a:r>
              <a:rPr lang="en-CA" sz="1100" b="1" kern="1200" dirty="0" smtClean="0">
                <a:solidFill>
                  <a:schemeClr val="tx1"/>
                </a:solidFill>
                <a:latin typeface="+mn-lt"/>
                <a:ea typeface="+mn-ea"/>
                <a:cs typeface="+mn-cs"/>
              </a:rPr>
              <a:t>when</a:t>
            </a:r>
            <a:r>
              <a:rPr lang="en-CA" sz="1100" kern="1200" dirty="0" smtClean="0">
                <a:solidFill>
                  <a:schemeClr val="tx1"/>
                </a:solidFill>
                <a:latin typeface="+mn-lt"/>
                <a:ea typeface="+mn-ea"/>
                <a:cs typeface="+mn-cs"/>
              </a:rPr>
              <a:t> you want…</a:t>
            </a:r>
            <a:r>
              <a:rPr lang="en-CA" sz="1100" b="1" kern="1200" dirty="0" smtClean="0">
                <a:solidFill>
                  <a:schemeClr val="tx1"/>
                </a:solidFill>
                <a:latin typeface="+mn-lt"/>
                <a:ea typeface="+mn-ea"/>
                <a:cs typeface="+mn-cs"/>
              </a:rPr>
              <a:t>where</a:t>
            </a:r>
            <a:r>
              <a:rPr lang="en-CA" sz="1100" kern="1200" dirty="0" smtClean="0">
                <a:solidFill>
                  <a:schemeClr val="tx1"/>
                </a:solidFill>
                <a:latin typeface="+mn-lt"/>
                <a:ea typeface="+mn-ea"/>
                <a:cs typeface="+mn-cs"/>
              </a:rPr>
              <a:t> you want</a:t>
            </a:r>
          </a:p>
          <a:p>
            <a:endParaRPr lang="en-CA" sz="1100" kern="1200" dirty="0" smtClean="0">
              <a:solidFill>
                <a:schemeClr val="tx1"/>
              </a:solidFill>
              <a:latin typeface="+mn-lt"/>
              <a:ea typeface="+mn-ea"/>
              <a:cs typeface="+mn-cs"/>
            </a:endParaRPr>
          </a:p>
          <a:p>
            <a:r>
              <a:rPr lang="en-CA" sz="1100" kern="1200" dirty="0" smtClean="0">
                <a:solidFill>
                  <a:schemeClr val="tx1"/>
                </a:solidFill>
                <a:latin typeface="+mn-lt"/>
                <a:ea typeface="+mn-ea"/>
                <a:cs typeface="+mn-cs"/>
              </a:rPr>
              <a:t>This is why there are so many people trying and enjoying it!</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100" i="1" dirty="0" smtClean="0"/>
              <a:t>**9 million students have enrolled in </a:t>
            </a:r>
            <a:r>
              <a:rPr lang="en-CA" sz="1100" i="1" dirty="0" err="1" smtClean="0"/>
              <a:t>Coursera</a:t>
            </a:r>
            <a:r>
              <a:rPr lang="en-CA" sz="1100" i="1" dirty="0" smtClean="0"/>
              <a:t> to date, one of the most popular course providers. (We will look</a:t>
            </a:r>
            <a:r>
              <a:rPr lang="en-CA" sz="1100" i="1" baseline="0" dirty="0" smtClean="0"/>
              <a:t> at </a:t>
            </a:r>
            <a:r>
              <a:rPr lang="en-CA" sz="1100" i="1" baseline="0" dirty="0" err="1" smtClean="0"/>
              <a:t>Coursera</a:t>
            </a:r>
            <a:r>
              <a:rPr lang="en-CA" sz="1100" i="1" baseline="0" dirty="0" smtClean="0"/>
              <a:t> later)</a:t>
            </a:r>
            <a:endParaRPr lang="en-CA" sz="1100" i="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smtClean="0"/>
          </a:p>
          <a:p>
            <a:endParaRPr lang="en-CA" sz="1100" b="1" dirty="0" smtClean="0"/>
          </a:p>
          <a:p>
            <a:r>
              <a:rPr lang="en-CA" sz="1100" kern="1200" dirty="0" smtClean="0">
                <a:solidFill>
                  <a:schemeClr val="tx1"/>
                </a:solidFill>
                <a:latin typeface="+mn-lt"/>
                <a:ea typeface="+mn-ea"/>
                <a:cs typeface="+mn-cs"/>
              </a:rPr>
              <a:t>Let’s talk a bit more about the benefits of eLearning</a:t>
            </a:r>
            <a:r>
              <a:rPr lang="en-CA" sz="1100" kern="1200" baseline="0" dirty="0" smtClean="0">
                <a:solidFill>
                  <a:schemeClr val="tx1"/>
                </a:solidFill>
                <a:latin typeface="+mn-lt"/>
                <a:ea typeface="+mn-ea"/>
                <a:cs typeface="+mn-cs"/>
              </a:rPr>
              <a:t> &amp; how it works…</a:t>
            </a:r>
            <a:endParaRPr lang="en-CA" sz="1100" kern="1200" dirty="0" smtClean="0">
              <a:solidFill>
                <a:schemeClr val="tx1"/>
              </a:solidFill>
              <a:latin typeface="+mn-lt"/>
              <a:ea typeface="+mn-ea"/>
              <a:cs typeface="+mn-cs"/>
            </a:endParaRPr>
          </a:p>
          <a:p>
            <a:endParaRPr lang="en-CA" sz="1100" kern="1200" dirty="0" smtClean="0">
              <a:solidFill>
                <a:schemeClr val="tx1"/>
              </a:solidFill>
              <a:latin typeface="+mn-lt"/>
              <a:ea typeface="+mn-ea"/>
              <a:cs typeface="+mn-cs"/>
            </a:endParaRPr>
          </a:p>
          <a:p>
            <a:endParaRPr lang="en-CA" sz="1100" kern="1200" dirty="0" smtClean="0">
              <a:solidFill>
                <a:schemeClr val="tx1"/>
              </a:solidFill>
              <a:latin typeface="+mn-lt"/>
              <a:ea typeface="+mn-ea"/>
              <a:cs typeface="+mn-cs"/>
            </a:endParaRPr>
          </a:p>
          <a:p>
            <a:endParaRPr lang="en-CA" sz="1100" kern="1200" dirty="0" smtClean="0">
              <a:solidFill>
                <a:schemeClr val="tx1"/>
              </a:solidFill>
              <a:latin typeface="+mn-lt"/>
              <a:ea typeface="+mn-ea"/>
              <a:cs typeface="+mn-cs"/>
            </a:endParaRPr>
          </a:p>
          <a:p>
            <a:endParaRPr lang="en-CA" sz="1100" kern="1200" dirty="0" smtClean="0">
              <a:solidFill>
                <a:schemeClr val="tx1"/>
              </a:solidFill>
              <a:latin typeface="+mn-lt"/>
              <a:ea typeface="+mn-ea"/>
              <a:cs typeface="+mn-cs"/>
            </a:endParaRPr>
          </a:p>
          <a:p>
            <a:endParaRPr lang="en-CA" sz="11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CA" sz="11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05F745F-26A4-4D5A-82F5-7C5BA2A841EF}" type="slidenum">
              <a:rPr lang="en-CA" smtClean="0"/>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lvl="0"/>
            <a:r>
              <a:rPr lang="en-US" sz="1200" b="1" i="1" dirty="0" smtClean="0"/>
              <a:t>WHAT </a:t>
            </a:r>
            <a:r>
              <a:rPr lang="en-US" sz="1200" b="1" dirty="0" smtClean="0"/>
              <a:t>YOU WANT!</a:t>
            </a:r>
            <a:r>
              <a:rPr lang="en-US" sz="1200" b="1" baseline="0" dirty="0" smtClean="0"/>
              <a:t> </a:t>
            </a:r>
            <a:r>
              <a:rPr lang="en-US" sz="1200" dirty="0" smtClean="0"/>
              <a:t>Topics</a:t>
            </a:r>
            <a:r>
              <a:rPr lang="en-US" sz="1200" baseline="0" dirty="0" smtClean="0"/>
              <a:t> from how to make or do something, to on-going skill-building, to learning technology, to university-level topics….</a:t>
            </a:r>
            <a:endParaRPr lang="en-US" sz="1200" dirty="0" smtClean="0"/>
          </a:p>
          <a:p>
            <a:pPr lvl="0"/>
            <a:endParaRPr lang="en-US" sz="1200" dirty="0" smtClean="0"/>
          </a:p>
          <a:p>
            <a:pPr lvl="0"/>
            <a:r>
              <a:rPr lang="en-US" sz="1200" b="1" i="1" dirty="0" smtClean="0"/>
              <a:t>WHEN</a:t>
            </a:r>
            <a:r>
              <a:rPr lang="en-US" sz="1200" b="1" baseline="0" dirty="0" smtClean="0"/>
              <a:t> YOU WANT IT! </a:t>
            </a:r>
            <a:r>
              <a:rPr lang="en-US" sz="1200" dirty="0" smtClean="0"/>
              <a:t>Very flexible – you can choose when, where and what you would like to study. You may complete quizzes and assessments at your own pace. </a:t>
            </a:r>
          </a:p>
          <a:p>
            <a:pPr lvl="0"/>
            <a:endParaRPr lang="en-US" sz="1200" dirty="0" smtClean="0"/>
          </a:p>
          <a:p>
            <a:r>
              <a:rPr lang="en-CA" sz="1200" b="1" i="1" dirty="0" smtClean="0"/>
              <a:t>WHERE</a:t>
            </a:r>
            <a:r>
              <a:rPr lang="en-CA" sz="1200" b="1" dirty="0" smtClean="0"/>
              <a:t> YOU WANT IT! </a:t>
            </a:r>
            <a:r>
              <a:rPr lang="en-CA" sz="1200" dirty="0" smtClean="0"/>
              <a:t>Can sign in and learn from anywhere… can learn on the go using a tablet or </a:t>
            </a:r>
            <a:r>
              <a:rPr lang="en-CA" sz="1200" dirty="0" err="1" smtClean="0"/>
              <a:t>smartphone</a:t>
            </a:r>
            <a:r>
              <a:rPr lang="en-CA" sz="1200" dirty="0" smtClean="0"/>
              <a:t>.</a:t>
            </a:r>
          </a:p>
          <a:p>
            <a:pPr lvl="0"/>
            <a:endParaRPr lang="en-US" sz="1200" dirty="0" smtClean="0"/>
          </a:p>
          <a:p>
            <a:pPr lvl="0"/>
            <a:endParaRPr lang="en-US" sz="1200" dirty="0" smtClean="0"/>
          </a:p>
          <a:p>
            <a:pPr>
              <a:spcBef>
                <a:spcPts val="0"/>
              </a:spcBef>
              <a:buNone/>
            </a:pPr>
            <a:r>
              <a:rPr lang="en-US" sz="1200" b="1" dirty="0" smtClean="0"/>
              <a:t>What kind of learning is online learning?</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dirty="0" smtClean="0"/>
          </a:p>
          <a:p>
            <a:pPr>
              <a:spcBef>
                <a:spcPts val="0"/>
              </a:spcBef>
              <a:buNone/>
            </a:pPr>
            <a:r>
              <a:rPr lang="en-US" sz="1200" dirty="0" smtClean="0"/>
              <a:t>There is quite a spectrum of the type of eLearning</a:t>
            </a:r>
            <a:r>
              <a:rPr lang="en-US" sz="1200" baseline="0" dirty="0" smtClean="0"/>
              <a:t> available… from a single online video to an entire course with exams.</a:t>
            </a:r>
          </a:p>
          <a:p>
            <a:endParaRPr lang="en-US" sz="1200" dirty="0" smtClean="0"/>
          </a:p>
          <a:p>
            <a:r>
              <a:rPr lang="en-CA" sz="1200" dirty="0" smtClean="0"/>
              <a:t>Can be </a:t>
            </a:r>
            <a:r>
              <a:rPr lang="en-CA" sz="1200" b="1" dirty="0" smtClean="0"/>
              <a:t>big or small</a:t>
            </a:r>
            <a:r>
              <a:rPr lang="en-CA" sz="1200" dirty="0" smtClean="0"/>
              <a:t>:</a:t>
            </a:r>
          </a:p>
          <a:p>
            <a:pPr lvl="1"/>
            <a:r>
              <a:rPr lang="en-CA" sz="1200" dirty="0" smtClean="0"/>
              <a:t>4 minute basic origami video on </a:t>
            </a:r>
            <a:r>
              <a:rPr lang="en-CA" sz="1200" dirty="0" err="1" smtClean="0"/>
              <a:t>Youtube</a:t>
            </a:r>
            <a:endParaRPr lang="en-CA" sz="1200" dirty="0" smtClean="0"/>
          </a:p>
          <a:p>
            <a:pPr lvl="1"/>
            <a:r>
              <a:rPr lang="en-CA" sz="1200" dirty="0" smtClean="0"/>
              <a:t>Complete university courses </a:t>
            </a:r>
            <a:r>
              <a:rPr lang="en-US" sz="1200" dirty="0" smtClean="0"/>
              <a:t>developed by experts from across the globe</a:t>
            </a:r>
            <a:r>
              <a:rPr lang="en-CA" sz="1200" dirty="0" smtClean="0"/>
              <a:t> online that mirror a real classroom experience with lectures, readings, assignments, class discussions and final exams</a:t>
            </a: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May be offered all the time </a:t>
            </a:r>
            <a:r>
              <a:rPr lang="en-US" sz="1200" b="1" dirty="0" smtClean="0"/>
              <a:t>‘on demand’ </a:t>
            </a:r>
            <a:r>
              <a:rPr lang="en-US" sz="1200" dirty="0" smtClean="0"/>
              <a:t>or </a:t>
            </a:r>
            <a:r>
              <a:rPr lang="en-US" sz="1200" b="1" dirty="0" smtClean="0"/>
              <a:t>irregularly</a:t>
            </a:r>
            <a:r>
              <a:rPr lang="en-US" sz="1200" baseline="0" dirty="0" smtClean="0"/>
              <a:t> (scheduled courses that are only offered at particular times of the year. May not be scheduled to be offered again.)</a:t>
            </a:r>
            <a:endParaRPr lang="en-CA" sz="1200" dirty="0" smtClean="0"/>
          </a:p>
          <a:p>
            <a:endParaRPr lang="en-CA" sz="1200" dirty="0" smtClean="0"/>
          </a:p>
          <a:p>
            <a:r>
              <a:rPr lang="en-CA" sz="1200" dirty="0" smtClean="0"/>
              <a:t>Sometime opportunity for </a:t>
            </a:r>
            <a:r>
              <a:rPr lang="en-CA" sz="1200" b="1" dirty="0" smtClean="0"/>
              <a:t>real time interaction</a:t>
            </a:r>
            <a:r>
              <a:rPr lang="en-CA" sz="1200"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Usually, there are not many opportunities for real time interaction, though some courses have webinars and online conferences using applications like Skype,</a:t>
            </a:r>
            <a:r>
              <a:rPr lang="en-US" sz="1200" baseline="0" dirty="0" smtClean="0"/>
              <a:t> or discussion forums to interact with other learners.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t>Anyone may sign up</a:t>
            </a:r>
            <a:r>
              <a:rPr lang="en-US" sz="1200" dirty="0" smtClean="0"/>
              <a:t>; there are not usually ‘prerequisites’.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lvl="0"/>
            <a:endParaRPr lang="en-US" sz="1200" dirty="0" smtClean="0"/>
          </a:p>
          <a:p>
            <a:pPr lvl="0"/>
            <a:r>
              <a:rPr lang="en-US" sz="1200" b="1" baseline="0" dirty="0" smtClean="0"/>
              <a:t>NOTE OTHER POTENTIAL FEATURES (that increase accessibility):</a:t>
            </a:r>
          </a:p>
          <a:p>
            <a:pPr lvl="0">
              <a:buFont typeface="Arial" pitchFamily="34" charset="0"/>
              <a:buChar char="•"/>
            </a:pPr>
            <a:r>
              <a:rPr lang="en-US" sz="1200" dirty="0" smtClean="0"/>
              <a:t> Sometimes offered in different languages </a:t>
            </a:r>
          </a:p>
          <a:p>
            <a:pPr lvl="0">
              <a:buFont typeface="Arial" pitchFamily="34" charset="0"/>
              <a:buChar char="•"/>
            </a:pPr>
            <a:r>
              <a:rPr lang="en-US" sz="1200" dirty="0" smtClean="0"/>
              <a:t> Can include closed captioning. </a:t>
            </a:r>
            <a:endParaRPr lang="en-CA" sz="1200" dirty="0" smtClean="0"/>
          </a:p>
          <a:p>
            <a:endParaRPr lang="en-CA"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latin typeface="+mn-lt"/>
              <a:ea typeface="+mn-ea"/>
              <a:cs typeface="+mn-cs"/>
            </a:endParaRPr>
          </a:p>
          <a:p>
            <a:endParaRPr lang="en-CA" sz="1200" dirty="0" smtClean="0"/>
          </a:p>
          <a:p>
            <a:pPr lvl="0"/>
            <a:endParaRPr lang="en-US" sz="1200" dirty="0" smtClean="0"/>
          </a:p>
          <a:p>
            <a:endParaRPr lang="en-CA" sz="1200" dirty="0"/>
          </a:p>
        </p:txBody>
      </p:sp>
      <p:sp>
        <p:nvSpPr>
          <p:cNvPr id="4" name="Slide Number Placeholder 3"/>
          <p:cNvSpPr>
            <a:spLocks noGrp="1"/>
          </p:cNvSpPr>
          <p:nvPr>
            <p:ph type="sldNum" sz="quarter" idx="10"/>
          </p:nvPr>
        </p:nvSpPr>
        <p:spPr/>
        <p:txBody>
          <a:bodyPr/>
          <a:lstStyle/>
          <a:p>
            <a:fld id="{605F745F-26A4-4D5A-82F5-7C5BA2A841EF}" type="slidenum">
              <a:rPr lang="en-CA" smtClean="0"/>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latin typeface="+mn-lt"/>
                <a:ea typeface="+mn-ea"/>
                <a:cs typeface="+mn-cs"/>
              </a:rPr>
              <a:t>We have created</a:t>
            </a:r>
            <a:r>
              <a:rPr lang="en-CA" sz="1200" kern="1200" baseline="0" dirty="0" smtClean="0">
                <a:solidFill>
                  <a:schemeClr val="tx1"/>
                </a:solidFill>
                <a:latin typeface="+mn-lt"/>
                <a:ea typeface="+mn-ea"/>
                <a:cs typeface="+mn-cs"/>
              </a:rPr>
              <a:t> a guide to help you begin to find many of the free eLearning opportunities!</a:t>
            </a:r>
            <a:endParaRPr lang="en-CA"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latin typeface="+mn-lt"/>
                <a:ea typeface="+mn-ea"/>
                <a:cs typeface="+mn-cs"/>
              </a:rPr>
              <a:t>Some eLearning providers have a tiered cost structure</a:t>
            </a:r>
          </a:p>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baseline="0" dirty="0" smtClean="0">
                <a:solidFill>
                  <a:schemeClr val="tx1"/>
                </a:solidFill>
                <a:latin typeface="+mn-lt"/>
                <a:ea typeface="+mn-ea"/>
                <a:cs typeface="+mn-cs"/>
              </a:rPr>
              <a:t> </a:t>
            </a:r>
            <a:r>
              <a:rPr lang="en-CA" sz="1200" kern="1200" baseline="0" dirty="0" smtClean="0">
                <a:solidFill>
                  <a:schemeClr val="tx1"/>
                </a:solidFill>
                <a:latin typeface="+mn-lt"/>
                <a:ea typeface="+mn-ea"/>
                <a:cs typeface="+mn-cs"/>
                <a:sym typeface="Wingdings" pitchFamily="2" charset="2"/>
              </a:rPr>
              <a:t> </a:t>
            </a:r>
            <a:r>
              <a:rPr lang="en-CA" sz="1200" kern="1200" dirty="0" smtClean="0">
                <a:solidFill>
                  <a:schemeClr val="tx1"/>
                </a:solidFill>
                <a:latin typeface="+mn-lt"/>
                <a:ea typeface="+mn-ea"/>
                <a:cs typeface="+mn-cs"/>
              </a:rPr>
              <a:t>basic or partial access is free, but unlimited access or added functions/services may have a cost.</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200" b="1" i="1" kern="1200" dirty="0" smtClean="0">
                <a:solidFill>
                  <a:schemeClr val="tx1"/>
                </a:solidFill>
                <a:latin typeface="+mn-lt"/>
                <a:ea typeface="+mn-ea"/>
                <a:cs typeface="+mn-cs"/>
              </a:rPr>
              <a:t>Each eLearning provider is different, so you'll have to have a look around each of their websites to find the free content. </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NOTE: Most university-based</a:t>
            </a:r>
            <a:r>
              <a:rPr lang="en-CA" baseline="0" dirty="0" smtClean="0"/>
              <a:t> </a:t>
            </a:r>
            <a:r>
              <a:rPr lang="en-CA" dirty="0" smtClean="0"/>
              <a:t>MOOCs are free or offered at far lower rates than university courses</a:t>
            </a:r>
          </a:p>
        </p:txBody>
      </p:sp>
      <p:sp>
        <p:nvSpPr>
          <p:cNvPr id="4" name="Slide Number Placeholder 3"/>
          <p:cNvSpPr>
            <a:spLocks noGrp="1"/>
          </p:cNvSpPr>
          <p:nvPr>
            <p:ph type="sldNum" sz="quarter" idx="10"/>
          </p:nvPr>
        </p:nvSpPr>
        <p:spPr/>
        <p:txBody>
          <a:bodyPr/>
          <a:lstStyle/>
          <a:p>
            <a:fld id="{605F745F-26A4-4D5A-82F5-7C5BA2A841EF}" type="slidenum">
              <a:rPr lang="en-CA" smtClean="0"/>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200" dirty="0" smtClean="0"/>
              <a:t>It all depends and what you want to learn, and the structure of the course. </a:t>
            </a:r>
          </a:p>
          <a:p>
            <a:endParaRPr lang="en-CA" sz="1200" dirty="0" smtClean="0"/>
          </a:p>
          <a:p>
            <a:r>
              <a:rPr lang="en-CA" sz="1200" dirty="0" smtClean="0"/>
              <a:t>You can watch a one minute video, or take a full university course — it's all up to you. </a:t>
            </a:r>
          </a:p>
          <a:p>
            <a:endParaRPr lang="en-CA" sz="1200" dirty="0" smtClean="0"/>
          </a:p>
          <a:p>
            <a:r>
              <a:rPr lang="en-CA" sz="1200" dirty="0" smtClean="0"/>
              <a:t>Full</a:t>
            </a:r>
            <a:r>
              <a:rPr lang="en-CA" sz="1200" baseline="0" dirty="0" smtClean="0"/>
              <a:t> courses are more work, of course! Often can plan on 1 to 3 to 6 (varies) hours per week to watch lectures, do readings, take quizzes, and complete projects/assignments.</a:t>
            </a:r>
            <a:endParaRPr lang="en-CA" dirty="0" smtClean="0"/>
          </a:p>
        </p:txBody>
      </p:sp>
      <p:sp>
        <p:nvSpPr>
          <p:cNvPr id="4" name="Slide Number Placeholder 3"/>
          <p:cNvSpPr>
            <a:spLocks noGrp="1"/>
          </p:cNvSpPr>
          <p:nvPr>
            <p:ph type="sldNum" sz="quarter" idx="10"/>
          </p:nvPr>
        </p:nvSpPr>
        <p:spPr/>
        <p:txBody>
          <a:bodyPr/>
          <a:lstStyle/>
          <a:p>
            <a:fld id="{605F745F-26A4-4D5A-82F5-7C5BA2A841EF}" type="slidenum">
              <a:rPr lang="en-CA" smtClean="0"/>
              <a:pPr/>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dirty="0" smtClean="0"/>
              <a:t>The great thing about eLearning is that it lets you learn on your own, on your own time, in anyplace you want, at your own pace. Sometimes though, it can be a challenge to stick with your learning path. </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CA" sz="1200" dirty="0" smtClean="0"/>
              <a:t>These are some basic strategies for becoming an A+ online learner:</a:t>
            </a:r>
          </a:p>
          <a:p>
            <a:endParaRPr lang="en-CA" sz="1200" dirty="0" smtClean="0"/>
          </a:p>
          <a:p>
            <a:r>
              <a:rPr lang="en-CA" sz="1200" b="1" dirty="0" smtClean="0"/>
              <a:t>Plan</a:t>
            </a:r>
            <a:r>
              <a:rPr lang="en-CA" sz="1200" dirty="0" smtClean="0"/>
              <a:t> your goals &amp; time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CA" sz="1200" i="0" u="none" strike="noStrike" kern="1200" cap="none" spc="0" normalizeH="0" baseline="0" noProof="0" dirty="0" smtClean="0">
                <a:ln>
                  <a:noFill/>
                </a:ln>
                <a:solidFill>
                  <a:schemeClr val="tx1"/>
                </a:solidFill>
                <a:effectLst/>
                <a:uLnTx/>
                <a:uFillTx/>
                <a:latin typeface="+mn-lt"/>
                <a:ea typeface="+mn-ea"/>
                <a:cs typeface="+mn-cs"/>
              </a:rPr>
              <a:t>Set goals: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Create a short term &amp; long term learning plan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CA" sz="1200" dirty="0" smtClean="0"/>
              <a:t>Plan for your courses</a:t>
            </a:r>
            <a:endParaRPr kumimoji="0" lang="en-CA" sz="1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CA" sz="1200" b="1" dirty="0" smtClean="0"/>
              <a:t>PLAN TIME</a:t>
            </a:r>
            <a:r>
              <a:rPr lang="en-CA" sz="1200" b="1" baseline="0" dirty="0" smtClean="0"/>
              <a:t> TO WORK: </a:t>
            </a:r>
            <a:r>
              <a:rPr lang="en-CA" sz="1200" dirty="0" smtClean="0"/>
              <a:t>Schedule time to do the coursework: It's very important to build work into your schedule — use your online calendar or set an alert on your phone to nudge you along.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CA" sz="1200" b="0" i="0" u="none" strike="noStrike" kern="1200" cap="none" spc="0" normalizeH="0" baseline="0" noProof="0" dirty="0" smtClean="0">
              <a:ln>
                <a:noFill/>
              </a:ln>
              <a:solidFill>
                <a:schemeClr val="tx1"/>
              </a:solidFill>
              <a:effectLst/>
              <a:uLnTx/>
              <a:uFillTx/>
              <a:latin typeface="+mn-lt"/>
              <a:ea typeface="+mn-ea"/>
              <a:cs typeface="+mn-cs"/>
            </a:endParaRPr>
          </a:p>
          <a:p>
            <a:r>
              <a:rPr lang="en-CA" sz="1200" b="1" baseline="0" dirty="0" smtClean="0"/>
              <a:t>Organize</a:t>
            </a:r>
            <a:r>
              <a:rPr lang="en-CA" sz="1200" baseline="0" dirty="0" smtClean="0"/>
              <a:t> your projects, courses, &amp; time</a:t>
            </a:r>
          </a:p>
          <a:p>
            <a:r>
              <a:rPr lang="en-CA" sz="1200" dirty="0" smtClean="0"/>
              <a:t>You may be using more than one eLearning tool or platform. You may be taking more than one course at a time. You may have projects that you're working on or completed — where do you keep it all?</a:t>
            </a:r>
          </a:p>
          <a:p>
            <a:endParaRPr lang="en-CA" sz="1200" dirty="0" smtClean="0"/>
          </a:p>
          <a:p>
            <a:pPr>
              <a:buFont typeface="Arial" pitchFamily="34" charset="0"/>
              <a:buChar char="•"/>
            </a:pPr>
            <a:r>
              <a:rPr lang="en-CA" sz="1200" dirty="0" smtClean="0"/>
              <a:t>There are a variety of online tools to help you create and organize.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There are websites and apps which will help you schedule your study time,</a:t>
            </a:r>
            <a:r>
              <a:rPr lang="en-US" sz="1200" baseline="0" dirty="0" smtClean="0"/>
              <a:t> </a:t>
            </a:r>
            <a:r>
              <a:rPr lang="en-US" sz="1200" dirty="0" smtClean="0"/>
              <a:t>customize your learning </a:t>
            </a:r>
          </a:p>
          <a:p>
            <a:endParaRPr lang="en-CA" sz="1200" dirty="0" smtClean="0"/>
          </a:p>
          <a:p>
            <a:r>
              <a:rPr lang="en-CA" sz="1200" b="1" baseline="0" dirty="0" smtClean="0"/>
              <a:t>Connect</a:t>
            </a:r>
            <a:r>
              <a:rPr lang="en-CA" sz="1200" baseline="0" dirty="0" smtClean="0"/>
              <a:t> with others to help keep you on track and exchange ideas</a:t>
            </a:r>
          </a:p>
          <a:p>
            <a:endParaRPr lang="en-CA" sz="1200" baseline="0" dirty="0" smtClean="0"/>
          </a:p>
          <a:p>
            <a:r>
              <a:rPr lang="en-CA" sz="1200" baseline="0" dirty="0" smtClean="0"/>
              <a:t>Use strategies to best complete the </a:t>
            </a:r>
            <a:r>
              <a:rPr lang="en-CA" sz="1200" b="1" baseline="0" dirty="0" smtClean="0"/>
              <a:t>work</a:t>
            </a:r>
            <a:r>
              <a:rPr lang="en-CA" sz="1200" baseline="0" dirty="0" smtClean="0"/>
              <a:t> for your learning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CA" sz="1200" noProof="0" dirty="0" smtClean="0"/>
              <a:t>Tune out distractions </a:t>
            </a:r>
            <a:r>
              <a:rPr lang="en-CA" sz="1200" dirty="0" smtClean="0"/>
              <a:t>— both physical and online</a:t>
            </a:r>
            <a:endParaRPr lang="en-CA" sz="1200" noProof="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CA" sz="1200" b="0" i="0" u="none" strike="noStrike" kern="1200" cap="none" spc="0" normalizeH="0" baseline="0" dirty="0" smtClean="0">
                <a:ln>
                  <a:noFill/>
                </a:ln>
                <a:solidFill>
                  <a:schemeClr val="tx1"/>
                </a:solidFill>
                <a:effectLst/>
                <a:uLnTx/>
                <a:uFillTx/>
                <a:latin typeface="+mn-lt"/>
                <a:ea typeface="+mn-ea"/>
                <a:cs typeface="+mn-cs"/>
              </a:rPr>
              <a:t>Give</a:t>
            </a:r>
            <a:r>
              <a:rPr kumimoji="0" lang="en-CA" sz="1200" b="0" i="0" u="none" strike="noStrike" kern="1200" cap="none" spc="0" normalizeH="0" dirty="0" smtClean="0">
                <a:ln>
                  <a:noFill/>
                </a:ln>
                <a:solidFill>
                  <a:schemeClr val="tx1"/>
                </a:solidFill>
                <a:effectLst/>
                <a:uLnTx/>
                <a:uFillTx/>
                <a:latin typeface="+mn-lt"/>
                <a:ea typeface="+mn-ea"/>
                <a:cs typeface="+mn-cs"/>
              </a:rPr>
              <a:t> yourself study breaks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CA" sz="1200" baseline="0" noProof="0" dirty="0" smtClean="0"/>
              <a:t>Reward</a:t>
            </a:r>
            <a:r>
              <a:rPr lang="en-CA" sz="1200" noProof="0" dirty="0" smtClean="0"/>
              <a:t> yourself for complete coursework &amp; learning goals</a:t>
            </a:r>
            <a:endParaRPr kumimoji="0" lang="en-CA" sz="1200" b="0" i="0" u="none" strike="noStrike" kern="1200" cap="none" spc="0" normalizeH="0" baseline="0" noProof="0" dirty="0" smtClean="0">
              <a:ln>
                <a:noFill/>
              </a:ln>
              <a:solidFill>
                <a:schemeClr val="tx1"/>
              </a:solidFill>
              <a:effectLst/>
              <a:uLnTx/>
              <a:uFillTx/>
              <a:latin typeface="+mn-lt"/>
              <a:ea typeface="+mn-ea"/>
              <a:cs typeface="+mn-cs"/>
            </a:endParaRPr>
          </a:p>
          <a:p>
            <a:endParaRPr lang="en-CA" sz="1200" baseline="0" dirty="0" smtClean="0"/>
          </a:p>
          <a:p>
            <a:endParaRPr lang="en-CA" sz="1200" dirty="0" smtClean="0"/>
          </a:p>
          <a:p>
            <a:r>
              <a:rPr lang="en-CA" sz="1200" i="1" dirty="0" smtClean="0"/>
              <a:t>TRAINER NOTE: A</a:t>
            </a:r>
            <a:r>
              <a:rPr lang="en-CA" sz="1200" i="1" baseline="0" dirty="0" smtClean="0"/>
              <a:t>ll of these are on the guide in “</a:t>
            </a:r>
            <a:r>
              <a:rPr lang="en-CA" sz="1200" i="1" dirty="0" smtClean="0"/>
              <a:t>Become an A+ Online Learner” tab</a:t>
            </a:r>
          </a:p>
          <a:p>
            <a:r>
              <a:rPr lang="en-CA" sz="1200" dirty="0" smtClean="0"/>
              <a:t> </a:t>
            </a:r>
            <a:endParaRPr lang="en-CA" sz="1200" dirty="0"/>
          </a:p>
        </p:txBody>
      </p:sp>
      <p:sp>
        <p:nvSpPr>
          <p:cNvPr id="4" name="Slide Number Placeholder 3"/>
          <p:cNvSpPr>
            <a:spLocks noGrp="1"/>
          </p:cNvSpPr>
          <p:nvPr>
            <p:ph type="sldNum" sz="quarter" idx="10"/>
          </p:nvPr>
        </p:nvSpPr>
        <p:spPr/>
        <p:txBody>
          <a:bodyPr/>
          <a:lstStyle/>
          <a:p>
            <a:fld id="{605F745F-26A4-4D5A-82F5-7C5BA2A841EF}" type="slidenum">
              <a:rPr lang="en-CA" smtClean="0"/>
              <a:pPr/>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b="1" dirty="0" smtClean="0"/>
              <a:t>A little bit more on how CONNECTING can make a difference</a:t>
            </a:r>
            <a:r>
              <a:rPr lang="en-CA" b="1" baseline="0" dirty="0" smtClean="0"/>
              <a:t> in your online learning!</a:t>
            </a:r>
            <a:endParaRPr lang="en-CA" b="1" dirty="0" smtClean="0"/>
          </a:p>
          <a:p>
            <a:r>
              <a:rPr lang="en-CA" dirty="0" smtClean="0"/>
              <a:t>The web provides increasing opportunities for interaction with your online instructors and classmates — forums, bulletin boards, chats,</a:t>
            </a:r>
            <a:r>
              <a:rPr lang="en-CA" baseline="0" dirty="0" smtClean="0"/>
              <a:t> </a:t>
            </a:r>
            <a:r>
              <a:rPr lang="en-CA" dirty="0" smtClean="0"/>
              <a:t>tweet-</a:t>
            </a:r>
            <a:r>
              <a:rPr lang="en-CA" dirty="0" err="1" smtClean="0"/>
              <a:t>in's</a:t>
            </a:r>
            <a:r>
              <a:rPr lang="en-CA" dirty="0" smtClean="0"/>
              <a:t> and more. </a:t>
            </a:r>
          </a:p>
          <a:p>
            <a:endParaRPr lang="en-CA" dirty="0" smtClean="0"/>
          </a:p>
          <a:p>
            <a:r>
              <a:rPr lang="en-CA" dirty="0" smtClean="0"/>
              <a:t>Connecting with other learners will help encourage you</a:t>
            </a:r>
            <a:r>
              <a:rPr lang="en-CA" baseline="0" dirty="0" smtClean="0"/>
              <a:t> and can also be a great support in completing work and discussing ideas and thoughts about the course. Research shows greater course completion rates for those who have some form of in-person sessions that go along with their online learning.</a:t>
            </a:r>
            <a:endParaRPr lang="en-CA" dirty="0" smtClean="0"/>
          </a:p>
          <a:p>
            <a:endParaRPr lang="en-CA" dirty="0" smtClean="0"/>
          </a:p>
          <a:p>
            <a:r>
              <a:rPr lang="en-CA" dirty="0" smtClean="0"/>
              <a:t>Over</a:t>
            </a:r>
            <a:r>
              <a:rPr lang="en-CA" baseline="0" dirty="0" smtClean="0"/>
              <a:t> the past year, VPL has been scheduling </a:t>
            </a:r>
            <a:r>
              <a:rPr lang="en-CA" baseline="0" dirty="0" err="1" smtClean="0"/>
              <a:t>meetups</a:t>
            </a:r>
            <a:r>
              <a:rPr lang="en-CA" baseline="0" dirty="0" smtClean="0"/>
              <a:t> for some select online learning opportunities</a:t>
            </a:r>
          </a:p>
          <a:p>
            <a:pPr lvl="1">
              <a:buFontTx/>
              <a:buChar char="-"/>
            </a:pPr>
            <a:r>
              <a:rPr lang="en-CA" baseline="0" dirty="0" smtClean="0"/>
              <a:t>Last one was a edible gardening course this summer and those taking the online course also met regularly at the Renfrew branch to discuss what they were learning in the course</a:t>
            </a:r>
          </a:p>
          <a:p>
            <a:pPr lvl="1">
              <a:buFontTx/>
              <a:buChar char="-"/>
            </a:pPr>
            <a:r>
              <a:rPr lang="en-CA" baseline="0" dirty="0" smtClean="0"/>
              <a:t>- NONE SCHEDULED RIGHT NOW!!! (As of July 2015)</a:t>
            </a:r>
            <a:endParaRPr lang="en-CA" dirty="0" smtClean="0"/>
          </a:p>
        </p:txBody>
      </p:sp>
      <p:sp>
        <p:nvSpPr>
          <p:cNvPr id="4" name="Slide Number Placeholder 3"/>
          <p:cNvSpPr>
            <a:spLocks noGrp="1"/>
          </p:cNvSpPr>
          <p:nvPr>
            <p:ph type="sldNum" sz="quarter" idx="10"/>
          </p:nvPr>
        </p:nvSpPr>
        <p:spPr/>
        <p:txBody>
          <a:bodyPr/>
          <a:lstStyle/>
          <a:p>
            <a:fld id="{605F745F-26A4-4D5A-82F5-7C5BA2A841EF}" type="slidenum">
              <a:rPr lang="en-CA" smtClean="0"/>
              <a:pPr/>
              <a:t>8</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latin typeface="+mn-lt"/>
                <a:ea typeface="+mn-ea"/>
                <a:cs typeface="+mn-cs"/>
              </a:rPr>
              <a:t>This is the other BIG question that people</a:t>
            </a:r>
            <a:r>
              <a:rPr lang="en-CA" sz="1200" kern="1200" baseline="0" dirty="0" smtClean="0">
                <a:solidFill>
                  <a:schemeClr val="tx1"/>
                </a:solidFill>
                <a:latin typeface="+mn-lt"/>
                <a:ea typeface="+mn-ea"/>
                <a:cs typeface="+mn-cs"/>
              </a:rPr>
              <a:t> have about online learning!!!  </a:t>
            </a:r>
            <a:r>
              <a:rPr lang="en-CA" sz="1200" kern="1200" dirty="0" smtClean="0">
                <a:solidFill>
                  <a:schemeClr val="tx1"/>
                </a:solidFill>
                <a:latin typeface="+mn-lt"/>
                <a:ea typeface="+mn-ea"/>
                <a:cs typeface="+mn-cs"/>
              </a:rPr>
              <a:t>The quick answer is...maybe. </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200" dirty="0" smtClean="0"/>
              <a:t>Not for earning a degree, but s</a:t>
            </a:r>
            <a:r>
              <a:rPr lang="en-CA" sz="1200" kern="1200" dirty="0" smtClean="0">
                <a:solidFill>
                  <a:schemeClr val="tx1"/>
                </a:solidFill>
                <a:latin typeface="+mn-lt"/>
                <a:ea typeface="+mn-ea"/>
                <a:cs typeface="+mn-cs"/>
              </a:rPr>
              <a:t>ome eLearning platforms offer some sort of certificate, although often require payment. </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latin typeface="+mn-lt"/>
                <a:ea typeface="+mn-ea"/>
                <a:cs typeface="+mn-cs"/>
              </a:rPr>
              <a:t>And there's no guarantee that your school or workplace will accept the credentials — </a:t>
            </a:r>
            <a:r>
              <a:rPr lang="en-CA" sz="1200" b="1" kern="1200" dirty="0" smtClean="0">
                <a:solidFill>
                  <a:schemeClr val="tx1"/>
                </a:solidFill>
                <a:latin typeface="+mn-lt"/>
                <a:ea typeface="+mn-ea"/>
                <a:cs typeface="+mn-cs"/>
              </a:rPr>
              <a:t>always check first if your goal is official qualifications. </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b="1" kern="1200" dirty="0" smtClean="0">
              <a:solidFill>
                <a:schemeClr val="tx1"/>
              </a:solidFill>
              <a:latin typeface="+mn-lt"/>
              <a:ea typeface="+mn-ea"/>
              <a:cs typeface="+mn-cs"/>
            </a:endParaRPr>
          </a:p>
          <a:p>
            <a:endParaRPr lang="en-CA" dirty="0" smtClean="0"/>
          </a:p>
          <a:p>
            <a:r>
              <a:rPr lang="en-US" dirty="0" smtClean="0"/>
              <a:t>TRAINER NOTE – EXAMPLES:</a:t>
            </a:r>
          </a:p>
          <a:p>
            <a:endParaRPr lang="en-US" dirty="0" smtClean="0"/>
          </a:p>
          <a:p>
            <a:r>
              <a:rPr lang="en-US" dirty="0" smtClean="0"/>
              <a:t>Lynda.com offers free, downloadable certificates</a:t>
            </a:r>
          </a:p>
          <a:p>
            <a:endParaRPr lang="en-US" dirty="0" smtClean="0"/>
          </a:p>
          <a:p>
            <a:r>
              <a:rPr lang="en-US" dirty="0" err="1" smtClean="0"/>
              <a:t>Coursera</a:t>
            </a:r>
            <a:r>
              <a:rPr lang="en-US" dirty="0" smtClean="0"/>
              <a:t> charges $50? </a:t>
            </a:r>
          </a:p>
          <a:p>
            <a:endParaRPr lang="en-US" dirty="0" smtClean="0"/>
          </a:p>
          <a:p>
            <a:r>
              <a:rPr lang="en-US" dirty="0" smtClean="0"/>
              <a:t>If you choose to register for the ‘Verified Certificate’ option when you register for a course, </a:t>
            </a:r>
            <a:r>
              <a:rPr lang="en-US" dirty="0" err="1" smtClean="0"/>
              <a:t>Coursera</a:t>
            </a:r>
            <a:r>
              <a:rPr lang="en-US" dirty="0" smtClean="0"/>
              <a:t> will provide you with a digital certificate which confirms your completion of the course by checking that you have completed all material in the allotted time. This does not constitute a grade, though, and it does not include any additional comments from the host institution or professor. However, you could list this certificate on your CV. </a:t>
            </a:r>
            <a:endParaRPr lang="en-CA"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CA" b="1" dirty="0" smtClean="0"/>
          </a:p>
        </p:txBody>
      </p:sp>
      <p:sp>
        <p:nvSpPr>
          <p:cNvPr id="4" name="Slide Number Placeholder 3"/>
          <p:cNvSpPr>
            <a:spLocks noGrp="1"/>
          </p:cNvSpPr>
          <p:nvPr>
            <p:ph type="sldNum" sz="quarter" idx="10"/>
          </p:nvPr>
        </p:nvSpPr>
        <p:spPr/>
        <p:txBody>
          <a:bodyPr/>
          <a:lstStyle/>
          <a:p>
            <a:fld id="{605F745F-26A4-4D5A-82F5-7C5BA2A841EF}" type="slidenum">
              <a:rPr lang="en-CA" smtClean="0"/>
              <a:pPr/>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BFDFF1-CFA4-49CD-B8AA-438C6A7860DF}" type="datetime1">
              <a:rPr lang="en-US" smtClean="0"/>
              <a:pPr/>
              <a:t>10/6/2015</a:t>
            </a:fld>
            <a:endParaRPr lang="en-US"/>
          </a:p>
        </p:txBody>
      </p:sp>
      <p:sp>
        <p:nvSpPr>
          <p:cNvPr id="5" name="Footer Placeholder 4"/>
          <p:cNvSpPr>
            <a:spLocks noGrp="1"/>
          </p:cNvSpPr>
          <p:nvPr>
            <p:ph type="ftr" sz="quarter" idx="11"/>
          </p:nvPr>
        </p:nvSpPr>
        <p:spPr/>
        <p:txBody>
          <a:bodyPr/>
          <a:lstStyle/>
          <a:p>
            <a:r>
              <a:rPr lang="en-US" smtClean="0"/>
              <a:t>Introduction to eLearning</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C5E3C9-547E-4EB8-9420-878323A9F41B}" type="datetime1">
              <a:rPr lang="en-US" smtClean="0"/>
              <a:pPr/>
              <a:t>10/6/2015</a:t>
            </a:fld>
            <a:endParaRPr lang="en-US"/>
          </a:p>
        </p:txBody>
      </p:sp>
      <p:sp>
        <p:nvSpPr>
          <p:cNvPr id="5" name="Footer Placeholder 4"/>
          <p:cNvSpPr>
            <a:spLocks noGrp="1"/>
          </p:cNvSpPr>
          <p:nvPr>
            <p:ph type="ftr" sz="quarter" idx="11"/>
          </p:nvPr>
        </p:nvSpPr>
        <p:spPr/>
        <p:txBody>
          <a:bodyPr/>
          <a:lstStyle/>
          <a:p>
            <a:r>
              <a:rPr lang="en-US" smtClean="0"/>
              <a:t>Introduction to eLearning</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8A96E3-FA56-418F-AC44-9099C4C444ED}" type="datetime1">
              <a:rPr lang="en-US" smtClean="0"/>
              <a:pPr/>
              <a:t>10/6/2015</a:t>
            </a:fld>
            <a:endParaRPr lang="en-US"/>
          </a:p>
        </p:txBody>
      </p:sp>
      <p:sp>
        <p:nvSpPr>
          <p:cNvPr id="5" name="Footer Placeholder 4"/>
          <p:cNvSpPr>
            <a:spLocks noGrp="1"/>
          </p:cNvSpPr>
          <p:nvPr>
            <p:ph type="ftr" sz="quarter" idx="11"/>
          </p:nvPr>
        </p:nvSpPr>
        <p:spPr/>
        <p:txBody>
          <a:bodyPr/>
          <a:lstStyle/>
          <a:p>
            <a:r>
              <a:rPr lang="en-US" smtClean="0"/>
              <a:t>Introduction to eLearning</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30B5C6-B375-433C-971B-800E788202F3}" type="datetime1">
              <a:rPr lang="en-US" smtClean="0"/>
              <a:pPr/>
              <a:t>10/6/2015</a:t>
            </a:fld>
            <a:endParaRPr lang="en-US"/>
          </a:p>
        </p:txBody>
      </p:sp>
      <p:sp>
        <p:nvSpPr>
          <p:cNvPr id="5" name="Footer Placeholder 4"/>
          <p:cNvSpPr>
            <a:spLocks noGrp="1"/>
          </p:cNvSpPr>
          <p:nvPr>
            <p:ph type="ftr" sz="quarter" idx="11"/>
          </p:nvPr>
        </p:nvSpPr>
        <p:spPr/>
        <p:txBody>
          <a:bodyPr/>
          <a:lstStyle/>
          <a:p>
            <a:r>
              <a:rPr lang="en-US" smtClean="0"/>
              <a:t>Introduction to eLearning</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017B14-77EF-45C0-AE87-C3D21B406F0E}" type="datetime1">
              <a:rPr lang="en-US" smtClean="0"/>
              <a:pPr/>
              <a:t>10/6/2015</a:t>
            </a:fld>
            <a:endParaRPr lang="en-US"/>
          </a:p>
        </p:txBody>
      </p:sp>
      <p:sp>
        <p:nvSpPr>
          <p:cNvPr id="5" name="Footer Placeholder 4"/>
          <p:cNvSpPr>
            <a:spLocks noGrp="1"/>
          </p:cNvSpPr>
          <p:nvPr>
            <p:ph type="ftr" sz="quarter" idx="11"/>
          </p:nvPr>
        </p:nvSpPr>
        <p:spPr/>
        <p:txBody>
          <a:bodyPr/>
          <a:lstStyle/>
          <a:p>
            <a:r>
              <a:rPr lang="en-US" smtClean="0"/>
              <a:t>Introduction to eLearning</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017A00-F7F5-48C6-9D26-2DFE4A0D79AF}" type="datetime1">
              <a:rPr lang="en-US" smtClean="0"/>
              <a:pPr/>
              <a:t>10/6/2015</a:t>
            </a:fld>
            <a:endParaRPr lang="en-US"/>
          </a:p>
        </p:txBody>
      </p:sp>
      <p:sp>
        <p:nvSpPr>
          <p:cNvPr id="6" name="Footer Placeholder 5"/>
          <p:cNvSpPr>
            <a:spLocks noGrp="1"/>
          </p:cNvSpPr>
          <p:nvPr>
            <p:ph type="ftr" sz="quarter" idx="11"/>
          </p:nvPr>
        </p:nvSpPr>
        <p:spPr/>
        <p:txBody>
          <a:bodyPr/>
          <a:lstStyle/>
          <a:p>
            <a:r>
              <a:rPr lang="en-US" smtClean="0"/>
              <a:t>Introduction to eLearning</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B96766-0E45-4CFB-85D3-9C019146BD83}" type="datetime1">
              <a:rPr lang="en-US" smtClean="0"/>
              <a:pPr/>
              <a:t>10/6/2015</a:t>
            </a:fld>
            <a:endParaRPr lang="en-US"/>
          </a:p>
        </p:txBody>
      </p:sp>
      <p:sp>
        <p:nvSpPr>
          <p:cNvPr id="8" name="Footer Placeholder 7"/>
          <p:cNvSpPr>
            <a:spLocks noGrp="1"/>
          </p:cNvSpPr>
          <p:nvPr>
            <p:ph type="ftr" sz="quarter" idx="11"/>
          </p:nvPr>
        </p:nvSpPr>
        <p:spPr/>
        <p:txBody>
          <a:bodyPr/>
          <a:lstStyle/>
          <a:p>
            <a:r>
              <a:rPr lang="en-US" smtClean="0"/>
              <a:t>Introduction to eLearning</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C3DBA7-83FA-4452-A1FD-DE1C767A3248}" type="datetime1">
              <a:rPr lang="en-US" smtClean="0"/>
              <a:pPr/>
              <a:t>10/6/2015</a:t>
            </a:fld>
            <a:endParaRPr lang="en-US"/>
          </a:p>
        </p:txBody>
      </p:sp>
      <p:sp>
        <p:nvSpPr>
          <p:cNvPr id="4" name="Footer Placeholder 3"/>
          <p:cNvSpPr>
            <a:spLocks noGrp="1"/>
          </p:cNvSpPr>
          <p:nvPr>
            <p:ph type="ftr" sz="quarter" idx="11"/>
          </p:nvPr>
        </p:nvSpPr>
        <p:spPr/>
        <p:txBody>
          <a:bodyPr/>
          <a:lstStyle/>
          <a:p>
            <a:r>
              <a:rPr lang="en-US" smtClean="0"/>
              <a:t>Introduction to eLearning</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8ECB2E-382A-44AE-BE59-9C33AE2C57C4}" type="datetime1">
              <a:rPr lang="en-US" smtClean="0"/>
              <a:pPr/>
              <a:t>10/6/2015</a:t>
            </a:fld>
            <a:endParaRPr lang="en-US"/>
          </a:p>
        </p:txBody>
      </p:sp>
      <p:sp>
        <p:nvSpPr>
          <p:cNvPr id="3" name="Footer Placeholder 2"/>
          <p:cNvSpPr>
            <a:spLocks noGrp="1"/>
          </p:cNvSpPr>
          <p:nvPr>
            <p:ph type="ftr" sz="quarter" idx="11"/>
          </p:nvPr>
        </p:nvSpPr>
        <p:spPr/>
        <p:txBody>
          <a:bodyPr/>
          <a:lstStyle/>
          <a:p>
            <a:r>
              <a:rPr lang="en-US" smtClean="0"/>
              <a:t>Introduction to eLearning</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393138-1FF7-4FDC-8DC0-90A1A9667972}" type="datetime1">
              <a:rPr lang="en-US" smtClean="0"/>
              <a:pPr/>
              <a:t>10/6/2015</a:t>
            </a:fld>
            <a:endParaRPr lang="en-US"/>
          </a:p>
        </p:txBody>
      </p:sp>
      <p:sp>
        <p:nvSpPr>
          <p:cNvPr id="6" name="Footer Placeholder 5"/>
          <p:cNvSpPr>
            <a:spLocks noGrp="1"/>
          </p:cNvSpPr>
          <p:nvPr>
            <p:ph type="ftr" sz="quarter" idx="11"/>
          </p:nvPr>
        </p:nvSpPr>
        <p:spPr/>
        <p:txBody>
          <a:bodyPr/>
          <a:lstStyle/>
          <a:p>
            <a:r>
              <a:rPr lang="en-US" smtClean="0"/>
              <a:t>Introduction to eLearning</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95E209-BF51-4A3D-A4C6-CCACE338BCC5}" type="datetime1">
              <a:rPr lang="en-US" smtClean="0"/>
              <a:pPr/>
              <a:t>10/6/2015</a:t>
            </a:fld>
            <a:endParaRPr lang="en-US"/>
          </a:p>
        </p:txBody>
      </p:sp>
      <p:sp>
        <p:nvSpPr>
          <p:cNvPr id="6" name="Footer Placeholder 5"/>
          <p:cNvSpPr>
            <a:spLocks noGrp="1"/>
          </p:cNvSpPr>
          <p:nvPr>
            <p:ph type="ftr" sz="quarter" idx="11"/>
          </p:nvPr>
        </p:nvSpPr>
        <p:spPr/>
        <p:txBody>
          <a:bodyPr/>
          <a:lstStyle/>
          <a:p>
            <a:r>
              <a:rPr lang="en-US" smtClean="0"/>
              <a:t>Introduction to eLearning</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5AB246-6DC7-4FAF-9111-AF512BDB6271}" type="datetime1">
              <a:rPr lang="en-US" smtClean="0"/>
              <a:pPr/>
              <a:t>10/6/2015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Introduction to eLearning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hyperlink" Target="http://www.vpl.ca/programs/cat/C1051/" TargetMode="External"/><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image" Target="../media/image16.png"/><Relationship Id="rId5" Type="http://schemas.openxmlformats.org/officeDocument/2006/relationships/hyperlink" Target="https://www.youtube.com/watch?v=VoUJ0G_lTWQ" TargetMode="External"/><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hyperlink" Target="mailto:info@vpl.ca"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C:\Users\sagunsha\AppData\Local\Microsoft\Windows\Temporary Internet Files\Content.IE5\EITD4JBL\eLearning_iStock_000011585656Medium[1].jpg"/>
          <p:cNvPicPr>
            <a:picLocks noChangeAspect="1" noChangeArrowheads="1"/>
          </p:cNvPicPr>
          <p:nvPr/>
        </p:nvPicPr>
        <p:blipFill>
          <a:blip r:embed="rId3" cstate="print"/>
          <a:srcRect/>
          <a:stretch>
            <a:fillRect/>
          </a:stretch>
        </p:blipFill>
        <p:spPr bwMode="auto">
          <a:xfrm>
            <a:off x="2590800" y="1447800"/>
            <a:ext cx="3657600" cy="3654961"/>
          </a:xfrm>
          <a:prstGeom prst="rect">
            <a:avLst/>
          </a:prstGeom>
          <a:noFill/>
        </p:spPr>
      </p:pic>
      <p:sp>
        <p:nvSpPr>
          <p:cNvPr id="2" name="Title 1"/>
          <p:cNvSpPr>
            <a:spLocks noGrp="1"/>
          </p:cNvSpPr>
          <p:nvPr>
            <p:ph type="ctrTitle"/>
          </p:nvPr>
        </p:nvSpPr>
        <p:spPr>
          <a:xfrm>
            <a:off x="533400" y="304800"/>
            <a:ext cx="8001000" cy="1470025"/>
          </a:xfrm>
        </p:spPr>
        <p:txBody>
          <a:bodyPr/>
          <a:lstStyle/>
          <a:p>
            <a:r>
              <a:rPr lang="en-US" b="1" dirty="0" smtClean="0"/>
              <a:t>Introduction to Online Learning</a:t>
            </a:r>
            <a:endParaRPr lang="en-CA" b="1" dirty="0"/>
          </a:p>
        </p:txBody>
      </p:sp>
      <p:pic>
        <p:nvPicPr>
          <p:cNvPr id="8" name="Picture 7" descr="VPL - MC - VPL Colour Logo - jpg file.jpg"/>
          <p:cNvPicPr>
            <a:picLocks noChangeAspect="1"/>
          </p:cNvPicPr>
          <p:nvPr/>
        </p:nvPicPr>
        <p:blipFill>
          <a:blip r:embed="rId4" cstate="print"/>
          <a:stretch>
            <a:fillRect/>
          </a:stretch>
        </p:blipFill>
        <p:spPr>
          <a:xfrm>
            <a:off x="3124200" y="5486400"/>
            <a:ext cx="3124200" cy="99595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CA" b="1" dirty="0" smtClean="0"/>
              <a:t>What do I need to get started?</a:t>
            </a:r>
            <a:endParaRPr lang="en-CA" b="1" dirty="0"/>
          </a:p>
        </p:txBody>
      </p:sp>
      <p:sp>
        <p:nvSpPr>
          <p:cNvPr id="9" name="TextBox 8"/>
          <p:cNvSpPr txBox="1"/>
          <p:nvPr/>
        </p:nvSpPr>
        <p:spPr>
          <a:xfrm>
            <a:off x="3429000" y="1524000"/>
            <a:ext cx="5029200" cy="1785104"/>
          </a:xfrm>
          <a:prstGeom prst="rect">
            <a:avLst/>
          </a:prstGeom>
          <a:noFill/>
        </p:spPr>
        <p:txBody>
          <a:bodyPr wrap="square" rtlCol="0">
            <a:spAutoFit/>
          </a:bodyPr>
          <a:lstStyle/>
          <a:p>
            <a:endParaRPr lang="en-CA" sz="1600" dirty="0" smtClean="0"/>
          </a:p>
          <a:p>
            <a:r>
              <a:rPr lang="en-CA" sz="2600" dirty="0" smtClean="0"/>
              <a:t>Computer/tablet/smart phone + connection to the internet</a:t>
            </a:r>
          </a:p>
          <a:p>
            <a:r>
              <a:rPr lang="en-CA" sz="2600" dirty="0" smtClean="0"/>
              <a:t>(+ maybe speakers or headphones)</a:t>
            </a:r>
          </a:p>
          <a:p>
            <a:endParaRPr lang="en-CA" sz="1600" dirty="0" smtClean="0"/>
          </a:p>
        </p:txBody>
      </p:sp>
      <p:sp>
        <p:nvSpPr>
          <p:cNvPr id="10" name="TextBox 9"/>
          <p:cNvSpPr txBox="1"/>
          <p:nvPr/>
        </p:nvSpPr>
        <p:spPr>
          <a:xfrm>
            <a:off x="990600" y="3886200"/>
            <a:ext cx="7772400" cy="2277547"/>
          </a:xfrm>
          <a:prstGeom prst="rect">
            <a:avLst/>
          </a:prstGeom>
          <a:noFill/>
        </p:spPr>
        <p:txBody>
          <a:bodyPr wrap="square" rtlCol="0">
            <a:spAutoFit/>
          </a:bodyPr>
          <a:lstStyle/>
          <a:p>
            <a:pPr>
              <a:defRPr/>
            </a:pPr>
            <a:r>
              <a:rPr lang="en-CA" sz="2600" dirty="0" smtClean="0"/>
              <a:t>Many require you to create a free account </a:t>
            </a:r>
          </a:p>
          <a:p>
            <a:pPr>
              <a:defRPr/>
            </a:pPr>
            <a:r>
              <a:rPr lang="en-CA" sz="2600" dirty="0" smtClean="0"/>
              <a:t>= email address + other personal information</a:t>
            </a:r>
          </a:p>
          <a:p>
            <a:pPr lvl="1">
              <a:buFont typeface="Arial" pitchFamily="34" charset="0"/>
              <a:buChar char="•"/>
              <a:defRPr/>
            </a:pPr>
            <a:r>
              <a:rPr lang="en-CA" sz="2400" dirty="0" smtClean="0"/>
              <a:t> </a:t>
            </a:r>
            <a:r>
              <a:rPr lang="en-CA" sz="2200" dirty="0" smtClean="0"/>
              <a:t>Can track your progress </a:t>
            </a:r>
          </a:p>
          <a:p>
            <a:pPr lvl="1">
              <a:buFont typeface="Arial" pitchFamily="34" charset="0"/>
              <a:buChar char="•"/>
              <a:defRPr/>
            </a:pPr>
            <a:r>
              <a:rPr lang="en-CA" sz="2200" dirty="0" smtClean="0"/>
              <a:t> Connect and communicate with other online learners</a:t>
            </a:r>
          </a:p>
          <a:p>
            <a:pPr lvl="1">
              <a:buFont typeface="Arial" pitchFamily="34" charset="0"/>
              <a:buChar char="•"/>
              <a:defRPr/>
            </a:pPr>
            <a:r>
              <a:rPr lang="en-CA" sz="2200" dirty="0" smtClean="0"/>
              <a:t> Receive email notifications about upcoming learning opportunities that may be of interest</a:t>
            </a:r>
          </a:p>
        </p:txBody>
      </p:sp>
      <p:pic>
        <p:nvPicPr>
          <p:cNvPr id="13" name="Content Placeholder 12" descr="eLearning-computer.png"/>
          <p:cNvPicPr>
            <a:picLocks noGrp="1" noChangeAspect="1"/>
          </p:cNvPicPr>
          <p:nvPr>
            <p:ph idx="1"/>
          </p:nvPr>
        </p:nvPicPr>
        <p:blipFill>
          <a:blip r:embed="rId3" cstate="print"/>
          <a:stretch>
            <a:fillRect/>
          </a:stretch>
        </p:blipFill>
        <p:spPr>
          <a:xfrm>
            <a:off x="447675" y="1295400"/>
            <a:ext cx="2676525" cy="24003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772400" cy="1143000"/>
          </a:xfrm>
        </p:spPr>
        <p:txBody>
          <a:bodyPr>
            <a:normAutofit fontScale="90000"/>
          </a:bodyPr>
          <a:lstStyle/>
          <a:p>
            <a:r>
              <a:rPr lang="en-CA" b="1" dirty="0" smtClean="0"/>
              <a:t>Online Learning + Inspiration Lab</a:t>
            </a:r>
            <a:br>
              <a:rPr lang="en-CA" b="1" dirty="0" smtClean="0"/>
            </a:br>
            <a:r>
              <a:rPr lang="en-CA" b="1" dirty="0" smtClean="0"/>
              <a:t>Introducing </a:t>
            </a:r>
            <a:r>
              <a:rPr lang="en-CA" b="1" dirty="0" smtClean="0">
                <a:hlinkClick r:id="rId5"/>
              </a:rPr>
              <a:t>Lynda.com</a:t>
            </a:r>
            <a:endParaRPr lang="en-CA" b="1" dirty="0"/>
          </a:p>
        </p:txBody>
      </p:sp>
      <p:sp>
        <p:nvSpPr>
          <p:cNvPr id="3" name="Content Placeholder 2"/>
          <p:cNvSpPr>
            <a:spLocks noGrp="1"/>
          </p:cNvSpPr>
          <p:nvPr>
            <p:ph idx="1"/>
          </p:nvPr>
        </p:nvSpPr>
        <p:spPr/>
        <p:txBody>
          <a:bodyPr/>
          <a:lstStyle/>
          <a:p>
            <a:pPr>
              <a:buNone/>
            </a:pPr>
            <a:endParaRPr lang="en-CA" dirty="0" smtClean="0"/>
          </a:p>
          <a:p>
            <a:endParaRPr lang="en-CA" dirty="0"/>
          </a:p>
        </p:txBody>
      </p:sp>
      <p:pic>
        <p:nvPicPr>
          <p:cNvPr id="5" name="Picture 2" descr="P:\Inspiration Lab - Logos\InspirationLab_Green.png"/>
          <p:cNvPicPr>
            <a:picLocks noChangeAspect="1" noChangeArrowheads="1"/>
          </p:cNvPicPr>
          <p:nvPr/>
        </p:nvPicPr>
        <p:blipFill>
          <a:blip r:embed="rId6" cstate="print"/>
          <a:srcRect/>
          <a:stretch>
            <a:fillRect/>
          </a:stretch>
        </p:blipFill>
        <p:spPr bwMode="auto">
          <a:xfrm>
            <a:off x="251520" y="260648"/>
            <a:ext cx="1085106" cy="1085106"/>
          </a:xfrm>
          <a:prstGeom prst="rect">
            <a:avLst/>
          </a:prstGeom>
          <a:noFill/>
        </p:spPr>
      </p:pic>
      <p:sp>
        <p:nvSpPr>
          <p:cNvPr id="6" name="TextBox 5"/>
          <p:cNvSpPr txBox="1"/>
          <p:nvPr/>
        </p:nvSpPr>
        <p:spPr>
          <a:xfrm>
            <a:off x="2590800" y="6019800"/>
            <a:ext cx="3962400" cy="584775"/>
          </a:xfrm>
          <a:prstGeom prst="rect">
            <a:avLst/>
          </a:prstGeom>
          <a:noFill/>
        </p:spPr>
        <p:txBody>
          <a:bodyPr wrap="square" rtlCol="0">
            <a:spAutoFit/>
          </a:bodyPr>
          <a:lstStyle/>
          <a:p>
            <a:pPr algn="ctr"/>
            <a:r>
              <a:rPr lang="en-CA" sz="3200" dirty="0" smtClean="0">
                <a:hlinkClick r:id="rId7"/>
              </a:rPr>
              <a:t>vpl.ca/</a:t>
            </a:r>
            <a:r>
              <a:rPr lang="en-CA" sz="3200" dirty="0" err="1" smtClean="0">
                <a:hlinkClick r:id="rId7"/>
              </a:rPr>
              <a:t>InspirationLab</a:t>
            </a:r>
            <a:endParaRPr lang="en-CA" sz="3200" dirty="0"/>
          </a:p>
        </p:txBody>
      </p:sp>
    </p:spTree>
    <p:controls>
      <p:control spid="27673" name="ShockwaveFlash1" r:id="rId2" imgW="6921360" imgH="3962520"/>
    </p:controls>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How to Get More Help</a:t>
            </a:r>
            <a:endParaRPr lang="en-CA" b="1" i="1" dirty="0"/>
          </a:p>
        </p:txBody>
      </p:sp>
      <p:sp>
        <p:nvSpPr>
          <p:cNvPr id="3" name="Content Placeholder 2"/>
          <p:cNvSpPr>
            <a:spLocks noGrp="1"/>
          </p:cNvSpPr>
          <p:nvPr>
            <p:ph idx="1"/>
          </p:nvPr>
        </p:nvSpPr>
        <p:spPr>
          <a:xfrm>
            <a:off x="304800" y="1600200"/>
            <a:ext cx="8610600" cy="3810000"/>
          </a:xfrm>
        </p:spPr>
        <p:txBody>
          <a:bodyPr>
            <a:normAutofit fontScale="92500"/>
          </a:bodyPr>
          <a:lstStyle/>
          <a:p>
            <a:pPr>
              <a:buNone/>
            </a:pPr>
            <a:r>
              <a:rPr lang="en-CA" dirty="0" smtClean="0"/>
              <a:t>Online Learning guide:  </a:t>
            </a:r>
            <a:r>
              <a:rPr lang="en-US" b="1" dirty="0" smtClean="0"/>
              <a:t>guides.vpl.ca/eLearning</a:t>
            </a:r>
          </a:p>
          <a:p>
            <a:pPr>
              <a:buNone/>
            </a:pPr>
            <a:endParaRPr lang="en-US" sz="1100" dirty="0" smtClean="0"/>
          </a:p>
          <a:p>
            <a:pPr>
              <a:buNone/>
            </a:pPr>
            <a:r>
              <a:rPr lang="en-US" dirty="0" smtClean="0"/>
              <a:t>Inspiration Lab guides: </a:t>
            </a:r>
            <a:r>
              <a:rPr lang="en-US" b="1" dirty="0" smtClean="0"/>
              <a:t>vpl.ca/</a:t>
            </a:r>
            <a:r>
              <a:rPr lang="en-US" b="1" dirty="0" err="1" smtClean="0"/>
              <a:t>InspirationLab</a:t>
            </a:r>
            <a:r>
              <a:rPr lang="en-US" dirty="0" smtClean="0"/>
              <a:t> &gt; Help</a:t>
            </a:r>
          </a:p>
          <a:p>
            <a:pPr>
              <a:buNone/>
            </a:pPr>
            <a:endParaRPr lang="en-US" sz="1100" dirty="0" smtClean="0"/>
          </a:p>
          <a:p>
            <a:pPr>
              <a:buNone/>
            </a:pPr>
            <a:r>
              <a:rPr lang="en-US" dirty="0" smtClean="0"/>
              <a:t>Tech Café – Tuesdays and Thursdays on Level 3 at 2pm</a:t>
            </a:r>
          </a:p>
          <a:p>
            <a:pPr lvl="0">
              <a:buNone/>
            </a:pPr>
            <a:endParaRPr lang="en-US" sz="1100" b="1" dirty="0" smtClean="0"/>
          </a:p>
          <a:p>
            <a:pPr lvl="0">
              <a:buNone/>
            </a:pPr>
            <a:r>
              <a:rPr lang="en-US" dirty="0" smtClean="0"/>
              <a:t>Con</a:t>
            </a:r>
            <a:r>
              <a:rPr lang="en-CA" dirty="0" smtClean="0"/>
              <a:t>tact VPL during library hours </a:t>
            </a:r>
            <a:r>
              <a:rPr lang="en-US" dirty="0" smtClean="0"/>
              <a:t>at 604-331-3603, by email at </a:t>
            </a:r>
            <a:r>
              <a:rPr lang="en-US" u="sng" dirty="0" smtClean="0">
                <a:hlinkClick r:id="rId3"/>
              </a:rPr>
              <a:t>info@vpl.ca</a:t>
            </a:r>
            <a:r>
              <a:rPr lang="en-US" dirty="0" smtClean="0"/>
              <a:t>  or visit a branch in person</a:t>
            </a:r>
            <a:endParaRPr lang="en-CA" dirty="0" smtClean="0"/>
          </a:p>
          <a:p>
            <a:pPr>
              <a:buNone/>
            </a:pPr>
            <a:endParaRPr lang="en-US" dirty="0" smtClean="0"/>
          </a:p>
          <a:p>
            <a:pPr>
              <a:buNone/>
            </a:pPr>
            <a:endParaRPr lang="en-US" dirty="0" smtClean="0"/>
          </a:p>
          <a:p>
            <a:pPr>
              <a:buNone/>
            </a:pPr>
            <a:endParaRPr lang="en-US" dirty="0" smtClean="0"/>
          </a:p>
        </p:txBody>
      </p:sp>
      <p:pic>
        <p:nvPicPr>
          <p:cNvPr id="6" name="Picture 5" descr="VPL - MC - VPL Colour Logo - jpg file.jpg"/>
          <p:cNvPicPr>
            <a:picLocks noChangeAspect="1"/>
          </p:cNvPicPr>
          <p:nvPr/>
        </p:nvPicPr>
        <p:blipFill>
          <a:blip r:embed="rId4" cstate="print"/>
          <a:stretch>
            <a:fillRect/>
          </a:stretch>
        </p:blipFill>
        <p:spPr>
          <a:xfrm>
            <a:off x="3581400" y="5791200"/>
            <a:ext cx="2209800" cy="704459"/>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normAutofit/>
          </a:bodyPr>
          <a:lstStyle/>
          <a:p>
            <a:r>
              <a:rPr lang="en-US" b="1" dirty="0" smtClean="0"/>
              <a:t>Introduction to Online Learning</a:t>
            </a:r>
            <a:br>
              <a:rPr lang="en-US" b="1" dirty="0" smtClean="0"/>
            </a:br>
            <a:r>
              <a:rPr lang="en-US" b="1" dirty="0" smtClean="0"/>
              <a:t>Course Objectives</a:t>
            </a:r>
            <a:endParaRPr lang="en-US" b="1" dirty="0"/>
          </a:p>
        </p:txBody>
      </p:sp>
      <p:sp>
        <p:nvSpPr>
          <p:cNvPr id="3" name="Content Placeholder 2"/>
          <p:cNvSpPr>
            <a:spLocks noGrp="1"/>
          </p:cNvSpPr>
          <p:nvPr>
            <p:ph idx="1"/>
          </p:nvPr>
        </p:nvSpPr>
        <p:spPr>
          <a:xfrm>
            <a:off x="457200" y="2133600"/>
            <a:ext cx="8229600" cy="3459163"/>
          </a:xfrm>
        </p:spPr>
        <p:txBody>
          <a:bodyPr/>
          <a:lstStyle/>
          <a:p>
            <a:pPr marL="514350" lvl="0" indent="-514350">
              <a:buFont typeface="+mj-lt"/>
              <a:buAutoNum type="arabicPeriod"/>
            </a:pPr>
            <a:r>
              <a:rPr lang="en-US" dirty="0" smtClean="0"/>
              <a:t>Understand what online learning is</a:t>
            </a:r>
          </a:p>
          <a:p>
            <a:pPr marL="514350" lvl="0" indent="-514350">
              <a:buFont typeface="+mj-lt"/>
              <a:buAutoNum type="arabicPeriod"/>
            </a:pPr>
            <a:r>
              <a:rPr lang="en-US" dirty="0" smtClean="0"/>
              <a:t>Learn about the benefits of online learning</a:t>
            </a:r>
          </a:p>
          <a:p>
            <a:pPr marL="514350" lvl="0" indent="-514350">
              <a:buFont typeface="+mj-lt"/>
              <a:buAutoNum type="arabicPeriod"/>
            </a:pPr>
            <a:r>
              <a:rPr lang="en-US" dirty="0" smtClean="0"/>
              <a:t>Learn what you need to begin learning online</a:t>
            </a:r>
          </a:p>
          <a:p>
            <a:pPr marL="514350" lvl="0" indent="-514350">
              <a:buFont typeface="+mj-lt"/>
              <a:buAutoNum type="arabicPeriod"/>
            </a:pPr>
            <a:r>
              <a:rPr lang="en-US" dirty="0" smtClean="0"/>
              <a:t>Discover free, high-quality tools for self-led learning online</a:t>
            </a:r>
            <a:endParaRPr lang="en-CA" dirty="0" smtClean="0"/>
          </a:p>
        </p:txBody>
      </p:sp>
      <p:pic>
        <p:nvPicPr>
          <p:cNvPr id="5" name="Picture 4" descr="eLearning-computer.png"/>
          <p:cNvPicPr>
            <a:picLocks noChangeAspect="1"/>
          </p:cNvPicPr>
          <p:nvPr/>
        </p:nvPicPr>
        <p:blipFill>
          <a:blip r:embed="rId3" cstate="print"/>
          <a:stretch>
            <a:fillRect/>
          </a:stretch>
        </p:blipFill>
        <p:spPr>
          <a:xfrm>
            <a:off x="3666368" y="4913137"/>
            <a:ext cx="1743831" cy="1563863"/>
          </a:xfrm>
          <a:prstGeom prst="rect">
            <a:avLst/>
          </a:prstGeom>
        </p:spPr>
      </p:pic>
    </p:spTree>
    <p:extLst>
      <p:ext uri="{BB962C8B-B14F-4D97-AF65-F5344CB8AC3E}">
        <p14:creationId xmlns:p14="http://schemas.microsoft.com/office/powerpoint/2010/main" xmlns="" val="17754814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learning-learn2.png"/>
          <p:cNvPicPr>
            <a:picLocks noChangeAspect="1"/>
          </p:cNvPicPr>
          <p:nvPr/>
        </p:nvPicPr>
        <p:blipFill>
          <a:blip r:embed="rId3" cstate="print"/>
          <a:stretch>
            <a:fillRect/>
          </a:stretch>
        </p:blipFill>
        <p:spPr>
          <a:xfrm>
            <a:off x="279399" y="914400"/>
            <a:ext cx="8636000" cy="4371975"/>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eLearning-LEARNwhatyouwant.png"/>
          <p:cNvPicPr>
            <a:picLocks noGrp="1" noChangeAspect="1"/>
          </p:cNvPicPr>
          <p:nvPr>
            <p:ph sz="half" idx="1"/>
          </p:nvPr>
        </p:nvPicPr>
        <p:blipFill>
          <a:blip r:embed="rId3" cstate="print"/>
          <a:stretch>
            <a:fillRect/>
          </a:stretch>
        </p:blipFill>
        <p:spPr>
          <a:xfrm>
            <a:off x="1219200" y="488421"/>
            <a:ext cx="1676400" cy="1949979"/>
          </a:xfrm>
        </p:spPr>
      </p:pic>
      <p:sp>
        <p:nvSpPr>
          <p:cNvPr id="8" name="TextBox 7"/>
          <p:cNvSpPr txBox="1"/>
          <p:nvPr/>
        </p:nvSpPr>
        <p:spPr>
          <a:xfrm>
            <a:off x="3581400" y="762000"/>
            <a:ext cx="4495800" cy="1200329"/>
          </a:xfrm>
          <a:prstGeom prst="rect">
            <a:avLst/>
          </a:prstGeom>
          <a:noFill/>
        </p:spPr>
        <p:txBody>
          <a:bodyPr wrap="square" rtlCol="0">
            <a:spAutoFit/>
          </a:bodyPr>
          <a:lstStyle/>
          <a:p>
            <a:r>
              <a:rPr lang="en-CA" sz="3600" dirty="0" smtClean="0"/>
              <a:t>Almost every topic you could imagine!</a:t>
            </a:r>
            <a:endParaRPr lang="en-CA" sz="3600" dirty="0"/>
          </a:p>
        </p:txBody>
      </p:sp>
      <p:pic>
        <p:nvPicPr>
          <p:cNvPr id="9" name="Content Placeholder 7" descr="eLearning-LEARNwhenyouwant.png"/>
          <p:cNvPicPr>
            <a:picLocks noGrp="1" noChangeAspect="1"/>
          </p:cNvPicPr>
          <p:nvPr>
            <p:ph sz="half" idx="1"/>
          </p:nvPr>
        </p:nvPicPr>
        <p:blipFill>
          <a:blip r:embed="rId4" cstate="print"/>
          <a:stretch>
            <a:fillRect/>
          </a:stretch>
        </p:blipFill>
        <p:spPr>
          <a:xfrm>
            <a:off x="1219200" y="2514600"/>
            <a:ext cx="1781006" cy="1905000"/>
          </a:xfrm>
        </p:spPr>
      </p:pic>
      <p:sp>
        <p:nvSpPr>
          <p:cNvPr id="12" name="TextBox 11"/>
          <p:cNvSpPr txBox="1"/>
          <p:nvPr/>
        </p:nvSpPr>
        <p:spPr>
          <a:xfrm>
            <a:off x="3581400" y="2667000"/>
            <a:ext cx="4724400" cy="1200329"/>
          </a:xfrm>
          <a:prstGeom prst="rect">
            <a:avLst/>
          </a:prstGeom>
          <a:noFill/>
        </p:spPr>
        <p:txBody>
          <a:bodyPr wrap="square" rtlCol="0">
            <a:spAutoFit/>
          </a:bodyPr>
          <a:lstStyle/>
          <a:p>
            <a:r>
              <a:rPr lang="en-CA" sz="3600" dirty="0" smtClean="0"/>
              <a:t>At your own pace, when you have the time</a:t>
            </a:r>
            <a:endParaRPr lang="en-CA" sz="3600" dirty="0"/>
          </a:p>
        </p:txBody>
      </p:sp>
      <p:sp>
        <p:nvSpPr>
          <p:cNvPr id="13" name="TextBox 12"/>
          <p:cNvSpPr txBox="1"/>
          <p:nvPr/>
        </p:nvSpPr>
        <p:spPr>
          <a:xfrm>
            <a:off x="3581400" y="4590871"/>
            <a:ext cx="5029200" cy="1200329"/>
          </a:xfrm>
          <a:prstGeom prst="rect">
            <a:avLst/>
          </a:prstGeom>
          <a:noFill/>
        </p:spPr>
        <p:txBody>
          <a:bodyPr wrap="square" rtlCol="0">
            <a:spAutoFit/>
          </a:bodyPr>
          <a:lstStyle/>
          <a:p>
            <a:r>
              <a:rPr lang="en-CA" sz="3600" dirty="0" smtClean="0"/>
              <a:t>In your house, on the bus, in a cafe, on the beach</a:t>
            </a:r>
            <a:endParaRPr lang="en-CA" sz="3600" dirty="0"/>
          </a:p>
        </p:txBody>
      </p:sp>
      <p:pic>
        <p:nvPicPr>
          <p:cNvPr id="16" name="Content Placeholder 15" descr="eLearning-LEARNwhereyouwant2.png"/>
          <p:cNvPicPr>
            <a:picLocks noGrp="1" noChangeAspect="1"/>
          </p:cNvPicPr>
          <p:nvPr>
            <p:ph sz="half" idx="1"/>
          </p:nvPr>
        </p:nvPicPr>
        <p:blipFill>
          <a:blip r:embed="rId5" cstate="print"/>
          <a:stretch>
            <a:fillRect/>
          </a:stretch>
        </p:blipFill>
        <p:spPr>
          <a:xfrm>
            <a:off x="1200713" y="4419600"/>
            <a:ext cx="1852247" cy="19812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0" y="274638"/>
            <a:ext cx="8458200" cy="1143000"/>
          </a:xfrm>
        </p:spPr>
        <p:txBody>
          <a:bodyPr>
            <a:normAutofit fontScale="90000"/>
          </a:bodyPr>
          <a:lstStyle/>
          <a:p>
            <a:r>
              <a:rPr lang="en-CA" b="1" dirty="0" smtClean="0"/>
              <a:t>How much does online learning cost?</a:t>
            </a:r>
            <a:endParaRPr lang="en-CA" b="1" dirty="0"/>
          </a:p>
        </p:txBody>
      </p:sp>
      <p:sp>
        <p:nvSpPr>
          <p:cNvPr id="9" name="TextBox 8"/>
          <p:cNvSpPr txBox="1"/>
          <p:nvPr/>
        </p:nvSpPr>
        <p:spPr>
          <a:xfrm>
            <a:off x="609600" y="3200400"/>
            <a:ext cx="3886200" cy="769441"/>
          </a:xfrm>
          <a:prstGeom prst="rect">
            <a:avLst/>
          </a:prstGeom>
          <a:noFill/>
        </p:spPr>
        <p:txBody>
          <a:bodyPr wrap="square" rtlCol="0">
            <a:spAutoFit/>
          </a:bodyPr>
          <a:lstStyle/>
          <a:p>
            <a:r>
              <a:rPr lang="en-CA" sz="2600" dirty="0" smtClean="0"/>
              <a:t>Many  are absolutely free!</a:t>
            </a:r>
          </a:p>
          <a:p>
            <a:endParaRPr lang="en-CA" dirty="0" smtClean="0"/>
          </a:p>
        </p:txBody>
      </p:sp>
      <p:sp>
        <p:nvSpPr>
          <p:cNvPr id="10" name="TextBox 9"/>
          <p:cNvSpPr txBox="1"/>
          <p:nvPr/>
        </p:nvSpPr>
        <p:spPr>
          <a:xfrm>
            <a:off x="4724400" y="3200400"/>
            <a:ext cx="3962400" cy="1938992"/>
          </a:xfrm>
          <a:prstGeom prst="rect">
            <a:avLst/>
          </a:prstGeom>
          <a:noFill/>
        </p:spPr>
        <p:txBody>
          <a:bodyPr wrap="square" rtlCol="0">
            <a:spAutoFit/>
          </a:bodyPr>
          <a:lstStyle/>
          <a:p>
            <a:pPr>
              <a:defRPr/>
            </a:pPr>
            <a:r>
              <a:rPr lang="en-CA" sz="2600" dirty="0" smtClean="0"/>
              <a:t>Some eLearning providers have a tiered cost structure</a:t>
            </a:r>
          </a:p>
          <a:p>
            <a:pPr lvl="1">
              <a:buFont typeface="Arial" pitchFamily="34" charset="0"/>
              <a:buChar char="•"/>
              <a:defRPr/>
            </a:pPr>
            <a:r>
              <a:rPr lang="en-CA" sz="2400" dirty="0" smtClean="0"/>
              <a:t> </a:t>
            </a:r>
            <a:r>
              <a:rPr lang="en-CA" sz="2200" dirty="0" smtClean="0"/>
              <a:t>Partial access FREE</a:t>
            </a:r>
          </a:p>
          <a:p>
            <a:pPr lvl="1">
              <a:buFont typeface="Arial" pitchFamily="34" charset="0"/>
              <a:buChar char="•"/>
              <a:defRPr/>
            </a:pPr>
            <a:r>
              <a:rPr lang="en-CA" sz="2200" dirty="0" smtClean="0"/>
              <a:t> Pay for unlimited access or added functions &amp; services</a:t>
            </a:r>
          </a:p>
        </p:txBody>
      </p:sp>
      <p:sp>
        <p:nvSpPr>
          <p:cNvPr id="12" name="TextBox 11"/>
          <p:cNvSpPr txBox="1"/>
          <p:nvPr/>
        </p:nvSpPr>
        <p:spPr>
          <a:xfrm>
            <a:off x="381000" y="5451157"/>
            <a:ext cx="8534400" cy="492443"/>
          </a:xfrm>
          <a:prstGeom prst="rect">
            <a:avLst/>
          </a:prstGeom>
          <a:noFill/>
        </p:spPr>
        <p:txBody>
          <a:bodyPr wrap="square" rtlCol="0">
            <a:spAutoFit/>
          </a:bodyPr>
          <a:lstStyle/>
          <a:p>
            <a:r>
              <a:rPr lang="en-CA" sz="2600" b="1" dirty="0" smtClean="0"/>
              <a:t>= Look around the online learning sites for their free content</a:t>
            </a:r>
            <a:endParaRPr lang="en-CA" sz="2600" b="1" dirty="0"/>
          </a:p>
        </p:txBody>
      </p:sp>
      <p:pic>
        <p:nvPicPr>
          <p:cNvPr id="16" name="Content Placeholder 15" descr="eLearning-cost.png"/>
          <p:cNvPicPr>
            <a:picLocks noGrp="1" noChangeAspect="1"/>
          </p:cNvPicPr>
          <p:nvPr>
            <p:ph idx="1"/>
          </p:nvPr>
        </p:nvPicPr>
        <p:blipFill>
          <a:blip r:embed="rId3" cstate="print"/>
          <a:stretch>
            <a:fillRect/>
          </a:stretch>
        </p:blipFill>
        <p:spPr>
          <a:xfrm>
            <a:off x="457200" y="1541145"/>
            <a:ext cx="8229600" cy="135445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CA" b="1" dirty="0" smtClean="0"/>
              <a:t>How much work is online learning?</a:t>
            </a:r>
            <a:endParaRPr lang="en-CA" b="1" dirty="0"/>
          </a:p>
        </p:txBody>
      </p:sp>
      <p:sp>
        <p:nvSpPr>
          <p:cNvPr id="9" name="TextBox 8"/>
          <p:cNvSpPr txBox="1"/>
          <p:nvPr/>
        </p:nvSpPr>
        <p:spPr>
          <a:xfrm>
            <a:off x="609600" y="3886200"/>
            <a:ext cx="7772400" cy="1815882"/>
          </a:xfrm>
          <a:prstGeom prst="rect">
            <a:avLst/>
          </a:prstGeom>
          <a:noFill/>
        </p:spPr>
        <p:txBody>
          <a:bodyPr wrap="square" rtlCol="0">
            <a:spAutoFit/>
          </a:bodyPr>
          <a:lstStyle/>
          <a:p>
            <a:r>
              <a:rPr lang="en-CA" sz="2800" dirty="0" smtClean="0"/>
              <a:t>It all depends and what you want to learn, and the structure of the course. </a:t>
            </a:r>
          </a:p>
          <a:p>
            <a:endParaRPr lang="en-CA" sz="2800" dirty="0" smtClean="0"/>
          </a:p>
          <a:p>
            <a:pPr algn="ctr"/>
            <a:r>
              <a:rPr lang="en-CA" sz="2800" b="1" i="1" dirty="0" smtClean="0"/>
              <a:t>It's up to you!</a:t>
            </a:r>
            <a:endParaRPr lang="en-CA" b="1" i="1" dirty="0" smtClean="0"/>
          </a:p>
        </p:txBody>
      </p:sp>
      <p:pic>
        <p:nvPicPr>
          <p:cNvPr id="14" name="Content Placeholder 13" descr="eLearning-Time.png"/>
          <p:cNvPicPr>
            <a:picLocks noGrp="1" noChangeAspect="1"/>
          </p:cNvPicPr>
          <p:nvPr>
            <p:ph idx="1"/>
          </p:nvPr>
        </p:nvPicPr>
        <p:blipFill>
          <a:blip r:embed="rId3" cstate="print"/>
          <a:stretch>
            <a:fillRect/>
          </a:stretch>
        </p:blipFill>
        <p:spPr>
          <a:xfrm>
            <a:off x="457200" y="1600200"/>
            <a:ext cx="8229600" cy="1628775"/>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Being a Successful </a:t>
            </a:r>
            <a:r>
              <a:rPr lang="en-CA" b="1" dirty="0" err="1" smtClean="0"/>
              <a:t>eLearner</a:t>
            </a:r>
            <a:endParaRPr lang="en-CA" dirty="0"/>
          </a:p>
        </p:txBody>
      </p:sp>
      <p:pic>
        <p:nvPicPr>
          <p:cNvPr id="7" name="Content Placeholder 6" descr="elearning-plan.png"/>
          <p:cNvPicPr>
            <a:picLocks noGrp="1" noChangeAspect="1"/>
          </p:cNvPicPr>
          <p:nvPr>
            <p:ph sz="half" idx="1"/>
          </p:nvPr>
        </p:nvPicPr>
        <p:blipFill>
          <a:blip r:embed="rId3" cstate="print"/>
          <a:stretch>
            <a:fillRect/>
          </a:stretch>
        </p:blipFill>
        <p:spPr>
          <a:xfrm>
            <a:off x="1409700" y="1905000"/>
            <a:ext cx="1181100" cy="1181100"/>
          </a:xfrm>
        </p:spPr>
      </p:pic>
      <p:pic>
        <p:nvPicPr>
          <p:cNvPr id="8" name="Content Placeholder 7" descr="elearning-connect.png"/>
          <p:cNvPicPr>
            <a:picLocks noGrp="1" noChangeAspect="1"/>
          </p:cNvPicPr>
          <p:nvPr>
            <p:ph sz="half" idx="2"/>
          </p:nvPr>
        </p:nvPicPr>
        <p:blipFill>
          <a:blip r:embed="rId4" cstate="print"/>
          <a:stretch>
            <a:fillRect/>
          </a:stretch>
        </p:blipFill>
        <p:spPr>
          <a:xfrm>
            <a:off x="6553200" y="1828800"/>
            <a:ext cx="1181100" cy="1181100"/>
          </a:xfrm>
        </p:spPr>
      </p:pic>
      <p:pic>
        <p:nvPicPr>
          <p:cNvPr id="9" name="Picture 8" descr="elearning-organize.png"/>
          <p:cNvPicPr>
            <a:picLocks noChangeAspect="1"/>
          </p:cNvPicPr>
          <p:nvPr/>
        </p:nvPicPr>
        <p:blipFill>
          <a:blip r:embed="rId5" cstate="print"/>
          <a:stretch>
            <a:fillRect/>
          </a:stretch>
        </p:blipFill>
        <p:spPr>
          <a:xfrm>
            <a:off x="1524000" y="3962400"/>
            <a:ext cx="1181100" cy="1181100"/>
          </a:xfrm>
          <a:prstGeom prst="rect">
            <a:avLst/>
          </a:prstGeom>
        </p:spPr>
      </p:pic>
      <p:pic>
        <p:nvPicPr>
          <p:cNvPr id="10" name="Picture 9" descr="elearning-work.png"/>
          <p:cNvPicPr>
            <a:picLocks noChangeAspect="1"/>
          </p:cNvPicPr>
          <p:nvPr/>
        </p:nvPicPr>
        <p:blipFill>
          <a:blip r:embed="rId6" cstate="print"/>
          <a:stretch>
            <a:fillRect/>
          </a:stretch>
        </p:blipFill>
        <p:spPr>
          <a:xfrm>
            <a:off x="6629400" y="3962400"/>
            <a:ext cx="1181100" cy="1181100"/>
          </a:xfrm>
          <a:prstGeom prst="rect">
            <a:avLst/>
          </a:prstGeom>
        </p:spPr>
      </p:pic>
      <p:sp>
        <p:nvSpPr>
          <p:cNvPr id="12" name="TextBox 11"/>
          <p:cNvSpPr txBox="1"/>
          <p:nvPr/>
        </p:nvSpPr>
        <p:spPr>
          <a:xfrm>
            <a:off x="2819400" y="1981200"/>
            <a:ext cx="1295400" cy="584775"/>
          </a:xfrm>
          <a:prstGeom prst="rect">
            <a:avLst/>
          </a:prstGeom>
          <a:noFill/>
        </p:spPr>
        <p:txBody>
          <a:bodyPr wrap="square" rtlCol="0">
            <a:spAutoFit/>
          </a:bodyPr>
          <a:lstStyle/>
          <a:p>
            <a:r>
              <a:rPr lang="en-CA" sz="3200" b="1" dirty="0" smtClean="0"/>
              <a:t>PLAN</a:t>
            </a:r>
            <a:endParaRPr lang="en-CA" sz="3200" b="1" dirty="0"/>
          </a:p>
        </p:txBody>
      </p:sp>
      <p:sp>
        <p:nvSpPr>
          <p:cNvPr id="13" name="TextBox 12"/>
          <p:cNvSpPr txBox="1"/>
          <p:nvPr/>
        </p:nvSpPr>
        <p:spPr>
          <a:xfrm>
            <a:off x="5029200" y="4572000"/>
            <a:ext cx="1295400" cy="584775"/>
          </a:xfrm>
          <a:prstGeom prst="rect">
            <a:avLst/>
          </a:prstGeom>
          <a:noFill/>
        </p:spPr>
        <p:txBody>
          <a:bodyPr wrap="square" rtlCol="0">
            <a:spAutoFit/>
          </a:bodyPr>
          <a:lstStyle/>
          <a:p>
            <a:r>
              <a:rPr lang="en-CA" sz="3200" b="1" dirty="0" smtClean="0"/>
              <a:t>WORK</a:t>
            </a:r>
            <a:endParaRPr lang="en-CA" sz="3200" b="1" dirty="0"/>
          </a:p>
        </p:txBody>
      </p:sp>
      <p:sp>
        <p:nvSpPr>
          <p:cNvPr id="15" name="TextBox 14"/>
          <p:cNvSpPr txBox="1"/>
          <p:nvPr/>
        </p:nvSpPr>
        <p:spPr>
          <a:xfrm>
            <a:off x="4572000" y="2438400"/>
            <a:ext cx="1828800" cy="584775"/>
          </a:xfrm>
          <a:prstGeom prst="rect">
            <a:avLst/>
          </a:prstGeom>
          <a:noFill/>
        </p:spPr>
        <p:txBody>
          <a:bodyPr wrap="square" rtlCol="0">
            <a:spAutoFit/>
          </a:bodyPr>
          <a:lstStyle/>
          <a:p>
            <a:r>
              <a:rPr lang="en-CA" sz="3200" b="1" dirty="0" smtClean="0"/>
              <a:t>CONNECT</a:t>
            </a:r>
            <a:endParaRPr lang="en-CA" sz="3200" b="1" dirty="0"/>
          </a:p>
        </p:txBody>
      </p:sp>
      <p:sp>
        <p:nvSpPr>
          <p:cNvPr id="16" name="TextBox 15"/>
          <p:cNvSpPr txBox="1"/>
          <p:nvPr/>
        </p:nvSpPr>
        <p:spPr>
          <a:xfrm>
            <a:off x="2819400" y="3733800"/>
            <a:ext cx="1981200" cy="584775"/>
          </a:xfrm>
          <a:prstGeom prst="rect">
            <a:avLst/>
          </a:prstGeom>
          <a:noFill/>
        </p:spPr>
        <p:txBody>
          <a:bodyPr wrap="square" rtlCol="0">
            <a:spAutoFit/>
          </a:bodyPr>
          <a:lstStyle/>
          <a:p>
            <a:r>
              <a:rPr lang="en-CA" sz="3200" b="1" dirty="0" smtClean="0"/>
              <a:t>ORGANIZE</a:t>
            </a:r>
            <a:endParaRPr lang="en-CA"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5"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1143000"/>
          </a:xfrm>
        </p:spPr>
        <p:txBody>
          <a:bodyPr/>
          <a:lstStyle/>
          <a:p>
            <a:pPr algn="r"/>
            <a:r>
              <a:rPr lang="en-CA" b="1" dirty="0" smtClean="0"/>
              <a:t>Connect – Make it Social!</a:t>
            </a:r>
            <a:endParaRPr lang="en-CA" b="1" dirty="0"/>
          </a:p>
        </p:txBody>
      </p:sp>
      <p:pic>
        <p:nvPicPr>
          <p:cNvPr id="12" name="Content Placeholder 11" descr="elearning-connect.png"/>
          <p:cNvPicPr>
            <a:picLocks noGrp="1" noChangeAspect="1"/>
          </p:cNvPicPr>
          <p:nvPr>
            <p:ph sz="half" idx="1"/>
          </p:nvPr>
        </p:nvPicPr>
        <p:blipFill>
          <a:blip r:embed="rId3" cstate="print"/>
          <a:stretch>
            <a:fillRect/>
          </a:stretch>
        </p:blipFill>
        <p:spPr>
          <a:xfrm>
            <a:off x="990600" y="457200"/>
            <a:ext cx="1181100" cy="1181100"/>
          </a:xfrm>
        </p:spPr>
      </p:pic>
      <p:sp>
        <p:nvSpPr>
          <p:cNvPr id="19" name="Content Placeholder 2"/>
          <p:cNvSpPr>
            <a:spLocks noGrp="1"/>
          </p:cNvSpPr>
          <p:nvPr>
            <p:ph idx="1"/>
          </p:nvPr>
        </p:nvSpPr>
        <p:spPr>
          <a:xfrm>
            <a:off x="1066800" y="2133600"/>
            <a:ext cx="7239000" cy="2209800"/>
          </a:xfrm>
        </p:spPr>
        <p:txBody>
          <a:bodyPr>
            <a:normAutofit/>
          </a:bodyPr>
          <a:lstStyle/>
          <a:p>
            <a:r>
              <a:rPr lang="en-CA" dirty="0" smtClean="0"/>
              <a:t>More likely to complete your course if you have in-person interactions too!</a:t>
            </a:r>
          </a:p>
          <a:p>
            <a:r>
              <a:rPr lang="en-CA" dirty="0" smtClean="0"/>
              <a:t>IDEA: Boost your motivation by pairing</a:t>
            </a:r>
            <a:br>
              <a:rPr lang="en-CA" dirty="0" smtClean="0"/>
            </a:br>
            <a:r>
              <a:rPr lang="en-CA" dirty="0" smtClean="0"/>
              <a:t>up with a buddy to take a course</a:t>
            </a:r>
          </a:p>
          <a:p>
            <a:pPr>
              <a:buNone/>
            </a:pPr>
            <a:endParaRPr lang="en-CA" dirty="0"/>
          </a:p>
        </p:txBody>
      </p:sp>
      <p:sp>
        <p:nvSpPr>
          <p:cNvPr id="20" name="TextBox 19"/>
          <p:cNvSpPr txBox="1"/>
          <p:nvPr/>
        </p:nvSpPr>
        <p:spPr>
          <a:xfrm>
            <a:off x="381000" y="4495800"/>
            <a:ext cx="8382000" cy="1600438"/>
          </a:xfrm>
          <a:prstGeom prst="rect">
            <a:avLst/>
          </a:prstGeom>
          <a:noFill/>
        </p:spPr>
        <p:txBody>
          <a:bodyPr wrap="square" rtlCol="0">
            <a:spAutoFit/>
          </a:bodyPr>
          <a:lstStyle/>
          <a:p>
            <a:pPr algn="ctr"/>
            <a:r>
              <a:rPr lang="en-CA" sz="3200" b="1" i="1" dirty="0" smtClean="0"/>
              <a:t>Look for blended learning opportunities at VPL!</a:t>
            </a:r>
          </a:p>
          <a:p>
            <a:pPr algn="ctr"/>
            <a:r>
              <a:rPr lang="en-CA" sz="2400" dirty="0" smtClean="0"/>
              <a:t>Sign up for a course + have in-person </a:t>
            </a:r>
            <a:r>
              <a:rPr lang="en-CA" sz="2400" dirty="0" err="1" smtClean="0"/>
              <a:t>meetups</a:t>
            </a:r>
            <a:endParaRPr lang="en-CA" sz="2400" dirty="0" smtClean="0"/>
          </a:p>
          <a:p>
            <a:pPr algn="ctr"/>
            <a:r>
              <a:rPr lang="en-CA" sz="2400" dirty="0" smtClean="0"/>
              <a:t>with others taking the course at a library branch</a:t>
            </a:r>
          </a:p>
          <a:p>
            <a:endParaRPr lang="en-C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1401762"/>
          </a:xfrm>
        </p:spPr>
        <p:txBody>
          <a:bodyPr>
            <a:noAutofit/>
          </a:bodyPr>
          <a:lstStyle/>
          <a:p>
            <a:r>
              <a:rPr lang="en-CA" b="1" dirty="0" smtClean="0"/>
              <a:t>Can I get school credit for</a:t>
            </a:r>
            <a:br>
              <a:rPr lang="en-CA" b="1" dirty="0" smtClean="0"/>
            </a:br>
            <a:r>
              <a:rPr lang="en-CA" b="1" dirty="0" smtClean="0"/>
              <a:t>online courses?</a:t>
            </a:r>
            <a:endParaRPr lang="en-CA" b="1" dirty="0"/>
          </a:p>
        </p:txBody>
      </p:sp>
      <p:sp>
        <p:nvSpPr>
          <p:cNvPr id="9" name="TextBox 8"/>
          <p:cNvSpPr txBox="1"/>
          <p:nvPr/>
        </p:nvSpPr>
        <p:spPr>
          <a:xfrm>
            <a:off x="3352800" y="4611231"/>
            <a:ext cx="7772400" cy="954107"/>
          </a:xfrm>
          <a:prstGeom prst="rect">
            <a:avLst/>
          </a:prstGeom>
          <a:noFill/>
        </p:spPr>
        <p:txBody>
          <a:bodyPr wrap="square" rtlCol="0">
            <a:spAutoFit/>
          </a:bodyPr>
          <a:lstStyle/>
          <a:p>
            <a:pPr>
              <a:buFont typeface="Arial" pitchFamily="34" charset="0"/>
              <a:buChar char="•"/>
            </a:pPr>
            <a:endParaRPr lang="en-CA" sz="2800" dirty="0" smtClean="0"/>
          </a:p>
          <a:p>
            <a:pPr>
              <a:buFont typeface="Arial" pitchFamily="34" charset="0"/>
              <a:buChar char="•"/>
            </a:pPr>
            <a:endParaRPr lang="en-CA" sz="2800" dirty="0" smtClean="0"/>
          </a:p>
        </p:txBody>
      </p:sp>
      <p:pic>
        <p:nvPicPr>
          <p:cNvPr id="8" name="Content Placeholder 7" descr="eLearning-Earn.png"/>
          <p:cNvPicPr>
            <a:picLocks noGrp="1" noChangeAspect="1"/>
          </p:cNvPicPr>
          <p:nvPr>
            <p:ph idx="1"/>
          </p:nvPr>
        </p:nvPicPr>
        <p:blipFill>
          <a:blip r:embed="rId3" cstate="print"/>
          <a:stretch>
            <a:fillRect/>
          </a:stretch>
        </p:blipFill>
        <p:spPr>
          <a:xfrm>
            <a:off x="457200" y="1859280"/>
            <a:ext cx="8229600" cy="1645920"/>
          </a:xfrm>
        </p:spPr>
      </p:pic>
      <p:sp>
        <p:nvSpPr>
          <p:cNvPr id="10" name="TextBox 9"/>
          <p:cNvSpPr txBox="1"/>
          <p:nvPr/>
        </p:nvSpPr>
        <p:spPr>
          <a:xfrm>
            <a:off x="3429000" y="3820180"/>
            <a:ext cx="2514600" cy="523220"/>
          </a:xfrm>
          <a:prstGeom prst="rect">
            <a:avLst/>
          </a:prstGeom>
          <a:noFill/>
        </p:spPr>
        <p:txBody>
          <a:bodyPr wrap="square" rtlCol="0">
            <a:spAutoFit/>
          </a:bodyPr>
          <a:lstStyle/>
          <a:p>
            <a:pPr algn="ctr"/>
            <a:r>
              <a:rPr lang="en-CA" sz="2800" b="1" i="1" dirty="0" smtClean="0"/>
              <a:t>Maybe…</a:t>
            </a:r>
            <a:endParaRPr lang="en-CA" sz="2800" b="1" i="1" dirty="0"/>
          </a:p>
        </p:txBody>
      </p:sp>
      <p:sp>
        <p:nvSpPr>
          <p:cNvPr id="12" name="Content Placeholder 2"/>
          <p:cNvSpPr txBox="1">
            <a:spLocks/>
          </p:cNvSpPr>
          <p:nvPr/>
        </p:nvSpPr>
        <p:spPr>
          <a:xfrm>
            <a:off x="990600" y="4495800"/>
            <a:ext cx="7239000" cy="1630363"/>
          </a:xfrm>
          <a:prstGeom prst="rect">
            <a:avLst/>
          </a:prstGeom>
        </p:spPr>
        <p:txBody>
          <a:bodyPr vert="horz" lIns="91440" tIns="45720" rIns="91440" bIns="45720" rtlCol="0">
            <a:normAutofit fontScale="85000" lnSpcReduction="20000"/>
          </a:bodyPr>
          <a:lstStyle/>
          <a:p>
            <a:pPr marL="342900" indent="-342900">
              <a:spcBef>
                <a:spcPct val="20000"/>
              </a:spcBef>
              <a:buFont typeface="Arial" pitchFamily="34" charset="0"/>
              <a:buChar char="•"/>
            </a:pPr>
            <a:r>
              <a:rPr lang="en-CA" sz="3200" dirty="0" smtClean="0"/>
              <a:t>Some offer completion certificate</a:t>
            </a:r>
          </a:p>
          <a:p>
            <a:pPr marL="342900" indent="-342900">
              <a:spcBef>
                <a:spcPct val="20000"/>
              </a:spcBef>
              <a:buFont typeface="Arial" pitchFamily="34" charset="0"/>
              <a:buChar char="•"/>
            </a:pPr>
            <a:r>
              <a:rPr lang="en-CA" sz="3200" dirty="0" smtClean="0"/>
              <a:t>May require payment</a:t>
            </a:r>
          </a:p>
          <a:p>
            <a:pPr marL="342900" indent="-342900">
              <a:spcBef>
                <a:spcPct val="20000"/>
              </a:spcBef>
              <a:buFont typeface="Arial" pitchFamily="34" charset="0"/>
              <a:buChar char="•"/>
            </a:pPr>
            <a:r>
              <a:rPr lang="en-CA" sz="3200" dirty="0" smtClean="0"/>
              <a:t>No guarantee that your school or workplace will accept the credentials</a:t>
            </a:r>
            <a:endParaRPr lang="en-CA"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2302</TotalTime>
  <Words>1859</Words>
  <Application>Microsoft Office PowerPoint</Application>
  <PresentationFormat>On-screen Show (4:3)</PresentationFormat>
  <Paragraphs>276</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Introduction to Online Learning</vt:lpstr>
      <vt:lpstr>Introduction to Online Learning Course Objectives</vt:lpstr>
      <vt:lpstr>Slide 3</vt:lpstr>
      <vt:lpstr>Slide 4</vt:lpstr>
      <vt:lpstr>How much does online learning cost?</vt:lpstr>
      <vt:lpstr>How much work is online learning?</vt:lpstr>
      <vt:lpstr>Being a Successful eLearner</vt:lpstr>
      <vt:lpstr>Connect – Make it Social!</vt:lpstr>
      <vt:lpstr>Can I get school credit for online courses?</vt:lpstr>
      <vt:lpstr>What do I need to get started?</vt:lpstr>
      <vt:lpstr>Online Learning + Inspiration Lab Introducing Lynda.com</vt:lpstr>
      <vt:lpstr>How to Get More Help</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eLearning</dc:title>
  <dc:creator>Saguna Shankar</dc:creator>
  <cp:lastModifiedBy>workstation</cp:lastModifiedBy>
  <cp:revision>577</cp:revision>
  <dcterms:created xsi:type="dcterms:W3CDTF">2006-08-16T00:00:00Z</dcterms:created>
  <dcterms:modified xsi:type="dcterms:W3CDTF">2015-10-06T23:29:10Z</dcterms:modified>
</cp:coreProperties>
</file>