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6" r:id="rId2"/>
    <p:sldId id="256" r:id="rId3"/>
    <p:sldId id="274" r:id="rId4"/>
    <p:sldId id="288" r:id="rId5"/>
    <p:sldId id="275" r:id="rId6"/>
    <p:sldId id="289" r:id="rId7"/>
    <p:sldId id="294" r:id="rId8"/>
    <p:sldId id="284" r:id="rId9"/>
    <p:sldId id="285" r:id="rId10"/>
    <p:sldId id="290" r:id="rId11"/>
    <p:sldId id="272" r:id="rId12"/>
    <p:sldId id="295" r:id="rId13"/>
    <p:sldId id="296" r:id="rId14"/>
    <p:sldId id="297" r:id="rId15"/>
    <p:sldId id="298" r:id="rId16"/>
    <p:sldId id="292" r:id="rId17"/>
    <p:sldId id="291" r:id="rId18"/>
    <p:sldId id="293" r:id="rId19"/>
    <p:sldId id="300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8" autoAdjust="0"/>
  </p:normalViewPr>
  <p:slideViewPr>
    <p:cSldViewPr>
      <p:cViewPr varScale="1">
        <p:scale>
          <a:sx n="76" d="100"/>
          <a:sy n="76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600922-E6D3-418B-9F56-258D54FC9D89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A051A9-3757-4AA7-86C3-B741BF0F504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5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81000"/>
            <a:ext cx="25193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784225"/>
          </a:xfrm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6400800" cy="381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5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Single Corner Rectangle 6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0" y="2514600"/>
            <a:ext cx="3733800" cy="34290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23528" y="1268760"/>
            <a:ext cx="3888432" cy="1800200"/>
          </a:xfrm>
        </p:spPr>
        <p:txBody>
          <a:bodyPr/>
          <a:lstStyle>
            <a:lvl1pPr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5B17A6-A485-4681-B658-0A345D19C460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632E22-FEBA-4BCA-BF4B-D1C8B5F79F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894BBB-2F6A-455A-9F53-9820A27D23AB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7E4E8A-A77B-4DF0-BAD3-C17BAD362DA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B06EC8-A42A-42C4-94A3-00A3F7F49327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E69233-3B41-4E6A-8922-B86315F161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E76B94-811D-460A-B15D-C1CE4F498C59}" type="datetimeFigureOut">
              <a:rPr lang="en-CA"/>
              <a:pPr>
                <a:defRPr/>
              </a:pPr>
              <a:t>22/06/2015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EDCF07-5151-4B4D-B5F1-B832D02B496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DE7C06-E379-4A48-8BB8-A3FDE1CD32E9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2C5A6-AF76-4518-A24E-D3824DA6894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14800" y="3200400"/>
            <a:ext cx="4267200" cy="29718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38400" y="4343400"/>
            <a:ext cx="5791200" cy="1676400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1030" name="Picture 6" descr="I:\Library\Communications\Logos\WVML2012logos\Horizontal\White\wvml_h_white green leaves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7" r:id="rId2"/>
    <p:sldLayoutId id="2147483968" r:id="rId3"/>
    <p:sldLayoutId id="2147483973" r:id="rId4"/>
    <p:sldLayoutId id="2147483974" r:id="rId5"/>
    <p:sldLayoutId id="2147483975" r:id="rId6"/>
    <p:sldLayoutId id="2147483976" r:id="rId7"/>
    <p:sldLayoutId id="2147483969" r:id="rId8"/>
    <p:sldLayoutId id="2147483970" r:id="rId9"/>
    <p:sldLayoutId id="2147483977" r:id="rId10"/>
    <p:sldLayoutId id="2147483971" r:id="rId11"/>
    <p:sldLayoutId id="21474839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349E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venir LT Std 55 Roman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venir LT Std 55 Roman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venir LT Std 55 Roman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0" y="1268413"/>
            <a:ext cx="8243888" cy="3889375"/>
          </a:xfrm>
          <a:prstGeom prst="round1Rect">
            <a:avLst/>
          </a:prstGeom>
          <a:blipFill dpi="0" rotWithShape="0">
            <a:blip r:embed="rId2" cstate="screen"/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23850" y="5516563"/>
            <a:ext cx="7561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Rockwell" pitchFamily="18" charset="0"/>
              </a:rPr>
              <a:t>Stay Safe &amp; Secure Online</a:t>
            </a:r>
            <a:endParaRPr lang="en-CA" sz="4800">
              <a:solidFill>
                <a:schemeClr val="tx2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875" y="2781300"/>
            <a:ext cx="3733800" cy="12954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6600" dirty="0" smtClean="0">
                <a:latin typeface="+mj-lt"/>
              </a:rPr>
              <a:t>DEMO</a:t>
            </a:r>
            <a:endParaRPr lang="en-CA" sz="66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179388" y="2205038"/>
            <a:ext cx="8064500" cy="4319587"/>
          </a:xfrm>
          <a:prstGeom prst="round1Rect">
            <a:avLst/>
          </a:prstGeom>
          <a:blipFill dpi="0" rotWithShape="0">
            <a:blip r:embed="rId2" cstate="screen"/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9288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Rockwell" pitchFamily="18" charset="0"/>
              </a:rPr>
              <a:t>Everyday Security</a:t>
            </a:r>
            <a:endParaRPr lang="en-CA" sz="4800">
              <a:solidFill>
                <a:schemeClr val="tx2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772400" cy="1152525"/>
          </a:xfrm>
        </p:spPr>
        <p:txBody>
          <a:bodyPr/>
          <a:lstStyle/>
          <a:p>
            <a:pPr algn="l" eaLnBrk="1" hangingPunct="1"/>
            <a:r>
              <a:rPr lang="en-US" smtClean="0"/>
              <a:t>Computers</a:t>
            </a:r>
            <a:endParaRPr lang="en-C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852738"/>
            <a:ext cx="7848600" cy="3168650"/>
          </a:xfrm>
        </p:spPr>
        <p:txBody>
          <a:bodyPr lIns="108000"/>
          <a:lstStyle/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Download and install updates regularly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Use your computer’s firewall and anti-virus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772400" cy="1152525"/>
          </a:xfrm>
        </p:spPr>
        <p:txBody>
          <a:bodyPr/>
          <a:lstStyle/>
          <a:p>
            <a:pPr algn="l" eaLnBrk="1" hangingPunct="1"/>
            <a:r>
              <a:rPr lang="en-US" smtClean="0"/>
              <a:t>Wi-Fi and Secure Sites</a:t>
            </a:r>
            <a:endParaRPr lang="en-C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852738"/>
            <a:ext cx="7848600" cy="3168650"/>
          </a:xfrm>
        </p:spPr>
        <p:txBody>
          <a:bodyPr lIns="108000"/>
          <a:lstStyle/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Have a password for your home wireless network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Turn off file-sharing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If using public Wi-Fi (like at the library) don’t share banking information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For all networks, make sure sites when you enter personal information have:</a:t>
            </a:r>
          </a:p>
          <a:p>
            <a:pPr marL="630238" lvl="1" indent="-173038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https://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or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shttp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://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313" y="5373688"/>
            <a:ext cx="465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772400" cy="1152525"/>
          </a:xfrm>
        </p:spPr>
        <p:txBody>
          <a:bodyPr/>
          <a:lstStyle/>
          <a:p>
            <a:pPr algn="l" eaLnBrk="1" hangingPunct="1"/>
            <a:r>
              <a:rPr lang="en-US" smtClean="0"/>
              <a:t>Apps</a:t>
            </a:r>
            <a:endParaRPr lang="en-C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852738"/>
            <a:ext cx="7848600" cy="3168650"/>
          </a:xfrm>
        </p:spPr>
        <p:txBody>
          <a:bodyPr lIns="108000"/>
          <a:lstStyle/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Only download apps from the App Store / Play Store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Read reviews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If an app costs money don’t download a “free version”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532" name="Picture 2" descr="http://mikedixson.com/wp-content/uploads/2014/01/Apple-App-Stor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4508500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s://support.t-mobile.com/servlet/JiveServlet/showImage/102-3852-28-18253/play-store-ico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4508500"/>
            <a:ext cx="12747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 flipV="1">
            <a:off x="0" y="1219200"/>
            <a:ext cx="3733800" cy="4953000"/>
          </a:xfrm>
          <a:prstGeom prst="round1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067175" y="1484313"/>
            <a:ext cx="46085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Rockwell" pitchFamily="18" charset="0"/>
              </a:rPr>
              <a:t>Email Security</a:t>
            </a:r>
            <a:endParaRPr lang="en-CA" sz="440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2420938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Don’t reply to spam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Don’t click on links from “banks”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Be cautious of strange emails coming from a friend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Don’t open attachments that end in .exe</a:t>
            </a:r>
            <a:endParaRPr lang="en-CA" sz="2400" dirty="0">
              <a:latin typeface="+mn-lt"/>
            </a:endParaRPr>
          </a:p>
        </p:txBody>
      </p:sp>
      <p:pic>
        <p:nvPicPr>
          <p:cNvPr id="23557" name="Picture 2" descr="http://www.associationadviser.com/wp-content/uploads/2014/11/Email-ima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887538"/>
            <a:ext cx="3455988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9288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Rockwell" pitchFamily="18" charset="0"/>
              </a:rPr>
              <a:t>Email Tip</a:t>
            </a:r>
            <a:endParaRPr lang="en-CA" sz="480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8313" y="2852738"/>
            <a:ext cx="7848600" cy="3168650"/>
          </a:xfrm>
          <a:prstGeom prst="rect">
            <a:avLst/>
          </a:prstGeom>
        </p:spPr>
        <p:txBody>
          <a:bodyPr lIns="108000"/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latin typeface="+mn-lt"/>
                <a:cs typeface="+mn-cs"/>
              </a:rPr>
              <a:t>Create a email to give out to stores and mailing lists, keeping your personal email private</a:t>
            </a:r>
            <a:r>
              <a:rPr lang="en-US" sz="3200" dirty="0">
                <a:latin typeface="+mn-lt"/>
                <a:cs typeface="+mn-cs"/>
              </a:rPr>
              <a:t>.</a:t>
            </a:r>
            <a:endParaRPr lang="en-US" sz="3200" dirty="0">
              <a:latin typeface="+mn-lt"/>
              <a:cs typeface="+mn-cs"/>
            </a:endParaRP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9288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Rockwell" pitchFamily="18" charset="0"/>
              </a:rPr>
              <a:t>Physical Security</a:t>
            </a:r>
            <a:endParaRPr lang="en-CA" sz="480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288" y="2349500"/>
            <a:ext cx="7848600" cy="3168650"/>
          </a:xfrm>
          <a:prstGeom prst="rect">
            <a:avLst/>
          </a:prstGeom>
        </p:spPr>
        <p:txBody>
          <a:bodyPr lIns="108000"/>
          <a:lstStyle/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Consider a laptop lock if taking your laptop places.</a:t>
            </a: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Always</a:t>
            </a:r>
            <a:r>
              <a:rPr lang="en-US" sz="3200" dirty="0">
                <a:latin typeface="+mn-lt"/>
                <a:cs typeface="+mn-cs"/>
              </a:rPr>
              <a:t> have a screen lock</a:t>
            </a: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Back-up your data</a:t>
            </a: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Write down serial numbers of phones and tablets.</a:t>
            </a:r>
            <a:endParaRPr lang="en-US" sz="2800" dirty="0">
              <a:latin typeface="+mn-lt"/>
              <a:cs typeface="+mn-cs"/>
            </a:endParaRP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179388" y="2205038"/>
            <a:ext cx="8064500" cy="4319587"/>
          </a:xfrm>
          <a:prstGeom prst="round1Rect">
            <a:avLst/>
          </a:prstGeom>
          <a:blipFill dpi="0" rotWithShape="0">
            <a:blip r:embed="rId2" cstate="screen"/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9288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Rockwell" pitchFamily="18" charset="0"/>
              </a:rPr>
              <a:t>Is it Safe to Share?</a:t>
            </a:r>
            <a:endParaRPr lang="en-CA" sz="4800">
              <a:solidFill>
                <a:schemeClr val="tx2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9288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Rockwell" pitchFamily="18" charset="0"/>
              </a:rPr>
              <a:t>Tips</a:t>
            </a:r>
            <a:endParaRPr lang="en-CA" sz="480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288" y="2349500"/>
            <a:ext cx="7848600" cy="3168650"/>
          </a:xfrm>
          <a:prstGeom prst="rect">
            <a:avLst/>
          </a:prstGeom>
        </p:spPr>
        <p:txBody>
          <a:bodyPr lIns="108000"/>
          <a:lstStyle/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Don’t </a:t>
            </a:r>
            <a:r>
              <a:rPr lang="en-US" sz="3200" dirty="0">
                <a:latin typeface="+mn-lt"/>
                <a:cs typeface="+mn-cs"/>
              </a:rPr>
              <a:t>post credit card info, SIN, or home address</a:t>
            </a: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Be cautious</a:t>
            </a:r>
            <a:r>
              <a:rPr lang="en-US" sz="3200" dirty="0">
                <a:latin typeface="+mn-lt"/>
                <a:cs typeface="+mn-cs"/>
              </a:rPr>
              <a:t> with your phone number</a:t>
            </a: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Consider</a:t>
            </a:r>
            <a:r>
              <a:rPr lang="en-US" sz="3200" dirty="0">
                <a:latin typeface="+mn-lt"/>
                <a:cs typeface="+mn-cs"/>
              </a:rPr>
              <a:t> a pseudonym on sites where you interact with strangers</a:t>
            </a:r>
            <a:endParaRPr lang="en-US" sz="2800" dirty="0">
              <a:latin typeface="+mn-lt"/>
              <a:cs typeface="+mn-cs"/>
            </a:endParaRP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950" y="0"/>
            <a:ext cx="9251950" cy="8342313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243" name="Title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772400" cy="7842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Outline</a:t>
            </a:r>
            <a:endParaRPr lang="en-CA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2420938"/>
            <a:ext cx="6400800" cy="3311525"/>
          </a:xfrm>
        </p:spPr>
        <p:txBody>
          <a:bodyPr/>
          <a:lstStyle/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bg1"/>
                </a:solidFill>
                <a:latin typeface="+mn-lt"/>
              </a:rPr>
              <a:t>Passwords</a:t>
            </a:r>
          </a:p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Everyday Security</a:t>
            </a:r>
          </a:p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Email Security</a:t>
            </a:r>
          </a:p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Physical Security</a:t>
            </a:r>
          </a:p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Protecting Personal Information</a:t>
            </a:r>
            <a:endParaRPr lang="en-CA" dirty="0" smtClean="0">
              <a:latin typeface="+mj-lt"/>
            </a:endParaRPr>
          </a:p>
          <a:p>
            <a:pPr eaLnBrk="1" hangingPunct="1">
              <a:defRPr/>
            </a:pPr>
            <a:endParaRPr lang="en-CA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-36513" y="0"/>
            <a:ext cx="8229601" cy="1143000"/>
            <a:chOff x="0" y="0"/>
            <a:chExt cx="8229600" cy="1143000"/>
          </a:xfrm>
        </p:grpSpPr>
        <p:sp>
          <p:nvSpPr>
            <p:cNvPr id="6" name="Round Single Corner Rectangle 5"/>
            <p:cNvSpPr/>
            <p:nvPr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10247" name="Picture 6" descr="I:\Library\Communications\Logos\WVML2012logos\Horizontal\White\wvml_h_white green leaves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23850" y="2205038"/>
            <a:ext cx="3816350" cy="4248150"/>
          </a:xfrm>
          <a:prstGeom prst="rect">
            <a:avLst/>
          </a:prstGeom>
        </p:spPr>
        <p:txBody>
          <a:bodyPr/>
          <a:lstStyle/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Pay via PayPal, </a:t>
            </a:r>
            <a:r>
              <a:rPr lang="en-US" sz="2400" dirty="0" err="1">
                <a:latin typeface="+mn-lt"/>
                <a:cs typeface="+mn-cs"/>
              </a:rPr>
              <a:t>Ebay</a:t>
            </a:r>
            <a:r>
              <a:rPr lang="en-US" sz="2400" dirty="0">
                <a:latin typeface="+mn-lt"/>
                <a:cs typeface="+mn-cs"/>
              </a:rPr>
              <a:t>, Amazon, or sites with VeriSign</a:t>
            </a:r>
            <a:endParaRPr lang="en-CA" sz="2400" dirty="0">
              <a:latin typeface="+mn-lt"/>
              <a:cs typeface="+mn-cs"/>
            </a:endParaRPr>
          </a:p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dirty="0">
                <a:latin typeface="+mn-lt"/>
                <a:cs typeface="+mn-cs"/>
              </a:rPr>
              <a:t> </a:t>
            </a:r>
            <a:r>
              <a:rPr lang="en-CA" sz="2400" dirty="0">
                <a:latin typeface="+mn-lt"/>
                <a:cs typeface="+mn-cs"/>
              </a:rPr>
              <a:t>Microsoft doesn’t call</a:t>
            </a:r>
          </a:p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Ask to see receipts for tickets</a:t>
            </a:r>
          </a:p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Be careful about sending money to people you haven’t met</a:t>
            </a:r>
            <a:endParaRPr lang="en-CA" sz="2400" dirty="0">
              <a:latin typeface="+mn-lt"/>
              <a:cs typeface="+mn-cs"/>
            </a:endParaRPr>
          </a:p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Report scams</a:t>
            </a:r>
            <a:endParaRPr lang="en-CA" sz="2400" dirty="0">
              <a:latin typeface="+mn-lt"/>
              <a:cs typeface="+mn-cs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23850" y="1268413"/>
            <a:ext cx="43926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Rockwell" pitchFamily="18" charset="0"/>
              </a:rPr>
              <a:t>Scams &amp; Fraud</a:t>
            </a:r>
            <a:endParaRPr lang="en-CA" sz="440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 flipV="1">
            <a:off x="4500563" y="3933825"/>
            <a:ext cx="3733800" cy="2519363"/>
          </a:xfrm>
          <a:prstGeom prst="round1Rect">
            <a:avLst/>
          </a:prstGeom>
          <a:blipFill dpi="0" rotWithShape="0">
            <a:blip r:embed="rId2" cstate="screen"/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Round Single Corner Rectangle 8"/>
          <p:cNvSpPr/>
          <p:nvPr/>
        </p:nvSpPr>
        <p:spPr>
          <a:xfrm flipV="1">
            <a:off x="4500563" y="1268413"/>
            <a:ext cx="3733800" cy="2519362"/>
          </a:xfrm>
          <a:prstGeom prst="round1Rect">
            <a:avLst/>
          </a:prstGeom>
          <a:blipFill dpi="0" rotWithShape="0">
            <a:blip r:embed="rId3" cstate="screen"/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772400" cy="1152525"/>
          </a:xfrm>
        </p:spPr>
        <p:txBody>
          <a:bodyPr/>
          <a:lstStyle/>
          <a:p>
            <a:pPr algn="l" eaLnBrk="1" hangingPunct="1"/>
            <a:r>
              <a:rPr lang="en-US" smtClean="0"/>
              <a:t>3 things to do this weekend</a:t>
            </a:r>
            <a:endParaRPr lang="en-C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852738"/>
            <a:ext cx="7848600" cy="3168650"/>
          </a:xfrm>
        </p:spPr>
        <p:txBody>
          <a:bodyPr lIns="108000"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Change your email password (and maybe more!)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Write down your phone’s serial number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Run updates for your computer, phone, or tablet</a:t>
            </a:r>
            <a:endParaRPr lang="en-CA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 flipV="1">
            <a:off x="1042988" y="2133600"/>
            <a:ext cx="1574800" cy="1512888"/>
          </a:xfrm>
          <a:prstGeom prst="round1Rect">
            <a:avLst/>
          </a:prstGeom>
          <a:blipFill dpi="0" rotWithShape="0">
            <a:blip r:embed="rId2" cstate="screen"/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723" name="Content Placeholder 2"/>
          <p:cNvSpPr>
            <a:spLocks noGrp="1"/>
          </p:cNvSpPr>
          <p:nvPr>
            <p:ph idx="10"/>
          </p:nvPr>
        </p:nvSpPr>
        <p:spPr>
          <a:xfrm>
            <a:off x="900113" y="1412875"/>
            <a:ext cx="4249737" cy="647700"/>
          </a:xfrm>
        </p:spPr>
        <p:txBody>
          <a:bodyPr/>
          <a:lstStyle/>
          <a:p>
            <a:pPr marL="0" indent="0" algn="ctr" eaLnBrk="1" hangingPunct="1"/>
            <a:r>
              <a:rPr lang="en-US" sz="4000" smtClean="0">
                <a:latin typeface="Rockwell" pitchFamily="18" charset="0"/>
              </a:rPr>
              <a:t>More Information</a:t>
            </a:r>
            <a:endParaRPr lang="en-CA" sz="4000" smtClean="0"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6238" y="2565400"/>
            <a:ext cx="3816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http://wvml.ca/onlinesafety</a:t>
            </a:r>
            <a:endParaRPr lang="en-CA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772400" cy="1152525"/>
          </a:xfrm>
        </p:spPr>
        <p:txBody>
          <a:bodyPr/>
          <a:lstStyle/>
          <a:p>
            <a:pPr algn="l" eaLnBrk="1" hangingPunct="1"/>
            <a:r>
              <a:rPr lang="en-US" smtClean="0"/>
              <a:t>Passwords</a:t>
            </a:r>
            <a:endParaRPr lang="en-C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852738"/>
            <a:ext cx="7848600" cy="3168650"/>
          </a:xfrm>
        </p:spPr>
        <p:txBody>
          <a:bodyPr lIns="108000"/>
          <a:lstStyle/>
          <a:p>
            <a:pPr marL="173038" indent="-173038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They keep our online information private.</a:t>
            </a:r>
            <a:endParaRPr lang="en-CA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4500563" y="1341438"/>
            <a:ext cx="3733800" cy="2519362"/>
          </a:xfrm>
          <a:prstGeom prst="round1Rect">
            <a:avLst/>
          </a:prstGeom>
          <a:blipFill dpi="0" rotWithShape="0">
            <a:blip r:embed="rId2" cstate="screen"/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291" name="Subtitle 2"/>
          <p:cNvSpPr txBox="1">
            <a:spLocks/>
          </p:cNvSpPr>
          <p:nvPr/>
        </p:nvSpPr>
        <p:spPr bwMode="auto">
          <a:xfrm>
            <a:off x="323850" y="3860800"/>
            <a:ext cx="410368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We have a lot of them.</a:t>
            </a:r>
          </a:p>
          <a:p>
            <a:endParaRPr lang="en-US" sz="2400"/>
          </a:p>
          <a:p>
            <a:r>
              <a:rPr lang="en-US" sz="2400"/>
              <a:t>And it is hard to remember them all.</a:t>
            </a:r>
            <a:endParaRPr lang="en-CA" sz="240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23850" y="1268413"/>
            <a:ext cx="43926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Rockwell" pitchFamily="18" charset="0"/>
              </a:rPr>
              <a:t>But…</a:t>
            </a:r>
            <a:endParaRPr lang="en-CA" sz="4400">
              <a:solidFill>
                <a:schemeClr val="tx2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179388" y="2205038"/>
            <a:ext cx="8064500" cy="4319587"/>
          </a:xfrm>
          <a:prstGeom prst="round1Rect">
            <a:avLst/>
          </a:prstGeom>
          <a:blipFill dpi="0" rotWithShape="0">
            <a:blip r:embed="rId2" cstate="screen"/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9288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Rockwell" pitchFamily="18" charset="0"/>
              </a:rPr>
              <a:t>Creating Good Passwords</a:t>
            </a:r>
            <a:endParaRPr lang="en-CA" sz="4800">
              <a:solidFill>
                <a:schemeClr val="tx2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9388" y="1268413"/>
            <a:ext cx="9288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Rockwell" pitchFamily="18" charset="0"/>
              </a:rPr>
              <a:t>Creating Good Passwords</a:t>
            </a:r>
            <a:endParaRPr lang="en-CA" sz="480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8313" y="2852738"/>
            <a:ext cx="7848600" cy="3168650"/>
          </a:xfrm>
          <a:prstGeom prst="rect">
            <a:avLst/>
          </a:prstGeom>
        </p:spPr>
        <p:txBody>
          <a:bodyPr lIns="108000"/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0713" y="3005138"/>
            <a:ext cx="7848600" cy="3168650"/>
          </a:xfrm>
          <a:prstGeom prst="rect">
            <a:avLst/>
          </a:prstGeom>
        </p:spPr>
        <p:txBody>
          <a:bodyPr lIns="108000"/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>
                <a:latin typeface="+mn-lt"/>
                <a:cs typeface="+mn-cs"/>
              </a:rPr>
              <a:t>Longer </a:t>
            </a:r>
            <a:r>
              <a:rPr lang="en-US" sz="3200" dirty="0">
                <a:latin typeface="+mn-lt"/>
                <a:cs typeface="+mn-cs"/>
              </a:rPr>
              <a:t>is better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>
                <a:latin typeface="+mn-lt"/>
                <a:cs typeface="+mn-cs"/>
              </a:rPr>
              <a:t>Mix things up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>
                <a:latin typeface="+mn-lt"/>
                <a:cs typeface="+mn-cs"/>
              </a:rPr>
              <a:t>Try a passage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>
                <a:latin typeface="+mn-lt"/>
                <a:cs typeface="+mn-cs"/>
              </a:rPr>
              <a:t>Try a passphrase</a:t>
            </a: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173038" indent="-1730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1268413"/>
            <a:ext cx="67675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772400" cy="1152525"/>
          </a:xfrm>
        </p:spPr>
        <p:txBody>
          <a:bodyPr/>
          <a:lstStyle/>
          <a:p>
            <a:pPr algn="l" eaLnBrk="1" hangingPunct="1"/>
            <a:r>
              <a:rPr lang="en-US" smtClean="0"/>
              <a:t>Other Password Tips</a:t>
            </a:r>
            <a:endParaRPr lang="en-C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852738"/>
            <a:ext cx="7848600" cy="3168650"/>
          </a:xfrm>
        </p:spPr>
        <p:txBody>
          <a:bodyPr lIns="108000"/>
          <a:lstStyle/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Change important passwords annually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Have levels of complexity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Use 2-step authentication if you have a cell phone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772400" cy="1152525"/>
          </a:xfrm>
        </p:spPr>
        <p:txBody>
          <a:bodyPr/>
          <a:lstStyle/>
          <a:p>
            <a:pPr algn="l" eaLnBrk="1" hangingPunct="1"/>
            <a:r>
              <a:rPr lang="en-US" smtClean="0"/>
              <a:t>Managing your passwords</a:t>
            </a:r>
            <a:endParaRPr lang="en-C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852738"/>
            <a:ext cx="7848600" cy="3168650"/>
          </a:xfrm>
        </p:spPr>
        <p:txBody>
          <a:bodyPr lIns="108000"/>
          <a:lstStyle/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Use a password manager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Share important password with a trusted family member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Have a little black book with hints</a:t>
            </a:r>
            <a:endParaRPr lang="en-CA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V-#718785-v1-WVML_PP_TEMPLATE_2">
  <a:themeElements>
    <a:clrScheme name="Library Colours">
      <a:dk1>
        <a:sysClr val="windowText" lastClr="000000"/>
      </a:dk1>
      <a:lt1>
        <a:sysClr val="window" lastClr="FFFFFF"/>
      </a:lt1>
      <a:dk2>
        <a:srgbClr val="0039A6"/>
      </a:dk2>
      <a:lt2>
        <a:srgbClr val="EEECE1"/>
      </a:lt2>
      <a:accent1>
        <a:srgbClr val="0039A6"/>
      </a:accent1>
      <a:accent2>
        <a:srgbClr val="AA1948"/>
      </a:accent2>
      <a:accent3>
        <a:srgbClr val="BED600"/>
      </a:accent3>
      <a:accent4>
        <a:srgbClr val="77216F"/>
      </a:accent4>
      <a:accent5>
        <a:srgbClr val="E37222"/>
      </a:accent5>
      <a:accent6>
        <a:srgbClr val="23C8EF"/>
      </a:accent6>
      <a:hlink>
        <a:srgbClr val="0000FF"/>
      </a:hlink>
      <a:folHlink>
        <a:srgbClr val="800080"/>
      </a:folHlink>
    </a:clrScheme>
    <a:fontScheme name="library fonts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DWV-#718785-v1-WVML_PP_TEMPLATE_2.PPT</Template>
  <TotalTime>1606</TotalTime>
  <Words>355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Rockwell</vt:lpstr>
      <vt:lpstr>Avenir LT Std 55 Roman</vt:lpstr>
      <vt:lpstr>Calibri</vt:lpstr>
      <vt:lpstr>DWV-#718785-v1-WVML_PP_TEMPLATE_2</vt:lpstr>
      <vt:lpstr>Slide 1</vt:lpstr>
      <vt:lpstr>Outline</vt:lpstr>
      <vt:lpstr>Passwords</vt:lpstr>
      <vt:lpstr>Slide 4</vt:lpstr>
      <vt:lpstr>Slide 5</vt:lpstr>
      <vt:lpstr>Slide 6</vt:lpstr>
      <vt:lpstr>Slide 7</vt:lpstr>
      <vt:lpstr>Other Password Tips</vt:lpstr>
      <vt:lpstr>Managing your passwords</vt:lpstr>
      <vt:lpstr>Slide 10</vt:lpstr>
      <vt:lpstr>Slide 11</vt:lpstr>
      <vt:lpstr>Computers</vt:lpstr>
      <vt:lpstr>Wi-Fi and Secure Sites</vt:lpstr>
      <vt:lpstr>Apps</vt:lpstr>
      <vt:lpstr>Slide 15</vt:lpstr>
      <vt:lpstr>Slide 16</vt:lpstr>
      <vt:lpstr>Slide 17</vt:lpstr>
      <vt:lpstr>Slide 18</vt:lpstr>
      <vt:lpstr>Slide 19</vt:lpstr>
      <vt:lpstr>Slide 20</vt:lpstr>
      <vt:lpstr>3 things to do this weekend</vt:lpstr>
      <vt:lpstr>Slide 22</vt:lpstr>
    </vt:vector>
  </TitlesOfParts>
  <Company>District of West Vancouver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dcarson</dc:creator>
  <cp:lastModifiedBy>sfelkar</cp:lastModifiedBy>
  <cp:revision>105</cp:revision>
  <dcterms:created xsi:type="dcterms:W3CDTF">2014-04-22T22:28:17Z</dcterms:created>
  <dcterms:modified xsi:type="dcterms:W3CDTF">2015-06-22T19:04:48Z</dcterms:modified>
</cp:coreProperties>
</file>