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91" r:id="rId5"/>
    <p:sldId id="259" r:id="rId6"/>
    <p:sldId id="284" r:id="rId7"/>
    <p:sldId id="287" r:id="rId8"/>
    <p:sldId id="286" r:id="rId9"/>
    <p:sldId id="285" r:id="rId10"/>
    <p:sldId id="260" r:id="rId11"/>
    <p:sldId id="261" r:id="rId12"/>
    <p:sldId id="288" r:id="rId13"/>
    <p:sldId id="290" r:id="rId14"/>
    <p:sldId id="28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2" r:id="rId31"/>
    <p:sldId id="280" r:id="rId32"/>
    <p:sldId id="281" r:id="rId33"/>
    <p:sldId id="282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12" autoAdjust="0"/>
  </p:normalViewPr>
  <p:slideViewPr>
    <p:cSldViewPr>
      <p:cViewPr varScale="1">
        <p:scale>
          <a:sx n="63" d="100"/>
          <a:sy n="63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F94075E7-78CF-430B-B531-48CA51B33D03}" type="datetimeFigureOut">
              <a:rPr lang="en-CA"/>
              <a:pPr>
                <a:defRPr/>
              </a:pPr>
              <a:t>07/04/2014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FF4FA10-773C-4785-BF03-73894DD6DF0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E59FBF-F376-48B0-92AB-40AFCB176E6A}" type="datetimeFigureOut">
              <a:rPr lang="en-CA"/>
              <a:pPr>
                <a:defRPr/>
              </a:pPr>
              <a:t>07/04/2014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A4637C-A175-4BE8-97ED-FEA6C8A5719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Touchscreen</a:t>
            </a:r>
          </a:p>
          <a:p>
            <a:pPr eaLnBrk="1" hangingPunct="1"/>
            <a:r>
              <a:rPr lang="en-CA" smtClean="0"/>
              <a:t>Power typically a button on top near camera</a:t>
            </a:r>
          </a:p>
          <a:p>
            <a:pPr eaLnBrk="1" hangingPunct="1"/>
            <a:r>
              <a:rPr lang="en-CA" smtClean="0"/>
              <a:t>Camera</a:t>
            </a:r>
          </a:p>
          <a:p>
            <a:pPr eaLnBrk="1" hangingPunct="1"/>
            <a:r>
              <a:rPr lang="en-CA" smtClean="0"/>
              <a:t>Used like a computer</a:t>
            </a:r>
          </a:p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8793C-7C0A-441C-ADBE-2E41D9DB3997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All use apps</a:t>
            </a:r>
          </a:p>
          <a:p>
            <a:pPr eaLnBrk="1" hangingPunct="1"/>
            <a:r>
              <a:rPr lang="en-CA" smtClean="0"/>
              <a:t>Buttons are rare</a:t>
            </a:r>
          </a:p>
          <a:p>
            <a:pPr eaLnBrk="1" hangingPunct="1"/>
            <a:r>
              <a:rPr lang="en-CA" smtClean="0"/>
              <a:t>Wi-Fi</a:t>
            </a:r>
          </a:p>
          <a:p>
            <a:pPr eaLnBrk="1" hangingPunct="1"/>
            <a:r>
              <a:rPr lang="en-CA" smtClean="0"/>
              <a:t>Bluetooth</a:t>
            </a:r>
          </a:p>
          <a:p>
            <a:pPr eaLnBrk="1" hangingPunct="1"/>
            <a:r>
              <a:rPr lang="en-CA" smtClean="0"/>
              <a:t>LCD screens</a:t>
            </a:r>
          </a:p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EB8371-F48F-412E-A019-BDC38FFD8678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All use apps</a:t>
            </a:r>
          </a:p>
          <a:p>
            <a:pPr eaLnBrk="1" hangingPunct="1"/>
            <a:r>
              <a:rPr lang="en-CA" smtClean="0"/>
              <a:t>Buttons are rare</a:t>
            </a:r>
          </a:p>
          <a:p>
            <a:pPr eaLnBrk="1" hangingPunct="1"/>
            <a:r>
              <a:rPr lang="en-CA" smtClean="0"/>
              <a:t>Wi-Fi</a:t>
            </a:r>
          </a:p>
          <a:p>
            <a:pPr eaLnBrk="1" hangingPunct="1"/>
            <a:r>
              <a:rPr lang="en-CA" smtClean="0"/>
              <a:t>Bluetooth</a:t>
            </a:r>
          </a:p>
          <a:p>
            <a:pPr eaLnBrk="1" hangingPunct="1"/>
            <a:r>
              <a:rPr lang="en-CA" smtClean="0"/>
              <a:t>LCD screens</a:t>
            </a:r>
          </a:p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351D3-48B3-4CB3-B69B-C7F2EF65F025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Software that runs on your mobile device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Just like you have programs (or software applications) that run on your computer to allow you to check email, watch movies, or create documents, apps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They usually look like little icons that you can tap on to use.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5330F-AEEC-47A9-A34B-CA71C0C4F9E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The app store that is associated with your device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Apple App Store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Google Play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Blackberry App World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Windows Marketplace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325BF-D387-45DD-9DDA-25823BA4A1C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Demo on a device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31D659-98F3-4D59-8831-58BA39FAFA6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Many apps are free –not all are.  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Library apps are always free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All of our recommended apps today are free 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Apps to do basic tasks – internet browsing, email, taking photos, are all free.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Reasons for not being free: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Some are free to try, but after a period of time require a subscription (Guardian Crossword, Wine Align), 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Some have a free and paid version, with the paid version having more features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Some others have costs for features and help in app (usually games)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Some apps are free, but require a subscription (Netflix)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Some just cost money</a:t>
            </a:r>
          </a:p>
          <a:p>
            <a:pPr lvl="1" eaLnBrk="1" hangingPunct="1">
              <a:spcBef>
                <a:spcPct val="0"/>
              </a:spcBef>
            </a:pPr>
            <a:r>
              <a:rPr lang="en-CA" smtClean="0"/>
              <a:t>iTranslate Voice ($0.99)</a:t>
            </a:r>
          </a:p>
          <a:p>
            <a:pPr lvl="1" eaLnBrk="1" hangingPunct="1">
              <a:spcBef>
                <a:spcPct val="0"/>
              </a:spcBef>
            </a:pPr>
            <a:r>
              <a:rPr lang="en-CA" smtClean="0"/>
              <a:t>iOS Numbers ($9.99)</a:t>
            </a:r>
          </a:p>
          <a:p>
            <a:pPr lvl="1" eaLnBrk="1" hangingPunct="1">
              <a:spcBef>
                <a:spcPct val="0"/>
              </a:spcBef>
            </a:pPr>
            <a:r>
              <a:rPr lang="en-CA" smtClean="0"/>
              <a:t>Paper Camera ($1.99)</a:t>
            </a:r>
          </a:p>
          <a:p>
            <a:pPr lvl="1" eaLnBrk="1" hangingPunct="1">
              <a:spcBef>
                <a:spcPct val="0"/>
              </a:spcBef>
            </a:pPr>
            <a:r>
              <a:rPr lang="en-CA" smtClean="0"/>
              <a:t>Photoshop ($9.99)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6B123-2F53-4263-9FCE-8560B2AAF1C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Refunds are often difficult to come by: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iTunes – need to go to your purchase history and “report a problem” for the app, and the reason will be reviewed before a refund is issued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Google: 15 minutes, easy return, after 15 minutes, you have to contact the app developer directly.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Blackberry doesn’t appear to offer refunds/cancellations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Windows, you contact customer support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A21242-8241-4F8F-8E24-4EF0C628FC8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err="1" smtClean="0"/>
              <a:t>iPad</a:t>
            </a:r>
            <a:r>
              <a:rPr lang="en-CA" dirty="0" smtClean="0"/>
              <a:t>/</a:t>
            </a:r>
            <a:r>
              <a:rPr lang="en-CA" dirty="0" err="1" smtClean="0"/>
              <a:t>iPhone</a:t>
            </a:r>
            <a:endParaRPr lang="en-CA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Tap and hold on the home button until the app icons begin to shake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Take on the ‘x’ in the top left corner to delete.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The </a:t>
            </a:r>
            <a:r>
              <a:rPr lang="en-CA" dirty="0" err="1" smtClean="0"/>
              <a:t>iPad</a:t>
            </a:r>
            <a:r>
              <a:rPr lang="en-CA" dirty="0" smtClean="0"/>
              <a:t> will confirm the deletion.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Android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Navigate to Menu &gt; Settings &gt; Applications &gt; Manage applications (on devices running Android 4.0 Ice Cream Sandwich, Settings &gt; Apps).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Scroll through the list of apps to find the one you’d like to uninstall.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Tap on the app you’d like to uninstall.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Tap “Uninstall.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Windows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From the Start Screen, tap/hold the app tile and drag it towards the bottom of the screen.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Move the tile just a bit and let go. When you release the tile, a menu bar pops up at the bottom of the screen with various options.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You'll see option uninstall the app. Just tap that option, confirm the deletion and the Surface tablet takes care of the rest.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Blackberry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err="1" smtClean="0"/>
              <a:t>Homescreen</a:t>
            </a:r>
            <a:r>
              <a:rPr lang="en-CA" dirty="0" smtClean="0"/>
              <a:t> &gt; Options &gt; (Advanced Options in some OS levels) &gt; Applications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Tap the X button and delete the app.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Note: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Not all apps can be deleted.  Most apps that came with your device are considered “system apps and cannot be deleted.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EFAC6-97DF-47E9-85AB-DD957671A10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Purpse – ones we have recommendeed to patrons, and ones that shouldn’t be used in activity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D57F6-6997-49B2-A848-255EBDFE748D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Overdrive Media Console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Download library ebooks and audiobooks.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Zinio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Access library magazines and read them with or without an Internet connection.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  <a:p>
            <a:pPr eaLnBrk="1" hangingPunct="1">
              <a:spcBef>
                <a:spcPct val="0"/>
              </a:spcBef>
            </a:pPr>
            <a:r>
              <a:rPr lang="en-CA" smtClean="0"/>
              <a:t>OneClickdigital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Download Audiobooks from the library using the OneClickdigital lending platform.</a:t>
            </a:r>
            <a:endParaRPr lang="en-CA" smtClean="0"/>
          </a:p>
          <a:p>
            <a:pPr eaLnBrk="1" hangingPunct="1">
              <a:spcBef>
                <a:spcPct val="0"/>
              </a:spcBef>
            </a:pPr>
            <a:endParaRPr lang="en-CA" smtClean="0"/>
          </a:p>
          <a:p>
            <a:pPr eaLnBrk="1" hangingPunct="1">
              <a:spcBef>
                <a:spcPct val="0"/>
              </a:spcBef>
            </a:pPr>
            <a:r>
              <a:rPr lang="en-CA" smtClean="0"/>
              <a:t>Goodreads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Find book reviews, book recommendations, and create an account to share and keep track of what you have read.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87D47B-947D-49FF-B0AE-2996DE98E53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iPad / iPad Mini</a:t>
            </a:r>
          </a:p>
          <a:p>
            <a:pPr eaLnBrk="1" hangingPunct="1"/>
            <a:r>
              <a:rPr lang="en-CA" smtClean="0"/>
              <a:t>Nexus 10 / 7</a:t>
            </a:r>
          </a:p>
          <a:p>
            <a:pPr eaLnBrk="1" hangingPunct="1"/>
            <a:r>
              <a:rPr lang="en-CA" smtClean="0"/>
              <a:t>Asus EEE pad Transformer</a:t>
            </a:r>
          </a:p>
          <a:p>
            <a:pPr eaLnBrk="1" hangingPunct="1"/>
            <a:r>
              <a:rPr lang="en-CA" smtClean="0"/>
              <a:t>Samsung Galaxy Tab / Note</a:t>
            </a:r>
          </a:p>
          <a:p>
            <a:pPr eaLnBrk="1" hangingPunct="1"/>
            <a:r>
              <a:rPr lang="en-CA" smtClean="0"/>
              <a:t>Microsoft Surface</a:t>
            </a:r>
          </a:p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65093-8344-4727-A1D9-CFEFB8B8D61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Freegal Music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Access almost 3 million MP3 songs from the Sony Canada catalogue. You get 3 downloads a week.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CBC Music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CBC Music gives you instant access to the best in emerging and established music. </a:t>
            </a:r>
            <a:endParaRPr lang="en-CA" smtClean="0"/>
          </a:p>
          <a:p>
            <a:pPr eaLnBrk="1" hangingPunct="1">
              <a:spcBef>
                <a:spcPct val="0"/>
              </a:spcBef>
            </a:pPr>
            <a:endParaRPr lang="en-CA" smtClean="0"/>
          </a:p>
          <a:p>
            <a:pPr eaLnBrk="1" hangingPunct="1">
              <a:spcBef>
                <a:spcPct val="0"/>
              </a:spcBef>
            </a:pPr>
            <a:r>
              <a:rPr lang="en-CA" smtClean="0"/>
              <a:t>Songza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Free music streaming and recommendations.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	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077FE-F5E2-4135-97B3-C93617A3552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Ted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TED presents videos of talks from some of the world's most fascinating people.</a:t>
            </a:r>
            <a:endParaRPr lang="en-CA" smtClean="0"/>
          </a:p>
          <a:p>
            <a:pPr eaLnBrk="1" hangingPunct="1">
              <a:spcBef>
                <a:spcPct val="0"/>
              </a:spcBef>
            </a:pPr>
            <a:endParaRPr lang="en-CA" smtClean="0"/>
          </a:p>
          <a:p>
            <a:pPr eaLnBrk="1" hangingPunct="1">
              <a:spcBef>
                <a:spcPct val="0"/>
              </a:spcBef>
            </a:pPr>
            <a:r>
              <a:rPr lang="en-CA" smtClean="0"/>
              <a:t>NFB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Watch National Film Board productions on your mobile device.</a:t>
            </a:r>
            <a:endParaRPr lang="en-CA" smtClean="0"/>
          </a:p>
          <a:p>
            <a:pPr eaLnBrk="1" hangingPunct="1">
              <a:spcBef>
                <a:spcPct val="0"/>
              </a:spcBef>
            </a:pPr>
            <a:endParaRPr lang="en-CA" smtClean="0"/>
          </a:p>
          <a:p>
            <a:pPr eaLnBrk="1" hangingPunct="1">
              <a:spcBef>
                <a:spcPct val="0"/>
              </a:spcBef>
            </a:pPr>
            <a:r>
              <a:rPr lang="en-CA" smtClean="0"/>
              <a:t>Sky Map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Turns your device into a window on the night sky. Mapping the constellations and locating planets.</a:t>
            </a:r>
            <a:endParaRPr lang="en-CA" smtClean="0"/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41DD8-B608-42B6-867B-2B4F70E84DE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WebMD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Check your symptoms, access treatment information, and find local health listings.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  <a:p>
            <a:pPr eaLnBrk="1" hangingPunct="1">
              <a:spcBef>
                <a:spcPct val="0"/>
              </a:spcBef>
            </a:pPr>
            <a:r>
              <a:rPr lang="en-CA" smtClean="0"/>
              <a:t>Google Translate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Translate words and phrases between more than 65 languages.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Mango Languages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Access over 34 foreign language courses &amp; 14 English as a second language courses. Interactive lessons cover vocabulary, pronunciation, grammar and culture.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3DDB8B-12EA-484F-9410-9C148B62CCD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CBC News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Keep track of local and national news.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The Weather Network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Access current conditions, short term, long term and hourly forecasts and much more.</a:t>
            </a:r>
            <a:r>
              <a:rPr lang="en-CA" smtClean="0"/>
              <a:t>	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  <a:p>
            <a:pPr eaLnBrk="1" hangingPunct="1">
              <a:spcBef>
                <a:spcPct val="0"/>
              </a:spcBef>
            </a:pPr>
            <a:r>
              <a:rPr lang="en-CA" smtClean="0"/>
              <a:t>BBC News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Get the latest world and regional news from the BBC’s global network. </a:t>
            </a:r>
            <a:endParaRPr lang="en-CA" smtClean="0"/>
          </a:p>
          <a:p>
            <a:pPr eaLnBrk="1" hangingPunct="1">
              <a:spcBef>
                <a:spcPct val="0"/>
              </a:spcBef>
            </a:pPr>
            <a:endParaRPr lang="en-CA" smtClean="0"/>
          </a:p>
          <a:p>
            <a:pPr eaLnBrk="1" hangingPunct="1">
              <a:spcBef>
                <a:spcPct val="0"/>
              </a:spcBef>
            </a:pPr>
            <a:r>
              <a:rPr lang="en-CA" smtClean="0"/>
              <a:t>Flipboard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Flipboard brings together world news and social news in a beautiful magazine.</a:t>
            </a:r>
            <a:endParaRPr lang="en-CA" smtClean="0"/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0767CE-0720-43F9-A0CA-7394EF6FE5B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Mint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Mint pulls in all your personal finance accounts into one place. This will help you track your spending and create a budget.</a:t>
            </a:r>
            <a:endParaRPr lang="en-CA" smtClean="0"/>
          </a:p>
          <a:p>
            <a:pPr eaLnBrk="1" hangingPunct="1">
              <a:spcBef>
                <a:spcPct val="0"/>
              </a:spcBef>
            </a:pPr>
            <a:endParaRPr lang="en-CA" smtClean="0"/>
          </a:p>
          <a:p>
            <a:pPr eaLnBrk="1" hangingPunct="1">
              <a:spcBef>
                <a:spcPct val="0"/>
              </a:spcBef>
            </a:pPr>
            <a:r>
              <a:rPr lang="en-CA" smtClean="0"/>
              <a:t>Evernote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Evernote is an easy-to-use, free app that helps you remember everything across all of the devices you use. </a:t>
            </a:r>
            <a:endParaRPr lang="en-CA" smtClean="0"/>
          </a:p>
          <a:p>
            <a:pPr eaLnBrk="1" hangingPunct="1">
              <a:spcBef>
                <a:spcPct val="0"/>
              </a:spcBef>
            </a:pPr>
            <a:endParaRPr lang="en-CA" smtClean="0"/>
          </a:p>
          <a:p>
            <a:pPr eaLnBrk="1" hangingPunct="1">
              <a:spcBef>
                <a:spcPct val="0"/>
              </a:spcBef>
            </a:pPr>
            <a:r>
              <a:rPr lang="en-CA" smtClean="0"/>
              <a:t>Dropbox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Share files from your computer to your phone or tablet. Get at least 2GB of storage for free.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  <a:p>
            <a:pPr eaLnBrk="1" hangingPunct="1">
              <a:spcBef>
                <a:spcPct val="0"/>
              </a:spcBef>
            </a:pPr>
            <a:r>
              <a:rPr lang="en-CA" smtClean="0"/>
              <a:t>Pocket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Create offline copies of articles, web pages, videos and images for when you do not have an Internet connection.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18D40-0A9D-45E6-9932-D9E10F167D2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Kayak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Compare flights, hotels and rental cars, track flights, get travel deals.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Trip Advisor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Millions of traveler reviews, photos, and maps from TripAdvisor. This will help you plan a trip.</a:t>
            </a:r>
            <a:endParaRPr lang="en-CA" smtClean="0"/>
          </a:p>
          <a:p>
            <a:pPr eaLnBrk="1" hangingPunct="1">
              <a:spcBef>
                <a:spcPct val="0"/>
              </a:spcBef>
            </a:pPr>
            <a:endParaRPr lang="en-CA" smtClean="0"/>
          </a:p>
          <a:p>
            <a:pPr eaLnBrk="1" hangingPunct="1">
              <a:spcBef>
                <a:spcPct val="0"/>
              </a:spcBef>
            </a:pPr>
            <a:r>
              <a:rPr lang="en-CA" smtClean="0"/>
              <a:t>Google Maps</a:t>
            </a:r>
          </a:p>
          <a:p>
            <a:pPr eaLnBrk="1" hangingPunct="1">
              <a:spcBef>
                <a:spcPct val="0"/>
              </a:spcBef>
            </a:pPr>
            <a:r>
              <a:rPr lang="en-CA" smtClean="0"/>
              <a:t>Find directions and routes for driving, walking, biking, or using public transit. Good for local and global maps.</a:t>
            </a:r>
          </a:p>
          <a:p>
            <a:pPr eaLnBrk="1" hangingPunct="1">
              <a:spcBef>
                <a:spcPct val="0"/>
              </a:spcBef>
            </a:pPr>
            <a:endParaRPr lang="en-CA" smtClean="0"/>
          </a:p>
          <a:p>
            <a:pPr eaLnBrk="1" hangingPunct="1">
              <a:spcBef>
                <a:spcPct val="0"/>
              </a:spcBef>
            </a:pPr>
            <a:r>
              <a:rPr lang="en-CA" smtClean="0"/>
              <a:t>Gas Buddy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Helps you find the cheapest gas prices.</a:t>
            </a:r>
            <a:endParaRPr lang="en-CA" smtClean="0"/>
          </a:p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A1ED2-0DD0-40E5-BF18-DFD2412CE93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iPad / iPad Mini</a:t>
            </a:r>
          </a:p>
          <a:p>
            <a:pPr eaLnBrk="1" hangingPunct="1"/>
            <a:r>
              <a:rPr lang="en-CA" smtClean="0"/>
              <a:t>Nexus 10 / 7</a:t>
            </a:r>
          </a:p>
          <a:p>
            <a:pPr eaLnBrk="1" hangingPunct="1"/>
            <a:r>
              <a:rPr lang="en-CA" smtClean="0"/>
              <a:t>Asus EEE pad Transformer</a:t>
            </a:r>
          </a:p>
          <a:p>
            <a:pPr eaLnBrk="1" hangingPunct="1"/>
            <a:r>
              <a:rPr lang="en-CA" smtClean="0"/>
              <a:t>Samsung Galaxy Tab / Note</a:t>
            </a:r>
          </a:p>
          <a:p>
            <a:pPr eaLnBrk="1" hangingPunct="1"/>
            <a:r>
              <a:rPr lang="en-CA" smtClean="0"/>
              <a:t>Microsoft Surface</a:t>
            </a:r>
          </a:p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B62382-887D-4045-B3C4-BA9E17D390EB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iPad / iPad Mini</a:t>
            </a:r>
          </a:p>
          <a:p>
            <a:pPr eaLnBrk="1" hangingPunct="1"/>
            <a:r>
              <a:rPr lang="en-CA" smtClean="0"/>
              <a:t>Nexus 10 / 7</a:t>
            </a:r>
          </a:p>
          <a:p>
            <a:pPr eaLnBrk="1" hangingPunct="1"/>
            <a:r>
              <a:rPr lang="en-CA" smtClean="0"/>
              <a:t>Asus EEE pad Transformer</a:t>
            </a:r>
          </a:p>
          <a:p>
            <a:pPr eaLnBrk="1" hangingPunct="1"/>
            <a:r>
              <a:rPr lang="en-CA" smtClean="0"/>
              <a:t>Samsung Galaxy Tab / Note</a:t>
            </a:r>
          </a:p>
          <a:p>
            <a:pPr eaLnBrk="1" hangingPunct="1"/>
            <a:r>
              <a:rPr lang="en-CA" smtClean="0"/>
              <a:t>Microsoft Surface</a:t>
            </a:r>
          </a:p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8DD3A4-FA38-4460-9E3D-0672751A7548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iPad / iPad Mini</a:t>
            </a:r>
          </a:p>
          <a:p>
            <a:pPr eaLnBrk="1" hangingPunct="1"/>
            <a:r>
              <a:rPr lang="en-CA" smtClean="0"/>
              <a:t>Nexus 10 / 7</a:t>
            </a:r>
          </a:p>
          <a:p>
            <a:pPr eaLnBrk="1" hangingPunct="1"/>
            <a:r>
              <a:rPr lang="en-CA" smtClean="0"/>
              <a:t>Asus EEE pad Transformer</a:t>
            </a:r>
          </a:p>
          <a:p>
            <a:pPr eaLnBrk="1" hangingPunct="1"/>
            <a:r>
              <a:rPr lang="en-CA" smtClean="0"/>
              <a:t>Samsung Galaxy Tab / Note</a:t>
            </a:r>
          </a:p>
          <a:p>
            <a:pPr eaLnBrk="1" hangingPunct="1"/>
            <a:r>
              <a:rPr lang="en-CA" smtClean="0"/>
              <a:t>Microsoft Surface</a:t>
            </a:r>
          </a:p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FC9B5-488A-43B2-B52E-8FD3F644D71A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iPad / iPad Mini</a:t>
            </a:r>
          </a:p>
          <a:p>
            <a:pPr eaLnBrk="1" hangingPunct="1"/>
            <a:r>
              <a:rPr lang="en-CA" smtClean="0"/>
              <a:t>Nexus 10 / 7</a:t>
            </a:r>
          </a:p>
          <a:p>
            <a:pPr eaLnBrk="1" hangingPunct="1"/>
            <a:r>
              <a:rPr lang="en-CA" smtClean="0"/>
              <a:t>Asus EEE pad Transformer</a:t>
            </a:r>
          </a:p>
          <a:p>
            <a:pPr eaLnBrk="1" hangingPunct="1"/>
            <a:r>
              <a:rPr lang="en-CA" smtClean="0"/>
              <a:t>Samsung Galaxy Tab / Note</a:t>
            </a:r>
          </a:p>
          <a:p>
            <a:pPr eaLnBrk="1" hangingPunct="1"/>
            <a:r>
              <a:rPr lang="en-CA" smtClean="0"/>
              <a:t>Microsoft Surface</a:t>
            </a:r>
          </a:p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032BC9-3397-4ECC-876C-0DD535538F86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Not much!</a:t>
            </a:r>
          </a:p>
          <a:p>
            <a:pPr eaLnBrk="1" hangingPunct="1"/>
            <a:r>
              <a:rPr lang="en-CA" smtClean="0"/>
              <a:t>If already an itunes person, maybe ios</a:t>
            </a:r>
          </a:p>
          <a:p>
            <a:pPr eaLnBrk="1" hangingPunct="1"/>
            <a:r>
              <a:rPr lang="en-CA" smtClean="0"/>
              <a:t>If you like to customize your device, android</a:t>
            </a:r>
          </a:p>
          <a:p>
            <a:pPr eaLnBrk="1" hangingPunct="1"/>
            <a:r>
              <a:rPr lang="en-CA" smtClean="0"/>
              <a:t>If you like the feel and shape of android devices... more variety</a:t>
            </a:r>
          </a:p>
          <a:p>
            <a:pPr eaLnBrk="1" hangingPunct="1"/>
            <a:r>
              <a:rPr lang="en-CA" smtClean="0"/>
              <a:t>Very similar, more accessories for iPad, iOS is pricier</a:t>
            </a:r>
          </a:p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4DD342-3924-438A-B907-167BA012FE4A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All use apps</a:t>
            </a:r>
          </a:p>
          <a:p>
            <a:pPr eaLnBrk="1" hangingPunct="1"/>
            <a:r>
              <a:rPr lang="en-CA" smtClean="0"/>
              <a:t>Buttons are rare</a:t>
            </a:r>
          </a:p>
          <a:p>
            <a:pPr eaLnBrk="1" hangingPunct="1"/>
            <a:r>
              <a:rPr lang="en-CA" smtClean="0"/>
              <a:t>Wi-Fi</a:t>
            </a:r>
          </a:p>
          <a:p>
            <a:pPr eaLnBrk="1" hangingPunct="1"/>
            <a:r>
              <a:rPr lang="en-CA" smtClean="0"/>
              <a:t>Bluetooth</a:t>
            </a:r>
          </a:p>
          <a:p>
            <a:pPr eaLnBrk="1" hangingPunct="1"/>
            <a:r>
              <a:rPr lang="en-CA" smtClean="0"/>
              <a:t>LCD screens</a:t>
            </a:r>
          </a:p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CF9CA-597F-4F73-9A72-FE6732B5EC31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All use apps</a:t>
            </a:r>
          </a:p>
          <a:p>
            <a:pPr eaLnBrk="1" hangingPunct="1"/>
            <a:r>
              <a:rPr lang="en-CA" smtClean="0"/>
              <a:t>Buttons are rare</a:t>
            </a:r>
          </a:p>
          <a:p>
            <a:pPr eaLnBrk="1" hangingPunct="1"/>
            <a:r>
              <a:rPr lang="en-CA" smtClean="0"/>
              <a:t>Wi-Fi</a:t>
            </a:r>
          </a:p>
          <a:p>
            <a:pPr eaLnBrk="1" hangingPunct="1"/>
            <a:r>
              <a:rPr lang="en-CA" smtClean="0"/>
              <a:t>Bluetooth</a:t>
            </a:r>
          </a:p>
          <a:p>
            <a:pPr eaLnBrk="1" hangingPunct="1"/>
            <a:r>
              <a:rPr lang="en-CA" smtClean="0"/>
              <a:t>LCD screens</a:t>
            </a:r>
          </a:p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ADD24C-13FF-4C88-B94A-B4483A2C3E30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1000"/>
            <a:ext cx="25193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1219200"/>
            <a:ext cx="8229600" cy="365760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5257800"/>
            <a:ext cx="7543800" cy="10668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l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CD525E-C7BC-4B77-91B9-D0AA025F52E4}" type="datetimeFigureOut">
              <a:rPr lang="en-CA" smtClean="0"/>
              <a:pPr>
                <a:defRPr/>
              </a:pPr>
              <a:t>07/04/2014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A9436C-11CD-4FAE-BA90-89660775EEA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544457-2EBB-4890-9CA0-727EE63BB514}" type="datetimeFigureOut">
              <a:rPr lang="en-CA" smtClean="0"/>
              <a:pPr>
                <a:defRPr/>
              </a:pPr>
              <a:t>07/04/2014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E1EA52-D255-4BAF-869F-BA5AF3277C9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544457-2EBB-4890-9CA0-727EE63BB514}" type="datetimeFigureOut">
              <a:rPr lang="en-CA" smtClean="0"/>
              <a:pPr>
                <a:defRPr/>
              </a:pPr>
              <a:t>07/04/2014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E1EA52-D255-4BAF-869F-BA5AF3277C9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E85267-2916-43FA-BCA5-1CB18A47EFA8}" type="datetimeFigureOut">
              <a:rPr lang="en-CA" smtClean="0"/>
              <a:pPr>
                <a:defRPr/>
              </a:pPr>
              <a:t>07/04/2014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0DF7C7-D1DC-4027-9797-D4D04F28A9C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F8364D-0555-432C-81BD-B180DE731795}" type="datetimeFigureOut">
              <a:rPr lang="en-CA" smtClean="0"/>
              <a:pPr>
                <a:defRPr/>
              </a:pPr>
              <a:t>07/04/2014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D720E8-6F1C-4CE1-91A0-5B267E97DCE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1031CE-485E-43A2-A96B-F266B326B521}" type="datetimeFigureOut">
              <a:rPr lang="en-CA" smtClean="0"/>
              <a:pPr>
                <a:defRPr/>
              </a:pPr>
              <a:t>07/04/2014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A26580-7DBA-46B0-8B21-807ACE1F727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1C0CC5-4B48-4351-AAD2-DAC1670FB251}" type="datetimeFigureOut">
              <a:rPr lang="en-CA" smtClean="0"/>
              <a:pPr>
                <a:defRPr/>
              </a:pPr>
              <a:t>07/04/2014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EC40E5-C67E-4C45-84EE-CC34A812CFE3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229600" cy="51054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7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502920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6400800" cy="31242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venir LT Std 55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57CC44-6774-498C-8B94-6890A69886EF}" type="datetimeFigureOut">
              <a:rPr lang="en-CA" smtClean="0"/>
              <a:pPr>
                <a:defRPr/>
              </a:pPr>
              <a:t>07/04/2014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DE1D39-1F70-43E5-A772-A99F17B9466E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229600" cy="54102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5410200"/>
            <a:ext cx="8229600" cy="762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Round Single Corner Rectangle 6"/>
          <p:cNvSpPr/>
          <p:nvPr/>
        </p:nvSpPr>
        <p:spPr>
          <a:xfrm flipV="1">
            <a:off x="2286000" y="3076575"/>
            <a:ext cx="1435100" cy="14192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33600" y="2514600"/>
            <a:ext cx="5410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8229600" cy="1143000"/>
            <a:chOff x="0" y="0"/>
            <a:chExt cx="8229600" cy="1143000"/>
          </a:xfrm>
        </p:grpSpPr>
        <p:sp>
          <p:nvSpPr>
            <p:cNvPr id="4" name="Round Single Corner Rectangle 3"/>
            <p:cNvSpPr/>
            <p:nvPr userDrawn="1"/>
          </p:nvSpPr>
          <p:spPr>
            <a:xfrm flipV="1">
              <a:off x="0" y="0"/>
              <a:ext cx="8229600" cy="1143000"/>
            </a:xfrm>
            <a:prstGeom prst="round1Rect">
              <a:avLst/>
            </a:prstGeom>
            <a:solidFill>
              <a:srgbClr val="1146AF"/>
            </a:solidFill>
            <a:ln>
              <a:solidFill>
                <a:srgbClr val="1146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pic>
          <p:nvPicPr>
            <p:cNvPr id="5" name="Picture 6" descr="I:\Library\Communications\Logos\WVML2012logos\Horizontal\White\wvml_h_white green leaves.pn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28638" y="381000"/>
              <a:ext cx="25193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8200" y="3276600"/>
            <a:ext cx="7543800" cy="2743200"/>
          </a:xfrm>
        </p:spPr>
        <p:txBody>
          <a:bodyPr anchor="t"/>
          <a:lstStyle>
            <a:lvl1pPr>
              <a:defRPr sz="2800">
                <a:latin typeface="Aveni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7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" y="381000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38200" y="2971800"/>
            <a:ext cx="7543800" cy="3124200"/>
          </a:xfrm>
        </p:spPr>
        <p:txBody>
          <a:bodyPr anchor="t"/>
          <a:lstStyle>
            <a:lvl1pPr>
              <a:defRPr sz="2800">
                <a:latin typeface="Aveni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slide with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" y="381000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1219200"/>
            <a:ext cx="3733800" cy="495300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14800" y="3200400"/>
            <a:ext cx="4267200" cy="2971800"/>
          </a:xfrm>
        </p:spPr>
        <p:txBody>
          <a:bodyPr anchor="t"/>
          <a:lstStyle>
            <a:lvl1pPr>
              <a:defRPr sz="2800">
                <a:latin typeface="Aveni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" y="381000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1247775"/>
            <a:ext cx="2667000" cy="26384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62000" y="41910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4800" b="1" dirty="0">
              <a:latin typeface="Rockwell" pitchFamily="18" charset="0"/>
              <a:cs typeface="+mn-cs"/>
            </a:endParaRPr>
          </a:p>
        </p:txBody>
      </p:sp>
      <p:sp>
        <p:nvSpPr>
          <p:cNvPr id="8" name="Round Single Corner Rectangle 7"/>
          <p:cNvSpPr/>
          <p:nvPr/>
        </p:nvSpPr>
        <p:spPr>
          <a:xfrm flipV="1">
            <a:off x="2743200" y="1247775"/>
            <a:ext cx="2667000" cy="26384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Round Single Corner Rectangle 8"/>
          <p:cNvSpPr/>
          <p:nvPr/>
        </p:nvSpPr>
        <p:spPr>
          <a:xfrm flipV="1">
            <a:off x="5486400" y="1247775"/>
            <a:ext cx="2743200" cy="26384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38400" y="4343400"/>
            <a:ext cx="5791200" cy="1676400"/>
          </a:xfrm>
        </p:spPr>
        <p:txBody>
          <a:bodyPr anchor="t"/>
          <a:lstStyle>
            <a:lvl1pPr>
              <a:defRPr sz="2800">
                <a:latin typeface="Aveni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3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" y="381000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sfelkar\Downloads\feature_technology_ink_zoom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514600"/>
            <a:ext cx="79248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370138"/>
            <a:ext cx="3886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baseline="30000" dirty="0">
                <a:solidFill>
                  <a:srgbClr val="1146AF"/>
                </a:solidFill>
                <a:latin typeface="Rockwell" pitchFamily="18" charset="0"/>
                <a:cs typeface="+mn-cs"/>
              </a:rPr>
              <a:t> </a:t>
            </a:r>
            <a:endParaRPr lang="en-CA" sz="4800" b="1" dirty="0">
              <a:latin typeface="Rockwell" pitchFamily="18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229600" cy="54102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ingle Corner Rectangle 5"/>
          <p:cNvSpPr/>
          <p:nvPr/>
        </p:nvSpPr>
        <p:spPr>
          <a:xfrm flipV="1">
            <a:off x="0" y="5410200"/>
            <a:ext cx="8229600" cy="762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Round Single Corner Rectangle 6"/>
          <p:cNvSpPr/>
          <p:nvPr/>
        </p:nvSpPr>
        <p:spPr>
          <a:xfrm flipV="1">
            <a:off x="2286000" y="3076575"/>
            <a:ext cx="1435100" cy="14192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86200" y="2514600"/>
            <a:ext cx="3657600" cy="34290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venir LT Std 55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229600" cy="54102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5410200"/>
            <a:ext cx="8229600" cy="762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Round Single Corner Rectangle 5"/>
          <p:cNvSpPr/>
          <p:nvPr/>
        </p:nvSpPr>
        <p:spPr>
          <a:xfrm flipV="1">
            <a:off x="533400" y="3076575"/>
            <a:ext cx="1435100" cy="14192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Round Single Corner Rectangle 6"/>
          <p:cNvSpPr/>
          <p:nvPr/>
        </p:nvSpPr>
        <p:spPr>
          <a:xfrm flipV="1">
            <a:off x="4432300" y="3076575"/>
            <a:ext cx="1435100" cy="14192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848600" cy="2514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venir LT Std 55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622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8229600" cy="1143000"/>
            <a:chOff x="0" y="0"/>
            <a:chExt cx="8229600" cy="1143000"/>
          </a:xfrm>
        </p:grpSpPr>
        <p:sp>
          <p:nvSpPr>
            <p:cNvPr id="8" name="Round Single Corner Rectangle 7"/>
            <p:cNvSpPr/>
            <p:nvPr userDrawn="1"/>
          </p:nvSpPr>
          <p:spPr>
            <a:xfrm flipV="1">
              <a:off x="0" y="0"/>
              <a:ext cx="8229600" cy="1143000"/>
            </a:xfrm>
            <a:prstGeom prst="round1Rect">
              <a:avLst/>
            </a:prstGeom>
            <a:solidFill>
              <a:srgbClr val="1146AF"/>
            </a:solidFill>
            <a:ln>
              <a:solidFill>
                <a:srgbClr val="1146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pic>
          <p:nvPicPr>
            <p:cNvPr id="1030" name="Picture 6" descr="I:\Library\Communications\Logos\WVML2012logos\Horizontal\White\wvml_h_white green leaves.png"/>
            <p:cNvPicPr>
              <a:picLocks noChangeAspect="1" noChangeArrowheads="1"/>
            </p:cNvPicPr>
            <p:nvPr userDrawn="1"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528638" y="381000"/>
              <a:ext cx="25193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146AF"/>
          </a:solidFill>
          <a:latin typeface="Rockwell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146AF"/>
          </a:solidFill>
          <a:latin typeface="Rockwell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146AF"/>
          </a:solidFill>
          <a:latin typeface="Rockwell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146AF"/>
          </a:solidFill>
          <a:latin typeface="Rockwell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146AF"/>
          </a:solidFill>
          <a:latin typeface="Rockwell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venir LT Std 55 Roman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venir LT Std 55 Roman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venir LT Std 55 Roman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venir LT Std 55 Roman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venir LT Std 55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71600" y="234888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1"/>
                </a:solidFill>
              </a:rPr>
              <a:t>Mobile Devices and Apps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iOS vs Android</a:t>
            </a:r>
          </a:p>
        </p:txBody>
      </p:sp>
      <p:pic>
        <p:nvPicPr>
          <p:cNvPr id="18435" name="Picture 5" descr="http://img.misco.eu/resources/images/products/106/APL/MD/MD510B~A//MD510B~A_1600x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133600"/>
            <a:ext cx="41767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2276475"/>
            <a:ext cx="20764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7538" y="3573463"/>
            <a:ext cx="93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OR</a:t>
            </a:r>
            <a:endParaRPr lang="en-CA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Common Features</a:t>
            </a: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700213"/>
            <a:ext cx="3000375" cy="47974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451725" y="5373688"/>
            <a:ext cx="360363" cy="28733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684213" y="2349500"/>
            <a:ext cx="38163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CA" sz="2800" dirty="0">
                <a:latin typeface="+mn-lt"/>
              </a:rPr>
              <a:t>Apps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Common Features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700213"/>
            <a:ext cx="3000375" cy="47974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7451725" y="2205038"/>
            <a:ext cx="504825" cy="28733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684213" y="2349500"/>
            <a:ext cx="381635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CA" sz="2800" dirty="0">
                <a:latin typeface="+mn-lt"/>
              </a:rPr>
              <a:t>Indicator Bar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800" dirty="0">
                <a:latin typeface="+mn-lt"/>
              </a:rPr>
              <a:t>Battery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800" dirty="0">
                <a:latin typeface="+mn-lt"/>
              </a:rPr>
              <a:t>Wi-Fi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800" dirty="0">
                <a:latin typeface="+mn-lt"/>
              </a:rPr>
              <a:t>Bluetooth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800" dirty="0">
                <a:latin typeface="+mn-lt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Common Features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700213"/>
            <a:ext cx="3000375" cy="47974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516688" y="1844675"/>
            <a:ext cx="358775" cy="2889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684213" y="2349500"/>
            <a:ext cx="38163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CA" sz="2800" dirty="0">
                <a:latin typeface="+mn-lt"/>
              </a:rPr>
              <a:t>Camera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Common Features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700213"/>
            <a:ext cx="3000375" cy="47974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5580063" y="5732463"/>
            <a:ext cx="2376487" cy="2889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684213" y="2349500"/>
            <a:ext cx="38163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CA" sz="2800" dirty="0">
                <a:latin typeface="+mn-lt"/>
              </a:rPr>
              <a:t>Home button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2800" dirty="0">
                <a:latin typeface="+mn-lt"/>
              </a:rPr>
              <a:t>Home icon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What is an App?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4114800" cy="4525962"/>
          </a:xfrm>
        </p:spPr>
        <p:txBody>
          <a:bodyPr/>
          <a:lstStyle/>
          <a:p>
            <a:pPr marL="88900" indent="0" eaLnBrk="1" hangingPunct="1">
              <a:buFont typeface="Georgia" pitchFamily="18" charset="0"/>
              <a:buNone/>
            </a:pPr>
            <a:endParaRPr lang="en-CA" smtClean="0"/>
          </a:p>
          <a:p>
            <a:pPr marL="88900" indent="0" eaLnBrk="1" hangingPunct="1">
              <a:buFont typeface="Georgia" pitchFamily="18" charset="0"/>
              <a:buNone/>
            </a:pPr>
            <a:endParaRPr lang="en-CA" smtClean="0"/>
          </a:p>
          <a:p>
            <a:pPr marL="88900" indent="0" eaLnBrk="1" hangingPunct="1">
              <a:buFont typeface="Georgia" pitchFamily="18" charset="0"/>
              <a:buNone/>
            </a:pPr>
            <a:endParaRPr lang="en-CA" smtClean="0"/>
          </a:p>
          <a:p>
            <a:pPr marL="88900" indent="0" eaLnBrk="1" hangingPunct="1">
              <a:buFont typeface="Georgia" pitchFamily="18" charset="0"/>
              <a:buNone/>
            </a:pPr>
            <a:r>
              <a:rPr lang="en-CA" smtClean="0"/>
              <a:t>“An application (program), especially a small one designed for a mobile device”</a:t>
            </a: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773238"/>
            <a:ext cx="38862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4222750"/>
            <a:ext cx="38973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66800"/>
          </a:xfrm>
        </p:spPr>
        <p:txBody>
          <a:bodyPr/>
          <a:lstStyle/>
          <a:p>
            <a:pPr eaLnBrk="1" hangingPunct="1"/>
            <a:r>
              <a:rPr lang="en-CA" smtClean="0"/>
              <a:t>Where do I get apps?</a:t>
            </a:r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1844675"/>
            <a:ext cx="1400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1916113"/>
            <a:ext cx="13684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2275" y="4149725"/>
            <a:ext cx="13668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1863" y="4149725"/>
            <a:ext cx="13684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1403350" y="3357563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Georgia" pitchFamily="18" charset="0"/>
              </a:rPr>
              <a:t>Apple App Store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1116013" y="5661025"/>
            <a:ext cx="2592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Georgia" pitchFamily="18" charset="0"/>
              </a:rPr>
              <a:t>Blackberry App World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5651500" y="3357563"/>
            <a:ext cx="2160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Georgia" pitchFamily="18" charset="0"/>
              </a:rPr>
              <a:t>Google Play Store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5435600" y="5661025"/>
            <a:ext cx="2592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Georgia" pitchFamily="18" charset="0"/>
              </a:rPr>
              <a:t>Windows Marketplace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How do I download apps?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You need</a:t>
            </a:r>
            <a:r>
              <a:rPr lang="en-CA" smtClean="0"/>
              <a:t>:</a:t>
            </a:r>
          </a:p>
          <a:p>
            <a:pPr lvl="1" eaLnBrk="1" hangingPunct="1"/>
            <a:r>
              <a:rPr lang="en-CA" smtClean="0"/>
              <a:t>Your mobile device</a:t>
            </a:r>
          </a:p>
          <a:p>
            <a:pPr lvl="1" eaLnBrk="1" hangingPunct="1"/>
            <a:r>
              <a:rPr lang="en-CA" smtClean="0"/>
              <a:t>Your account information</a:t>
            </a:r>
          </a:p>
          <a:p>
            <a:pPr lvl="2" eaLnBrk="1" hangingPunct="1"/>
            <a:r>
              <a:rPr lang="en-CA" sz="2800" smtClean="0"/>
              <a:t>Username </a:t>
            </a:r>
          </a:p>
          <a:p>
            <a:pPr lvl="2" eaLnBrk="1" hangingPunct="1"/>
            <a:r>
              <a:rPr lang="en-CA" sz="2800" smtClean="0"/>
              <a:t>Password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How do I download apps?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CA" dirty="0" smtClean="0"/>
              <a:t>Open the App Store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CA" dirty="0" smtClean="0"/>
              <a:t>Search for the App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CA" dirty="0" smtClean="0"/>
              <a:t>Tap on “Install”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CA" dirty="0" smtClean="0"/>
              <a:t>Tap on if “Accept &amp; download” if asked.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CA" dirty="0" smtClean="0"/>
          </a:p>
          <a:p>
            <a:pPr marL="85725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CA" dirty="0" smtClean="0"/>
              <a:t>The app will download and an icon will appear on your home screen.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/>
              <a:t>What about apps that cost money?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Payment can be made with:</a:t>
            </a:r>
          </a:p>
          <a:p>
            <a:pPr lvl="1" eaLnBrk="1" hangingPunct="1"/>
            <a:r>
              <a:rPr lang="en-CA" smtClean="0"/>
              <a:t>Giftcards (iTunes)</a:t>
            </a:r>
          </a:p>
          <a:p>
            <a:pPr lvl="1" eaLnBrk="1" hangingPunct="1"/>
            <a:r>
              <a:rPr lang="en-CA" smtClean="0"/>
              <a:t>Pre-loaded credit cards</a:t>
            </a:r>
          </a:p>
          <a:p>
            <a:pPr lvl="1" eaLnBrk="1" hangingPunct="1"/>
            <a:r>
              <a:rPr lang="en-CA" smtClean="0"/>
              <a:t>Your own credit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Overview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Mobile Devices</a:t>
            </a:r>
          </a:p>
          <a:p>
            <a:pPr eaLnBrk="1" hangingPunct="1"/>
            <a:r>
              <a:rPr lang="en-CA" smtClean="0"/>
              <a:t>Apps</a:t>
            </a:r>
          </a:p>
          <a:p>
            <a:pPr eaLnBrk="1" hangingPunct="1"/>
            <a:r>
              <a:rPr lang="en-CA" smtClean="0"/>
              <a:t>Overview of Follow-Up Activities</a:t>
            </a:r>
          </a:p>
          <a:p>
            <a:pPr eaLnBrk="1" hangingPunct="1"/>
            <a:r>
              <a:rPr lang="en-CA" smtClean="0"/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Can I return an app?</a:t>
            </a:r>
          </a:p>
        </p:txBody>
      </p:sp>
      <p:sp>
        <p:nvSpPr>
          <p:cNvPr id="2457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Rarely.</a:t>
            </a:r>
          </a:p>
          <a:p>
            <a:pPr eaLnBrk="1" hangingPunct="1"/>
            <a:endParaRPr lang="en-CA" smtClean="0"/>
          </a:p>
          <a:p>
            <a:pPr eaLnBrk="1" hangingPunct="1"/>
            <a:endParaRPr lang="en-CA" smtClean="0"/>
          </a:p>
          <a:p>
            <a:pPr eaLnBrk="1" hangingPunct="1"/>
            <a:r>
              <a:rPr lang="en-CA" smtClean="0"/>
              <a:t>Apple Apps: Requires a problem to be reported about the app.</a:t>
            </a:r>
          </a:p>
          <a:p>
            <a:pPr eaLnBrk="1" hangingPunct="1"/>
            <a:endParaRPr lang="en-CA" smtClean="0"/>
          </a:p>
          <a:p>
            <a:pPr eaLnBrk="1" hangingPunct="1"/>
            <a:r>
              <a:rPr lang="en-CA" smtClean="0"/>
              <a:t>Android Apps: Refunds within 15 minutes, or contact the app creator.</a:t>
            </a:r>
          </a:p>
          <a:p>
            <a:pPr eaLnBrk="1" hangingPunct="1"/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How do I remove apps?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Apple Apps:</a:t>
            </a:r>
          </a:p>
          <a:p>
            <a:pPr lvl="1" eaLnBrk="1" hangingPunct="1"/>
            <a:r>
              <a:rPr lang="en-CA" smtClean="0"/>
              <a:t>Tap and hold home button</a:t>
            </a:r>
          </a:p>
          <a:p>
            <a:pPr lvl="1" eaLnBrk="1" hangingPunct="1"/>
            <a:r>
              <a:rPr lang="en-CA" smtClean="0"/>
              <a:t>Tap x in app corner</a:t>
            </a:r>
          </a:p>
          <a:p>
            <a:pPr eaLnBrk="1" hangingPunct="1"/>
            <a:endParaRPr lang="en-CA" smtClean="0"/>
          </a:p>
          <a:p>
            <a:pPr eaLnBrk="1" hangingPunct="1"/>
            <a:endParaRPr lang="en-CA" smtClean="0"/>
          </a:p>
          <a:p>
            <a:pPr eaLnBrk="1" hangingPunct="1"/>
            <a:r>
              <a:rPr lang="en-CA" smtClean="0"/>
              <a:t>Android Apps:</a:t>
            </a:r>
          </a:p>
          <a:p>
            <a:pPr lvl="1" eaLnBrk="1" hangingPunct="1"/>
            <a:r>
              <a:rPr lang="en-CA" smtClean="0"/>
              <a:t>Go to Settings &gt; Apps</a:t>
            </a:r>
          </a:p>
          <a:p>
            <a:pPr lvl="1" eaLnBrk="1" hangingPunct="1"/>
            <a:r>
              <a:rPr lang="en-CA" smtClean="0"/>
              <a:t>Find app, choose “Uninstall”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/>
              <a:t>What apps are good?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pPr eaLnBrk="1" hangingPunct="1"/>
            <a:r>
              <a:rPr lang="en-CA" smtClean="0"/>
              <a:t>Read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162877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1628775"/>
            <a:ext cx="15128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2275" y="443706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425" y="4437063"/>
            <a:ext cx="15113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971550" y="3141663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Overdrive Media Console</a:t>
            </a: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5292725" y="3141663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Zinio</a:t>
            </a: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971550" y="594995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OneClickdigital</a:t>
            </a:r>
          </a:p>
        </p:txBody>
      </p:sp>
      <p:sp>
        <p:nvSpPr>
          <p:cNvPr id="27658" name="TextBox 11"/>
          <p:cNvSpPr txBox="1">
            <a:spLocks noChangeArrowheads="1"/>
          </p:cNvSpPr>
          <p:nvPr/>
        </p:nvSpPr>
        <p:spPr bwMode="auto">
          <a:xfrm>
            <a:off x="5292725" y="594995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Goodreads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066800"/>
          </a:xfrm>
        </p:spPr>
        <p:txBody>
          <a:bodyPr/>
          <a:lstStyle/>
          <a:p>
            <a:pPr eaLnBrk="1" hangingPunct="1"/>
            <a:r>
              <a:rPr lang="en-CA" smtClean="0"/>
              <a:t>Listen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162877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1557338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8400" y="4437063"/>
            <a:ext cx="15843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971550" y="3141663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Freegal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5292725" y="3141663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CBC Music</a:t>
            </a: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3132138" y="594995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Songza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pPr eaLnBrk="1" hangingPunct="1"/>
            <a:r>
              <a:rPr lang="en-CA" smtClean="0"/>
              <a:t>View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1771650"/>
            <a:ext cx="14398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170021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971550" y="321310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TED Talks</a:t>
            </a: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5292725" y="321310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National Film Board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3132138" y="5589588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Sky Map</a:t>
            </a:r>
          </a:p>
        </p:txBody>
      </p:sp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35400" y="4076700"/>
            <a:ext cx="1473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pPr eaLnBrk="1" hangingPunct="1"/>
            <a:r>
              <a:rPr lang="en-CA" smtClean="0"/>
              <a:t>Research &amp; Learn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1916113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4005263"/>
            <a:ext cx="15113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18446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971550" y="342900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Mango Languages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5292725" y="342900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WebMD</a:t>
            </a:r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3132138" y="551815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Google Translate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pPr eaLnBrk="1" hangingPunct="1"/>
            <a:r>
              <a:rPr lang="en-CA" smtClean="0"/>
              <a:t>News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1557338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1557338"/>
            <a:ext cx="15113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2275" y="443706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425" y="4437063"/>
            <a:ext cx="15113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971550" y="3141663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CBC News</a:t>
            </a:r>
          </a:p>
        </p:txBody>
      </p: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5292725" y="3141663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The Weather Network</a:t>
            </a:r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5292725" y="594995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Flipboard</a:t>
            </a:r>
          </a:p>
        </p:txBody>
      </p:sp>
      <p:sp>
        <p:nvSpPr>
          <p:cNvPr id="31754" name="TextBox 11"/>
          <p:cNvSpPr txBox="1">
            <a:spLocks noChangeArrowheads="1"/>
          </p:cNvSpPr>
          <p:nvPr/>
        </p:nvSpPr>
        <p:spPr bwMode="auto">
          <a:xfrm>
            <a:off x="971550" y="594995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BBC News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pPr eaLnBrk="1" hangingPunct="1"/>
            <a:r>
              <a:rPr lang="en-CA" smtClean="0"/>
              <a:t>Get Organized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1557338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557338"/>
            <a:ext cx="1657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http://www.geeksquad.co.uk/media/1342538521-smal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4510088"/>
            <a:ext cx="15113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4510088"/>
            <a:ext cx="1512888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971550" y="3141663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Pocket</a:t>
            </a:r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971550" y="594995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Mint</a:t>
            </a:r>
          </a:p>
        </p:txBody>
      </p:sp>
      <p:sp>
        <p:nvSpPr>
          <p:cNvPr id="32777" name="TextBox 10"/>
          <p:cNvSpPr txBox="1">
            <a:spLocks noChangeArrowheads="1"/>
          </p:cNvSpPr>
          <p:nvPr/>
        </p:nvSpPr>
        <p:spPr bwMode="auto">
          <a:xfrm>
            <a:off x="5292725" y="3141663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Dropbox</a:t>
            </a:r>
          </a:p>
        </p:txBody>
      </p:sp>
      <p:sp>
        <p:nvSpPr>
          <p:cNvPr id="32778" name="TextBox 11"/>
          <p:cNvSpPr txBox="1">
            <a:spLocks noChangeArrowheads="1"/>
          </p:cNvSpPr>
          <p:nvPr/>
        </p:nvSpPr>
        <p:spPr bwMode="auto">
          <a:xfrm>
            <a:off x="5292725" y="594995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Evernote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pPr eaLnBrk="1" hangingPunct="1"/>
            <a:r>
              <a:rPr lang="en-CA" smtClean="0"/>
              <a:t>Travel</a:t>
            </a:r>
          </a:p>
        </p:txBody>
      </p:sp>
      <p:pic>
        <p:nvPicPr>
          <p:cNvPr id="33795" name="Pictur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162877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4502150"/>
            <a:ext cx="143986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4500563"/>
            <a:ext cx="143986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9163" y="1628775"/>
            <a:ext cx="14620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971550" y="3141663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Kayak</a:t>
            </a:r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971550" y="594995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TripAdvisor</a:t>
            </a:r>
          </a:p>
        </p:txBody>
      </p:sp>
      <p:sp>
        <p:nvSpPr>
          <p:cNvPr id="33801" name="TextBox 11"/>
          <p:cNvSpPr txBox="1">
            <a:spLocks noChangeArrowheads="1"/>
          </p:cNvSpPr>
          <p:nvPr/>
        </p:nvSpPr>
        <p:spPr bwMode="auto">
          <a:xfrm>
            <a:off x="5292725" y="3141663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Gas Buddy</a:t>
            </a:r>
          </a:p>
        </p:txBody>
      </p:sp>
      <p:sp>
        <p:nvSpPr>
          <p:cNvPr id="33802" name="TextBox 12"/>
          <p:cNvSpPr txBox="1">
            <a:spLocks noChangeArrowheads="1"/>
          </p:cNvSpPr>
          <p:nvPr/>
        </p:nvSpPr>
        <p:spPr bwMode="auto">
          <a:xfrm>
            <a:off x="5292725" y="594995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latin typeface="Georgia" pitchFamily="18" charset="0"/>
              </a:rPr>
              <a:t>Google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Mobile Device Basics</a:t>
            </a:r>
          </a:p>
        </p:txBody>
      </p:sp>
      <p:pic>
        <p:nvPicPr>
          <p:cNvPr id="11267" name="Picture 5" descr="http://g-ecx.images-amazon.com/images/G/02/uk-electronics/product_content/HP/CompaqQ42011/Get-the-complete-package._V163679618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2636838"/>
            <a:ext cx="39370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2565400"/>
            <a:ext cx="16795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44008" y="3429000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268760"/>
            <a:ext cx="6584950" cy="611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/>
              <a:t>Where can I find more good apps?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CA" dirty="0" smtClean="0"/>
              <a:t>Use the ratings and reviews</a:t>
            </a:r>
          </a:p>
          <a:p>
            <a:pPr eaLnBrk="1" hangingPunct="1">
              <a:buFont typeface="Arial" charset="0"/>
              <a:buChar char="•"/>
            </a:pPr>
            <a:r>
              <a:rPr lang="en-CA" dirty="0" smtClean="0"/>
              <a:t>Watch CTV’s App Central</a:t>
            </a:r>
          </a:p>
          <a:p>
            <a:pPr eaLnBrk="1" hangingPunct="1">
              <a:buFont typeface="Arial" charset="0"/>
              <a:buChar char="•"/>
            </a:pPr>
            <a:r>
              <a:rPr lang="en-CA" dirty="0" smtClean="0"/>
              <a:t>Visit sites like:</a:t>
            </a:r>
          </a:p>
          <a:p>
            <a:pPr lvl="1" eaLnBrk="1" hangingPunct="1">
              <a:buFont typeface="Arial" charset="0"/>
              <a:buChar char="–"/>
            </a:pPr>
            <a:r>
              <a:rPr lang="en-CA" dirty="0" smtClean="0"/>
              <a:t>Common Sense Media http://www.commonsensemedia.org/app-reviews </a:t>
            </a:r>
          </a:p>
          <a:p>
            <a:pPr lvl="1" eaLnBrk="1" hangingPunct="1">
              <a:buFont typeface="Arial" charset="0"/>
              <a:buChar char="–"/>
            </a:pPr>
            <a:r>
              <a:rPr lang="en-CA" dirty="0" smtClean="0"/>
              <a:t>PC Magazine http://www.pcmag.com/reviews/mobile-apps</a:t>
            </a:r>
          </a:p>
          <a:p>
            <a:pPr lvl="1" eaLnBrk="1" hangingPunct="1">
              <a:buFont typeface="Arial" charset="0"/>
              <a:buChar char="–"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Follow-Up Activities!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Borrow a Staff Device to Complete!</a:t>
            </a:r>
          </a:p>
          <a:p>
            <a:pPr eaLnBrk="1" hangingPunct="1"/>
            <a:r>
              <a:rPr lang="en-CA" smtClean="0"/>
              <a:t>All 4 activities need to be completed.</a:t>
            </a:r>
          </a:p>
          <a:p>
            <a:pPr eaLnBrk="1" hangingPunct="1"/>
            <a:r>
              <a:rPr lang="en-CA" smtClean="0"/>
              <a:t>Due by </a:t>
            </a:r>
            <a:r>
              <a:rPr lang="en-CA" b="1" smtClean="0"/>
              <a:t>December 3</a:t>
            </a:r>
            <a:endParaRPr lang="en-CA" smtClean="0"/>
          </a:p>
          <a:p>
            <a:pPr eaLnBrk="1" hangingPunct="1"/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Mobile Device Basics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9992" y="3501008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</a:rPr>
              <a:t>=</a:t>
            </a:r>
          </a:p>
        </p:txBody>
      </p:sp>
      <p:pic>
        <p:nvPicPr>
          <p:cNvPr id="12292" name="Picture 2" descr="http://zhuseynov.files.wordpress.com/2010/12/graphic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349500"/>
            <a:ext cx="16271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th05.deviantart.net/fs71/PRE/f/2012/336/8/3/itunes_icon_by_skirilov-d5mv80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4868863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3357563"/>
            <a:ext cx="12922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288" y="4581525"/>
            <a:ext cx="122396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063" y="2924175"/>
            <a:ext cx="151288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http://blog.brothersoft.com/wp-content/uploads/2012/09/android-50-icon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96188" y="19891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Popular Tablets</a:t>
            </a:r>
          </a:p>
        </p:txBody>
      </p:sp>
      <p:pic>
        <p:nvPicPr>
          <p:cNvPr id="13315" name="Picture 5" descr="http://img.misco.eu/resources/images/products/106/APL/MD/MD510B~A//MD510B~A_1600x1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133600"/>
            <a:ext cx="41767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http://store.appogee.com/media/catalog/product/cache/1/image/9df78eab33525d08d6e5fb8d27136e95/i/p/ipad_mini_pf_wht_print_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2420938"/>
            <a:ext cx="257333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Popular Tablets</a:t>
            </a:r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1989138"/>
            <a:ext cx="2811462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Popular Tablets</a:t>
            </a:r>
          </a:p>
        </p:txBody>
      </p:sp>
      <p:pic>
        <p:nvPicPr>
          <p:cNvPr id="15363" name="Picture 2" descr="http://cdn.androidpolice.com/wp-content/uploads/2011/11/PR-ASUS-Eee-Pad-Transformer-Prime-with-dock-Champagne-Gol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2060575"/>
            <a:ext cx="489585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Popular Tablets</a:t>
            </a:r>
          </a:p>
        </p:txBody>
      </p:sp>
      <p:pic>
        <p:nvPicPr>
          <p:cNvPr id="16387" name="Picture 2" descr="http://images.amazon.com/images/G/01/electronics/samsung/samsung-galaxytab2-10-main-wide-l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1844675"/>
            <a:ext cx="62753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Popular Tablets</a:t>
            </a:r>
          </a:p>
        </p:txBody>
      </p:sp>
      <p:pic>
        <p:nvPicPr>
          <p:cNvPr id="17411" name="Picture 2" descr="http://www.shawnw.org/wp-content/uploads/2012/06/surface_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2205038"/>
            <a:ext cx="6910388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WV-#659223-v1-WVML_POWERPOINT_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2013_HOLIDAYS_NEWS__E-READERS_AND_TABLETS.PPT</Template>
  <TotalTime>133</TotalTime>
  <Words>1034</Words>
  <Application>Microsoft Office PowerPoint</Application>
  <PresentationFormat>On-screen Show (4:3)</PresentationFormat>
  <Paragraphs>319</Paragraphs>
  <Slides>33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DWV-#659223-v1-WVML_POWERPOINT_TEMPLATE_2013</vt:lpstr>
      <vt:lpstr>Mobile Devices and Apps</vt:lpstr>
      <vt:lpstr>Overview</vt:lpstr>
      <vt:lpstr>Mobile Device Basics</vt:lpstr>
      <vt:lpstr>Mobile Device Basics</vt:lpstr>
      <vt:lpstr>Popular Tablets</vt:lpstr>
      <vt:lpstr>Popular Tablets</vt:lpstr>
      <vt:lpstr>Popular Tablets</vt:lpstr>
      <vt:lpstr>Popular Tablets</vt:lpstr>
      <vt:lpstr>Popular Tablets</vt:lpstr>
      <vt:lpstr>iOS vs Android</vt:lpstr>
      <vt:lpstr>Common Features</vt:lpstr>
      <vt:lpstr>Common Features</vt:lpstr>
      <vt:lpstr>Common Features</vt:lpstr>
      <vt:lpstr>Common Features</vt:lpstr>
      <vt:lpstr>What is an App?</vt:lpstr>
      <vt:lpstr>Where do I get apps?</vt:lpstr>
      <vt:lpstr>How do I download apps?</vt:lpstr>
      <vt:lpstr>How do I download apps?</vt:lpstr>
      <vt:lpstr>What about apps that cost money?</vt:lpstr>
      <vt:lpstr>Can I return an app?</vt:lpstr>
      <vt:lpstr>How do I remove apps?</vt:lpstr>
      <vt:lpstr>What apps are good?</vt:lpstr>
      <vt:lpstr>Read</vt:lpstr>
      <vt:lpstr>Listen</vt:lpstr>
      <vt:lpstr>View</vt:lpstr>
      <vt:lpstr>Research &amp; Learn</vt:lpstr>
      <vt:lpstr>News</vt:lpstr>
      <vt:lpstr>Get Organized</vt:lpstr>
      <vt:lpstr>Travel</vt:lpstr>
      <vt:lpstr>Slide 30</vt:lpstr>
      <vt:lpstr>Where can I find more good apps?</vt:lpstr>
      <vt:lpstr>Follow-Up Activities!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Devices and Apps</dc:title>
  <dc:creator>sfelkar</dc:creator>
  <cp:lastModifiedBy>sfelkar</cp:lastModifiedBy>
  <cp:revision>25</cp:revision>
  <dcterms:created xsi:type="dcterms:W3CDTF">2013-04-25T22:58:46Z</dcterms:created>
  <dcterms:modified xsi:type="dcterms:W3CDTF">2014-04-07T19:17:00Z</dcterms:modified>
</cp:coreProperties>
</file>