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27"/>
  </p:notesMasterIdLst>
  <p:handoutMasterIdLst>
    <p:handoutMasterId r:id="rId28"/>
  </p:handoutMasterIdLst>
  <p:sldIdLst>
    <p:sldId id="288" r:id="rId2"/>
    <p:sldId id="257" r:id="rId3"/>
    <p:sldId id="277" r:id="rId4"/>
    <p:sldId id="278" r:id="rId5"/>
    <p:sldId id="279" r:id="rId6"/>
    <p:sldId id="280" r:id="rId7"/>
    <p:sldId id="258" r:id="rId8"/>
    <p:sldId id="282" r:id="rId9"/>
    <p:sldId id="283" r:id="rId10"/>
    <p:sldId id="290" r:id="rId11"/>
    <p:sldId id="261" r:id="rId12"/>
    <p:sldId id="263" r:id="rId13"/>
    <p:sldId id="297" r:id="rId14"/>
    <p:sldId id="298" r:id="rId15"/>
    <p:sldId id="296" r:id="rId16"/>
    <p:sldId id="299" r:id="rId17"/>
    <p:sldId id="262" r:id="rId18"/>
    <p:sldId id="291" r:id="rId19"/>
    <p:sldId id="264" r:id="rId20"/>
    <p:sldId id="293" r:id="rId21"/>
    <p:sldId id="266" r:id="rId22"/>
    <p:sldId id="302" r:id="rId23"/>
    <p:sldId id="292" r:id="rId24"/>
    <p:sldId id="286" r:id="rId25"/>
    <p:sldId id="268" r:id="rId26"/>
  </p:sldIdLst>
  <p:sldSz cx="9144000" cy="5143500" type="screen16x9"/>
  <p:notesSz cx="7023100" cy="9309100"/>
  <p:defaultTex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7" autoAdjust="0"/>
    <p:restoredTop sz="99645" autoAdjust="0"/>
  </p:normalViewPr>
  <p:slideViewPr>
    <p:cSldViewPr snapToGrid="0">
      <p:cViewPr varScale="1">
        <p:scale>
          <a:sx n="145" d="100"/>
          <a:sy n="145" d="100"/>
        </p:scale>
        <p:origin x="-10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8" d="100"/>
          <a:sy n="58" d="100"/>
        </p:scale>
        <p:origin x="251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298" tIns="46648" rIns="93298" bIns="46648" rtlCol="0"/>
          <a:lstStyle>
            <a:lvl1pPr algn="l">
              <a:defRPr sz="1200"/>
            </a:lvl1pPr>
          </a:lstStyle>
          <a:p>
            <a:endParaRPr lang="en-CA"/>
          </a:p>
        </p:txBody>
      </p:sp>
      <p:sp>
        <p:nvSpPr>
          <p:cNvPr id="3" name="Date Placeholder 2"/>
          <p:cNvSpPr>
            <a:spLocks noGrp="1"/>
          </p:cNvSpPr>
          <p:nvPr>
            <p:ph type="dt" sz="quarter" idx="1"/>
          </p:nvPr>
        </p:nvSpPr>
        <p:spPr>
          <a:xfrm>
            <a:off x="3978133" y="0"/>
            <a:ext cx="3043343" cy="467072"/>
          </a:xfrm>
          <a:prstGeom prst="rect">
            <a:avLst/>
          </a:prstGeom>
        </p:spPr>
        <p:txBody>
          <a:bodyPr vert="horz" lIns="93298" tIns="46648" rIns="93298" bIns="46648" rtlCol="0"/>
          <a:lstStyle>
            <a:lvl1pPr algn="r">
              <a:defRPr sz="1200"/>
            </a:lvl1pPr>
          </a:lstStyle>
          <a:p>
            <a:fld id="{54886D93-8198-C84B-9C5A-0D520A4BFB71}" type="datetime1">
              <a:rPr lang="en-CA" smtClean="0"/>
              <a:t>03/05/2017</a:t>
            </a:fld>
            <a:endParaRPr lang="en-CA"/>
          </a:p>
        </p:txBody>
      </p:sp>
      <p:sp>
        <p:nvSpPr>
          <p:cNvPr id="4" name="Footer Placeholder 3"/>
          <p:cNvSpPr>
            <a:spLocks noGrp="1"/>
          </p:cNvSpPr>
          <p:nvPr>
            <p:ph type="ftr" sz="quarter" idx="2"/>
          </p:nvPr>
        </p:nvSpPr>
        <p:spPr>
          <a:xfrm>
            <a:off x="0" y="8842032"/>
            <a:ext cx="3043343" cy="467071"/>
          </a:xfrm>
          <a:prstGeom prst="rect">
            <a:avLst/>
          </a:prstGeom>
        </p:spPr>
        <p:txBody>
          <a:bodyPr vert="horz" lIns="93298" tIns="46648" rIns="93298" bIns="46648" rtlCol="0" anchor="b"/>
          <a:lstStyle>
            <a:lvl1pPr algn="l">
              <a:defRPr sz="1200"/>
            </a:lvl1pPr>
          </a:lstStyle>
          <a:p>
            <a:endParaRPr lang="en-CA"/>
          </a:p>
        </p:txBody>
      </p:sp>
      <p:sp>
        <p:nvSpPr>
          <p:cNvPr id="5" name="Slide Number Placeholder 4"/>
          <p:cNvSpPr>
            <a:spLocks noGrp="1"/>
          </p:cNvSpPr>
          <p:nvPr>
            <p:ph type="sldNum" sz="quarter" idx="3"/>
          </p:nvPr>
        </p:nvSpPr>
        <p:spPr>
          <a:xfrm>
            <a:off x="3978133" y="8842032"/>
            <a:ext cx="3043343" cy="467071"/>
          </a:xfrm>
          <a:prstGeom prst="rect">
            <a:avLst/>
          </a:prstGeom>
        </p:spPr>
        <p:txBody>
          <a:bodyPr vert="horz" lIns="93298" tIns="46648" rIns="93298" bIns="46648" rtlCol="0" anchor="b"/>
          <a:lstStyle>
            <a:lvl1pPr algn="r">
              <a:defRPr sz="1200"/>
            </a:lvl1pPr>
          </a:lstStyle>
          <a:p>
            <a:fld id="{93ECE30D-16B7-458E-9572-8F0741A43A43}" type="slidenum">
              <a:rPr lang="en-CA" smtClean="0"/>
              <a:t>‹#›</a:t>
            </a:fld>
            <a:endParaRPr lang="en-CA"/>
          </a:p>
        </p:txBody>
      </p:sp>
    </p:spTree>
    <p:extLst>
      <p:ext uri="{BB962C8B-B14F-4D97-AF65-F5344CB8AC3E}">
        <p14:creationId xmlns:p14="http://schemas.microsoft.com/office/powerpoint/2010/main" val="3762012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714" cy="466716"/>
          </a:xfrm>
          <a:prstGeom prst="rect">
            <a:avLst/>
          </a:prstGeom>
        </p:spPr>
        <p:txBody>
          <a:bodyPr vert="horz" lIns="90713" tIns="45355" rIns="90713" bIns="45355" rtlCol="0"/>
          <a:lstStyle>
            <a:lvl1pPr algn="l">
              <a:defRPr sz="1200"/>
            </a:lvl1pPr>
          </a:lstStyle>
          <a:p>
            <a:endParaRPr lang="en-CA"/>
          </a:p>
        </p:txBody>
      </p:sp>
      <p:sp>
        <p:nvSpPr>
          <p:cNvPr id="3" name="Date Placeholder 2"/>
          <p:cNvSpPr>
            <a:spLocks noGrp="1"/>
          </p:cNvSpPr>
          <p:nvPr>
            <p:ph type="dt" idx="1"/>
          </p:nvPr>
        </p:nvSpPr>
        <p:spPr>
          <a:xfrm>
            <a:off x="3978815" y="0"/>
            <a:ext cx="3042714" cy="466716"/>
          </a:xfrm>
          <a:prstGeom prst="rect">
            <a:avLst/>
          </a:prstGeom>
        </p:spPr>
        <p:txBody>
          <a:bodyPr vert="horz" lIns="90713" tIns="45355" rIns="90713" bIns="45355" rtlCol="0"/>
          <a:lstStyle>
            <a:lvl1pPr algn="r">
              <a:defRPr sz="1200"/>
            </a:lvl1pPr>
          </a:lstStyle>
          <a:p>
            <a:fld id="{FB08FD6D-4F09-0943-9067-56280B784CEA}" type="datetime1">
              <a:rPr lang="en-CA" smtClean="0"/>
              <a:t>03/05/2017</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0713" tIns="45355" rIns="90713" bIns="45355" rtlCol="0" anchor="ctr"/>
          <a:lstStyle/>
          <a:p>
            <a:endParaRPr lang="en-CA"/>
          </a:p>
        </p:txBody>
      </p:sp>
      <p:sp>
        <p:nvSpPr>
          <p:cNvPr id="5" name="Notes Placeholder 4"/>
          <p:cNvSpPr>
            <a:spLocks noGrp="1"/>
          </p:cNvSpPr>
          <p:nvPr>
            <p:ph type="body" sz="quarter" idx="3"/>
          </p:nvPr>
        </p:nvSpPr>
        <p:spPr>
          <a:xfrm>
            <a:off x="701681" y="4479533"/>
            <a:ext cx="5619739" cy="3665931"/>
          </a:xfrm>
          <a:prstGeom prst="rect">
            <a:avLst/>
          </a:prstGeom>
        </p:spPr>
        <p:txBody>
          <a:bodyPr vert="horz" lIns="90713" tIns="45355" rIns="90713" bIns="4535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42384"/>
            <a:ext cx="3042714" cy="466716"/>
          </a:xfrm>
          <a:prstGeom prst="rect">
            <a:avLst/>
          </a:prstGeom>
        </p:spPr>
        <p:txBody>
          <a:bodyPr vert="horz" lIns="90713" tIns="45355" rIns="90713" bIns="45355" rtlCol="0" anchor="b"/>
          <a:lstStyle>
            <a:lvl1pPr algn="l">
              <a:defRPr sz="1200"/>
            </a:lvl1pPr>
          </a:lstStyle>
          <a:p>
            <a:endParaRPr lang="en-CA"/>
          </a:p>
        </p:txBody>
      </p:sp>
      <p:sp>
        <p:nvSpPr>
          <p:cNvPr id="7" name="Slide Number Placeholder 6"/>
          <p:cNvSpPr>
            <a:spLocks noGrp="1"/>
          </p:cNvSpPr>
          <p:nvPr>
            <p:ph type="sldNum" sz="quarter" idx="5"/>
          </p:nvPr>
        </p:nvSpPr>
        <p:spPr>
          <a:xfrm>
            <a:off x="3978815" y="8842384"/>
            <a:ext cx="3042714" cy="466716"/>
          </a:xfrm>
          <a:prstGeom prst="rect">
            <a:avLst/>
          </a:prstGeom>
        </p:spPr>
        <p:txBody>
          <a:bodyPr vert="horz" lIns="90713" tIns="45355" rIns="90713" bIns="45355" rtlCol="0" anchor="b"/>
          <a:lstStyle>
            <a:lvl1pPr algn="r">
              <a:defRPr sz="1200"/>
            </a:lvl1pPr>
          </a:lstStyle>
          <a:p>
            <a:fld id="{F6F3E42A-26D8-4DF4-A1CA-03E2FE0F2C40}" type="slidenum">
              <a:rPr lang="en-CA" smtClean="0"/>
              <a:t>‹#›</a:t>
            </a:fld>
            <a:endParaRPr lang="en-CA"/>
          </a:p>
        </p:txBody>
      </p:sp>
    </p:spTree>
    <p:extLst>
      <p:ext uri="{BB962C8B-B14F-4D97-AF65-F5344CB8AC3E}">
        <p14:creationId xmlns:p14="http://schemas.microsoft.com/office/powerpoint/2010/main" val="4070411902"/>
      </p:ext>
    </p:extLst>
  </p:cSld>
  <p:clrMap bg1="lt1" tx1="dk1" bg2="lt2" tx2="dk2" accent1="accent1" accent2="accent2" accent3="accent3" accent4="accent4" accent5="accent5" accent6="accent6" hlink="hlink" folHlink="folHlink"/>
  <p:hf hdr="0" ftr="0" dt="0"/>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a:t>
            </a:fld>
            <a:endParaRPr lang="en-CA"/>
          </a:p>
        </p:txBody>
      </p:sp>
    </p:spTree>
    <p:extLst>
      <p:ext uri="{BB962C8B-B14F-4D97-AF65-F5344CB8AC3E}">
        <p14:creationId xmlns:p14="http://schemas.microsoft.com/office/powerpoint/2010/main" val="134583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10</a:t>
            </a:fld>
            <a:endParaRPr lang="en-CA"/>
          </a:p>
        </p:txBody>
      </p:sp>
    </p:spTree>
    <p:extLst>
      <p:ext uri="{BB962C8B-B14F-4D97-AF65-F5344CB8AC3E}">
        <p14:creationId xmlns:p14="http://schemas.microsoft.com/office/powerpoint/2010/main" val="1181527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11</a:t>
            </a:fld>
            <a:endParaRPr lang="en-CA"/>
          </a:p>
        </p:txBody>
      </p:sp>
    </p:spTree>
    <p:extLst>
      <p:ext uri="{BB962C8B-B14F-4D97-AF65-F5344CB8AC3E}">
        <p14:creationId xmlns:p14="http://schemas.microsoft.com/office/powerpoint/2010/main" val="82609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12</a:t>
            </a:fld>
            <a:endParaRPr lang="en-CA"/>
          </a:p>
        </p:txBody>
      </p:sp>
    </p:spTree>
    <p:extLst>
      <p:ext uri="{BB962C8B-B14F-4D97-AF65-F5344CB8AC3E}">
        <p14:creationId xmlns:p14="http://schemas.microsoft.com/office/powerpoint/2010/main" val="2081242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13</a:t>
            </a:fld>
            <a:endParaRPr lang="en-CA"/>
          </a:p>
        </p:txBody>
      </p:sp>
    </p:spTree>
    <p:extLst>
      <p:ext uri="{BB962C8B-B14F-4D97-AF65-F5344CB8AC3E}">
        <p14:creationId xmlns:p14="http://schemas.microsoft.com/office/powerpoint/2010/main" val="208124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14</a:t>
            </a:fld>
            <a:endParaRPr lang="en-CA"/>
          </a:p>
        </p:txBody>
      </p:sp>
    </p:spTree>
    <p:extLst>
      <p:ext uri="{BB962C8B-B14F-4D97-AF65-F5344CB8AC3E}">
        <p14:creationId xmlns:p14="http://schemas.microsoft.com/office/powerpoint/2010/main" val="208124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15</a:t>
            </a:fld>
            <a:endParaRPr lang="en-CA"/>
          </a:p>
        </p:txBody>
      </p:sp>
    </p:spTree>
    <p:extLst>
      <p:ext uri="{BB962C8B-B14F-4D97-AF65-F5344CB8AC3E}">
        <p14:creationId xmlns:p14="http://schemas.microsoft.com/office/powerpoint/2010/main" val="2081242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16</a:t>
            </a:fld>
            <a:endParaRPr lang="en-CA"/>
          </a:p>
        </p:txBody>
      </p:sp>
    </p:spTree>
    <p:extLst>
      <p:ext uri="{BB962C8B-B14F-4D97-AF65-F5344CB8AC3E}">
        <p14:creationId xmlns:p14="http://schemas.microsoft.com/office/powerpoint/2010/main" val="2081242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17</a:t>
            </a:fld>
            <a:endParaRPr lang="en-CA"/>
          </a:p>
        </p:txBody>
      </p:sp>
    </p:spTree>
    <p:extLst>
      <p:ext uri="{BB962C8B-B14F-4D97-AF65-F5344CB8AC3E}">
        <p14:creationId xmlns:p14="http://schemas.microsoft.com/office/powerpoint/2010/main" val="2943452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18</a:t>
            </a:fld>
            <a:endParaRPr lang="en-CA"/>
          </a:p>
        </p:txBody>
      </p:sp>
    </p:spTree>
    <p:extLst>
      <p:ext uri="{BB962C8B-B14F-4D97-AF65-F5344CB8AC3E}">
        <p14:creationId xmlns:p14="http://schemas.microsoft.com/office/powerpoint/2010/main" val="10673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19</a:t>
            </a:fld>
            <a:endParaRPr lang="en-CA"/>
          </a:p>
        </p:txBody>
      </p:sp>
    </p:spTree>
    <p:extLst>
      <p:ext uri="{BB962C8B-B14F-4D97-AF65-F5344CB8AC3E}">
        <p14:creationId xmlns:p14="http://schemas.microsoft.com/office/powerpoint/2010/main" val="38195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6F3E42A-26D8-4DF4-A1CA-03E2FE0F2C40}" type="slidenum">
              <a:rPr lang="en-CA" smtClean="0"/>
              <a:t>2</a:t>
            </a:fld>
            <a:endParaRPr lang="en-CA"/>
          </a:p>
        </p:txBody>
      </p:sp>
    </p:spTree>
    <p:extLst>
      <p:ext uri="{BB962C8B-B14F-4D97-AF65-F5344CB8AC3E}">
        <p14:creationId xmlns:p14="http://schemas.microsoft.com/office/powerpoint/2010/main" val="1507458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20</a:t>
            </a:fld>
            <a:endParaRPr lang="en-CA"/>
          </a:p>
        </p:txBody>
      </p:sp>
    </p:spTree>
    <p:extLst>
      <p:ext uri="{BB962C8B-B14F-4D97-AF65-F5344CB8AC3E}">
        <p14:creationId xmlns:p14="http://schemas.microsoft.com/office/powerpoint/2010/main" val="25261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21</a:t>
            </a:fld>
            <a:endParaRPr lang="en-CA"/>
          </a:p>
        </p:txBody>
      </p:sp>
    </p:spTree>
    <p:extLst>
      <p:ext uri="{BB962C8B-B14F-4D97-AF65-F5344CB8AC3E}">
        <p14:creationId xmlns:p14="http://schemas.microsoft.com/office/powerpoint/2010/main" val="1186528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1186528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23</a:t>
            </a:fld>
            <a:endParaRPr lang="en-CA"/>
          </a:p>
        </p:txBody>
      </p:sp>
    </p:spTree>
    <p:extLst>
      <p:ext uri="{BB962C8B-B14F-4D97-AF65-F5344CB8AC3E}">
        <p14:creationId xmlns:p14="http://schemas.microsoft.com/office/powerpoint/2010/main" val="422057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24</a:t>
            </a:fld>
            <a:endParaRPr lang="en-CA"/>
          </a:p>
        </p:txBody>
      </p:sp>
    </p:spTree>
    <p:extLst>
      <p:ext uri="{BB962C8B-B14F-4D97-AF65-F5344CB8AC3E}">
        <p14:creationId xmlns:p14="http://schemas.microsoft.com/office/powerpoint/2010/main" val="228881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25</a:t>
            </a:fld>
            <a:endParaRPr lang="en-CA"/>
          </a:p>
        </p:txBody>
      </p:sp>
    </p:spTree>
    <p:extLst>
      <p:ext uri="{BB962C8B-B14F-4D97-AF65-F5344CB8AC3E}">
        <p14:creationId xmlns:p14="http://schemas.microsoft.com/office/powerpoint/2010/main" val="423947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6F3E42A-26D8-4DF4-A1CA-03E2FE0F2C40}" type="slidenum">
              <a:rPr lang="en-CA" smtClean="0"/>
              <a:t>3</a:t>
            </a:fld>
            <a:endParaRPr lang="en-CA"/>
          </a:p>
        </p:txBody>
      </p:sp>
    </p:spTree>
    <p:extLst>
      <p:ext uri="{BB962C8B-B14F-4D97-AF65-F5344CB8AC3E}">
        <p14:creationId xmlns:p14="http://schemas.microsoft.com/office/powerpoint/2010/main" val="357235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6F3E42A-26D8-4DF4-A1CA-03E2FE0F2C40}" type="slidenum">
              <a:rPr lang="en-CA" smtClean="0"/>
              <a:t>4</a:t>
            </a:fld>
            <a:endParaRPr lang="en-CA"/>
          </a:p>
        </p:txBody>
      </p:sp>
    </p:spTree>
    <p:extLst>
      <p:ext uri="{BB962C8B-B14F-4D97-AF65-F5344CB8AC3E}">
        <p14:creationId xmlns:p14="http://schemas.microsoft.com/office/powerpoint/2010/main" val="413891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6F3E42A-26D8-4DF4-A1CA-03E2FE0F2C40}" type="slidenum">
              <a:rPr lang="en-CA" smtClean="0"/>
              <a:t>5</a:t>
            </a:fld>
            <a:endParaRPr lang="en-CA"/>
          </a:p>
        </p:txBody>
      </p:sp>
    </p:spTree>
    <p:extLst>
      <p:ext uri="{BB962C8B-B14F-4D97-AF65-F5344CB8AC3E}">
        <p14:creationId xmlns:p14="http://schemas.microsoft.com/office/powerpoint/2010/main" val="285253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6</a:t>
            </a:fld>
            <a:endParaRPr lang="en-CA"/>
          </a:p>
        </p:txBody>
      </p:sp>
    </p:spTree>
    <p:extLst>
      <p:ext uri="{BB962C8B-B14F-4D97-AF65-F5344CB8AC3E}">
        <p14:creationId xmlns:p14="http://schemas.microsoft.com/office/powerpoint/2010/main" val="200747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7</a:t>
            </a:fld>
            <a:endParaRPr lang="en-CA"/>
          </a:p>
        </p:txBody>
      </p:sp>
    </p:spTree>
    <p:extLst>
      <p:ext uri="{BB962C8B-B14F-4D97-AF65-F5344CB8AC3E}">
        <p14:creationId xmlns:p14="http://schemas.microsoft.com/office/powerpoint/2010/main" val="425364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8</a:t>
            </a:fld>
            <a:endParaRPr lang="en-CA"/>
          </a:p>
        </p:txBody>
      </p:sp>
    </p:spTree>
    <p:extLst>
      <p:ext uri="{BB962C8B-B14F-4D97-AF65-F5344CB8AC3E}">
        <p14:creationId xmlns:p14="http://schemas.microsoft.com/office/powerpoint/2010/main" val="321775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3E42A-26D8-4DF4-A1CA-03E2FE0F2C40}" type="slidenum">
              <a:rPr lang="en-CA" smtClean="0"/>
              <a:t>9</a:t>
            </a:fld>
            <a:endParaRPr lang="en-CA"/>
          </a:p>
        </p:txBody>
      </p:sp>
    </p:spTree>
    <p:extLst>
      <p:ext uri="{BB962C8B-B14F-4D97-AF65-F5344CB8AC3E}">
        <p14:creationId xmlns:p14="http://schemas.microsoft.com/office/powerpoint/2010/main" val="319684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1A41FF-8C00-DD43-8D23-068511B07DD6}" type="datetime1">
              <a:rPr lang="en-CA" smtClean="0"/>
              <a:t>03/05/2017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33919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25CD6-8143-E348-B921-4176FF1051B8}" type="datetime1">
              <a:rPr lang="en-CA" smtClean="0"/>
              <a:t>03/05/2017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191024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6E1D7-64C2-624D-997F-30A60F407CDC}" type="datetime1">
              <a:rPr lang="en-CA" smtClean="0"/>
              <a:t>03/05/2017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196312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8C04E-D0AF-924D-9E3F-D4E3F46526A1}" type="datetime1">
              <a:rPr lang="en-CA" smtClean="0"/>
              <a:t>03/05/2017</a:t>
            </a:fld>
            <a:endParaRPr lang="en-CA"/>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192837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623B2C-658B-004A-8B89-D10D3BD8AA69}" type="datetime1">
              <a:rPr lang="en-CA" smtClean="0"/>
              <a:t>03/05/2017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138881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5C00D-D08A-DA48-9ACC-93B5005914AD}" type="datetime1">
              <a:rPr lang="en-CA" smtClean="0"/>
              <a:t>03/05/2017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138384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273D-75F3-0946-9AB6-492ECE84B155}" type="datetime1">
              <a:rPr lang="en-CA" smtClean="0"/>
              <a:t>03/05/2017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187621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C09AEC-2D8A-BC4A-96E4-0B1322AF22EF}" type="datetime1">
              <a:rPr lang="en-CA" smtClean="0"/>
              <a:t>03/05/2017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365560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B183C-2B9A-4842-8B2C-109C08C68492}" type="datetime1">
              <a:rPr lang="en-CA" smtClean="0"/>
              <a:t>03/05/2017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27967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CED3603-2106-3B49-98A2-270753440C63}" type="datetime1">
              <a:rPr lang="en-CA" smtClean="0"/>
              <a:t>03/05/2017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362813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A9533DBE-A232-4E40-8687-B3C4F5EE748F}" type="datetime1">
              <a:rPr lang="en-CA" smtClean="0"/>
              <a:t>03/05/2017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D63582-4B1B-4CF1-A4B0-8B399193DB5F}" type="slidenum">
              <a:rPr lang="en-CA" smtClean="0"/>
              <a:t>‹#›</a:t>
            </a:fld>
            <a:endParaRPr lang="en-CA"/>
          </a:p>
        </p:txBody>
      </p:sp>
    </p:spTree>
    <p:extLst>
      <p:ext uri="{BB962C8B-B14F-4D97-AF65-F5344CB8AC3E}">
        <p14:creationId xmlns:p14="http://schemas.microsoft.com/office/powerpoint/2010/main" val="101702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p:cNvSpPr>
            <a:spLocks noGrp="1"/>
          </p:cNvSpPr>
          <p:nvPr>
            <p:ph type="body" idx="1"/>
          </p:nvPr>
        </p:nvSpPr>
        <p:spPr>
          <a:xfrm>
            <a:off x="457200" y="1200154"/>
            <a:ext cx="8229600" cy="3394472"/>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6"/>
            <a:ext cx="2133600" cy="273844"/>
          </a:xfrm>
          <a:prstGeom prst="rect">
            <a:avLst/>
          </a:prstGeom>
        </p:spPr>
        <p:txBody>
          <a:bodyPr vert="horz" lIns="68579" tIns="34289" rIns="68579" bIns="34289" rtlCol="0" anchor="ctr"/>
          <a:lstStyle>
            <a:lvl1pPr algn="l">
              <a:defRPr sz="900">
                <a:solidFill>
                  <a:schemeClr val="tx1">
                    <a:tint val="75000"/>
                  </a:schemeClr>
                </a:solidFill>
              </a:defRPr>
            </a:lvl1pPr>
          </a:lstStyle>
          <a:p>
            <a:fld id="{B2B430A2-8F4C-C648-8DB4-FC46A2478408}" type="datetime1">
              <a:rPr lang="en-CA" smtClean="0"/>
              <a:t>03/05/2017</a:t>
            </a:fld>
            <a:endParaRPr lang="en-CA"/>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68579" tIns="34289" rIns="68579" bIns="34289" rtlCol="0" anchor="ctr"/>
          <a:lstStyle>
            <a:lvl1pPr algn="r">
              <a:defRPr sz="900">
                <a:solidFill>
                  <a:schemeClr val="tx1">
                    <a:tint val="75000"/>
                  </a:schemeClr>
                </a:solidFill>
              </a:defRPr>
            </a:lvl1pPr>
          </a:lstStyle>
          <a:p>
            <a:fld id="{B9D63582-4B1B-4CF1-A4B0-8B399193DB5F}" type="slidenum">
              <a:rPr lang="en-CA" smtClean="0"/>
              <a:t>‹#›</a:t>
            </a:fld>
            <a:endParaRPr lang="en-CA"/>
          </a:p>
        </p:txBody>
      </p:sp>
    </p:spTree>
    <p:extLst>
      <p:ext uri="{BB962C8B-B14F-4D97-AF65-F5344CB8AC3E}">
        <p14:creationId xmlns:p14="http://schemas.microsoft.com/office/powerpoint/2010/main" val="345277600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sldNum="0" hdr="0" ft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400" kern="1200">
          <a:solidFill>
            <a:schemeClr val="tx1"/>
          </a:solidFill>
          <a:latin typeface="+mn-lt"/>
          <a:ea typeface="+mn-ea"/>
          <a:cs typeface="+mn-cs"/>
        </a:defRPr>
      </a:lvl1pPr>
      <a:lvl2pPr marL="342892" algn="l" defTabSz="342892" rtl="0" eaLnBrk="1" latinLnBrk="0" hangingPunct="1">
        <a:defRPr sz="1400" kern="1200">
          <a:solidFill>
            <a:schemeClr val="tx1"/>
          </a:solidFill>
          <a:latin typeface="+mn-lt"/>
          <a:ea typeface="+mn-ea"/>
          <a:cs typeface="+mn-cs"/>
        </a:defRPr>
      </a:lvl2pPr>
      <a:lvl3pPr marL="685783" algn="l" defTabSz="342892" rtl="0" eaLnBrk="1" latinLnBrk="0" hangingPunct="1">
        <a:defRPr sz="1400" kern="1200">
          <a:solidFill>
            <a:schemeClr val="tx1"/>
          </a:solidFill>
          <a:latin typeface="+mn-lt"/>
          <a:ea typeface="+mn-ea"/>
          <a:cs typeface="+mn-cs"/>
        </a:defRPr>
      </a:lvl3pPr>
      <a:lvl4pPr marL="1028675" algn="l" defTabSz="342892" rtl="0" eaLnBrk="1" latinLnBrk="0" hangingPunct="1">
        <a:defRPr sz="1400" kern="1200">
          <a:solidFill>
            <a:schemeClr val="tx1"/>
          </a:solidFill>
          <a:latin typeface="+mn-lt"/>
          <a:ea typeface="+mn-ea"/>
          <a:cs typeface="+mn-cs"/>
        </a:defRPr>
      </a:lvl4pPr>
      <a:lvl5pPr marL="1371566" algn="l" defTabSz="342892" rtl="0" eaLnBrk="1" latinLnBrk="0" hangingPunct="1">
        <a:defRPr sz="1400" kern="1200">
          <a:solidFill>
            <a:schemeClr val="tx1"/>
          </a:solidFill>
          <a:latin typeface="+mn-lt"/>
          <a:ea typeface="+mn-ea"/>
          <a:cs typeface="+mn-cs"/>
        </a:defRPr>
      </a:lvl5pPr>
      <a:lvl6pPr marL="1714457" algn="l" defTabSz="342892" rtl="0" eaLnBrk="1" latinLnBrk="0" hangingPunct="1">
        <a:defRPr sz="1400" kern="1200">
          <a:solidFill>
            <a:schemeClr val="tx1"/>
          </a:solidFill>
          <a:latin typeface="+mn-lt"/>
          <a:ea typeface="+mn-ea"/>
          <a:cs typeface="+mn-cs"/>
        </a:defRPr>
      </a:lvl6pPr>
      <a:lvl7pPr marL="2057348" algn="l" defTabSz="342892" rtl="0" eaLnBrk="1" latinLnBrk="0" hangingPunct="1">
        <a:defRPr sz="1400" kern="1200">
          <a:solidFill>
            <a:schemeClr val="tx1"/>
          </a:solidFill>
          <a:latin typeface="+mn-lt"/>
          <a:ea typeface="+mn-ea"/>
          <a:cs typeface="+mn-cs"/>
        </a:defRPr>
      </a:lvl7pPr>
      <a:lvl8pPr marL="2400240" algn="l" defTabSz="342892" rtl="0" eaLnBrk="1" latinLnBrk="0" hangingPunct="1">
        <a:defRPr sz="1400" kern="1200">
          <a:solidFill>
            <a:schemeClr val="tx1"/>
          </a:solidFill>
          <a:latin typeface="+mn-lt"/>
          <a:ea typeface="+mn-ea"/>
          <a:cs typeface="+mn-cs"/>
        </a:defRPr>
      </a:lvl8pPr>
      <a:lvl9pPr marL="2743132" algn="l" defTabSz="3428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491" y="3597184"/>
            <a:ext cx="259318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risky business word mark-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354" y="485225"/>
            <a:ext cx="5691137" cy="1129937"/>
          </a:xfrm>
          <a:prstGeom prst="rect">
            <a:avLst/>
          </a:prstGeom>
        </p:spPr>
      </p:pic>
      <p:sp>
        <p:nvSpPr>
          <p:cNvPr id="3" name="TextBox 2"/>
          <p:cNvSpPr txBox="1"/>
          <p:nvPr/>
        </p:nvSpPr>
        <p:spPr>
          <a:xfrm>
            <a:off x="789927" y="1766834"/>
            <a:ext cx="3143967" cy="900244"/>
          </a:xfrm>
          <a:prstGeom prst="rect">
            <a:avLst/>
          </a:prstGeom>
          <a:noFill/>
        </p:spPr>
        <p:txBody>
          <a:bodyPr wrap="square" lIns="68579" tIns="34289" rIns="68579" bIns="34289" rtlCol="0">
            <a:spAutoFit/>
          </a:bodyPr>
          <a:lstStyle/>
          <a:p>
            <a:r>
              <a:rPr lang="en-US" sz="1800" dirty="0">
                <a:solidFill>
                  <a:schemeClr val="bg1"/>
                </a:solidFill>
                <a:latin typeface="Helvetica Light"/>
              </a:rPr>
              <a:t>How to Develop a Risk Management System </a:t>
            </a:r>
            <a:r>
              <a:rPr lang="en-US" sz="1800" dirty="0" smtClean="0">
                <a:solidFill>
                  <a:schemeClr val="bg1"/>
                </a:solidFill>
                <a:latin typeface="Helvetica Light"/>
              </a:rPr>
              <a:t/>
            </a:r>
            <a:br>
              <a:rPr lang="en-US" sz="1800" dirty="0" smtClean="0">
                <a:solidFill>
                  <a:schemeClr val="bg1"/>
                </a:solidFill>
                <a:latin typeface="Helvetica Light"/>
              </a:rPr>
            </a:br>
            <a:r>
              <a:rPr lang="en-US" sz="1800" dirty="0" smtClean="0">
                <a:solidFill>
                  <a:schemeClr val="bg1"/>
                </a:solidFill>
                <a:latin typeface="Helvetica Light"/>
              </a:rPr>
              <a:t>in </a:t>
            </a:r>
            <a:r>
              <a:rPr lang="en-US" sz="1800" dirty="0">
                <a:solidFill>
                  <a:schemeClr val="bg1"/>
                </a:solidFill>
                <a:latin typeface="Helvetica Light"/>
              </a:rPr>
              <a:t>Your Library</a:t>
            </a:r>
          </a:p>
        </p:txBody>
      </p:sp>
      <p:sp>
        <p:nvSpPr>
          <p:cNvPr id="6" name="TextBox 5"/>
          <p:cNvSpPr txBox="1"/>
          <p:nvPr/>
        </p:nvSpPr>
        <p:spPr>
          <a:xfrm>
            <a:off x="789926" y="3163448"/>
            <a:ext cx="3487783" cy="1119536"/>
          </a:xfrm>
          <a:prstGeom prst="rect">
            <a:avLst/>
          </a:prstGeom>
          <a:noFill/>
        </p:spPr>
        <p:txBody>
          <a:bodyPr wrap="square" lIns="68579" tIns="34289" rIns="68579" bIns="34289" rtlCol="0">
            <a:spAutoFit/>
          </a:bodyPr>
          <a:lstStyle/>
          <a:p>
            <a:r>
              <a:rPr lang="en-US" sz="1800" dirty="0">
                <a:solidFill>
                  <a:schemeClr val="bg1"/>
                </a:solidFill>
                <a:latin typeface="Helvetica Light"/>
              </a:rPr>
              <a:t>Debra Giles, Avnish Mehta, </a:t>
            </a:r>
            <a:br>
              <a:rPr lang="en-US" sz="1800" dirty="0">
                <a:solidFill>
                  <a:schemeClr val="bg1"/>
                </a:solidFill>
                <a:latin typeface="Helvetica Light"/>
              </a:rPr>
            </a:br>
            <a:r>
              <a:rPr lang="en-US" sz="1800" dirty="0">
                <a:solidFill>
                  <a:schemeClr val="bg1"/>
                </a:solidFill>
                <a:latin typeface="Helvetica Light"/>
              </a:rPr>
              <a:t>and Rob Macaulay</a:t>
            </a:r>
          </a:p>
          <a:p>
            <a:r>
              <a:rPr lang="en-US" sz="1800" dirty="0">
                <a:solidFill>
                  <a:schemeClr val="bg1"/>
                </a:solidFill>
                <a:latin typeface="Helvetica Light"/>
              </a:rPr>
              <a:t>Calgary Public Library Board</a:t>
            </a:r>
          </a:p>
          <a:p>
            <a:endParaRPr lang="en-US" dirty="0">
              <a:solidFill>
                <a:schemeClr val="bg1"/>
              </a:solidFill>
              <a:latin typeface="Helvetica Light"/>
            </a:endParaRPr>
          </a:p>
        </p:txBody>
      </p:sp>
      <p:sp>
        <p:nvSpPr>
          <p:cNvPr id="7" name="TextBox 6"/>
          <p:cNvSpPr txBox="1"/>
          <p:nvPr/>
        </p:nvSpPr>
        <p:spPr>
          <a:xfrm>
            <a:off x="842554" y="4282984"/>
            <a:ext cx="2207623" cy="288539"/>
          </a:xfrm>
          <a:prstGeom prst="rect">
            <a:avLst/>
          </a:prstGeom>
          <a:noFill/>
        </p:spPr>
        <p:txBody>
          <a:bodyPr wrap="square" lIns="68579" tIns="34289" rIns="68579" bIns="34289" rtlCol="0">
            <a:spAutoFit/>
          </a:bodyPr>
          <a:lstStyle/>
          <a:p>
            <a:r>
              <a:rPr lang="en-US" dirty="0">
                <a:solidFill>
                  <a:schemeClr val="bg1"/>
                </a:solidFill>
                <a:latin typeface="Helvetica Light"/>
              </a:rPr>
              <a:t>April 28, 2017</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924" y="1132758"/>
            <a:ext cx="4233022" cy="240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319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39" y="102870"/>
            <a:ext cx="8229600" cy="857250"/>
          </a:xfrm>
        </p:spPr>
        <p:txBody>
          <a:bodyPr/>
          <a:lstStyle/>
          <a:p>
            <a:pPr algn="l"/>
            <a:r>
              <a:rPr lang="en-CA" dirty="0"/>
              <a:t>Risks We Care About</a:t>
            </a:r>
          </a:p>
        </p:txBody>
      </p:sp>
      <p:sp>
        <p:nvSpPr>
          <p:cNvPr id="4" name="Rectangle 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44226417"/>
              </p:ext>
            </p:extLst>
          </p:nvPr>
        </p:nvGraphicFramePr>
        <p:xfrm>
          <a:off x="589788" y="1188973"/>
          <a:ext cx="7964424" cy="2806955"/>
        </p:xfrm>
        <a:graphic>
          <a:graphicData uri="http://schemas.openxmlformats.org/drawingml/2006/table">
            <a:tbl>
              <a:tblPr firstRow="1" bandRow="1">
                <a:tableStyleId>{5C22544A-7EE6-4342-B048-85BDC9FD1C3A}</a:tableStyleId>
              </a:tblPr>
              <a:tblGrid>
                <a:gridCol w="2654808"/>
                <a:gridCol w="2654808"/>
                <a:gridCol w="2654808"/>
              </a:tblGrid>
              <a:tr h="793270">
                <a:tc>
                  <a:txBody>
                    <a:bodyPr/>
                    <a:lstStyle/>
                    <a:p>
                      <a:pPr algn="ctr"/>
                      <a:r>
                        <a:rPr lang="en-US" sz="2400" dirty="0" smtClean="0"/>
                        <a:t>Strategy</a:t>
                      </a:r>
                      <a:r>
                        <a:rPr lang="en-US" sz="2400" baseline="0" dirty="0" smtClean="0"/>
                        <a:t> 1</a:t>
                      </a:r>
                      <a:endParaRPr lang="en-US" sz="2400" dirty="0"/>
                    </a:p>
                  </a:txBody>
                  <a:tcPr marL="205740" marR="205740" marT="34290" marB="34290" anchor="ctr"/>
                </a:tc>
                <a:tc>
                  <a:txBody>
                    <a:bodyPr/>
                    <a:lstStyle/>
                    <a:p>
                      <a:pPr algn="ctr"/>
                      <a:r>
                        <a:rPr lang="en-US" sz="2400" dirty="0" smtClean="0"/>
                        <a:t>Strategy 2</a:t>
                      </a:r>
                      <a:endParaRPr lang="en-US" sz="2400" dirty="0"/>
                    </a:p>
                  </a:txBody>
                  <a:tcPr marL="205740" marR="205740" marT="34290" marB="34290" anchor="ctr"/>
                </a:tc>
                <a:tc>
                  <a:txBody>
                    <a:bodyPr/>
                    <a:lstStyle/>
                    <a:p>
                      <a:pPr algn="ctr"/>
                      <a:r>
                        <a:rPr lang="en-US" sz="2400" dirty="0" smtClean="0"/>
                        <a:t>Strategy 3</a:t>
                      </a:r>
                      <a:endParaRPr lang="en-US" sz="2400" dirty="0"/>
                    </a:p>
                  </a:txBody>
                  <a:tcPr marL="205740" marR="205740" marT="34290" marB="34290" anchor="ctr"/>
                </a:tc>
              </a:tr>
              <a:tr h="2013685">
                <a:tc>
                  <a:txBody>
                    <a:bodyPr/>
                    <a:lstStyle/>
                    <a:p>
                      <a:pPr algn="ctr"/>
                      <a:endParaRPr lang="en-US" sz="2400" dirty="0" smtClean="0"/>
                    </a:p>
                    <a:p>
                      <a:pPr algn="ctr"/>
                      <a:r>
                        <a:rPr lang="en-US" sz="2400" dirty="0" smtClean="0"/>
                        <a:t>Strengthen Neighbourhoods in a Growing City</a:t>
                      </a:r>
                      <a:endParaRPr lang="en-US" sz="2400" dirty="0"/>
                    </a:p>
                  </a:txBody>
                  <a:tcPr marL="205740" marR="205740" marT="34290" marB="34290"/>
                </a:tc>
                <a:tc>
                  <a:txBody>
                    <a:bodyPr/>
                    <a:lstStyle/>
                    <a:p>
                      <a:pPr algn="ctr"/>
                      <a:endParaRPr lang="en-US" sz="2400" dirty="0" smtClean="0"/>
                    </a:p>
                    <a:p>
                      <a:pPr algn="ctr"/>
                      <a:r>
                        <a:rPr lang="en-US" sz="2400" dirty="0" smtClean="0"/>
                        <a:t>Bring the Library into More People’s Lives</a:t>
                      </a:r>
                      <a:endParaRPr lang="en-US" sz="2400" dirty="0"/>
                    </a:p>
                  </a:txBody>
                  <a:tcPr marL="205740" marR="205740" marT="34290" marB="34290"/>
                </a:tc>
                <a:tc>
                  <a:txBody>
                    <a:bodyPr/>
                    <a:lstStyle/>
                    <a:p>
                      <a:pPr algn="ctr"/>
                      <a:endParaRPr lang="en-US" sz="2400" dirty="0" smtClean="0"/>
                    </a:p>
                    <a:p>
                      <a:pPr algn="ctr"/>
                      <a:r>
                        <a:rPr lang="en-US" sz="2400" dirty="0" smtClean="0"/>
                        <a:t>Focus on Services That Make a Difference</a:t>
                      </a:r>
                      <a:endParaRPr lang="en-US" sz="2400" dirty="0"/>
                    </a:p>
                  </a:txBody>
                  <a:tcPr marL="205740" marR="205740" marT="34290" marB="34290"/>
                </a:tc>
              </a:tr>
            </a:tbl>
          </a:graphicData>
        </a:graphic>
      </p:graphicFrame>
    </p:spTree>
    <p:extLst>
      <p:ext uri="{BB962C8B-B14F-4D97-AF65-F5344CB8AC3E}">
        <p14:creationId xmlns:p14="http://schemas.microsoft.com/office/powerpoint/2010/main" val="3972342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36" y="205741"/>
            <a:ext cx="7886700" cy="994172"/>
          </a:xfrm>
        </p:spPr>
        <p:txBody>
          <a:bodyPr/>
          <a:lstStyle/>
          <a:p>
            <a:pPr algn="l"/>
            <a:r>
              <a:rPr lang="en-CA" dirty="0">
                <a:latin typeface="Helvetica Light"/>
                <a:cs typeface="Helvetica Light"/>
              </a:rPr>
              <a:t>Our Risk Categories</a:t>
            </a:r>
          </a:p>
        </p:txBody>
      </p:sp>
      <p:sp>
        <p:nvSpPr>
          <p:cNvPr id="13" name="Rectangle 12"/>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055875259"/>
              </p:ext>
            </p:extLst>
          </p:nvPr>
        </p:nvGraphicFramePr>
        <p:xfrm>
          <a:off x="2537079" y="1268896"/>
          <a:ext cx="3936873" cy="3385398"/>
        </p:xfrm>
        <a:graphic>
          <a:graphicData uri="http://schemas.openxmlformats.org/drawingml/2006/table">
            <a:tbl>
              <a:tblPr bandRow="1">
                <a:tableStyleId>{5C22544A-7EE6-4342-B048-85BDC9FD1C3A}</a:tableStyleId>
              </a:tblPr>
              <a:tblGrid>
                <a:gridCol w="3936873"/>
              </a:tblGrid>
              <a:tr h="564233">
                <a:tc>
                  <a:txBody>
                    <a:bodyPr/>
                    <a:lstStyle/>
                    <a:p>
                      <a:pPr marL="571500" marR="0" indent="-571500">
                        <a:lnSpc>
                          <a:spcPct val="115000"/>
                        </a:lnSpc>
                        <a:spcBef>
                          <a:spcPts val="0"/>
                        </a:spcBef>
                        <a:spcAft>
                          <a:spcPts val="0"/>
                        </a:spcAft>
                        <a:buFont typeface="Arial" pitchFamily="34" charset="0"/>
                        <a:buChar char="•"/>
                      </a:pPr>
                      <a:r>
                        <a:rPr lang="en-US" sz="2700" b="0" dirty="0">
                          <a:effectLst/>
                        </a:rPr>
                        <a:t>Strategy</a:t>
                      </a:r>
                      <a:endParaRPr lang="en-US" sz="2700" b="0" dirty="0">
                        <a:effectLst/>
                        <a:latin typeface="Calibri"/>
                        <a:ea typeface="Calibri"/>
                        <a:cs typeface="Times New Roman"/>
                      </a:endParaRPr>
                    </a:p>
                  </a:txBody>
                  <a:tcPr marL="205740" marR="20574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64233">
                <a:tc>
                  <a:txBody>
                    <a:bodyPr/>
                    <a:lstStyle/>
                    <a:p>
                      <a:pPr marL="571500" marR="0" indent="-571500">
                        <a:lnSpc>
                          <a:spcPct val="115000"/>
                        </a:lnSpc>
                        <a:spcBef>
                          <a:spcPts val="0"/>
                        </a:spcBef>
                        <a:spcAft>
                          <a:spcPts val="0"/>
                        </a:spcAft>
                        <a:buFont typeface="Arial" pitchFamily="34" charset="0"/>
                        <a:buChar char="•"/>
                      </a:pPr>
                      <a:r>
                        <a:rPr lang="en-US" sz="2700" b="0" dirty="0">
                          <a:effectLst/>
                        </a:rPr>
                        <a:t>Finance</a:t>
                      </a:r>
                      <a:endParaRPr lang="en-US" sz="2700" b="0" dirty="0">
                        <a:effectLst/>
                        <a:latin typeface="Calibri"/>
                        <a:ea typeface="Calibri"/>
                        <a:cs typeface="Times New Roman"/>
                      </a:endParaRPr>
                    </a:p>
                  </a:txBody>
                  <a:tcPr marL="205740" marR="20574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64233">
                <a:tc>
                  <a:txBody>
                    <a:bodyPr/>
                    <a:lstStyle/>
                    <a:p>
                      <a:pPr marL="571500" marR="0" indent="-571500">
                        <a:lnSpc>
                          <a:spcPct val="115000"/>
                        </a:lnSpc>
                        <a:spcBef>
                          <a:spcPts val="0"/>
                        </a:spcBef>
                        <a:spcAft>
                          <a:spcPts val="0"/>
                        </a:spcAft>
                        <a:buFont typeface="Arial" pitchFamily="34" charset="0"/>
                        <a:buChar char="•"/>
                      </a:pPr>
                      <a:r>
                        <a:rPr lang="en-US" sz="2700" b="0" dirty="0">
                          <a:effectLst/>
                        </a:rPr>
                        <a:t>People</a:t>
                      </a:r>
                      <a:endParaRPr lang="en-US" sz="2700" b="0" dirty="0">
                        <a:effectLst/>
                        <a:latin typeface="Calibri"/>
                        <a:ea typeface="Calibri"/>
                        <a:cs typeface="Times New Roman"/>
                      </a:endParaRPr>
                    </a:p>
                  </a:txBody>
                  <a:tcPr marL="205740" marR="20574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64233">
                <a:tc>
                  <a:txBody>
                    <a:bodyPr/>
                    <a:lstStyle/>
                    <a:p>
                      <a:pPr marL="571500" marR="0" indent="-571500">
                        <a:lnSpc>
                          <a:spcPct val="115000"/>
                        </a:lnSpc>
                        <a:spcBef>
                          <a:spcPts val="0"/>
                        </a:spcBef>
                        <a:spcAft>
                          <a:spcPts val="0"/>
                        </a:spcAft>
                        <a:buFont typeface="Arial" pitchFamily="34" charset="0"/>
                        <a:buChar char="•"/>
                      </a:pPr>
                      <a:r>
                        <a:rPr lang="en-US" sz="2700" b="0" dirty="0">
                          <a:effectLst/>
                        </a:rPr>
                        <a:t>Operations</a:t>
                      </a:r>
                      <a:endParaRPr lang="en-US" sz="2700" b="0" dirty="0">
                        <a:effectLst/>
                        <a:latin typeface="Calibri"/>
                        <a:ea typeface="Calibri"/>
                        <a:cs typeface="Times New Roman"/>
                      </a:endParaRPr>
                    </a:p>
                  </a:txBody>
                  <a:tcPr marL="205740" marR="20574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64233">
                <a:tc>
                  <a:txBody>
                    <a:bodyPr/>
                    <a:lstStyle/>
                    <a:p>
                      <a:pPr marL="571500" marR="0" indent="-571500">
                        <a:lnSpc>
                          <a:spcPct val="115000"/>
                        </a:lnSpc>
                        <a:spcBef>
                          <a:spcPts val="0"/>
                        </a:spcBef>
                        <a:spcAft>
                          <a:spcPts val="0"/>
                        </a:spcAft>
                        <a:buFont typeface="Arial" pitchFamily="34" charset="0"/>
                        <a:buChar char="•"/>
                      </a:pPr>
                      <a:r>
                        <a:rPr lang="en-US" sz="2700" b="0" dirty="0">
                          <a:effectLst/>
                        </a:rPr>
                        <a:t>New Central Library</a:t>
                      </a:r>
                      <a:endParaRPr lang="en-US" sz="2700" b="0" dirty="0">
                        <a:effectLst/>
                        <a:latin typeface="Calibri"/>
                        <a:ea typeface="Calibri"/>
                        <a:cs typeface="Times New Roman"/>
                      </a:endParaRPr>
                    </a:p>
                  </a:txBody>
                  <a:tcPr marL="205740" marR="20574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64233">
                <a:tc>
                  <a:txBody>
                    <a:bodyPr/>
                    <a:lstStyle/>
                    <a:p>
                      <a:pPr marL="571500" marR="0" indent="-571500">
                        <a:lnSpc>
                          <a:spcPct val="115000"/>
                        </a:lnSpc>
                        <a:spcBef>
                          <a:spcPts val="0"/>
                        </a:spcBef>
                        <a:spcAft>
                          <a:spcPts val="0"/>
                        </a:spcAft>
                        <a:buFont typeface="Arial" pitchFamily="34" charset="0"/>
                        <a:buChar char="•"/>
                      </a:pPr>
                      <a:r>
                        <a:rPr lang="en-US" sz="2700" b="0" dirty="0">
                          <a:effectLst/>
                        </a:rPr>
                        <a:t>Security</a:t>
                      </a:r>
                      <a:endParaRPr lang="en-US" sz="2700" b="0" dirty="0">
                        <a:effectLst/>
                        <a:latin typeface="Calibri"/>
                        <a:ea typeface="Calibri"/>
                        <a:cs typeface="Times New Roman"/>
                      </a:endParaRPr>
                    </a:p>
                  </a:txBody>
                  <a:tcPr marL="205740" marR="20574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4134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00" y="306806"/>
            <a:ext cx="8753655" cy="557588"/>
          </a:xfrm>
        </p:spPr>
        <p:txBody>
          <a:bodyPr>
            <a:noAutofit/>
          </a:bodyPr>
          <a:lstStyle/>
          <a:p>
            <a:pPr algn="l"/>
            <a:r>
              <a:rPr lang="en-CA" sz="2700" dirty="0">
                <a:latin typeface="Helvetica Light"/>
                <a:cs typeface="Helvetica Light"/>
              </a:rPr>
              <a:t>Risk Matrix </a:t>
            </a:r>
            <a:endParaRPr lang="en-CA" sz="1500" dirty="0">
              <a:latin typeface="Helvetica Light"/>
              <a:cs typeface="Helvetica Light"/>
            </a:endParaRP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3" name="TextBox 2"/>
          <p:cNvSpPr txBox="1"/>
          <p:nvPr/>
        </p:nvSpPr>
        <p:spPr>
          <a:xfrm>
            <a:off x="321469" y="939649"/>
            <a:ext cx="2986088" cy="392415"/>
          </a:xfrm>
          <a:prstGeom prst="rect">
            <a:avLst/>
          </a:prstGeom>
          <a:noFill/>
        </p:spPr>
        <p:txBody>
          <a:bodyPr wrap="square" lIns="68580" tIns="34290" rIns="68580" bIns="34290" rtlCol="0">
            <a:spAutoFit/>
          </a:bodyPr>
          <a:lstStyle/>
          <a:p>
            <a:r>
              <a:rPr lang="en-US" sz="2100" i="1" dirty="0"/>
              <a:t>Strategy</a:t>
            </a:r>
          </a:p>
        </p:txBody>
      </p:sp>
      <p:sp>
        <p:nvSpPr>
          <p:cNvPr id="4" name="TextBox 3"/>
          <p:cNvSpPr txBox="1"/>
          <p:nvPr/>
        </p:nvSpPr>
        <p:spPr>
          <a:xfrm>
            <a:off x="4619066" y="4750593"/>
            <a:ext cx="4405172" cy="238527"/>
          </a:xfrm>
          <a:prstGeom prst="rect">
            <a:avLst/>
          </a:prstGeom>
          <a:noFill/>
        </p:spPr>
        <p:txBody>
          <a:bodyPr wrap="square" lIns="68580" tIns="34290" rIns="68580" bIns="34290" rtlCol="0">
            <a:spAutoFit/>
          </a:bodyPr>
          <a:lstStyle/>
          <a:p>
            <a:r>
              <a:rPr lang="en-CA" sz="1100" dirty="0">
                <a:latin typeface="Helvetica Light"/>
                <a:cs typeface="Helvetica Light"/>
              </a:rPr>
              <a:t>(posted on conference website and copies available at the door)</a:t>
            </a:r>
            <a:endParaRPr lang="en-US" sz="11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433418"/>
            <a:ext cx="8629650" cy="239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324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205740"/>
            <a:ext cx="8753655" cy="487204"/>
          </a:xfrm>
        </p:spPr>
        <p:txBody>
          <a:bodyPr>
            <a:noAutofit/>
          </a:bodyPr>
          <a:lstStyle/>
          <a:p>
            <a:pPr algn="l"/>
            <a:r>
              <a:rPr lang="en-CA" sz="2700" dirty="0">
                <a:latin typeface="Helvetica Light"/>
                <a:cs typeface="Helvetica Light"/>
              </a:rPr>
              <a:t>Risk Matrix </a:t>
            </a:r>
            <a:endParaRPr lang="en-CA" sz="1500" dirty="0">
              <a:latin typeface="Helvetica Light"/>
              <a:cs typeface="Helvetica Light"/>
            </a:endParaRP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7" name="TextBox 6"/>
          <p:cNvSpPr txBox="1"/>
          <p:nvPr/>
        </p:nvSpPr>
        <p:spPr>
          <a:xfrm>
            <a:off x="4363572" y="4821844"/>
            <a:ext cx="4458960" cy="238527"/>
          </a:xfrm>
          <a:prstGeom prst="rect">
            <a:avLst/>
          </a:prstGeom>
          <a:noFill/>
        </p:spPr>
        <p:txBody>
          <a:bodyPr wrap="square" lIns="68580" tIns="34290" rIns="68580" bIns="34290" rtlCol="0">
            <a:spAutoFit/>
          </a:bodyPr>
          <a:lstStyle/>
          <a:p>
            <a:r>
              <a:rPr lang="en-CA" sz="1100" dirty="0">
                <a:latin typeface="Helvetica Light"/>
                <a:cs typeface="Helvetica Light"/>
              </a:rPr>
              <a:t>(posted on conference website and copies available at the door)</a:t>
            </a:r>
            <a:endParaRPr lang="en-US" sz="1100" dirty="0"/>
          </a:p>
        </p:txBody>
      </p:sp>
      <p:sp>
        <p:nvSpPr>
          <p:cNvPr id="9" name="TextBox 8"/>
          <p:cNvSpPr txBox="1"/>
          <p:nvPr/>
        </p:nvSpPr>
        <p:spPr>
          <a:xfrm>
            <a:off x="321469" y="629302"/>
            <a:ext cx="2986088" cy="392415"/>
          </a:xfrm>
          <a:prstGeom prst="rect">
            <a:avLst/>
          </a:prstGeom>
          <a:noFill/>
        </p:spPr>
        <p:txBody>
          <a:bodyPr wrap="square" lIns="68580" tIns="34290" rIns="68580" bIns="34290" rtlCol="0">
            <a:spAutoFit/>
          </a:bodyPr>
          <a:lstStyle/>
          <a:p>
            <a:r>
              <a:rPr lang="en-US" sz="2100" i="1" dirty="0"/>
              <a:t>Finance</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88" y="1021717"/>
            <a:ext cx="7910350" cy="380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909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2" y="205740"/>
            <a:ext cx="8753655" cy="423562"/>
          </a:xfrm>
        </p:spPr>
        <p:txBody>
          <a:bodyPr>
            <a:noAutofit/>
          </a:bodyPr>
          <a:lstStyle/>
          <a:p>
            <a:pPr algn="l"/>
            <a:r>
              <a:rPr lang="en-CA" sz="2700" dirty="0">
                <a:latin typeface="Helvetica Light"/>
                <a:cs typeface="Helvetica Light"/>
              </a:rPr>
              <a:t>Risk Matrix </a:t>
            </a:r>
            <a:endParaRPr lang="en-CA" sz="1500" dirty="0">
              <a:latin typeface="Helvetica Light"/>
              <a:cs typeface="Helvetica Light"/>
            </a:endParaRP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6" name="TextBox 5"/>
          <p:cNvSpPr txBox="1"/>
          <p:nvPr/>
        </p:nvSpPr>
        <p:spPr>
          <a:xfrm>
            <a:off x="4444254" y="4750594"/>
            <a:ext cx="4378278" cy="238527"/>
          </a:xfrm>
          <a:prstGeom prst="rect">
            <a:avLst/>
          </a:prstGeom>
          <a:noFill/>
        </p:spPr>
        <p:txBody>
          <a:bodyPr wrap="square" lIns="68580" tIns="34290" rIns="68580" bIns="34290" rtlCol="0">
            <a:spAutoFit/>
          </a:bodyPr>
          <a:lstStyle/>
          <a:p>
            <a:r>
              <a:rPr lang="en-CA" sz="1100" dirty="0">
                <a:latin typeface="Helvetica Light"/>
                <a:cs typeface="Helvetica Light"/>
              </a:rPr>
              <a:t>(posted on conference website and copies available at the door)</a:t>
            </a:r>
            <a:endParaRPr lang="en-US" sz="1100" dirty="0"/>
          </a:p>
        </p:txBody>
      </p:sp>
      <p:sp>
        <p:nvSpPr>
          <p:cNvPr id="7" name="TextBox 6"/>
          <p:cNvSpPr txBox="1"/>
          <p:nvPr/>
        </p:nvSpPr>
        <p:spPr>
          <a:xfrm>
            <a:off x="321469" y="629301"/>
            <a:ext cx="2986088" cy="392415"/>
          </a:xfrm>
          <a:prstGeom prst="rect">
            <a:avLst/>
          </a:prstGeom>
          <a:noFill/>
        </p:spPr>
        <p:txBody>
          <a:bodyPr wrap="square" lIns="68580" tIns="34290" rIns="68580" bIns="34290" rtlCol="0">
            <a:spAutoFit/>
          </a:bodyPr>
          <a:lstStyle/>
          <a:p>
            <a:r>
              <a:rPr lang="en-US" sz="2100" i="1" dirty="0"/>
              <a:t>People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72" y="1021716"/>
            <a:ext cx="8311456" cy="36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710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73" y="205740"/>
            <a:ext cx="8753655" cy="515779"/>
          </a:xfrm>
        </p:spPr>
        <p:txBody>
          <a:bodyPr>
            <a:noAutofit/>
          </a:bodyPr>
          <a:lstStyle/>
          <a:p>
            <a:pPr algn="l"/>
            <a:r>
              <a:rPr lang="en-CA" sz="2700" dirty="0">
                <a:latin typeface="Helvetica Light"/>
                <a:cs typeface="Helvetica Light"/>
              </a:rPr>
              <a:t>Risk Matrix </a:t>
            </a:r>
            <a:endParaRPr lang="en-CA" sz="1500" dirty="0">
              <a:latin typeface="Helvetica Light"/>
              <a:cs typeface="Helvetica Light"/>
            </a:endParaRP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5" name="TextBox 4"/>
          <p:cNvSpPr txBox="1"/>
          <p:nvPr/>
        </p:nvSpPr>
        <p:spPr>
          <a:xfrm>
            <a:off x="4323230" y="4750594"/>
            <a:ext cx="4499302" cy="238527"/>
          </a:xfrm>
          <a:prstGeom prst="rect">
            <a:avLst/>
          </a:prstGeom>
          <a:noFill/>
        </p:spPr>
        <p:txBody>
          <a:bodyPr wrap="square" lIns="68580" tIns="34290" rIns="68580" bIns="34290" rtlCol="0">
            <a:spAutoFit/>
          </a:bodyPr>
          <a:lstStyle/>
          <a:p>
            <a:r>
              <a:rPr lang="en-CA" sz="1100" dirty="0">
                <a:latin typeface="Helvetica Light"/>
                <a:cs typeface="Helvetica Light"/>
              </a:rPr>
              <a:t>(posted on conference website and copies available at the door)</a:t>
            </a:r>
            <a:endParaRPr lang="en-US" sz="1100" dirty="0"/>
          </a:p>
        </p:txBody>
      </p:sp>
      <p:sp>
        <p:nvSpPr>
          <p:cNvPr id="6" name="TextBox 5"/>
          <p:cNvSpPr txBox="1"/>
          <p:nvPr/>
        </p:nvSpPr>
        <p:spPr>
          <a:xfrm>
            <a:off x="321469" y="707883"/>
            <a:ext cx="2986088" cy="392415"/>
          </a:xfrm>
          <a:prstGeom prst="rect">
            <a:avLst/>
          </a:prstGeom>
          <a:noFill/>
        </p:spPr>
        <p:txBody>
          <a:bodyPr wrap="square" lIns="68580" tIns="34290" rIns="68580" bIns="34290" rtlCol="0">
            <a:spAutoFit/>
          </a:bodyPr>
          <a:lstStyle/>
          <a:p>
            <a:r>
              <a:rPr lang="en-US" sz="2100" i="1" dirty="0"/>
              <a:t>Operations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02" y="1214598"/>
            <a:ext cx="8661797" cy="336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242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205740"/>
            <a:ext cx="8753655" cy="502143"/>
          </a:xfrm>
        </p:spPr>
        <p:txBody>
          <a:bodyPr>
            <a:noAutofit/>
          </a:bodyPr>
          <a:lstStyle/>
          <a:p>
            <a:pPr algn="l"/>
            <a:r>
              <a:rPr lang="en-CA" sz="2700" dirty="0">
                <a:latin typeface="Helvetica Light"/>
                <a:cs typeface="Helvetica Light"/>
              </a:rPr>
              <a:t>Risk Matrix </a:t>
            </a:r>
            <a:endParaRPr lang="en-CA" sz="1500" dirty="0">
              <a:latin typeface="Helvetica Light"/>
              <a:cs typeface="Helvetica Light"/>
            </a:endParaRP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6" name="TextBox 5"/>
          <p:cNvSpPr txBox="1"/>
          <p:nvPr/>
        </p:nvSpPr>
        <p:spPr>
          <a:xfrm>
            <a:off x="4571999" y="4750594"/>
            <a:ext cx="4250531" cy="238527"/>
          </a:xfrm>
          <a:prstGeom prst="rect">
            <a:avLst/>
          </a:prstGeom>
          <a:noFill/>
        </p:spPr>
        <p:txBody>
          <a:bodyPr wrap="square" lIns="68580" tIns="34290" rIns="68580" bIns="34290" rtlCol="0">
            <a:spAutoFit/>
          </a:bodyPr>
          <a:lstStyle/>
          <a:p>
            <a:r>
              <a:rPr lang="en-CA" sz="1100" dirty="0">
                <a:latin typeface="Helvetica Light"/>
                <a:cs typeface="Helvetica Light"/>
              </a:rPr>
              <a:t>(posted on conference website and copies available at the door)</a:t>
            </a:r>
            <a:endParaRPr lang="en-US" sz="1100" dirty="0"/>
          </a:p>
        </p:txBody>
      </p:sp>
      <p:sp>
        <p:nvSpPr>
          <p:cNvPr id="7" name="TextBox 6"/>
          <p:cNvSpPr txBox="1"/>
          <p:nvPr/>
        </p:nvSpPr>
        <p:spPr>
          <a:xfrm>
            <a:off x="321469" y="643589"/>
            <a:ext cx="3771900" cy="392415"/>
          </a:xfrm>
          <a:prstGeom prst="rect">
            <a:avLst/>
          </a:prstGeom>
          <a:noFill/>
        </p:spPr>
        <p:txBody>
          <a:bodyPr wrap="square" lIns="68580" tIns="34290" rIns="68580" bIns="34290" rtlCol="0">
            <a:spAutoFit/>
          </a:bodyPr>
          <a:lstStyle/>
          <a:p>
            <a:r>
              <a:rPr lang="en-US" sz="2100" i="1" dirty="0"/>
              <a:t>New Central Library and Security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 y="1100298"/>
            <a:ext cx="7549754" cy="362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502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76" y="194525"/>
            <a:ext cx="7886700" cy="591288"/>
          </a:xfrm>
        </p:spPr>
        <p:txBody>
          <a:bodyPr/>
          <a:lstStyle/>
          <a:p>
            <a:pPr algn="l"/>
            <a:r>
              <a:rPr lang="en-CA" dirty="0">
                <a:latin typeface="Helvetica Light"/>
                <a:cs typeface="Helvetica Light"/>
              </a:rPr>
              <a:t>Risk Measures</a:t>
            </a:r>
          </a:p>
        </p:txBody>
      </p:sp>
      <p:sp>
        <p:nvSpPr>
          <p:cNvPr id="3" name="Content Placeholder 2"/>
          <p:cNvSpPr>
            <a:spLocks noGrp="1"/>
          </p:cNvSpPr>
          <p:nvPr>
            <p:ph idx="1"/>
          </p:nvPr>
        </p:nvSpPr>
        <p:spPr>
          <a:xfrm>
            <a:off x="296440" y="3677877"/>
            <a:ext cx="8033657" cy="1465623"/>
          </a:xfrm>
        </p:spPr>
        <p:txBody>
          <a:bodyPr>
            <a:normAutofit fontScale="92500" lnSpcReduction="20000"/>
          </a:bodyPr>
          <a:lstStyle/>
          <a:p>
            <a:pPr>
              <a:buFont typeface="Wingdings" charset="2"/>
              <a:buChar char="§"/>
            </a:pPr>
            <a:r>
              <a:rPr lang="en-CA" sz="2100" dirty="0">
                <a:latin typeface="Helvetica Light"/>
                <a:cs typeface="Helvetica Light"/>
              </a:rPr>
              <a:t>5 levels of risk per measure</a:t>
            </a:r>
          </a:p>
          <a:p>
            <a:pPr marL="903662" lvl="1">
              <a:spcBef>
                <a:spcPts val="450"/>
              </a:spcBef>
              <a:spcAft>
                <a:spcPts val="900"/>
              </a:spcAft>
              <a:buFont typeface="Wingdings" charset="2"/>
              <a:buChar char="§"/>
            </a:pPr>
            <a:r>
              <a:rPr lang="en-CA" sz="1800" dirty="0">
                <a:latin typeface="Helvetica Light"/>
                <a:cs typeface="Helvetica Light"/>
              </a:rPr>
              <a:t>From Insignificant to Catastrophic</a:t>
            </a:r>
          </a:p>
          <a:p>
            <a:pPr>
              <a:buFont typeface="Wingdings" charset="2"/>
              <a:buChar char="§"/>
            </a:pPr>
            <a:r>
              <a:rPr lang="en-CA" sz="2100" dirty="0">
                <a:latin typeface="Helvetica Light"/>
                <a:cs typeface="Helvetica Light"/>
              </a:rPr>
              <a:t>Each level of risk carries an implied response</a:t>
            </a:r>
          </a:p>
          <a:p>
            <a:pPr marL="903662" lvl="1">
              <a:spcBef>
                <a:spcPts val="450"/>
              </a:spcBef>
              <a:spcAft>
                <a:spcPts val="900"/>
              </a:spcAft>
              <a:buFont typeface="Wingdings" charset="2"/>
              <a:buChar char="§"/>
            </a:pPr>
            <a:r>
              <a:rPr lang="en-CA" sz="1800" dirty="0">
                <a:latin typeface="Helvetica Light"/>
                <a:cs typeface="Helvetica Light"/>
              </a:rPr>
              <a:t>From None Required to Change to Strategic Plan</a:t>
            </a:r>
          </a:p>
          <a:p>
            <a:pPr marL="0" indent="0">
              <a:buNone/>
            </a:pPr>
            <a:endParaRPr lang="en-CA" sz="1800" dirty="0">
              <a:latin typeface="Helvetica Light"/>
              <a:cs typeface="Helvetica Light"/>
            </a:endParaRPr>
          </a:p>
          <a:p>
            <a:pPr>
              <a:buFont typeface="Wingdings" charset="2"/>
              <a:buChar char="§"/>
            </a:pPr>
            <a:endParaRPr lang="en-CA" sz="1800" dirty="0">
              <a:latin typeface="Helvetica Light"/>
              <a:cs typeface="Helvetica Light"/>
            </a:endParaRPr>
          </a:p>
          <a:p>
            <a:pPr>
              <a:buFont typeface="Wingdings" charset="2"/>
              <a:buChar char="§"/>
            </a:pPr>
            <a:endParaRPr lang="en-CA" sz="1800" dirty="0">
              <a:latin typeface="Helvetica Light"/>
              <a:cs typeface="Helvetica Light"/>
            </a:endParaRPr>
          </a:p>
          <a:p>
            <a:pPr>
              <a:buFont typeface="Wingdings" charset="2"/>
              <a:buChar char="§"/>
            </a:pPr>
            <a:endParaRPr lang="en-CA" sz="1800" dirty="0">
              <a:latin typeface="Helvetica Light"/>
              <a:cs typeface="Helvetica Light"/>
            </a:endParaRPr>
          </a:p>
          <a:p>
            <a:pPr>
              <a:buFont typeface="Wingdings" charset="2"/>
              <a:buChar char="§"/>
            </a:pPr>
            <a:endParaRPr lang="en-CA" sz="1800" dirty="0">
              <a:latin typeface="Helvetica Light"/>
              <a:cs typeface="Helvetica Light"/>
            </a:endParaRPr>
          </a:p>
          <a:p>
            <a:pPr>
              <a:buFont typeface="Wingdings" charset="2"/>
              <a:buChar char="§"/>
            </a:pPr>
            <a:endParaRPr lang="en-CA" sz="1800" dirty="0">
              <a:latin typeface="Helvetica Light"/>
              <a:cs typeface="Helvetica Light"/>
            </a:endParaRPr>
          </a:p>
          <a:p>
            <a:pPr>
              <a:buFont typeface="Wingdings" charset="2"/>
              <a:buChar char="§"/>
            </a:pPr>
            <a:endParaRPr lang="en-CA" sz="1800" dirty="0">
              <a:latin typeface="Helvetica Light"/>
              <a:cs typeface="Helvetica Light"/>
            </a:endParaRPr>
          </a:p>
        </p:txBody>
      </p:sp>
      <p:sp>
        <p:nvSpPr>
          <p:cNvPr id="11" name="Rectangle 10"/>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4" name="TextBox 3"/>
          <p:cNvSpPr txBox="1"/>
          <p:nvPr/>
        </p:nvSpPr>
        <p:spPr>
          <a:xfrm>
            <a:off x="296440" y="770596"/>
            <a:ext cx="8422531" cy="671979"/>
          </a:xfrm>
          <a:prstGeom prst="rect">
            <a:avLst/>
          </a:prstGeom>
          <a:noFill/>
        </p:spPr>
        <p:txBody>
          <a:bodyPr wrap="square" lIns="68579" tIns="34289" rIns="68579" bIns="34289" rtlCol="0">
            <a:spAutoFit/>
          </a:bodyPr>
          <a:lstStyle/>
          <a:p>
            <a:pPr marL="257168" indent="-257168" defTabSz="342892">
              <a:spcAft>
                <a:spcPts val="450"/>
              </a:spcAft>
              <a:buFont typeface="Wingdings" charset="2"/>
              <a:buChar char="§"/>
            </a:pPr>
            <a:r>
              <a:rPr lang="en-CA" sz="2100" dirty="0">
                <a:latin typeface="Helvetica Light"/>
                <a:cs typeface="Helvetica Light"/>
              </a:rPr>
              <a:t>2 to 4 measures per risk category</a:t>
            </a:r>
          </a:p>
          <a:p>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191371"/>
            <a:ext cx="8629650" cy="239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492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747610"/>
          </a:xfrm>
        </p:spPr>
        <p:txBody>
          <a:bodyPr>
            <a:normAutofit/>
          </a:bodyPr>
          <a:lstStyle/>
          <a:p>
            <a:pPr algn="l"/>
            <a:r>
              <a:rPr lang="en-CA" dirty="0">
                <a:latin typeface="Helvetica Light"/>
                <a:cs typeface="Helvetica Light"/>
              </a:rPr>
              <a:t>Risk Measures</a:t>
            </a:r>
          </a:p>
        </p:txBody>
      </p:sp>
      <p:sp>
        <p:nvSpPr>
          <p:cNvPr id="3" name="Content Placeholder 2"/>
          <p:cNvSpPr>
            <a:spLocks noGrp="1"/>
          </p:cNvSpPr>
          <p:nvPr>
            <p:ph idx="1"/>
          </p:nvPr>
        </p:nvSpPr>
        <p:spPr>
          <a:xfrm>
            <a:off x="457200" y="973184"/>
            <a:ext cx="8229600" cy="3827417"/>
          </a:xfrm>
        </p:spPr>
        <p:txBody>
          <a:bodyPr>
            <a:normAutofit/>
          </a:bodyPr>
          <a:lstStyle/>
          <a:p>
            <a:pPr>
              <a:buFont typeface="Wingdings" charset="2"/>
              <a:buChar char="§"/>
            </a:pPr>
            <a:r>
              <a:rPr lang="en-CA" sz="2100" dirty="0">
                <a:latin typeface="Helvetica Light"/>
                <a:cs typeface="Helvetica Light"/>
              </a:rPr>
              <a:t>Good risk measure:</a:t>
            </a:r>
          </a:p>
          <a:p>
            <a:pPr lvl="1">
              <a:buFont typeface="Wingdings" charset="2"/>
              <a:buChar char="§"/>
            </a:pPr>
            <a:r>
              <a:rPr lang="en-CA" sz="1500" dirty="0">
                <a:latin typeface="Helvetica Light"/>
                <a:cs typeface="Helvetica Light"/>
              </a:rPr>
              <a:t>Active members/capita</a:t>
            </a:r>
          </a:p>
          <a:p>
            <a:pPr lvl="2">
              <a:buFont typeface="Wingdings" charset="2"/>
              <a:buChar char="§"/>
            </a:pPr>
            <a:r>
              <a:rPr lang="en-CA" sz="1200" dirty="0">
                <a:latin typeface="Helvetica Light"/>
                <a:cs typeface="Helvetica Light"/>
              </a:rPr>
              <a:t>Captures our goals of increasing membership, retention, and keeping up with the growth of the city</a:t>
            </a:r>
          </a:p>
          <a:p>
            <a:pPr marL="685783" lvl="2" indent="0">
              <a:buNone/>
            </a:pPr>
            <a:endParaRPr lang="en-CA" sz="900" dirty="0">
              <a:latin typeface="Helvetica Light"/>
              <a:cs typeface="Helvetica Light"/>
            </a:endParaRPr>
          </a:p>
          <a:p>
            <a:pPr>
              <a:buFont typeface="Wingdings" charset="2"/>
              <a:buChar char="§"/>
            </a:pPr>
            <a:r>
              <a:rPr lang="en-CA" sz="2100" dirty="0">
                <a:latin typeface="Helvetica Light"/>
                <a:cs typeface="Helvetica Light"/>
              </a:rPr>
              <a:t>Okay risk measure</a:t>
            </a:r>
          </a:p>
          <a:p>
            <a:pPr lvl="1">
              <a:buFont typeface="Wingdings" charset="2"/>
              <a:buChar char="§"/>
            </a:pPr>
            <a:r>
              <a:rPr lang="en-CA" sz="1500" dirty="0">
                <a:latin typeface="Helvetica Light"/>
                <a:cs typeface="Helvetica Light"/>
              </a:rPr>
              <a:t>Community partner involvement in programs</a:t>
            </a:r>
          </a:p>
          <a:p>
            <a:pPr lvl="2">
              <a:buFont typeface="Wingdings" charset="2"/>
              <a:buChar char="§"/>
            </a:pPr>
            <a:r>
              <a:rPr lang="en-CA" sz="1200" dirty="0">
                <a:latin typeface="Helvetica Light"/>
                <a:cs typeface="Helvetica Light"/>
              </a:rPr>
              <a:t>Does not capture all partner involvement</a:t>
            </a:r>
          </a:p>
          <a:p>
            <a:pPr lvl="2">
              <a:buFont typeface="Wingdings" charset="2"/>
              <a:buChar char="§"/>
            </a:pPr>
            <a:r>
              <a:rPr lang="en-CA" sz="1200" dirty="0">
                <a:latin typeface="Helvetica Light"/>
                <a:cs typeface="Helvetica Light"/>
              </a:rPr>
              <a:t>More partners may not all be good partners</a:t>
            </a:r>
          </a:p>
          <a:p>
            <a:pPr marL="685783" lvl="2" indent="0">
              <a:buNone/>
            </a:pPr>
            <a:endParaRPr lang="en-CA" sz="900" dirty="0">
              <a:latin typeface="Helvetica Light"/>
              <a:cs typeface="Helvetica Light"/>
            </a:endParaRPr>
          </a:p>
          <a:p>
            <a:pPr>
              <a:buFont typeface="Wingdings" charset="2"/>
              <a:buChar char="§"/>
            </a:pPr>
            <a:r>
              <a:rPr lang="en-CA" sz="2100" dirty="0">
                <a:latin typeface="Helvetica Light"/>
                <a:cs typeface="Helvetica Light"/>
              </a:rPr>
              <a:t>Do not have to be perfect; can be changed</a:t>
            </a:r>
          </a:p>
          <a:p>
            <a:pPr marL="0" indent="0">
              <a:buNone/>
            </a:pPr>
            <a:endParaRPr lang="en-CA" sz="900" dirty="0">
              <a:latin typeface="Helvetica Light"/>
              <a:cs typeface="Helvetica Light"/>
            </a:endParaRPr>
          </a:p>
          <a:p>
            <a:pPr>
              <a:buFont typeface="Wingdings" charset="2"/>
              <a:buChar char="§"/>
            </a:pPr>
            <a:r>
              <a:rPr lang="en-CA" sz="2100" dirty="0">
                <a:latin typeface="Helvetica Light"/>
                <a:cs typeface="Helvetica Light"/>
              </a:rPr>
              <a:t>Actual measures compared to level of risk on a quarterly basis</a:t>
            </a:r>
          </a:p>
          <a:p>
            <a:pPr>
              <a:buFont typeface="Wingdings" charset="2"/>
              <a:buChar char="§"/>
            </a:pPr>
            <a:endParaRPr lang="en-CA" sz="900" dirty="0">
              <a:latin typeface="Helvetica Light"/>
              <a:cs typeface="Helvetica Light"/>
            </a:endParaRPr>
          </a:p>
          <a:p>
            <a:pPr>
              <a:buFont typeface="Wingdings" charset="2"/>
              <a:buChar char="§"/>
            </a:pPr>
            <a:r>
              <a:rPr lang="en-CA" sz="2100" dirty="0">
                <a:latin typeface="Helvetica Light"/>
                <a:cs typeface="Helvetica Light"/>
              </a:rPr>
              <a:t>Response adjusted appropriately</a:t>
            </a:r>
          </a:p>
          <a:p>
            <a:endParaRPr lang="en-CA" dirty="0"/>
          </a:p>
        </p:txBody>
      </p:sp>
      <p:sp>
        <p:nvSpPr>
          <p:cNvPr id="4" name="Rectangle 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Tree>
    <p:extLst>
      <p:ext uri="{BB962C8B-B14F-4D97-AF65-F5344CB8AC3E}">
        <p14:creationId xmlns:p14="http://schemas.microsoft.com/office/powerpoint/2010/main" val="2628516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14" y="205740"/>
            <a:ext cx="7886700" cy="869610"/>
          </a:xfrm>
        </p:spPr>
        <p:txBody>
          <a:bodyPr/>
          <a:lstStyle/>
          <a:p>
            <a:pPr algn="l"/>
            <a:r>
              <a:rPr lang="en-CA" dirty="0">
                <a:latin typeface="Helvetica Light"/>
                <a:cs typeface="Helvetica Light"/>
              </a:rPr>
              <a:t>Reputation Risk</a:t>
            </a:r>
          </a:p>
        </p:txBody>
      </p:sp>
      <p:sp>
        <p:nvSpPr>
          <p:cNvPr id="3" name="Content Placeholder 2"/>
          <p:cNvSpPr>
            <a:spLocks noGrp="1"/>
          </p:cNvSpPr>
          <p:nvPr>
            <p:ph idx="1"/>
          </p:nvPr>
        </p:nvSpPr>
        <p:spPr>
          <a:xfrm>
            <a:off x="359360" y="1085640"/>
            <a:ext cx="4924566" cy="2847703"/>
          </a:xfrm>
        </p:spPr>
        <p:txBody>
          <a:bodyPr>
            <a:normAutofit/>
          </a:bodyPr>
          <a:lstStyle/>
          <a:p>
            <a:pPr>
              <a:buFont typeface="Wingdings" charset="2"/>
              <a:buChar char="§"/>
            </a:pPr>
            <a:r>
              <a:rPr lang="en-CA" sz="1800" dirty="0">
                <a:latin typeface="Helvetica Light"/>
                <a:cs typeface="Helvetica Light"/>
              </a:rPr>
              <a:t>Part of every risk – reflects upon reputation in community </a:t>
            </a:r>
          </a:p>
          <a:p>
            <a:pPr>
              <a:buFont typeface="Wingdings" charset="2"/>
              <a:buChar char="§"/>
            </a:pPr>
            <a:endParaRPr lang="en-CA" sz="600" dirty="0">
              <a:latin typeface="Helvetica Light"/>
              <a:cs typeface="Helvetica Light"/>
            </a:endParaRPr>
          </a:p>
          <a:p>
            <a:pPr>
              <a:buFont typeface="Wingdings" charset="2"/>
              <a:buChar char="§"/>
            </a:pPr>
            <a:r>
              <a:rPr lang="en-CA" sz="1800" dirty="0">
                <a:latin typeface="Helvetica Light"/>
                <a:cs typeface="Helvetica Light"/>
              </a:rPr>
              <a:t>Some are very obvious: risk of misleading through advertising, inappropriate behaviour of senior management</a:t>
            </a:r>
          </a:p>
          <a:p>
            <a:pPr>
              <a:buFont typeface="Wingdings" charset="2"/>
              <a:buChar char="§"/>
            </a:pPr>
            <a:endParaRPr lang="en-CA" sz="600" dirty="0">
              <a:latin typeface="Helvetica Light"/>
              <a:cs typeface="Helvetica Light"/>
            </a:endParaRPr>
          </a:p>
          <a:p>
            <a:pPr>
              <a:buFont typeface="Wingdings" charset="2"/>
              <a:buChar char="§"/>
            </a:pPr>
            <a:r>
              <a:rPr lang="en-CA" sz="1800" dirty="0">
                <a:latin typeface="Helvetica Light"/>
                <a:cs typeface="Helvetica Light"/>
              </a:rPr>
              <a:t>Others not: level of fraud</a:t>
            </a:r>
          </a:p>
          <a:p>
            <a:pPr>
              <a:buFont typeface="Wingdings" charset="2"/>
              <a:buChar char="§"/>
            </a:pPr>
            <a:endParaRPr lang="en-CA" sz="600" dirty="0">
              <a:latin typeface="Helvetica Light"/>
              <a:cs typeface="Helvetica Light"/>
            </a:endParaRPr>
          </a:p>
          <a:p>
            <a:pPr>
              <a:buFont typeface="Wingdings" charset="2"/>
              <a:buChar char="§"/>
            </a:pPr>
            <a:r>
              <a:rPr lang="en-CA" sz="1800" dirty="0">
                <a:latin typeface="Helvetica Light"/>
                <a:cs typeface="Helvetica Light"/>
              </a:rPr>
              <a:t>We included in level of risk measures </a:t>
            </a:r>
          </a:p>
          <a:p>
            <a:pPr marL="0" indent="0">
              <a:buNone/>
            </a:pPr>
            <a:endParaRPr lang="en-CA" sz="1800" dirty="0">
              <a:latin typeface="Helvetica Light"/>
              <a:cs typeface="Helvetica Light"/>
            </a:endParaRPr>
          </a:p>
        </p:txBody>
      </p:sp>
      <p:sp>
        <p:nvSpPr>
          <p:cNvPr id="11" name="Rectangle 10"/>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pic>
        <p:nvPicPr>
          <p:cNvPr id="8" name="Content Placeholder 7" descr="Avnish back ou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894" y="1691641"/>
            <a:ext cx="4245106" cy="3451860"/>
          </a:xfrm>
          <a:prstGeom prst="rect">
            <a:avLst/>
          </a:prstGeom>
        </p:spPr>
      </p:pic>
      <p:sp>
        <p:nvSpPr>
          <p:cNvPr id="9" name="Rectangle 8"/>
          <p:cNvSpPr/>
          <p:nvPr/>
        </p:nvSpPr>
        <p:spPr>
          <a:xfrm>
            <a:off x="7582989" y="2024743"/>
            <a:ext cx="1045030" cy="507830"/>
          </a:xfrm>
          <a:prstGeom prst="rect">
            <a:avLst/>
          </a:prstGeom>
        </p:spPr>
        <p:txBody>
          <a:bodyPr wrap="square" lIns="68579" tIns="34289" rIns="68579" bIns="34289">
            <a:spAutoFit/>
          </a:bodyPr>
          <a:lstStyle/>
          <a:p>
            <a:pPr algn="ctr"/>
            <a:r>
              <a:rPr lang="en-CA" b="1" i="1" dirty="0">
                <a:latin typeface="Helvetica Light"/>
              </a:rPr>
              <a:t>Who </a:t>
            </a:r>
            <a:r>
              <a:rPr lang="en-CA" b="1" i="1" u="sng" dirty="0">
                <a:latin typeface="Helvetica Light"/>
              </a:rPr>
              <a:t>is</a:t>
            </a:r>
            <a:r>
              <a:rPr lang="en-CA" b="1" i="1" dirty="0">
                <a:latin typeface="Helvetica Light"/>
              </a:rPr>
              <a:t> this man?</a:t>
            </a:r>
          </a:p>
        </p:txBody>
      </p:sp>
      <p:sp>
        <p:nvSpPr>
          <p:cNvPr id="10" name="Rectangle 9"/>
          <p:cNvSpPr/>
          <p:nvPr/>
        </p:nvSpPr>
        <p:spPr>
          <a:xfrm>
            <a:off x="3630954" y="4713765"/>
            <a:ext cx="1138771" cy="207747"/>
          </a:xfrm>
          <a:prstGeom prst="rect">
            <a:avLst/>
          </a:prstGeom>
        </p:spPr>
        <p:txBody>
          <a:bodyPr wrap="none" lIns="68579" tIns="34289" rIns="68579" bIns="34289">
            <a:spAutoFit/>
          </a:bodyPr>
          <a:lstStyle/>
          <a:p>
            <a:r>
              <a:rPr lang="en-CA" sz="900" i="1" dirty="0">
                <a:latin typeface="Helvetica Light"/>
              </a:rPr>
              <a:t>NOT reputation risk</a:t>
            </a:r>
          </a:p>
        </p:txBody>
      </p:sp>
    </p:spTree>
    <p:extLst>
      <p:ext uri="{BB962C8B-B14F-4D97-AF65-F5344CB8AC3E}">
        <p14:creationId xmlns:p14="http://schemas.microsoft.com/office/powerpoint/2010/main" val="2161895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184" y="1063016"/>
            <a:ext cx="3452061" cy="1119815"/>
          </a:xfrm>
        </p:spPr>
        <p:txBody>
          <a:bodyPr/>
          <a:lstStyle/>
          <a:p>
            <a:pPr algn="r"/>
            <a:r>
              <a:rPr lang="en-CA" dirty="0">
                <a:solidFill>
                  <a:schemeClr val="bg1"/>
                </a:solidFill>
                <a:latin typeface="Helvetica Light"/>
                <a:cs typeface="Helvetica Light"/>
              </a:rPr>
              <a:t>What will we talk</a:t>
            </a:r>
            <a:br>
              <a:rPr lang="en-CA" dirty="0">
                <a:solidFill>
                  <a:schemeClr val="bg1"/>
                </a:solidFill>
                <a:latin typeface="Helvetica Light"/>
                <a:cs typeface="Helvetica Light"/>
              </a:rPr>
            </a:br>
            <a:r>
              <a:rPr lang="en-CA" dirty="0">
                <a:solidFill>
                  <a:schemeClr val="bg1"/>
                </a:solidFill>
                <a:latin typeface="Helvetica Light"/>
                <a:cs typeface="Helvetica Light"/>
              </a:rPr>
              <a:t>about today</a:t>
            </a:r>
          </a:p>
        </p:txBody>
      </p:sp>
      <p:sp>
        <p:nvSpPr>
          <p:cNvPr id="3" name="Content Placeholder 2"/>
          <p:cNvSpPr>
            <a:spLocks noGrp="1"/>
          </p:cNvSpPr>
          <p:nvPr>
            <p:ph idx="1"/>
          </p:nvPr>
        </p:nvSpPr>
        <p:spPr>
          <a:xfrm>
            <a:off x="4255591" y="397120"/>
            <a:ext cx="4186167" cy="4574931"/>
          </a:xfrm>
        </p:spPr>
        <p:txBody>
          <a:bodyPr>
            <a:noAutofit/>
          </a:bodyPr>
          <a:lstStyle/>
          <a:p>
            <a:pPr>
              <a:buFont typeface="Wingdings" charset="2"/>
              <a:buChar char="§"/>
            </a:pPr>
            <a:r>
              <a:rPr lang="en-CA" sz="1800" dirty="0">
                <a:solidFill>
                  <a:srgbClr val="FFFFFF"/>
                </a:solidFill>
                <a:latin typeface="Helvetica Light"/>
                <a:cs typeface="Helvetica Light"/>
              </a:rPr>
              <a:t> What is risk?</a:t>
            </a:r>
          </a:p>
          <a:p>
            <a:pPr>
              <a:buFont typeface="Wingdings" charset="2"/>
              <a:buChar char="§"/>
            </a:pPr>
            <a:r>
              <a:rPr lang="en-CA" sz="1800" dirty="0">
                <a:solidFill>
                  <a:srgbClr val="FFFFFF"/>
                </a:solidFill>
                <a:latin typeface="Helvetica Light"/>
                <a:cs typeface="Helvetica Light"/>
              </a:rPr>
              <a:t> Why the focus on risk? </a:t>
            </a:r>
          </a:p>
          <a:p>
            <a:pPr>
              <a:buFont typeface="Wingdings" charset="2"/>
              <a:buChar char="§"/>
            </a:pPr>
            <a:r>
              <a:rPr lang="en-CA" sz="1800" dirty="0">
                <a:solidFill>
                  <a:srgbClr val="FFFFFF"/>
                </a:solidFill>
                <a:latin typeface="Helvetica Light"/>
                <a:cs typeface="Helvetica Light"/>
              </a:rPr>
              <a:t> Why we need a risk management    	system? </a:t>
            </a:r>
          </a:p>
          <a:p>
            <a:pPr>
              <a:buFont typeface="Wingdings" charset="2"/>
              <a:buChar char="§"/>
            </a:pPr>
            <a:r>
              <a:rPr lang="en-CA" sz="1800" dirty="0">
                <a:solidFill>
                  <a:srgbClr val="FFFFFF"/>
                </a:solidFill>
                <a:latin typeface="Helvetica Light"/>
                <a:cs typeface="Helvetica Light"/>
              </a:rPr>
              <a:t> What is a risk management system?</a:t>
            </a:r>
          </a:p>
          <a:p>
            <a:pPr>
              <a:buFont typeface="Wingdings" charset="2"/>
              <a:buChar char="§"/>
            </a:pPr>
            <a:r>
              <a:rPr lang="en-CA" sz="1800" dirty="0">
                <a:solidFill>
                  <a:srgbClr val="FFFFFF"/>
                </a:solidFill>
                <a:latin typeface="Helvetica Light"/>
                <a:cs typeface="Helvetica Light"/>
              </a:rPr>
              <a:t>Risk we care about</a:t>
            </a:r>
          </a:p>
          <a:p>
            <a:pPr>
              <a:buFont typeface="Wingdings" charset="2"/>
              <a:buChar char="§"/>
            </a:pPr>
            <a:r>
              <a:rPr lang="en-CA" sz="1800" dirty="0">
                <a:solidFill>
                  <a:srgbClr val="FFFFFF"/>
                </a:solidFill>
                <a:latin typeface="Helvetica Light"/>
                <a:cs typeface="Helvetica Light"/>
              </a:rPr>
              <a:t>Risk reporting</a:t>
            </a:r>
            <a:endParaRPr lang="en-CA" sz="1500" dirty="0">
              <a:solidFill>
                <a:srgbClr val="FFFFFF"/>
              </a:solidFill>
              <a:latin typeface="Helvetica Light"/>
              <a:cs typeface="Helvetica Light"/>
            </a:endParaRPr>
          </a:p>
          <a:p>
            <a:pPr lvl="1">
              <a:buFont typeface="Wingdings" charset="2"/>
              <a:buChar char="§"/>
            </a:pPr>
            <a:r>
              <a:rPr lang="en-CA" sz="1400" dirty="0">
                <a:solidFill>
                  <a:srgbClr val="FFFFFF"/>
                </a:solidFill>
                <a:latin typeface="Helvetica Light"/>
                <a:cs typeface="Helvetica Light"/>
              </a:rPr>
              <a:t>Risk categories</a:t>
            </a:r>
          </a:p>
          <a:p>
            <a:pPr lvl="1">
              <a:buFont typeface="Wingdings" charset="2"/>
              <a:buChar char="§"/>
            </a:pPr>
            <a:r>
              <a:rPr lang="en-CA" sz="1400" dirty="0">
                <a:solidFill>
                  <a:srgbClr val="FFFFFF"/>
                </a:solidFill>
                <a:latin typeface="Helvetica Light"/>
                <a:cs typeface="Helvetica Light"/>
              </a:rPr>
              <a:t>Risk matrix</a:t>
            </a:r>
          </a:p>
          <a:p>
            <a:pPr lvl="1">
              <a:buFont typeface="Wingdings" charset="2"/>
              <a:buChar char="§"/>
            </a:pPr>
            <a:r>
              <a:rPr lang="en-CA" sz="1400" dirty="0">
                <a:solidFill>
                  <a:srgbClr val="FFFFFF"/>
                </a:solidFill>
                <a:latin typeface="Helvetica Light"/>
                <a:cs typeface="Helvetica Light"/>
              </a:rPr>
              <a:t>Risk measures</a:t>
            </a:r>
          </a:p>
          <a:p>
            <a:pPr lvl="1">
              <a:buFont typeface="Wingdings" charset="2"/>
              <a:buChar char="§"/>
            </a:pPr>
            <a:r>
              <a:rPr lang="en-CA" sz="1400" dirty="0">
                <a:solidFill>
                  <a:srgbClr val="FFFFFF"/>
                </a:solidFill>
                <a:latin typeface="Helvetica Light"/>
                <a:cs typeface="Helvetica Light"/>
              </a:rPr>
              <a:t>Reputation risk</a:t>
            </a:r>
          </a:p>
          <a:p>
            <a:pPr lvl="1">
              <a:buFont typeface="Wingdings" charset="2"/>
              <a:buChar char="§"/>
            </a:pPr>
            <a:r>
              <a:rPr lang="en-CA" sz="1400" dirty="0">
                <a:solidFill>
                  <a:srgbClr val="FFFFFF"/>
                </a:solidFill>
                <a:latin typeface="Helvetica Light"/>
                <a:cs typeface="Helvetica Light"/>
              </a:rPr>
              <a:t>Heat map</a:t>
            </a:r>
          </a:p>
          <a:p>
            <a:pPr>
              <a:buFont typeface="Wingdings" charset="2"/>
              <a:buChar char="§"/>
            </a:pPr>
            <a:r>
              <a:rPr lang="en-CA" sz="1800" dirty="0">
                <a:solidFill>
                  <a:srgbClr val="FFFFFF"/>
                </a:solidFill>
                <a:latin typeface="Helvetica Light"/>
                <a:cs typeface="Helvetica Light"/>
              </a:rPr>
              <a:t> Summary</a:t>
            </a:r>
          </a:p>
          <a:p>
            <a:pPr>
              <a:buFont typeface="Wingdings" charset="2"/>
              <a:buChar char="§"/>
            </a:pPr>
            <a:r>
              <a:rPr lang="en-CA" sz="1800" dirty="0">
                <a:solidFill>
                  <a:srgbClr val="FFFFFF"/>
                </a:solidFill>
                <a:latin typeface="Helvetica Light"/>
                <a:cs typeface="Helvetica Light"/>
              </a:rPr>
              <a:t> Q&amp;A</a:t>
            </a:r>
            <a:endParaRPr lang="en-CA" dirty="0">
              <a:solidFill>
                <a:srgbClr val="FFFFFF"/>
              </a:solidFill>
              <a:latin typeface="Helvetica Light"/>
              <a:cs typeface="Helvetica Light"/>
            </a:endParaRPr>
          </a:p>
          <a:p>
            <a:pPr lvl="1">
              <a:buFont typeface="Wingdings" charset="2"/>
              <a:buChar char="§"/>
            </a:pPr>
            <a:endParaRPr lang="en-CA" dirty="0">
              <a:solidFill>
                <a:srgbClr val="FFFFFF"/>
              </a:solidFill>
              <a:latin typeface="Helvetica Light"/>
              <a:cs typeface="Helvetica Light"/>
            </a:endParaRPr>
          </a:p>
          <a:p>
            <a:pPr lvl="1">
              <a:buFont typeface="Wingdings" charset="2"/>
              <a:buChar char="§"/>
            </a:pPr>
            <a:endParaRPr lang="en-CA" dirty="0">
              <a:solidFill>
                <a:srgbClr val="FFFFFF"/>
              </a:solidFill>
              <a:latin typeface="Helvetica Light"/>
              <a:cs typeface="Helvetica Light"/>
            </a:endParaRPr>
          </a:p>
          <a:p>
            <a:pPr>
              <a:buFont typeface="Wingdings" charset="2"/>
              <a:buChar char="§"/>
            </a:pPr>
            <a:endParaRPr lang="en-CA" sz="1800" dirty="0">
              <a:solidFill>
                <a:srgbClr val="FFFFFF"/>
              </a:solidFill>
              <a:latin typeface="Helvetica Light"/>
              <a:cs typeface="Helvetica Light"/>
            </a:endParaRPr>
          </a:p>
        </p:txBody>
      </p:sp>
      <p:sp>
        <p:nvSpPr>
          <p:cNvPr id="4" name="Title 1"/>
          <p:cNvSpPr txBox="1">
            <a:spLocks/>
          </p:cNvSpPr>
          <p:nvPr/>
        </p:nvSpPr>
        <p:spPr>
          <a:xfrm>
            <a:off x="1945709" y="2218950"/>
            <a:ext cx="1624263" cy="1891841"/>
          </a:xfrm>
          <a:prstGeom prst="rect">
            <a:avLst/>
          </a:prstGeom>
        </p:spPr>
        <p:txBody>
          <a:bodyPr vert="horz" lIns="68579" tIns="34289" rIns="68579"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CA" sz="15000" dirty="0">
                <a:solidFill>
                  <a:srgbClr val="FF0000"/>
                </a:solidFill>
                <a:latin typeface="Helvetica Light"/>
                <a:cs typeface="Helvetica Light"/>
              </a:rPr>
              <a:t>?</a:t>
            </a:r>
          </a:p>
        </p:txBody>
      </p:sp>
    </p:spTree>
    <p:extLst>
      <p:ext uri="{BB962C8B-B14F-4D97-AF65-F5344CB8AC3E}">
        <p14:creationId xmlns:p14="http://schemas.microsoft.com/office/powerpoint/2010/main" val="3318179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 y="621232"/>
            <a:ext cx="8692683" cy="447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67797" y="218286"/>
            <a:ext cx="4576203" cy="238527"/>
          </a:xfrm>
          <a:prstGeom prst="rect">
            <a:avLst/>
          </a:prstGeom>
          <a:noFill/>
        </p:spPr>
        <p:txBody>
          <a:bodyPr wrap="square" lIns="68580" tIns="34290" rIns="68580" bIns="34290" rtlCol="0">
            <a:spAutoFit/>
          </a:bodyPr>
          <a:lstStyle/>
          <a:p>
            <a:r>
              <a:rPr lang="en-CA" sz="1100" dirty="0">
                <a:latin typeface="Helvetica Light"/>
                <a:cs typeface="Helvetica Light"/>
              </a:rPr>
              <a:t>(posted on conference website and copies available at the door)</a:t>
            </a:r>
            <a:endParaRPr lang="en-US" sz="1100" dirty="0"/>
          </a:p>
        </p:txBody>
      </p:sp>
      <p:sp>
        <p:nvSpPr>
          <p:cNvPr id="2" name="Title 1"/>
          <p:cNvSpPr>
            <a:spLocks noGrp="1"/>
          </p:cNvSpPr>
          <p:nvPr>
            <p:ph type="title"/>
          </p:nvPr>
        </p:nvSpPr>
        <p:spPr>
          <a:xfrm>
            <a:off x="245852" y="102871"/>
            <a:ext cx="8753655" cy="720090"/>
          </a:xfrm>
        </p:spPr>
        <p:txBody>
          <a:bodyPr>
            <a:noAutofit/>
          </a:bodyPr>
          <a:lstStyle/>
          <a:p>
            <a:pPr algn="l"/>
            <a:r>
              <a:rPr lang="en-CA" sz="3000" dirty="0">
                <a:latin typeface="Helvetica Light"/>
                <a:cs typeface="Helvetica Light"/>
              </a:rPr>
              <a:t>Heat Map</a:t>
            </a:r>
            <a:endParaRPr lang="en-CA" sz="1100" dirty="0">
              <a:latin typeface="Helvetica Light"/>
              <a:cs typeface="Helvetica Light"/>
            </a:endParaRPr>
          </a:p>
        </p:txBody>
      </p:sp>
    </p:spTree>
    <p:extLst>
      <p:ext uri="{BB962C8B-B14F-4D97-AF65-F5344CB8AC3E}">
        <p14:creationId xmlns:p14="http://schemas.microsoft.com/office/powerpoint/2010/main" val="2805314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78" y="269692"/>
            <a:ext cx="7886700" cy="699782"/>
          </a:xfrm>
        </p:spPr>
        <p:txBody>
          <a:bodyPr/>
          <a:lstStyle/>
          <a:p>
            <a:pPr algn="l"/>
            <a:r>
              <a:rPr lang="en-CA" dirty="0">
                <a:latin typeface="Helvetica Light"/>
                <a:cs typeface="Helvetica Light"/>
              </a:rPr>
              <a:t>Heat Map</a:t>
            </a:r>
          </a:p>
        </p:txBody>
      </p:sp>
      <p:sp>
        <p:nvSpPr>
          <p:cNvPr id="3" name="Content Placeholder 2"/>
          <p:cNvSpPr>
            <a:spLocks noGrp="1"/>
          </p:cNvSpPr>
          <p:nvPr>
            <p:ph idx="1"/>
          </p:nvPr>
        </p:nvSpPr>
        <p:spPr>
          <a:xfrm>
            <a:off x="424079" y="1213587"/>
            <a:ext cx="8295842" cy="2994082"/>
          </a:xfrm>
        </p:spPr>
        <p:txBody>
          <a:bodyPr>
            <a:normAutofit/>
          </a:bodyPr>
          <a:lstStyle/>
          <a:p>
            <a:pPr lvl="1">
              <a:buFont typeface="Wingdings" charset="2"/>
              <a:buChar char="§"/>
            </a:pPr>
            <a:endParaRPr lang="en-CA" sz="900" dirty="0">
              <a:latin typeface="Helvetica Light"/>
              <a:cs typeface="Helvetica Light"/>
            </a:endParaRPr>
          </a:p>
          <a:p>
            <a:pPr>
              <a:spcBef>
                <a:spcPts val="0"/>
              </a:spcBef>
              <a:buFont typeface="Wingdings" charset="2"/>
              <a:buChar char="§"/>
            </a:pPr>
            <a:r>
              <a:rPr lang="en-CA" sz="2100" dirty="0">
                <a:latin typeface="Helvetica Light"/>
                <a:cs typeface="Helvetica Light"/>
              </a:rPr>
              <a:t>Indicates risk before and after mitigation</a:t>
            </a:r>
          </a:p>
          <a:p>
            <a:pPr>
              <a:buFont typeface="Wingdings" charset="2"/>
              <a:buChar char="§"/>
            </a:pPr>
            <a:endParaRPr lang="en-CA" sz="900" dirty="0">
              <a:latin typeface="Helvetica Light"/>
              <a:cs typeface="Helvetica Light"/>
            </a:endParaRPr>
          </a:p>
          <a:p>
            <a:pPr>
              <a:buFont typeface="Wingdings" charset="2"/>
              <a:buChar char="§"/>
            </a:pPr>
            <a:r>
              <a:rPr lang="en-CA" sz="2100" dirty="0">
                <a:latin typeface="Helvetica Light"/>
                <a:cs typeface="Helvetica Light"/>
              </a:rPr>
              <a:t>Reviewed annually</a:t>
            </a:r>
          </a:p>
          <a:p>
            <a:pPr>
              <a:buFont typeface="Wingdings" charset="2"/>
              <a:buChar char="§"/>
            </a:pPr>
            <a:endParaRPr lang="en-CA" sz="900" dirty="0">
              <a:latin typeface="Helvetica Light"/>
              <a:cs typeface="Helvetica Light"/>
            </a:endParaRPr>
          </a:p>
          <a:p>
            <a:pPr>
              <a:buFont typeface="Wingdings" charset="2"/>
              <a:buChar char="§"/>
            </a:pPr>
            <a:r>
              <a:rPr lang="en-CA" sz="2100" dirty="0">
                <a:latin typeface="Helvetica Light"/>
                <a:cs typeface="Helvetica Light"/>
              </a:rPr>
              <a:t>Board focuses on risks in “red”; reviews mitigation strategies to ensure they are still effective</a:t>
            </a:r>
          </a:p>
          <a:p>
            <a:pPr>
              <a:buFont typeface="Wingdings" charset="2"/>
              <a:buChar char="§"/>
            </a:pPr>
            <a:endParaRPr lang="en-CA" sz="900" dirty="0">
              <a:latin typeface="Helvetica Light"/>
              <a:cs typeface="Helvetica Light"/>
            </a:endParaRPr>
          </a:p>
          <a:p>
            <a:pPr>
              <a:buFont typeface="Wingdings" charset="2"/>
              <a:buChar char="§"/>
            </a:pPr>
            <a:r>
              <a:rPr lang="en-CA" sz="2100" dirty="0">
                <a:latin typeface="Helvetica Light"/>
                <a:cs typeface="Helvetica Light"/>
              </a:rPr>
              <a:t>Also must ask yourselves if there are any risks we are missing</a:t>
            </a:r>
          </a:p>
        </p:txBody>
      </p:sp>
      <p:sp>
        <p:nvSpPr>
          <p:cNvPr id="5" name="Content Placeholder 2"/>
          <p:cNvSpPr txBox="1">
            <a:spLocks/>
          </p:cNvSpPr>
          <p:nvPr/>
        </p:nvSpPr>
        <p:spPr>
          <a:xfrm>
            <a:off x="496111" y="969474"/>
            <a:ext cx="3582212" cy="708406"/>
          </a:xfrm>
          <a:prstGeom prst="rect">
            <a:avLst/>
          </a:prstGeom>
        </p:spPr>
        <p:txBody>
          <a:bodyPr vert="horz" lIns="68579" tIns="34289" rIns="68579" bIns="3428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CA" sz="900" dirty="0">
              <a:latin typeface="Helvetica Light"/>
              <a:cs typeface="Helvetica Light"/>
            </a:endParaRPr>
          </a:p>
        </p:txBody>
      </p:sp>
      <p:sp>
        <p:nvSpPr>
          <p:cNvPr id="11" name="Rectangle 10"/>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Tree>
    <p:extLst>
      <p:ext uri="{BB962C8B-B14F-4D97-AF65-F5344CB8AC3E}">
        <p14:creationId xmlns:p14="http://schemas.microsoft.com/office/powerpoint/2010/main" val="3056351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96111" y="969474"/>
            <a:ext cx="3582212" cy="708406"/>
          </a:xfrm>
          <a:prstGeom prst="rect">
            <a:avLst/>
          </a:prstGeom>
        </p:spPr>
        <p:txBody>
          <a:bodyPr vert="horz" lIns="68579" tIns="34289" rIns="68579" bIns="3428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CA" sz="900" dirty="0">
              <a:solidFill>
                <a:prstClr val="black"/>
              </a:solidFill>
              <a:latin typeface="Helvetica Light"/>
              <a:cs typeface="Helvetica Light"/>
            </a:endParaRPr>
          </a:p>
        </p:txBody>
      </p:sp>
      <p:sp>
        <p:nvSpPr>
          <p:cNvPr id="11" name="Rectangle 10"/>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2" name="Title 1"/>
          <p:cNvSpPr>
            <a:spLocks noGrp="1"/>
          </p:cNvSpPr>
          <p:nvPr>
            <p:ph type="title"/>
          </p:nvPr>
        </p:nvSpPr>
        <p:spPr>
          <a:xfrm>
            <a:off x="350378" y="205740"/>
            <a:ext cx="7886700" cy="516120"/>
          </a:xfrm>
        </p:spPr>
        <p:txBody>
          <a:bodyPr>
            <a:normAutofit fontScale="90000"/>
          </a:bodyPr>
          <a:lstStyle/>
          <a:p>
            <a:pPr algn="l"/>
            <a:r>
              <a:rPr lang="en-CA" dirty="0">
                <a:latin typeface="Helvetica Light"/>
                <a:cs typeface="Helvetica Light"/>
              </a:rPr>
              <a:t>Heat Map</a:t>
            </a:r>
          </a:p>
        </p:txBody>
      </p:sp>
      <p:grpSp>
        <p:nvGrpSpPr>
          <p:cNvPr id="4" name="Group 3"/>
          <p:cNvGrpSpPr/>
          <p:nvPr/>
        </p:nvGrpSpPr>
        <p:grpSpPr>
          <a:xfrm>
            <a:off x="157163" y="672625"/>
            <a:ext cx="8692683" cy="4470875"/>
            <a:chOff x="157163" y="672625"/>
            <a:chExt cx="8692683" cy="4470875"/>
          </a:xfrm>
        </p:grpSpPr>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672625"/>
              <a:ext cx="8692683" cy="447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2786062" y="1289448"/>
              <a:ext cx="2894444" cy="1864519"/>
              <a:chOff x="3714750" y="1719263"/>
              <a:chExt cx="3859258" cy="2486025"/>
            </a:xfrm>
          </p:grpSpPr>
          <p:sp>
            <p:nvSpPr>
              <p:cNvPr id="3" name="Oval 2"/>
              <p:cNvSpPr/>
              <p:nvPr/>
            </p:nvSpPr>
            <p:spPr>
              <a:xfrm>
                <a:off x="5807121" y="2905465"/>
                <a:ext cx="1766887" cy="783432"/>
              </a:xfrm>
              <a:prstGeom prst="ellipse">
                <a:avLst/>
              </a:prstGeom>
              <a:noFill/>
              <a:ln w="63500">
                <a:solidFill>
                  <a:srgbClr val="00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7" name="Straight Arrow Connector 6"/>
              <p:cNvCxnSpPr/>
              <p:nvPr/>
            </p:nvCxnSpPr>
            <p:spPr>
              <a:xfrm flipH="1">
                <a:off x="3714750" y="1719263"/>
                <a:ext cx="3419475" cy="2486025"/>
              </a:xfrm>
              <a:prstGeom prst="straightConnector1">
                <a:avLst/>
              </a:prstGeom>
              <a:ln w="63500">
                <a:solidFill>
                  <a:srgbClr val="00FFCC"/>
                </a:solidFill>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749930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dirty="0">
                <a:latin typeface="Helvetica Light"/>
                <a:cs typeface="Helvetica Light"/>
              </a:rPr>
              <a:t>CPL Risk Management System</a:t>
            </a:r>
          </a:p>
        </p:txBody>
      </p:sp>
      <p:sp>
        <p:nvSpPr>
          <p:cNvPr id="3" name="Content Placeholder 2"/>
          <p:cNvSpPr>
            <a:spLocks noGrp="1"/>
          </p:cNvSpPr>
          <p:nvPr>
            <p:ph idx="1"/>
          </p:nvPr>
        </p:nvSpPr>
        <p:spPr>
          <a:xfrm>
            <a:off x="777240" y="1212400"/>
            <a:ext cx="7726680" cy="3394472"/>
          </a:xfrm>
        </p:spPr>
        <p:txBody>
          <a:bodyPr>
            <a:normAutofit/>
          </a:bodyPr>
          <a:lstStyle/>
          <a:p>
            <a:pPr>
              <a:spcBef>
                <a:spcPts val="0"/>
              </a:spcBef>
              <a:spcAft>
                <a:spcPts val="1800"/>
              </a:spcAft>
              <a:buFont typeface="Wingdings" charset="2"/>
              <a:buChar char="§"/>
            </a:pPr>
            <a:r>
              <a:rPr lang="en-CA" sz="2100" dirty="0">
                <a:latin typeface="Helvetica Light"/>
                <a:cs typeface="Helvetica Light"/>
              </a:rPr>
              <a:t>Requested by City of Calgary</a:t>
            </a:r>
          </a:p>
          <a:p>
            <a:pPr>
              <a:spcBef>
                <a:spcPts val="0"/>
              </a:spcBef>
              <a:spcAft>
                <a:spcPts val="900"/>
              </a:spcAft>
              <a:buFont typeface="Wingdings" charset="2"/>
              <a:buChar char="§"/>
            </a:pPr>
            <a:r>
              <a:rPr lang="en-CA" sz="2100" dirty="0">
                <a:latin typeface="Helvetica Light"/>
                <a:cs typeface="Helvetica Light"/>
              </a:rPr>
              <a:t>This is our 2nd iteration; 1st resulted in a risk register</a:t>
            </a:r>
          </a:p>
          <a:p>
            <a:pPr marL="858419" lvl="2" indent="-257168">
              <a:spcBef>
                <a:spcPts val="0"/>
              </a:spcBef>
              <a:spcAft>
                <a:spcPts val="1800"/>
              </a:spcAft>
              <a:buFont typeface="Wingdings" charset="2"/>
              <a:buChar char="§"/>
            </a:pPr>
            <a:r>
              <a:rPr lang="en-CA" dirty="0">
                <a:latin typeface="Helvetica Light"/>
                <a:cs typeface="Helvetica Light"/>
              </a:rPr>
              <a:t>Updated quarterly; became unwieldly</a:t>
            </a:r>
          </a:p>
          <a:p>
            <a:pPr>
              <a:spcBef>
                <a:spcPts val="0"/>
              </a:spcBef>
              <a:spcAft>
                <a:spcPts val="1800"/>
              </a:spcAft>
              <a:buFont typeface="Wingdings" charset="2"/>
              <a:buChar char="§"/>
            </a:pPr>
            <a:r>
              <a:rPr lang="en-CA" sz="2100" dirty="0">
                <a:latin typeface="Helvetica Light"/>
                <a:cs typeface="Helvetica Light"/>
              </a:rPr>
              <a:t>City very pleased with result</a:t>
            </a:r>
          </a:p>
          <a:p>
            <a:pPr>
              <a:spcBef>
                <a:spcPts val="0"/>
              </a:spcBef>
              <a:spcAft>
                <a:spcPts val="1800"/>
              </a:spcAft>
              <a:buFont typeface="Wingdings" charset="2"/>
              <a:buChar char="§"/>
            </a:pPr>
            <a:r>
              <a:rPr lang="en-CA" sz="2100" dirty="0">
                <a:latin typeface="Helvetica Light"/>
                <a:cs typeface="Helvetica Light"/>
              </a:rPr>
              <a:t>Other agencies are utilizing framework</a:t>
            </a:r>
          </a:p>
        </p:txBody>
      </p:sp>
      <p:sp>
        <p:nvSpPr>
          <p:cNvPr id="4" name="Rectangle 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Tree>
    <p:extLst>
      <p:ext uri="{BB962C8B-B14F-4D97-AF65-F5344CB8AC3E}">
        <p14:creationId xmlns:p14="http://schemas.microsoft.com/office/powerpoint/2010/main" val="1047504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37" y="205741"/>
            <a:ext cx="7886700" cy="994172"/>
          </a:xfrm>
        </p:spPr>
        <p:txBody>
          <a:bodyPr/>
          <a:lstStyle/>
          <a:p>
            <a:pPr algn="l"/>
            <a:r>
              <a:rPr lang="en-CA" dirty="0">
                <a:latin typeface="Helvetica Light"/>
                <a:cs typeface="Helvetica Light"/>
              </a:rPr>
              <a:t>Summary</a:t>
            </a:r>
          </a:p>
        </p:txBody>
      </p:sp>
      <p:sp>
        <p:nvSpPr>
          <p:cNvPr id="3" name="Content Placeholder 2"/>
          <p:cNvSpPr>
            <a:spLocks noGrp="1"/>
          </p:cNvSpPr>
          <p:nvPr>
            <p:ph idx="1"/>
          </p:nvPr>
        </p:nvSpPr>
        <p:spPr>
          <a:xfrm>
            <a:off x="813707" y="1196137"/>
            <a:ext cx="7886700" cy="3323613"/>
          </a:xfrm>
        </p:spPr>
        <p:txBody>
          <a:bodyPr>
            <a:normAutofit/>
          </a:bodyPr>
          <a:lstStyle/>
          <a:p>
            <a:pPr marL="430995" indent="-430995">
              <a:spcBef>
                <a:spcPts val="0"/>
              </a:spcBef>
              <a:spcAft>
                <a:spcPts val="1800"/>
              </a:spcAft>
              <a:buFont typeface="+mj-lt"/>
              <a:buAutoNum type="arabicPeriod"/>
            </a:pPr>
            <a:r>
              <a:rPr lang="en-CA" dirty="0">
                <a:latin typeface="Helvetica Light"/>
                <a:cs typeface="Helvetica Light"/>
              </a:rPr>
              <a:t>Risk is a Board responsibility</a:t>
            </a:r>
          </a:p>
          <a:p>
            <a:pPr marL="430995" indent="-430995">
              <a:spcBef>
                <a:spcPts val="0"/>
              </a:spcBef>
              <a:spcAft>
                <a:spcPts val="1800"/>
              </a:spcAft>
              <a:buFont typeface="+mj-lt"/>
              <a:buAutoNum type="arabicPeriod"/>
            </a:pPr>
            <a:r>
              <a:rPr lang="en-CA" dirty="0">
                <a:latin typeface="Helvetica Light"/>
                <a:cs typeface="Helvetica Light"/>
              </a:rPr>
              <a:t>Libraries have risk</a:t>
            </a:r>
          </a:p>
          <a:p>
            <a:pPr marL="430995" indent="-430995">
              <a:spcBef>
                <a:spcPts val="0"/>
              </a:spcBef>
              <a:spcAft>
                <a:spcPts val="1800"/>
              </a:spcAft>
              <a:buFont typeface="+mj-lt"/>
              <a:buAutoNum type="arabicPeriod"/>
            </a:pPr>
            <a:r>
              <a:rPr lang="en-CA" dirty="0">
                <a:latin typeface="Helvetica Light"/>
                <a:cs typeface="Helvetica Light"/>
              </a:rPr>
              <a:t>Risk register and heat map are monitoring tools</a:t>
            </a:r>
          </a:p>
          <a:p>
            <a:pPr marL="430995" indent="-430995">
              <a:spcBef>
                <a:spcPts val="0"/>
              </a:spcBef>
              <a:spcAft>
                <a:spcPts val="900"/>
              </a:spcAft>
              <a:buFont typeface="+mj-lt"/>
              <a:buAutoNum type="arabicPeriod"/>
            </a:pPr>
            <a:r>
              <a:rPr lang="en-CA" dirty="0">
                <a:latin typeface="Helvetica Light"/>
                <a:cs typeface="Helvetica Light"/>
              </a:rPr>
              <a:t>This is a continuous process</a:t>
            </a:r>
          </a:p>
          <a:p>
            <a:pPr marL="1032246" lvl="2" indent="-215498">
              <a:spcBef>
                <a:spcPts val="0"/>
              </a:spcBef>
              <a:spcAft>
                <a:spcPts val="1800"/>
              </a:spcAft>
              <a:buFont typeface="Wingdings" panose="05000000000000000000" pitchFamily="2" charset="2"/>
              <a:buChar char="§"/>
            </a:pPr>
            <a:r>
              <a:rPr lang="en-CA" sz="2100" dirty="0">
                <a:latin typeface="Helvetica Light"/>
                <a:cs typeface="Helvetica Light"/>
              </a:rPr>
              <a:t>Measures can change</a:t>
            </a:r>
          </a:p>
          <a:p>
            <a:pPr marL="430995" indent="-430995">
              <a:spcBef>
                <a:spcPts val="0"/>
              </a:spcBef>
              <a:spcAft>
                <a:spcPts val="1800"/>
              </a:spcAft>
              <a:buFont typeface="+mj-lt"/>
              <a:buAutoNum type="arabicPeriod"/>
            </a:pPr>
            <a:r>
              <a:rPr lang="en-CA" dirty="0">
                <a:latin typeface="Helvetica Light"/>
                <a:cs typeface="Helvetica Light"/>
              </a:rPr>
              <a:t>Conversation is important </a:t>
            </a:r>
          </a:p>
        </p:txBody>
      </p:sp>
      <p:sp>
        <p:nvSpPr>
          <p:cNvPr id="11" name="Rectangle 10"/>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Tree>
    <p:extLst>
      <p:ext uri="{BB962C8B-B14F-4D97-AF65-F5344CB8AC3E}">
        <p14:creationId xmlns:p14="http://schemas.microsoft.com/office/powerpoint/2010/main" val="4088800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5711"/>
            <a:ext cx="9144000" cy="994172"/>
          </a:xfrm>
        </p:spPr>
        <p:txBody>
          <a:bodyPr>
            <a:normAutofit/>
          </a:bodyPr>
          <a:lstStyle/>
          <a:p>
            <a:r>
              <a:rPr lang="en-CA" sz="5000" dirty="0">
                <a:latin typeface="Helvetica Light"/>
                <a:cs typeface="Helvetica Light"/>
              </a:rPr>
              <a:t>Q &amp; A</a:t>
            </a:r>
          </a:p>
        </p:txBody>
      </p:sp>
      <p:sp>
        <p:nvSpPr>
          <p:cNvPr id="11" name="Rectangle 10"/>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grpSp>
        <p:nvGrpSpPr>
          <p:cNvPr id="7" name="Group 6"/>
          <p:cNvGrpSpPr>
            <a:grpSpLocks noChangeAspect="1"/>
          </p:cNvGrpSpPr>
          <p:nvPr/>
        </p:nvGrpSpPr>
        <p:grpSpPr>
          <a:xfrm>
            <a:off x="2684418" y="1894599"/>
            <a:ext cx="3775166" cy="2263926"/>
            <a:chOff x="9349740" y="5075722"/>
            <a:chExt cx="2720340" cy="1631358"/>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212" y="5075722"/>
              <a:ext cx="2231868" cy="115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risky business word mark-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740" y="6166975"/>
              <a:ext cx="2720340" cy="540105"/>
            </a:xfrm>
            <a:prstGeom prst="rect">
              <a:avLst/>
            </a:prstGeom>
          </p:spPr>
        </p:pic>
      </p:grpSp>
    </p:spTree>
    <p:extLst>
      <p:ext uri="{BB962C8B-B14F-4D97-AF65-F5344CB8AC3E}">
        <p14:creationId xmlns:p14="http://schemas.microsoft.com/office/powerpoint/2010/main" val="319665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71" y="205741"/>
            <a:ext cx="7886700" cy="994172"/>
          </a:xfrm>
        </p:spPr>
        <p:txBody>
          <a:bodyPr>
            <a:normAutofit/>
          </a:bodyPr>
          <a:lstStyle/>
          <a:p>
            <a:pPr algn="l"/>
            <a:r>
              <a:rPr lang="en-CA" dirty="0">
                <a:latin typeface="Helvetica Light"/>
                <a:cs typeface="Helvetica Light"/>
              </a:rPr>
              <a:t>What Is Risk?</a:t>
            </a: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7" name="Content Placeholder 2"/>
          <p:cNvSpPr>
            <a:spLocks noGrp="1"/>
          </p:cNvSpPr>
          <p:nvPr>
            <p:ph idx="1"/>
          </p:nvPr>
        </p:nvSpPr>
        <p:spPr>
          <a:xfrm>
            <a:off x="437607" y="1110342"/>
            <a:ext cx="8268788" cy="3559630"/>
          </a:xfrm>
        </p:spPr>
        <p:txBody>
          <a:bodyPr>
            <a:normAutofit fontScale="47500" lnSpcReduction="20000"/>
          </a:bodyPr>
          <a:lstStyle/>
          <a:p>
            <a:pPr>
              <a:buFont typeface="Wingdings" panose="05000000000000000000" pitchFamily="2" charset="2"/>
              <a:buChar char="§"/>
            </a:pPr>
            <a:r>
              <a:rPr lang="en-CA" sz="5000" dirty="0">
                <a:latin typeface="Helvetica Light"/>
              </a:rPr>
              <a:t>Historically meant “bad things happening”</a:t>
            </a:r>
          </a:p>
          <a:p>
            <a:pPr lvl="1">
              <a:buFont typeface="Wingdings" panose="05000000000000000000" pitchFamily="2" charset="2"/>
              <a:buChar char="§"/>
            </a:pPr>
            <a:r>
              <a:rPr lang="en-CA" sz="2900" dirty="0">
                <a:latin typeface="Helvetica Light"/>
              </a:rPr>
              <a:t>Was often managed by the purchase of insurance</a:t>
            </a:r>
          </a:p>
          <a:p>
            <a:pPr>
              <a:buFont typeface="Wingdings" panose="05000000000000000000" pitchFamily="2" charset="2"/>
              <a:buChar char="§"/>
            </a:pPr>
            <a:endParaRPr lang="en-CA" dirty="0">
              <a:latin typeface="Helvetica Light"/>
            </a:endParaRPr>
          </a:p>
          <a:p>
            <a:pPr>
              <a:buFont typeface="Wingdings" panose="05000000000000000000" pitchFamily="2" charset="2"/>
              <a:buChar char="§"/>
            </a:pPr>
            <a:r>
              <a:rPr lang="en-CA" sz="5000" dirty="0">
                <a:latin typeface="Helvetica Light"/>
              </a:rPr>
              <a:t>ISO 31000 definition: the effect of uncertainty on objectives</a:t>
            </a:r>
          </a:p>
          <a:p>
            <a:pPr>
              <a:buFont typeface="Wingdings" panose="05000000000000000000" pitchFamily="2" charset="2"/>
              <a:buChar char="§"/>
            </a:pPr>
            <a:endParaRPr lang="en-CA" sz="2900" dirty="0">
              <a:latin typeface="Helvetica Light"/>
            </a:endParaRPr>
          </a:p>
          <a:p>
            <a:pPr>
              <a:buFont typeface="Wingdings" panose="05000000000000000000" pitchFamily="2" charset="2"/>
              <a:buChar char="§"/>
            </a:pPr>
            <a:r>
              <a:rPr lang="en-CA" sz="5000" dirty="0">
                <a:latin typeface="Helvetica Light"/>
              </a:rPr>
              <a:t>Wikipedia definitions</a:t>
            </a:r>
            <a:r>
              <a:rPr lang="en-CA" sz="4900" dirty="0">
                <a:latin typeface="Helvetica Light"/>
              </a:rPr>
              <a:t>:</a:t>
            </a:r>
          </a:p>
          <a:p>
            <a:pPr lvl="1">
              <a:buFont typeface="Wingdings" panose="05000000000000000000" pitchFamily="2" charset="2"/>
              <a:buChar char="§"/>
            </a:pPr>
            <a:r>
              <a:rPr lang="en-CA" sz="2900" dirty="0">
                <a:latin typeface="Helvetica Light"/>
              </a:rPr>
              <a:t>Risk is the potential of gaining or losing something of value</a:t>
            </a:r>
          </a:p>
          <a:p>
            <a:pPr lvl="1">
              <a:buFont typeface="Wingdings" panose="05000000000000000000" pitchFamily="2" charset="2"/>
              <a:buChar char="§"/>
            </a:pPr>
            <a:r>
              <a:rPr lang="en-CA" sz="2900" dirty="0">
                <a:latin typeface="Helvetica Light"/>
              </a:rPr>
              <a:t>Risk is the consequence of action taken in spite of uncertainty</a:t>
            </a:r>
          </a:p>
          <a:p>
            <a:pPr lvl="1">
              <a:buFont typeface="Wingdings" panose="05000000000000000000" pitchFamily="2" charset="2"/>
              <a:buChar char="§"/>
            </a:pPr>
            <a:endParaRPr lang="en-CA" sz="2900" dirty="0">
              <a:latin typeface="Helvetica Light"/>
            </a:endParaRPr>
          </a:p>
          <a:p>
            <a:pPr>
              <a:buFont typeface="Wingdings" panose="05000000000000000000" pitchFamily="2" charset="2"/>
              <a:buChar char="§"/>
            </a:pPr>
            <a:r>
              <a:rPr lang="en-CA" sz="5000" dirty="0">
                <a:latin typeface="Helvetica Light"/>
              </a:rPr>
              <a:t>Our definition: risk is the potential of not achieving your strategy</a:t>
            </a:r>
          </a:p>
        </p:txBody>
      </p:sp>
    </p:spTree>
    <p:extLst>
      <p:ext uri="{BB962C8B-B14F-4D97-AF65-F5344CB8AC3E}">
        <p14:creationId xmlns:p14="http://schemas.microsoft.com/office/powerpoint/2010/main" val="3250671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376647"/>
            <a:ext cx="7886700" cy="994172"/>
          </a:xfrm>
        </p:spPr>
        <p:txBody>
          <a:bodyPr>
            <a:normAutofit/>
          </a:bodyPr>
          <a:lstStyle/>
          <a:p>
            <a:pPr algn="l"/>
            <a:r>
              <a:rPr lang="en-CA" dirty="0">
                <a:latin typeface="Helvetica Light"/>
                <a:cs typeface="Helvetica Light"/>
              </a:rPr>
              <a:t>Why The Focus On Risk?</a:t>
            </a: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8" name="Content Placeholder 2"/>
          <p:cNvSpPr>
            <a:spLocks noGrp="1"/>
          </p:cNvSpPr>
          <p:nvPr>
            <p:ph idx="1"/>
          </p:nvPr>
        </p:nvSpPr>
        <p:spPr>
          <a:xfrm>
            <a:off x="1308736" y="1600201"/>
            <a:ext cx="7378065" cy="2994425"/>
          </a:xfrm>
        </p:spPr>
        <p:txBody>
          <a:bodyPr>
            <a:normAutofit/>
          </a:bodyPr>
          <a:lstStyle/>
          <a:p>
            <a:pPr>
              <a:buFont typeface="Wingdings" panose="05000000000000000000" pitchFamily="2" charset="2"/>
              <a:buChar char="§"/>
            </a:pPr>
            <a:r>
              <a:rPr lang="en-CA" sz="2700" dirty="0">
                <a:latin typeface="Helvetica Light"/>
              </a:rPr>
              <a:t>Is the world a riskier place?</a:t>
            </a:r>
          </a:p>
          <a:p>
            <a:pPr lvl="1">
              <a:buFont typeface="Wingdings" panose="05000000000000000000" pitchFamily="2" charset="2"/>
              <a:buChar char="§"/>
            </a:pPr>
            <a:r>
              <a:rPr lang="en-CA" sz="1800" dirty="0">
                <a:latin typeface="Helvetica Light"/>
              </a:rPr>
              <a:t>Evolution of good governance by Boards</a:t>
            </a:r>
          </a:p>
          <a:p>
            <a:pPr lvl="1">
              <a:buFont typeface="Wingdings" panose="05000000000000000000" pitchFamily="2" charset="2"/>
              <a:buChar char="§"/>
            </a:pPr>
            <a:r>
              <a:rPr lang="en-CA" sz="1800" dirty="0">
                <a:latin typeface="Helvetica Light"/>
              </a:rPr>
              <a:t>Concern about liability – driven by the U.S.</a:t>
            </a:r>
          </a:p>
          <a:p>
            <a:pPr lvl="1">
              <a:buFont typeface="Wingdings" panose="05000000000000000000" pitchFamily="2" charset="2"/>
              <a:buChar char="§"/>
            </a:pPr>
            <a:endParaRPr lang="en-CA" sz="1800" dirty="0">
              <a:latin typeface="Helvetica Light"/>
            </a:endParaRPr>
          </a:p>
          <a:p>
            <a:pPr>
              <a:buFont typeface="Wingdings" panose="05000000000000000000" pitchFamily="2" charset="2"/>
              <a:buChar char="§"/>
            </a:pPr>
            <a:r>
              <a:rPr lang="en-CA" sz="2700" dirty="0">
                <a:latin typeface="Helvetica Light"/>
              </a:rPr>
              <a:t>Every enterprise has risk</a:t>
            </a:r>
          </a:p>
          <a:p>
            <a:endParaRPr lang="en-CA" dirty="0"/>
          </a:p>
          <a:p>
            <a:pPr marL="342892" lvl="1" indent="0">
              <a:buNone/>
            </a:pPr>
            <a:endParaRPr lang="en-CA" dirty="0"/>
          </a:p>
        </p:txBody>
      </p:sp>
    </p:spTree>
    <p:extLst>
      <p:ext uri="{BB962C8B-B14F-4D97-AF65-F5344CB8AC3E}">
        <p14:creationId xmlns:p14="http://schemas.microsoft.com/office/powerpoint/2010/main" val="4073082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847" y="102871"/>
            <a:ext cx="7886700" cy="994172"/>
          </a:xfrm>
        </p:spPr>
        <p:txBody>
          <a:bodyPr>
            <a:normAutofit/>
          </a:bodyPr>
          <a:lstStyle/>
          <a:p>
            <a:pPr algn="l"/>
            <a:r>
              <a:rPr lang="en-CA" dirty="0">
                <a:latin typeface="Helvetica Light"/>
                <a:cs typeface="Helvetica Light"/>
              </a:rPr>
              <a:t>Risky Businesses</a:t>
            </a: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9" name="Content Placeholder 2"/>
          <p:cNvSpPr>
            <a:spLocks noGrp="1"/>
          </p:cNvSpPr>
          <p:nvPr>
            <p:ph idx="1"/>
          </p:nvPr>
        </p:nvSpPr>
        <p:spPr>
          <a:xfrm>
            <a:off x="464528" y="1031965"/>
            <a:ext cx="8228805" cy="3781698"/>
          </a:xfrm>
        </p:spPr>
        <p:txBody>
          <a:bodyPr>
            <a:normAutofit lnSpcReduction="10000"/>
          </a:bodyPr>
          <a:lstStyle/>
          <a:p>
            <a:pPr>
              <a:buFont typeface="Wingdings" panose="05000000000000000000" pitchFamily="2" charset="2"/>
              <a:buChar char="§"/>
            </a:pPr>
            <a:r>
              <a:rPr lang="en-CA" dirty="0">
                <a:latin typeface="Helvetica Light"/>
              </a:rPr>
              <a:t>Just a few risky businesses:</a:t>
            </a:r>
          </a:p>
          <a:p>
            <a:pPr marL="0" indent="0">
              <a:buNone/>
            </a:pPr>
            <a:endParaRPr lang="en-CA" sz="1800" dirty="0">
              <a:latin typeface="Helvetica Light"/>
            </a:endParaRPr>
          </a:p>
          <a:p>
            <a:pPr>
              <a:buFont typeface="Wingdings" panose="05000000000000000000" pitchFamily="2" charset="2"/>
              <a:buChar char="§"/>
            </a:pPr>
            <a:endParaRPr lang="en-CA" sz="1800" dirty="0">
              <a:latin typeface="Helvetica Light"/>
            </a:endParaRPr>
          </a:p>
          <a:p>
            <a:pPr>
              <a:buFont typeface="Wingdings" panose="05000000000000000000" pitchFamily="2" charset="2"/>
              <a:buChar char="§"/>
            </a:pPr>
            <a:endParaRPr lang="en-CA" sz="1800" dirty="0">
              <a:latin typeface="Helvetica Light"/>
            </a:endParaRPr>
          </a:p>
          <a:p>
            <a:pPr>
              <a:buFont typeface="Wingdings" panose="05000000000000000000" pitchFamily="2" charset="2"/>
              <a:buChar char="§"/>
            </a:pPr>
            <a:endParaRPr lang="en-CA" sz="1800" dirty="0">
              <a:latin typeface="Helvetica Light"/>
            </a:endParaRPr>
          </a:p>
          <a:p>
            <a:pPr>
              <a:buFont typeface="Wingdings" panose="05000000000000000000" pitchFamily="2" charset="2"/>
              <a:buChar char="§"/>
            </a:pPr>
            <a:endParaRPr lang="en-CA" sz="1800" dirty="0">
              <a:latin typeface="Helvetica Light"/>
            </a:endParaRPr>
          </a:p>
          <a:p>
            <a:pPr>
              <a:buFont typeface="Wingdings" panose="05000000000000000000" pitchFamily="2" charset="2"/>
              <a:buChar char="§"/>
            </a:pPr>
            <a:endParaRPr lang="en-CA" dirty="0">
              <a:latin typeface="Helvetica Light"/>
            </a:endParaRPr>
          </a:p>
          <a:p>
            <a:pPr>
              <a:buFont typeface="Wingdings" panose="05000000000000000000" pitchFamily="2" charset="2"/>
              <a:buChar char="§"/>
            </a:pPr>
            <a:endParaRPr lang="en-CA" dirty="0">
              <a:latin typeface="Helvetica Light"/>
            </a:endParaRPr>
          </a:p>
          <a:p>
            <a:pPr>
              <a:buFont typeface="Wingdings" panose="05000000000000000000" pitchFamily="2" charset="2"/>
              <a:buChar char="§"/>
            </a:pPr>
            <a:r>
              <a:rPr lang="en-CA" dirty="0">
                <a:latin typeface="Helvetica Light"/>
              </a:rPr>
              <a:t>Is a library a risky business?</a:t>
            </a:r>
          </a:p>
          <a:p>
            <a:pPr>
              <a:buFont typeface="Wingdings" panose="05000000000000000000" pitchFamily="2" charset="2"/>
              <a:buChar char="§"/>
            </a:pPr>
            <a:endParaRPr lang="en-CA" sz="700" dirty="0">
              <a:latin typeface="Helvetica Light"/>
            </a:endParaRPr>
          </a:p>
          <a:p>
            <a:pPr>
              <a:buFont typeface="Wingdings" panose="05000000000000000000" pitchFamily="2" charset="2"/>
              <a:buChar char="§"/>
            </a:pPr>
            <a:r>
              <a:rPr lang="en-CA" dirty="0">
                <a:latin typeface="Helvetica Light"/>
              </a:rPr>
              <a:t>What are some examples of risk in a library?</a:t>
            </a:r>
          </a:p>
        </p:txBody>
      </p:sp>
      <p:grpSp>
        <p:nvGrpSpPr>
          <p:cNvPr id="10" name="Group 9"/>
          <p:cNvGrpSpPr/>
          <p:nvPr/>
        </p:nvGrpSpPr>
        <p:grpSpPr>
          <a:xfrm>
            <a:off x="548641" y="1600201"/>
            <a:ext cx="8047440" cy="2005080"/>
            <a:chOff x="731521" y="2037806"/>
            <a:chExt cx="10729920" cy="2673440"/>
          </a:xfrm>
        </p:grpSpPr>
        <p:pic>
          <p:nvPicPr>
            <p:cNvPr id="1026" name="Picture 2" descr="I:\Marketing\_Projects\2017 PROJECTS\Ellen Alberta Library Conference Presentations\dreamstime_l_1575637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344"/>
            <a:stretch/>
          </p:blipFill>
          <p:spPr bwMode="auto">
            <a:xfrm>
              <a:off x="9136515" y="2037806"/>
              <a:ext cx="2324926" cy="2673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rketing\_Projects\2017 PROJECTS\Ellen Alberta Library Conference Presentations\dreamstime_l_1139312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038"/>
            <a:stretch/>
          </p:blipFill>
          <p:spPr bwMode="auto">
            <a:xfrm>
              <a:off x="5997207" y="2037806"/>
              <a:ext cx="2854235" cy="2673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rketing\_Projects\2017 PROJECTS\Ellen Alberta Library Conference Presentations\dreamstime_l_37799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715" y="2037806"/>
              <a:ext cx="2607474" cy="26734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rketing\_Projects\2017 PROJECTS\Ellen Alberta Library Conference Presentations\dreamstime_l_205055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1" y="2037806"/>
              <a:ext cx="1955606" cy="26734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7186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5" y="96013"/>
            <a:ext cx="8860536" cy="902969"/>
          </a:xfrm>
        </p:spPr>
        <p:txBody>
          <a:bodyPr>
            <a:normAutofit/>
          </a:bodyPr>
          <a:lstStyle/>
          <a:p>
            <a:pPr algn="l"/>
            <a:r>
              <a:rPr lang="en-CA" dirty="0">
                <a:latin typeface="Helvetica Light"/>
                <a:cs typeface="Helvetica Light"/>
              </a:rPr>
              <a:t>Why We Need A Risk Management System?</a:t>
            </a: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8" name="Content Placeholder 2"/>
          <p:cNvSpPr>
            <a:spLocks noGrp="1"/>
          </p:cNvSpPr>
          <p:nvPr>
            <p:ph idx="1"/>
          </p:nvPr>
        </p:nvSpPr>
        <p:spPr>
          <a:xfrm>
            <a:off x="398419" y="1208315"/>
            <a:ext cx="8307977" cy="3657601"/>
          </a:xfrm>
        </p:spPr>
        <p:txBody>
          <a:bodyPr>
            <a:normAutofit lnSpcReduction="10000"/>
          </a:bodyPr>
          <a:lstStyle/>
          <a:p>
            <a:pPr>
              <a:buFont typeface="Wingdings" panose="05000000000000000000" pitchFamily="2" charset="2"/>
              <a:buChar char="§"/>
            </a:pPr>
            <a:r>
              <a:rPr lang="en-CA" sz="2100" dirty="0">
                <a:latin typeface="Helvetica Light"/>
              </a:rPr>
              <a:t>Result of focus on risk</a:t>
            </a:r>
          </a:p>
          <a:p>
            <a:pPr lvl="1">
              <a:buFont typeface="Wingdings" panose="05000000000000000000" pitchFamily="2" charset="2"/>
              <a:buChar char="§"/>
            </a:pPr>
            <a:r>
              <a:rPr lang="en-CA" sz="1500" dirty="0">
                <a:latin typeface="Helvetica Light"/>
              </a:rPr>
              <a:t>Every Board is responsible for monitoring and maintaining risk at an acceptable level within their organization</a:t>
            </a:r>
          </a:p>
          <a:p>
            <a:pPr marL="342892" lvl="1" indent="0">
              <a:buNone/>
            </a:pPr>
            <a:endParaRPr lang="en-CA" sz="900" dirty="0">
              <a:latin typeface="Helvetica Light"/>
            </a:endParaRPr>
          </a:p>
          <a:p>
            <a:pPr>
              <a:buFont typeface="Wingdings" panose="05000000000000000000" pitchFamily="2" charset="2"/>
              <a:buChar char="§"/>
            </a:pPr>
            <a:r>
              <a:rPr lang="en-CA" sz="2100" dirty="0">
                <a:latin typeface="Helvetica Light"/>
              </a:rPr>
              <a:t>Very important to stakeholders: funders (governments, donors), patrons, taxpayers</a:t>
            </a:r>
          </a:p>
          <a:p>
            <a:pPr>
              <a:buFont typeface="Wingdings" panose="05000000000000000000" pitchFamily="2" charset="2"/>
              <a:buChar char="§"/>
            </a:pPr>
            <a:endParaRPr lang="en-CA" sz="900" dirty="0">
              <a:latin typeface="Helvetica Light"/>
            </a:endParaRPr>
          </a:p>
          <a:p>
            <a:pPr>
              <a:buFont typeface="Wingdings" panose="05000000000000000000" pitchFamily="2" charset="2"/>
              <a:buChar char="§"/>
            </a:pPr>
            <a:r>
              <a:rPr lang="en-CA" sz="2100" dirty="0">
                <a:latin typeface="Helvetica Light"/>
              </a:rPr>
              <a:t>We want to ensure the Library achieves its strategic plan within a risk tolerance</a:t>
            </a:r>
          </a:p>
          <a:p>
            <a:pPr>
              <a:buFont typeface="Wingdings" panose="05000000000000000000" pitchFamily="2" charset="2"/>
              <a:buChar char="§"/>
            </a:pPr>
            <a:endParaRPr lang="en-CA" sz="900" dirty="0">
              <a:latin typeface="Helvetica Light"/>
            </a:endParaRPr>
          </a:p>
          <a:p>
            <a:pPr>
              <a:buFont typeface="Wingdings" panose="05000000000000000000" pitchFamily="2" charset="2"/>
              <a:buChar char="§"/>
            </a:pPr>
            <a:r>
              <a:rPr lang="en-CA" sz="2100" dirty="0">
                <a:latin typeface="Helvetica Light"/>
              </a:rPr>
              <a:t>Does NOT mean you should not take risk</a:t>
            </a:r>
          </a:p>
          <a:p>
            <a:pPr lvl="1">
              <a:buFont typeface="Wingdings" panose="05000000000000000000" pitchFamily="2" charset="2"/>
              <a:buChar char="§"/>
            </a:pPr>
            <a:r>
              <a:rPr lang="en-CA" sz="1500" dirty="0">
                <a:latin typeface="Helvetica Light"/>
              </a:rPr>
              <a:t>Means the organization needs to recognize, measure and monitor risk</a:t>
            </a:r>
          </a:p>
          <a:p>
            <a:pPr lvl="1">
              <a:buFont typeface="Wingdings" panose="05000000000000000000" pitchFamily="2" charset="2"/>
              <a:buChar char="§"/>
            </a:pPr>
            <a:r>
              <a:rPr lang="en-CA" sz="1500" dirty="0">
                <a:latin typeface="Helvetica Light"/>
              </a:rPr>
              <a:t>It is a Board responsibility; should not be delegated to Board committees</a:t>
            </a:r>
          </a:p>
          <a:p>
            <a:pPr>
              <a:buFont typeface="Wingdings" panose="05000000000000000000" pitchFamily="2" charset="2"/>
              <a:buChar char="§"/>
            </a:pPr>
            <a:endParaRPr lang="en-CA" sz="1800" dirty="0">
              <a:latin typeface="Helvetica Light"/>
            </a:endParaRPr>
          </a:p>
          <a:p>
            <a:endParaRPr lang="en-CA" dirty="0"/>
          </a:p>
          <a:p>
            <a:pPr marL="0" indent="0">
              <a:buNone/>
            </a:pPr>
            <a:endParaRPr lang="en-CA" dirty="0"/>
          </a:p>
          <a:p>
            <a:endParaRPr lang="en-CA" dirty="0"/>
          </a:p>
        </p:txBody>
      </p:sp>
    </p:spTree>
    <p:extLst>
      <p:ext uri="{BB962C8B-B14F-4D97-AF65-F5344CB8AC3E}">
        <p14:creationId xmlns:p14="http://schemas.microsoft.com/office/powerpoint/2010/main" val="1215829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10" y="205741"/>
            <a:ext cx="8729390" cy="994172"/>
          </a:xfrm>
        </p:spPr>
        <p:txBody>
          <a:bodyPr>
            <a:normAutofit/>
          </a:bodyPr>
          <a:lstStyle/>
          <a:p>
            <a:pPr algn="l"/>
            <a:r>
              <a:rPr lang="en-CA" dirty="0">
                <a:latin typeface="Helvetica Light"/>
                <a:cs typeface="Helvetica Light"/>
              </a:rPr>
              <a:t>What Is A Risk Management System?</a:t>
            </a: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5" name="TextBox 4"/>
          <p:cNvSpPr txBox="1"/>
          <p:nvPr/>
        </p:nvSpPr>
        <p:spPr>
          <a:xfrm>
            <a:off x="730840" y="1245327"/>
            <a:ext cx="7254240" cy="3374768"/>
          </a:xfrm>
          <a:prstGeom prst="rect">
            <a:avLst/>
          </a:prstGeom>
          <a:noFill/>
        </p:spPr>
        <p:txBody>
          <a:bodyPr wrap="square" lIns="68579" tIns="34289" rIns="68579" bIns="34289" rtlCol="0">
            <a:spAutoFit/>
          </a:bodyPr>
          <a:lstStyle/>
          <a:p>
            <a:pPr marL="257168" indent="-257168">
              <a:lnSpc>
                <a:spcPct val="110000"/>
              </a:lnSpc>
              <a:spcAft>
                <a:spcPts val="900"/>
              </a:spcAft>
              <a:buFont typeface="Wingdings" charset="2"/>
              <a:buChar char="§"/>
            </a:pPr>
            <a:r>
              <a:rPr lang="en-CA" sz="2100" dirty="0">
                <a:latin typeface="Helvetica Light"/>
                <a:cs typeface="Helvetica Light"/>
              </a:rPr>
              <a:t>Identifies, measures and monitors risk</a:t>
            </a:r>
          </a:p>
          <a:p>
            <a:pPr marL="257168" indent="-257168">
              <a:lnSpc>
                <a:spcPct val="110000"/>
              </a:lnSpc>
              <a:spcAft>
                <a:spcPts val="900"/>
              </a:spcAft>
              <a:buFont typeface="Wingdings" charset="2"/>
              <a:buChar char="§"/>
            </a:pPr>
            <a:r>
              <a:rPr lang="en-CA" sz="2100" dirty="0">
                <a:latin typeface="Helvetica Light"/>
                <a:cs typeface="Helvetica Light"/>
              </a:rPr>
              <a:t>Provides a method of reporting on risk to the Board</a:t>
            </a:r>
          </a:p>
          <a:p>
            <a:pPr marL="257168" indent="-257168">
              <a:lnSpc>
                <a:spcPct val="110000"/>
              </a:lnSpc>
              <a:spcAft>
                <a:spcPts val="900"/>
              </a:spcAft>
              <a:buFont typeface="Wingdings" charset="2"/>
              <a:buChar char="§"/>
            </a:pPr>
            <a:r>
              <a:rPr lang="en-CA" sz="2100" dirty="0">
                <a:latin typeface="Helvetica Light"/>
                <a:cs typeface="Helvetica Light"/>
              </a:rPr>
              <a:t>A focused approach with a manageable level of information for senior management and the Board</a:t>
            </a:r>
          </a:p>
          <a:p>
            <a:pPr marL="257168" indent="-257168">
              <a:lnSpc>
                <a:spcPct val="110000"/>
              </a:lnSpc>
              <a:spcAft>
                <a:spcPts val="900"/>
              </a:spcAft>
              <a:buFont typeface="Wingdings" charset="2"/>
              <a:buChar char="§"/>
            </a:pPr>
            <a:r>
              <a:rPr lang="en-CA" sz="2100" dirty="0">
                <a:latin typeface="Helvetica Light"/>
                <a:cs typeface="Helvetica Light"/>
              </a:rPr>
              <a:t>A “tool” to facilitate the discussion of risk around the Board table</a:t>
            </a:r>
          </a:p>
          <a:p>
            <a:pPr marL="257168" indent="-257168">
              <a:lnSpc>
                <a:spcPct val="110000"/>
              </a:lnSpc>
              <a:spcAft>
                <a:spcPts val="900"/>
              </a:spcAft>
              <a:buFont typeface="Wingdings" charset="2"/>
              <a:buChar char="§"/>
            </a:pPr>
            <a:r>
              <a:rPr lang="en-CA" sz="2100" b="1" dirty="0">
                <a:latin typeface="Helvetica Light"/>
                <a:cs typeface="Helvetica Light"/>
              </a:rPr>
              <a:t>It is the conversation about risk which is most important</a:t>
            </a:r>
          </a:p>
        </p:txBody>
      </p:sp>
    </p:spTree>
    <p:extLst>
      <p:ext uri="{BB962C8B-B14F-4D97-AF65-F5344CB8AC3E}">
        <p14:creationId xmlns:p14="http://schemas.microsoft.com/office/powerpoint/2010/main" val="1115035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844" y="205742"/>
            <a:ext cx="7886700" cy="832757"/>
          </a:xfrm>
        </p:spPr>
        <p:txBody>
          <a:bodyPr>
            <a:normAutofit/>
          </a:bodyPr>
          <a:lstStyle/>
          <a:p>
            <a:pPr algn="l"/>
            <a:r>
              <a:rPr lang="en-CA" dirty="0">
                <a:latin typeface="Helvetica Light"/>
                <a:cs typeface="Helvetica Light"/>
              </a:rPr>
              <a:t>Risk Management System</a:t>
            </a: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280" y="1023488"/>
            <a:ext cx="6590903" cy="397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381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96" y="389710"/>
            <a:ext cx="7886700" cy="994172"/>
          </a:xfrm>
        </p:spPr>
        <p:txBody>
          <a:bodyPr>
            <a:normAutofit fontScale="90000"/>
          </a:bodyPr>
          <a:lstStyle/>
          <a:p>
            <a:pPr algn="l"/>
            <a:r>
              <a:rPr lang="en-CA" dirty="0">
                <a:latin typeface="Helvetica Light"/>
                <a:cs typeface="Helvetica Light"/>
              </a:rPr>
              <a:t>Calgary Public Library’s Board Policy on Risk Management (2015)</a:t>
            </a:r>
          </a:p>
        </p:txBody>
      </p:sp>
      <p:sp>
        <p:nvSpPr>
          <p:cNvPr id="14" name="Rectangle 13"/>
          <p:cNvSpPr/>
          <p:nvPr/>
        </p:nvSpPr>
        <p:spPr>
          <a:xfrm>
            <a:off x="0" y="0"/>
            <a:ext cx="9144000" cy="2057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US">
              <a:solidFill>
                <a:srgbClr val="FF0000"/>
              </a:solidFill>
            </a:endParaRPr>
          </a:p>
        </p:txBody>
      </p:sp>
      <p:sp>
        <p:nvSpPr>
          <p:cNvPr id="5" name="TextBox 4"/>
          <p:cNvSpPr txBox="1"/>
          <p:nvPr/>
        </p:nvSpPr>
        <p:spPr>
          <a:xfrm>
            <a:off x="789214" y="1632327"/>
            <a:ext cx="7254240" cy="29777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mpd="sng">
            <a:solidFill>
              <a:schemeClr val="tx1"/>
            </a:solidFill>
          </a:ln>
        </p:spPr>
        <p:txBody>
          <a:bodyPr wrap="square" lIns="68579" tIns="34289" rIns="68579" bIns="34289" rtlCol="0">
            <a:spAutoFit/>
          </a:bodyPr>
          <a:lstStyle/>
          <a:p>
            <a:pPr lvl="1"/>
            <a:r>
              <a:rPr lang="en-US" sz="2400" dirty="0">
                <a:latin typeface="Helvetica" pitchFamily="34" charset="0"/>
              </a:rPr>
              <a:t>“</a:t>
            </a:r>
            <a:r>
              <a:rPr lang="en-US" sz="2700" dirty="0">
                <a:latin typeface="Helvetica" pitchFamily="34" charset="0"/>
              </a:rPr>
              <a:t>The Board shall make every prudent and reasonable effort to safeguard the Library’s reputation, assets, operations, staff, volunteers, and patrons against risk. To the best of its ability, the Board will ensure risks are identified and managed to a level which meets the Board’s tolerance for risk.”</a:t>
            </a:r>
          </a:p>
        </p:txBody>
      </p:sp>
    </p:spTree>
    <p:extLst>
      <p:ext uri="{BB962C8B-B14F-4D97-AF65-F5344CB8AC3E}">
        <p14:creationId xmlns:p14="http://schemas.microsoft.com/office/powerpoint/2010/main" val="3620117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1810</TotalTime>
  <Words>808</Words>
  <Application>Microsoft Office PowerPoint</Application>
  <PresentationFormat>On-screen Show (16:9)</PresentationFormat>
  <Paragraphs>190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What will we talk about today</vt:lpstr>
      <vt:lpstr>What Is Risk?</vt:lpstr>
      <vt:lpstr>Why The Focus On Risk?</vt:lpstr>
      <vt:lpstr>Risky Businesses</vt:lpstr>
      <vt:lpstr>Why We Need A Risk Management System?</vt:lpstr>
      <vt:lpstr>What Is A Risk Management System?</vt:lpstr>
      <vt:lpstr>Risk Management System</vt:lpstr>
      <vt:lpstr>Calgary Public Library’s Board Policy on Risk Management (2015)</vt:lpstr>
      <vt:lpstr>Risks We Care About</vt:lpstr>
      <vt:lpstr>Our Risk Categories</vt:lpstr>
      <vt:lpstr>Risk Matrix </vt:lpstr>
      <vt:lpstr>Risk Matrix </vt:lpstr>
      <vt:lpstr>Risk Matrix </vt:lpstr>
      <vt:lpstr>Risk Matrix </vt:lpstr>
      <vt:lpstr>Risk Matrix </vt:lpstr>
      <vt:lpstr>Risk Measures</vt:lpstr>
      <vt:lpstr>Risk Measures</vt:lpstr>
      <vt:lpstr>Reputation Risk</vt:lpstr>
      <vt:lpstr>Heat Map</vt:lpstr>
      <vt:lpstr>Heat Map</vt:lpstr>
      <vt:lpstr>Heat Map</vt:lpstr>
      <vt:lpstr>CPL Risk Management System</vt:lpstr>
      <vt:lpstr>Summary</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Risky Business</dc:title>
  <dc:creator>Debra Giles</dc:creator>
  <cp:lastModifiedBy>Barb Roberts</cp:lastModifiedBy>
  <cp:revision>133</cp:revision>
  <cp:lastPrinted>2017-04-25T16:01:50Z</cp:lastPrinted>
  <dcterms:created xsi:type="dcterms:W3CDTF">2017-01-16T00:09:43Z</dcterms:created>
  <dcterms:modified xsi:type="dcterms:W3CDTF">2017-05-03T22:12:37Z</dcterms:modified>
</cp:coreProperties>
</file>