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9" r:id="rId3"/>
    <p:sldId id="265" r:id="rId4"/>
    <p:sldId id="266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659" autoAdjust="0"/>
  </p:normalViewPr>
  <p:slideViewPr>
    <p:cSldViewPr>
      <p:cViewPr varScale="1">
        <p:scale>
          <a:sx n="63" d="100"/>
          <a:sy n="63" d="100"/>
        </p:scale>
        <p:origin x="-522" y="-114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A1378-DAA3-4982-97B6-05913A15D973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B9E0E-EDCC-4409-B681-A61B7A431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4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introduction(s) – talking about VC content from 3</a:t>
            </a:r>
            <a:r>
              <a:rPr lang="en-US" baseline="30000" dirty="0" smtClean="0"/>
              <a:t>rd</a:t>
            </a:r>
            <a:r>
              <a:rPr lang="en-US" dirty="0" smtClean="0"/>
              <a:t> party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45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4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4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81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81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81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baseline="0" dirty="0" smtClean="0"/>
              <a:t> or comments? </a:t>
            </a:r>
            <a:endParaRPr lang="en-US" baseline="0" dirty="0" smtClean="0"/>
          </a:p>
          <a:p>
            <a:r>
              <a:rPr lang="en-US" baseline="0" dirty="0" smtClean="0"/>
              <a:t>Suggestions </a:t>
            </a:r>
            <a:r>
              <a:rPr lang="en-US" baseline="0" dirty="0" smtClean="0"/>
              <a:t>for other Content Providers?  </a:t>
            </a:r>
            <a:endParaRPr lang="en-US" baseline="0" dirty="0" smtClean="0"/>
          </a:p>
          <a:p>
            <a:r>
              <a:rPr lang="en-US" baseline="0" dirty="0" smtClean="0"/>
              <a:t>Tip </a:t>
            </a:r>
            <a:r>
              <a:rPr lang="en-US" baseline="0" dirty="0" smtClean="0"/>
              <a:t>sheet with more content providers on the RISE website.</a:t>
            </a:r>
          </a:p>
          <a:p>
            <a:r>
              <a:rPr lang="en-US" baseline="0" dirty="0" smtClean="0"/>
              <a:t>Thanks!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B9E0E-EDCC-4409-B681-A61B7A4317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241351-1C5B-41B0-8E0A-24251547C0DE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F59941-0E87-4B88-9198-89F29B528E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c.org/search.aspx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hyperlink" Target="http://www.gateways2learning.ca/" TargetMode="External"/><Relationship Id="rId4" Type="http://schemas.openxmlformats.org/officeDocument/2006/relationships/hyperlink" Target="http://ivcplayground.wikispaces.com/Content+Provid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.gc.ca/biosphere/default.asp?lang=En&amp;n=2154B8C5-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hyperlink" Target="http://www.bms.bc.ca/computing/videoconf/" TargetMode="External"/><Relationship Id="rId4" Type="http://schemas.openxmlformats.org/officeDocument/2006/relationships/hyperlink" Target="http://www.asc-csa.gc.ca/eng/educators/tele-learni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.pacbell.com/vidconf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Finding Videoconference Content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RISE Coffee Break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08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Cleveland Museum of Art (2010)</a:t>
            </a:r>
            <a:endParaRPr lang="en-US" sz="1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3" r="2714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/>
              <a:t>Content Providers</a:t>
            </a:r>
          </a:p>
          <a:p>
            <a:r>
              <a:rPr lang="en-CA" dirty="0" smtClean="0"/>
              <a:t>While </a:t>
            </a:r>
            <a:r>
              <a:rPr lang="en-CA" dirty="0"/>
              <a:t>there are many programs shared between libraries throughout the RISE Network, there may be times when you </a:t>
            </a:r>
            <a:r>
              <a:rPr lang="en-CA" dirty="0" smtClean="0"/>
              <a:t>may want to </a:t>
            </a:r>
            <a:r>
              <a:rPr lang="en-CA" dirty="0"/>
              <a:t>seek content from a content provider. </a:t>
            </a:r>
            <a:endParaRPr lang="en-CA" dirty="0" smtClean="0"/>
          </a:p>
          <a:p>
            <a:r>
              <a:rPr lang="en-CA" dirty="0" smtClean="0"/>
              <a:t>Content </a:t>
            </a:r>
            <a:r>
              <a:rPr lang="en-CA" dirty="0"/>
              <a:t>Providers are organizations who provide videoconference programming either for free or for a fee. </a:t>
            </a:r>
            <a:endParaRPr lang="en-CA" dirty="0" smtClean="0"/>
          </a:p>
          <a:p>
            <a:r>
              <a:rPr lang="en-US" dirty="0" smtClean="0"/>
              <a:t>Many museums</a:t>
            </a:r>
            <a:r>
              <a:rPr lang="en-US" dirty="0"/>
              <a:t>, </a:t>
            </a:r>
            <a:r>
              <a:rPr lang="en-US" dirty="0" smtClean="0"/>
              <a:t>zoos</a:t>
            </a:r>
            <a:r>
              <a:rPr lang="en-US" dirty="0"/>
              <a:t>, and </a:t>
            </a:r>
            <a:r>
              <a:rPr lang="en-US" dirty="0" smtClean="0"/>
              <a:t>other cultural and educational organizations </a:t>
            </a:r>
            <a:r>
              <a:rPr lang="en-US" dirty="0"/>
              <a:t>offer </a:t>
            </a:r>
            <a:r>
              <a:rPr lang="en-US" dirty="0" smtClean="0"/>
              <a:t>prepared video </a:t>
            </a:r>
            <a:r>
              <a:rPr lang="en-US" dirty="0"/>
              <a:t>conference content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3" r="27143"/>
          <a:stretch>
            <a:fillRect/>
          </a:stretch>
        </p:blipFill>
        <p:spPr>
          <a:xfrm>
            <a:off x="6172200" y="1447800"/>
            <a:ext cx="2695575" cy="19604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43000"/>
            <a:ext cx="5334000" cy="54102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Content Providers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Content </a:t>
            </a:r>
            <a:r>
              <a:rPr lang="en-US" dirty="0"/>
              <a:t>can be pre-set or designed for you. </a:t>
            </a:r>
            <a:endParaRPr lang="en-US" dirty="0" smtClean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smtClean="0"/>
              <a:t>Benefit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</a:t>
            </a:r>
            <a:r>
              <a:rPr lang="en-US" dirty="0"/>
              <a:t>easy! </a:t>
            </a:r>
            <a:r>
              <a:rPr lang="en-US" dirty="0" smtClean="0"/>
              <a:t>(because it is pre-packaged)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/>
              <a:t>Before booking videoconferences with fees, speak to your RISE Consultant.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Be aware that your library will be responsible for any fees.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Consider </a:t>
            </a:r>
            <a:r>
              <a:rPr lang="en-US" dirty="0"/>
              <a:t>sharing costs with other RISE </a:t>
            </a:r>
            <a:r>
              <a:rPr lang="en-US" dirty="0" smtClean="0"/>
              <a:t>libraries, but be aware that some videoconferences with fees may only be able to be broadcast to one library (in other words, you would not be able to cost share).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3" r="27143"/>
          <a:stretch>
            <a:fillRect/>
          </a:stretch>
        </p:blipFill>
        <p:spPr>
          <a:xfrm>
            <a:off x="6172200" y="1447800"/>
            <a:ext cx="2695575" cy="19604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43000"/>
            <a:ext cx="5334000" cy="54102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Content Providers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/>
              <a:t>Also, before booking videoconferences, please confirm with your system headquarters IT RISE support that the  videoconferencing from the content provider will work with the RISE equipment. Testing may  also be necessary.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CA" dirty="0" err="1"/>
              <a:t>Pograms</a:t>
            </a:r>
            <a:r>
              <a:rPr lang="en-CA" dirty="0"/>
              <a:t> available from content providers are often intended for school audiences; however, many organizations will be more than willing to adapt their programs for public audiences.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v"/>
            </a:pPr>
            <a:r>
              <a:rPr lang="en-CA"/>
              <a:t>Plan ahead if you plan to use a content provider as their schedules fill up quickly – especially during the school year. 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613648" cy="732974"/>
          </a:xfrm>
        </p:spPr>
        <p:txBody>
          <a:bodyPr/>
          <a:lstStyle/>
          <a:p>
            <a:r>
              <a:rPr lang="en-US" dirty="0" smtClean="0"/>
              <a:t>See the RISE Toolbox Tip Sheet on Content Providers!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1600" b="1" dirty="0" smtClean="0"/>
              <a:t>CILC</a:t>
            </a:r>
            <a:r>
              <a:rPr lang="en-US" sz="1600" b="1" dirty="0"/>
              <a:t>: Center for Interactive Learning and </a:t>
            </a:r>
            <a:r>
              <a:rPr lang="en-US" sz="1600" b="1" dirty="0" smtClean="0"/>
              <a:t>Collaboration </a:t>
            </a:r>
            <a:r>
              <a:rPr lang="en-US" sz="1600" u="sng" dirty="0" smtClean="0">
                <a:solidFill>
                  <a:srgbClr val="000099"/>
                </a:solidFill>
                <a:hlinkClick r:id="rId3"/>
              </a:rPr>
              <a:t>http</a:t>
            </a:r>
            <a:r>
              <a:rPr lang="en-US" sz="1600" u="sng" dirty="0">
                <a:solidFill>
                  <a:srgbClr val="000099"/>
                </a:solidFill>
                <a:hlinkClick r:id="rId3"/>
              </a:rPr>
              <a:t>://</a:t>
            </a:r>
            <a:r>
              <a:rPr lang="en-US" sz="1600" u="sng" dirty="0" smtClean="0">
                <a:solidFill>
                  <a:srgbClr val="000099"/>
                </a:solidFill>
                <a:hlinkClick r:id="rId3"/>
              </a:rPr>
              <a:t>www.cilc.org/search.aspx</a:t>
            </a:r>
            <a:r>
              <a:rPr lang="en-US" sz="1600" u="sng" dirty="0" smtClean="0">
                <a:solidFill>
                  <a:srgbClr val="000099"/>
                </a:solidFill>
              </a:rPr>
              <a:t> </a:t>
            </a: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/>
              <a:t>Search </a:t>
            </a:r>
            <a:r>
              <a:rPr lang="en-US" sz="1600" dirty="0"/>
              <a:t>by subject (music, careers, </a:t>
            </a:r>
            <a:r>
              <a:rPr lang="en-US" sz="1600" dirty="0" smtClean="0"/>
              <a:t>etc.), by </a:t>
            </a:r>
            <a:r>
              <a:rPr lang="en-US" sz="1600" dirty="0"/>
              <a:t>content provider (Rock and Roll Hall of Fame and Museum, Alberta Parks, New York Yankees, </a:t>
            </a:r>
            <a:r>
              <a:rPr lang="en-US" sz="1600" dirty="0" smtClean="0"/>
              <a:t>etc.), or by cost (free, $25, $50, </a:t>
            </a:r>
            <a:r>
              <a:rPr lang="en-US" sz="1600" dirty="0" err="1" smtClean="0"/>
              <a:t>etc</a:t>
            </a:r>
            <a:r>
              <a:rPr lang="en-US" sz="1600" dirty="0" smtClean="0"/>
              <a:t>). 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sz="1600" b="1" dirty="0" smtClean="0"/>
              <a:t>IVC </a:t>
            </a:r>
            <a:r>
              <a:rPr lang="en-US" sz="1600" b="1" dirty="0"/>
              <a:t>Playground Wiki </a:t>
            </a:r>
            <a:r>
              <a:rPr lang="en-US" sz="1600" b="1" dirty="0">
                <a:hlinkClick r:id="rId4"/>
              </a:rPr>
              <a:t>http://ivcplayground.wikispaces.com/Content+Providers</a:t>
            </a:r>
            <a:endParaRPr lang="en-US" sz="1600" b="1" dirty="0"/>
          </a:p>
          <a:p>
            <a:pPr marL="0" lvl="0" indent="0">
              <a:buNone/>
            </a:pPr>
            <a:endParaRPr lang="en-US" sz="1600" dirty="0" smtClean="0"/>
          </a:p>
          <a:p>
            <a:pPr lvl="0">
              <a:buClr>
                <a:srgbClr val="D16349"/>
              </a:buClr>
            </a:pPr>
            <a:r>
              <a:rPr lang="en-US" sz="1600" b="1" dirty="0" smtClean="0">
                <a:solidFill>
                  <a:prstClr val="black"/>
                </a:solidFill>
              </a:rPr>
              <a:t>2Learn.ca and Gateways to Learning  </a:t>
            </a:r>
            <a:r>
              <a:rPr lang="en-US" sz="1600" dirty="0" smtClean="0">
                <a:hlinkClick r:id="rId5"/>
              </a:rPr>
              <a:t>http</a:t>
            </a:r>
            <a:r>
              <a:rPr lang="en-US" sz="1600" dirty="0">
                <a:hlinkClick r:id="rId5"/>
              </a:rPr>
              <a:t>://www.gateways2learning.ca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38400"/>
            <a:ext cx="2286000" cy="1714500"/>
          </a:xfrm>
          <a:ln>
            <a:solidFill>
              <a:schemeClr val="accent1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Providers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368" y="3882788"/>
            <a:ext cx="3235946" cy="2438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703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613648" cy="732974"/>
          </a:xfrm>
        </p:spPr>
        <p:txBody>
          <a:bodyPr/>
          <a:lstStyle/>
          <a:p>
            <a:r>
              <a:rPr lang="en-US" dirty="0" smtClean="0"/>
              <a:t>See the RISE Toolbox Tip Sheet on Content Providers!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590799"/>
            <a:ext cx="4041648" cy="3698987"/>
          </a:xfrm>
        </p:spPr>
        <p:txBody>
          <a:bodyPr>
            <a:normAutofit/>
          </a:bodyPr>
          <a:lstStyle/>
          <a:p>
            <a:pPr lvl="0"/>
            <a:r>
              <a:rPr lang="en-US" sz="1600" b="1" dirty="0" smtClean="0"/>
              <a:t>Environment Canada</a:t>
            </a:r>
          </a:p>
          <a:p>
            <a:pPr marL="0" indent="0">
              <a:buNone/>
            </a:pPr>
            <a:r>
              <a:rPr lang="en-US" sz="1600" u="sng" dirty="0">
                <a:solidFill>
                  <a:srgbClr val="000099"/>
                </a:solidFill>
                <a:hlinkClick r:id="rId3"/>
              </a:rPr>
              <a:t>http://www.ec.gc.ca/biosphere/default.asp?lang=En&amp;n=2154B8C5-1</a:t>
            </a:r>
            <a:endParaRPr lang="en-US" sz="1600" u="sng" dirty="0">
              <a:solidFill>
                <a:srgbClr val="000099"/>
              </a:solidFill>
            </a:endParaRPr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Canadian Space Agency</a:t>
            </a:r>
          </a:p>
          <a:p>
            <a:pPr marL="0" lvl="0" indent="0">
              <a:buNone/>
            </a:pPr>
            <a:r>
              <a:rPr lang="en-US" sz="1600" b="1" dirty="0">
                <a:hlinkClick r:id="rId4"/>
              </a:rPr>
              <a:t>http://www.asc-csa.gc.ca/eng/educators/tele-learning</a:t>
            </a:r>
            <a:r>
              <a:rPr lang="en-US" sz="1600" b="1" dirty="0" smtClean="0">
                <a:hlinkClick r:id="rId4"/>
              </a:rPr>
              <a:t>/</a:t>
            </a:r>
            <a:endParaRPr lang="en-US" sz="1600" b="1" dirty="0" smtClean="0"/>
          </a:p>
          <a:p>
            <a:pPr marL="0" lvl="0" indent="0">
              <a:buNone/>
            </a:pPr>
            <a:endParaRPr lang="en-US" sz="1600" b="1" dirty="0" smtClean="0"/>
          </a:p>
          <a:p>
            <a:pPr lvl="0"/>
            <a:r>
              <a:rPr lang="en-US" sz="1600" b="1" dirty="0" err="1"/>
              <a:t>Bamfield</a:t>
            </a:r>
            <a:r>
              <a:rPr lang="en-US" sz="1600" b="1" dirty="0"/>
              <a:t> Marine Sciences Centre</a:t>
            </a:r>
          </a:p>
          <a:p>
            <a:pPr marL="0" lvl="0" indent="0">
              <a:buNone/>
            </a:pPr>
            <a:r>
              <a:rPr lang="en-US" sz="1600" dirty="0">
                <a:hlinkClick r:id="rId5"/>
              </a:rPr>
              <a:t>http://www.bms.bc.ca/computing/videoconf/</a:t>
            </a:r>
            <a:endParaRPr lang="en-US" sz="1600" dirty="0"/>
          </a:p>
          <a:p>
            <a:pPr marL="0" lvl="0" indent="0">
              <a:buNone/>
            </a:pPr>
            <a:endParaRPr lang="en-US" sz="1600" b="1" dirty="0" smtClean="0"/>
          </a:p>
          <a:p>
            <a:pPr marL="0" lvl="0" indent="0">
              <a:buNone/>
            </a:pPr>
            <a:endParaRPr lang="en-US" sz="1600" b="1" dirty="0" smtClean="0"/>
          </a:p>
          <a:p>
            <a:pPr lvl="0"/>
            <a:endParaRPr lang="en-US" sz="1600" dirty="0"/>
          </a:p>
          <a:p>
            <a:pPr marL="0" indent="0">
              <a:buNone/>
            </a:pPr>
            <a:endParaRPr lang="en-US" sz="1600" u="sng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1600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1600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Providers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883867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5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613648" cy="732974"/>
          </a:xfrm>
        </p:spPr>
        <p:txBody>
          <a:bodyPr/>
          <a:lstStyle/>
          <a:p>
            <a:r>
              <a:rPr lang="en-US" dirty="0" smtClean="0"/>
              <a:t>See the RISE Toolbox Tip Sheet on Content Providers!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590799"/>
            <a:ext cx="4041648" cy="3698987"/>
          </a:xfrm>
        </p:spPr>
        <p:txBody>
          <a:bodyPr>
            <a:normAutofit/>
          </a:bodyPr>
          <a:lstStyle/>
          <a:p>
            <a:pPr lvl="0"/>
            <a:r>
              <a:rPr lang="en-US" sz="1600" b="1" dirty="0" smtClean="0"/>
              <a:t>Royal Tyrell Museum</a:t>
            </a:r>
          </a:p>
          <a:p>
            <a:pPr lvl="0"/>
            <a:r>
              <a:rPr lang="en-US" sz="1600" b="1" dirty="0" smtClean="0"/>
              <a:t>Ontario Science Centre</a:t>
            </a:r>
          </a:p>
          <a:p>
            <a:pPr lvl="0"/>
            <a:r>
              <a:rPr lang="en-US" sz="1600" b="1" dirty="0" smtClean="0"/>
              <a:t>Royal Botanical Gardens</a:t>
            </a:r>
          </a:p>
          <a:p>
            <a:pPr lvl="0"/>
            <a:r>
              <a:rPr lang="en-US" sz="1600" b="1" dirty="0" smtClean="0"/>
              <a:t>NASA</a:t>
            </a:r>
          </a:p>
          <a:p>
            <a:pPr lvl="0"/>
            <a:r>
              <a:rPr lang="en-US" sz="1600" b="1" dirty="0" smtClean="0"/>
              <a:t>Rock and Roll Hall of Fame &amp; Museum</a:t>
            </a:r>
          </a:p>
          <a:p>
            <a:pPr marL="0" lvl="0" indent="0">
              <a:buNone/>
            </a:pPr>
            <a:endParaRPr lang="en-US" sz="1600" b="1" dirty="0" smtClean="0"/>
          </a:p>
          <a:p>
            <a:pPr lvl="0"/>
            <a:r>
              <a:rPr lang="en-US" sz="1600" b="1" dirty="0"/>
              <a:t>AT&amp;T Knowledge Network Explorer  - Videoconferencing for Learning</a:t>
            </a:r>
          </a:p>
          <a:p>
            <a:pPr marL="0" lvl="0" indent="0">
              <a:buNone/>
            </a:pPr>
            <a:r>
              <a:rPr lang="en-US" sz="1600" u="sng" dirty="0">
                <a:hlinkClick r:id="rId3"/>
              </a:rPr>
              <a:t>http://www.kn.pacbell.com/vidconf/index.html</a:t>
            </a:r>
            <a:endParaRPr lang="en-US" sz="1600" b="1" dirty="0"/>
          </a:p>
          <a:p>
            <a:pPr lvl="0"/>
            <a:endParaRPr lang="en-US" sz="1600" b="1" dirty="0" smtClean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u="sng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1600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1600" u="sng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Providers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883867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5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QUESTIONS?</a:t>
            </a:r>
          </a:p>
          <a:p>
            <a:endParaRPr lang="en-US" sz="4000" dirty="0"/>
          </a:p>
          <a:p>
            <a:r>
              <a:rPr lang="en-US" cap="none" dirty="0" smtClean="0"/>
              <a:t>alison@marigold.ab.ca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Thank You!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550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580</TotalTime>
  <Words>459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RISE Coffee Break</vt:lpstr>
      <vt:lpstr>Cleveland Museum of Art (2010)</vt:lpstr>
      <vt:lpstr>PowerPoint Presentation</vt:lpstr>
      <vt:lpstr>PowerPoint Presentation</vt:lpstr>
      <vt:lpstr>Content Providers</vt:lpstr>
      <vt:lpstr>Content Providers</vt:lpstr>
      <vt:lpstr>Content Providers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Thorimbert</dc:creator>
  <cp:lastModifiedBy>Alison McMillan</cp:lastModifiedBy>
  <cp:revision>61</cp:revision>
  <dcterms:created xsi:type="dcterms:W3CDTF">2010-11-22T18:38:28Z</dcterms:created>
  <dcterms:modified xsi:type="dcterms:W3CDTF">2012-06-07T21:27:09Z</dcterms:modified>
</cp:coreProperties>
</file>