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8" r:id="rId9"/>
    <p:sldId id="274" r:id="rId10"/>
    <p:sldId id="263" r:id="rId11"/>
    <p:sldId id="264" r:id="rId12"/>
    <p:sldId id="266" r:id="rId13"/>
    <p:sldId id="279" r:id="rId14"/>
    <p:sldId id="267" r:id="rId15"/>
    <p:sldId id="272" r:id="rId16"/>
    <p:sldId id="271" r:id="rId17"/>
    <p:sldId id="275" r:id="rId18"/>
    <p:sldId id="276" r:id="rId19"/>
    <p:sldId id="277" r:id="rId20"/>
    <p:sldId id="269" r:id="rId21"/>
    <p:sldId id="278" r:id="rId22"/>
    <p:sldId id="280" r:id="rId23"/>
    <p:sldId id="27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66" d="100"/>
          <a:sy n="66" d="100"/>
        </p:scale>
        <p:origin x="-102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995F0-AE3F-4979-BE25-CEE2A3DA646D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4507E-9678-4DC5-AC33-98E98FC18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22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2ECE-7F0C-41F0-8ED9-E0C4770DFF63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E6EA2-7B11-4E1E-819E-CC2F0BD396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58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Map of Paris 1576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6EA2-7B11-4E1E-819E-CC2F0BD396D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The logic model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6EA2-7B11-4E1E-819E-CC2F0BD396D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95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Before you</a:t>
            </a:r>
            <a:r>
              <a:rPr lang="en-CA" baseline="0" dirty="0" smtClean="0"/>
              <a:t> go off exploring all the galaxies of goals out there….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6EA2-7B11-4E1E-819E-CC2F0BD396D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37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We don’t need to know the Impact of every activity.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6EA2-7B11-4E1E-819E-CC2F0BD396D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29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6EA2-7B11-4E1E-819E-CC2F0BD396D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06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6EA2-7B11-4E1E-819E-CC2F0BD396D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19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58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55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10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24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61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3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89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03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93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5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ECA9-F7D8-419A-82C8-831EDB5F6566}" type="datetimeFigureOut">
              <a:rPr lang="en-CA" smtClean="0"/>
              <a:t>24/11/2015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5BBF-F116-407A-BE80-413ED0D7F7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1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stephenabram1/metrics-notess" TargetMode="External"/><Relationship Id="rId3" Type="http://schemas.openxmlformats.org/officeDocument/2006/relationships/hyperlink" Target="http://www.slideshare.net/stephenabram1/vancouver-metricsabramspeech" TargetMode="External"/><Relationship Id="rId7" Type="http://schemas.openxmlformats.org/officeDocument/2006/relationships/hyperlink" Target="https://www.vpl.ca/images/uploads/file/pdf/Outcomes_Based_Evaluation_Toolkit.pdf" TargetMode="External"/><Relationship Id="rId2" Type="http://schemas.openxmlformats.org/officeDocument/2006/relationships/hyperlink" Target="http://www.metricsandlibraries.org/progra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librariesonline.org/2015/09/project-outcome-helping-libraries-capture-their-community-impact/" TargetMode="External"/><Relationship Id="rId5" Type="http://schemas.openxmlformats.org/officeDocument/2006/relationships/hyperlink" Target="https://www.projectoutcome.org/" TargetMode="External"/><Relationship Id="rId4" Type="http://schemas.openxmlformats.org/officeDocument/2006/relationships/hyperlink" Target="http://www.surreylibraries.ca/about/5767.aspx" TargetMode="External"/><Relationship Id="rId9" Type="http://schemas.openxmlformats.org/officeDocument/2006/relationships/hyperlink" Target="http://librarytoolshed.ca/source-library/british-columbia-library-associ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en-CA" dirty="0" smtClean="0"/>
              <a:t>Outcomes, Value and Impact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368152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Metrics for Library </a:t>
            </a:r>
            <a:r>
              <a:rPr lang="en-CA" dirty="0" smtClean="0"/>
              <a:t>Success</a:t>
            </a:r>
          </a:p>
          <a:p>
            <a:r>
              <a:rPr lang="en-CA" dirty="0" smtClean="0"/>
              <a:t>Sept 28-29</a:t>
            </a:r>
            <a:r>
              <a:rPr lang="en-CA" baseline="30000" dirty="0" smtClean="0"/>
              <a:t>th</a:t>
            </a:r>
            <a:r>
              <a:rPr lang="en-CA" dirty="0" smtClean="0"/>
              <a:t>  </a:t>
            </a:r>
            <a:endParaRPr lang="en-CA" dirty="0" smtClean="0"/>
          </a:p>
          <a:p>
            <a:r>
              <a:rPr lang="en-CA" dirty="0" smtClean="0"/>
              <a:t>Summary of notes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b="3230"/>
          <a:stretch/>
        </p:blipFill>
        <p:spPr bwMode="auto">
          <a:xfrm rot="2938062">
            <a:off x="-633533" y="-44635"/>
            <a:ext cx="1680578" cy="19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3642575"/>
            <a:ext cx="582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Presented by Phillippa Brown, Planning Coordinator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52" y="4599048"/>
            <a:ext cx="35662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310" y="1844824"/>
            <a:ext cx="2560637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742" y="3976326"/>
            <a:ext cx="2560637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Just a minute!</a:t>
            </a:r>
            <a:endParaRPr lang="en-CA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9794"/>
            <a:ext cx="4608512" cy="4868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610744" cy="5073427"/>
          </a:xfrm>
        </p:spPr>
        <p:txBody>
          <a:bodyPr>
            <a:normAutofit/>
          </a:bodyPr>
          <a:lstStyle/>
          <a:p>
            <a:r>
              <a:rPr lang="en-CA" sz="2200" dirty="0" smtClean="0"/>
              <a:t>Before you go shooting for the stars, you want to think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Is this goal/impact part of your strategic 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Is it part of your community’s or shareholder’s priorities?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Do you know what the stakeholders in the community believe is a priority?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Ever talked to them about what they are working on?</a:t>
            </a:r>
          </a:p>
          <a:p>
            <a:endParaRPr lang="en-CA" sz="2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35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really have impact!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/>
          <a:stretch/>
        </p:blipFill>
        <p:spPr bwMode="auto">
          <a:xfrm>
            <a:off x="1557841" y="2401368"/>
            <a:ext cx="6028318" cy="37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5567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Know the community you operate in……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87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Keep in mind you will need to….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Build relationships with stakeholders based on mutual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Work together to define what success looks like for your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Work together to bring about “community betterment” (impacts)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Work together to develop measures that are meaningful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MORE ISN’T ALWAYS BETTER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5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of Public Library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0688"/>
            <a:ext cx="7561585" cy="43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06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err="1" smtClean="0"/>
              <a:t>Takeway</a:t>
            </a:r>
            <a:r>
              <a:rPr lang="en-CA" b="1" dirty="0" smtClean="0"/>
              <a:t> # 2</a:t>
            </a:r>
            <a:br>
              <a:rPr lang="en-CA" b="1" dirty="0" smtClean="0"/>
            </a:br>
            <a:r>
              <a:rPr lang="en-CA" dirty="0" smtClean="0"/>
              <a:t>What measurement method to use?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8" name="Picture 4" descr="C:\Users\pbrown\AppData\Local\Microsoft\Windows\Temporary Internet Files\Content.IE5\XHD7M9OK\measurement spi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11067" cy="49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 a Balanced and Judicious way…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Use measurements when you need: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To determine if high value initiatives have contributed to the intended long term change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To </a:t>
            </a:r>
            <a:r>
              <a:rPr lang="en-CA" dirty="0"/>
              <a:t>assess </a:t>
            </a:r>
            <a:r>
              <a:rPr lang="en-CA" dirty="0" smtClean="0"/>
              <a:t>if an existing service is meeting its goal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To evaluate if new proposal(s) can contribute to your desired impact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2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Use a Broad </a:t>
            </a:r>
            <a:r>
              <a:rPr lang="en-CA" dirty="0"/>
              <a:t>C</a:t>
            </a:r>
            <a:r>
              <a:rPr lang="en-CA" dirty="0" smtClean="0"/>
              <a:t>omprehensive Approach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Traditional Statistics to: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Measure your inputs and outputs</a:t>
            </a:r>
          </a:p>
          <a:p>
            <a:r>
              <a:rPr lang="en-CA" dirty="0" smtClean="0"/>
              <a:t>Count your attendance</a:t>
            </a:r>
          </a:p>
          <a:p>
            <a:r>
              <a:rPr lang="en-CA" dirty="0" smtClean="0"/>
              <a:t>Count your visits</a:t>
            </a:r>
          </a:p>
          <a:p>
            <a:pPr marL="0" indent="0">
              <a:buNone/>
            </a:pPr>
            <a:r>
              <a:rPr lang="en-CA" dirty="0" smtClean="0"/>
              <a:t>All very valuable tracked over time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Big Data</a:t>
            </a:r>
          </a:p>
          <a:p>
            <a:r>
              <a:rPr lang="en-CA" dirty="0" smtClean="0"/>
              <a:t>Metrics on a global scale</a:t>
            </a:r>
          </a:p>
          <a:p>
            <a:r>
              <a:rPr lang="en-CA" dirty="0" smtClean="0"/>
              <a:t>Over time provide patterns to interactions/transactions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Surveys and interviews to</a:t>
            </a:r>
            <a:endParaRPr lang="en-CA" dirty="0"/>
          </a:p>
        </p:txBody>
      </p:sp>
      <p:pic>
        <p:nvPicPr>
          <p:cNvPr id="2050" name="Picture 2" descr="C:\Users\pbrown\AppData\Local\Microsoft\Windows\Temporary Internet Files\Content.IE5\EILHH95E\measurement spir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0" y="188640"/>
            <a:ext cx="203318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Help measure customer satisfaction</a:t>
            </a:r>
          </a:p>
          <a:p>
            <a:r>
              <a:rPr lang="en-CA" dirty="0" smtClean="0"/>
              <a:t>Determine the importance of a service or program </a:t>
            </a:r>
          </a:p>
          <a:p>
            <a:r>
              <a:rPr lang="en-CA" dirty="0" smtClean="0"/>
              <a:t>Extract perceived outcomes</a:t>
            </a:r>
          </a:p>
          <a:p>
            <a:r>
              <a:rPr lang="en-CA" dirty="0" smtClean="0"/>
              <a:t>Gain permission for long term follow up.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Analytics</a:t>
            </a:r>
          </a:p>
          <a:p>
            <a:r>
              <a:rPr lang="en-CA" dirty="0" smtClean="0"/>
              <a:t>Help put results into context and provide explanations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Case </a:t>
            </a:r>
            <a:r>
              <a:rPr lang="en-CA" dirty="0" smtClean="0"/>
              <a:t>studies: </a:t>
            </a:r>
            <a:br>
              <a:rPr lang="en-CA" dirty="0" smtClean="0"/>
            </a:br>
            <a:r>
              <a:rPr lang="en-CA" b="1" dirty="0" smtClean="0"/>
              <a:t>High </a:t>
            </a:r>
            <a:r>
              <a:rPr lang="en-CA" b="1" dirty="0"/>
              <a:t>Value Initiative</a:t>
            </a:r>
            <a:r>
              <a:rPr lang="en-CA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/>
              <a:t>Vancouver </a:t>
            </a:r>
            <a:r>
              <a:rPr lang="en-CA" b="1" dirty="0"/>
              <a:t>Inspiration Pass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400" dirty="0"/>
              <a:t>Did it meet its goals?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400" dirty="0"/>
              <a:t>How does it compare against accepted standards or competitive programs?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400" dirty="0"/>
              <a:t>How effective was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400" dirty="0"/>
              <a:t>Should it be continued and/ or expanded?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/>
              <a:t>Methodology</a:t>
            </a:r>
          </a:p>
          <a:p>
            <a:r>
              <a:rPr lang="en-CA" dirty="0" smtClean="0"/>
              <a:t>Surveys of participants (pass users)</a:t>
            </a:r>
          </a:p>
          <a:p>
            <a:r>
              <a:rPr lang="en-CA" dirty="0" smtClean="0"/>
              <a:t>Focus Groups of participants (pass users)</a:t>
            </a:r>
          </a:p>
          <a:p>
            <a:r>
              <a:rPr lang="en-CA" dirty="0" smtClean="0"/>
              <a:t>Interview with VPL Staff and representatives of a number of program partners were conducted to identify challenges and positive outcomes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79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Case studies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b="1" dirty="0" smtClean="0"/>
              <a:t>Existing Services 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err="1" smtClean="0"/>
              <a:t>Sno</a:t>
            </a:r>
            <a:r>
              <a:rPr lang="en-CA" dirty="0" smtClean="0"/>
              <a:t>-Isle:</a:t>
            </a:r>
          </a:p>
          <a:p>
            <a:r>
              <a:rPr lang="en-CA" dirty="0" smtClean="0"/>
              <a:t>Information services Project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What do our customers want/expect?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Methodology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Open staff communication during the survey development</a:t>
            </a:r>
          </a:p>
          <a:p>
            <a:r>
              <a:rPr lang="en-CA" dirty="0" smtClean="0"/>
              <a:t>Customer survey</a:t>
            </a:r>
          </a:p>
          <a:p>
            <a:r>
              <a:rPr lang="en-CA" dirty="0" smtClean="0"/>
              <a:t>Stakeholder </a:t>
            </a:r>
            <a:r>
              <a:rPr lang="en-CA" dirty="0" smtClean="0"/>
              <a:t>partnership interviews</a:t>
            </a:r>
            <a:endParaRPr lang="en-CA" dirty="0" smtClean="0"/>
          </a:p>
          <a:p>
            <a:r>
              <a:rPr lang="en-CA" dirty="0" smtClean="0"/>
              <a:t>Statistics measuring changes in public behaviour over time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“PROFOUND SHIFT IN THE WAY WE THINK ABOUT WHAT WE DO”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7226"/>
            <a:ext cx="4335221" cy="32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9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Case studies:</a:t>
            </a:r>
            <a:br>
              <a:rPr lang="en-CA" dirty="0"/>
            </a:br>
            <a:r>
              <a:rPr lang="en-CA" b="1" dirty="0" smtClean="0"/>
              <a:t>New proposals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 smtClean="0"/>
              <a:t>Sno</a:t>
            </a:r>
            <a:r>
              <a:rPr lang="en-CA" dirty="0" smtClean="0"/>
              <a:t>-Isle Libraries: Proposing Projects with Purpose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Methodology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Project Management framework for quality control (measures)</a:t>
            </a:r>
          </a:p>
          <a:p>
            <a:r>
              <a:rPr lang="en-CA" dirty="0" smtClean="0"/>
              <a:t>Staff survey</a:t>
            </a:r>
          </a:p>
          <a:p>
            <a:r>
              <a:rPr lang="en-CA" dirty="0" smtClean="0"/>
              <a:t>360 degree perspective in the feedback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/>
          <a:stretch/>
        </p:blipFill>
        <p:spPr bwMode="auto">
          <a:xfrm>
            <a:off x="467544" y="2204864"/>
            <a:ext cx="4040188" cy="37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02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116205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Introduction:</a:t>
            </a:r>
            <a:br>
              <a:rPr lang="en-CA" sz="3200" dirty="0" smtClean="0"/>
            </a:br>
            <a:r>
              <a:rPr lang="en-CA" sz="3200" dirty="0" smtClean="0"/>
              <a:t>Where are we?</a:t>
            </a:r>
            <a:endParaRPr lang="en-CA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“Libraries” is an “industry” with no agreed upon success measures</a:t>
            </a:r>
          </a:p>
          <a:p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Libraries do not accept a culture of assessment easily</a:t>
            </a:r>
          </a:p>
          <a:p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Libraries use ‘traditional statistics’ to measure the past </a:t>
            </a:r>
            <a:r>
              <a:rPr lang="en-CA" sz="2000" dirty="0"/>
              <a:t>(inputs and outputs) </a:t>
            </a:r>
            <a:r>
              <a:rPr lang="en-CA" sz="2000" dirty="0" err="1" smtClean="0"/>
              <a:t>eg</a:t>
            </a:r>
            <a:r>
              <a:rPr lang="en-CA" sz="2000" dirty="0" smtClean="0"/>
              <a:t>. # of programs/ attendance</a:t>
            </a:r>
          </a:p>
          <a:p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Libraries make decisions based on staff’s ‘community knowledge’</a:t>
            </a:r>
            <a:endParaRPr lang="en-CA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4" y="1124744"/>
            <a:ext cx="3777651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Takeaway #3</a:t>
            </a:r>
            <a:br>
              <a:rPr lang="en-CA" dirty="0" smtClean="0"/>
            </a:br>
            <a:r>
              <a:rPr lang="en-CA" b="1" dirty="0" smtClean="0"/>
              <a:t>How to communicate Value?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We all know:</a:t>
            </a:r>
          </a:p>
          <a:p>
            <a:r>
              <a:rPr lang="en-CA" dirty="0" smtClean="0"/>
              <a:t>Its challenging</a:t>
            </a:r>
            <a:endParaRPr lang="en-CA" dirty="0"/>
          </a:p>
          <a:p>
            <a:r>
              <a:rPr lang="en-CA" dirty="0" smtClean="0"/>
              <a:t>Its expensive</a:t>
            </a:r>
          </a:p>
          <a:p>
            <a:r>
              <a:rPr lang="en-CA" dirty="0" smtClean="0"/>
              <a:t>It needs special expertise</a:t>
            </a:r>
          </a:p>
          <a:p>
            <a:r>
              <a:rPr lang="en-CA" dirty="0" smtClean="0"/>
              <a:t>It needs clarity around shared goals</a:t>
            </a:r>
          </a:p>
          <a:p>
            <a:r>
              <a:rPr lang="en-CA" dirty="0" smtClean="0"/>
              <a:t>It needs a long term commitment</a:t>
            </a:r>
          </a:p>
          <a:p>
            <a:r>
              <a:rPr lang="en-CA" dirty="0" smtClean="0"/>
              <a:t>There are no magic tools but there are lots of options</a:t>
            </a:r>
          </a:p>
        </p:txBody>
      </p:sp>
      <p:pic>
        <p:nvPicPr>
          <p:cNvPr id="1027" name="Picture 3" descr="C:\Users\pbrown\AppData\Local\Microsoft\Windows\Temporary Internet Files\Content.IE5\E16JIPFD\6989695141_d4e79f771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 by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6984776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Defining your goals </a:t>
            </a:r>
          </a:p>
          <a:p>
            <a:r>
              <a:rPr lang="en-CA" dirty="0" smtClean="0"/>
              <a:t>Getting very specific how you will demonstrate how you met those goals before you begin</a:t>
            </a:r>
          </a:p>
          <a:p>
            <a:r>
              <a:rPr lang="en-CA" dirty="0"/>
              <a:t>Identifying resources/recommendations/ reviews of tools</a:t>
            </a:r>
          </a:p>
          <a:p>
            <a:r>
              <a:rPr lang="en-CA" dirty="0" smtClean="0"/>
              <a:t>Is there anyone close by who has </a:t>
            </a:r>
            <a:r>
              <a:rPr lang="en-CA" dirty="0" smtClean="0"/>
              <a:t>the specialized knowledge /expertise you </a:t>
            </a:r>
            <a:r>
              <a:rPr lang="en-CA" dirty="0" smtClean="0"/>
              <a:t>need </a:t>
            </a:r>
            <a:endParaRPr lang="en-CA" dirty="0" smtClean="0"/>
          </a:p>
          <a:p>
            <a:r>
              <a:rPr lang="en-CA" dirty="0" smtClean="0"/>
              <a:t>Finding </a:t>
            </a:r>
            <a:r>
              <a:rPr lang="en-CA" dirty="0" smtClean="0"/>
              <a:t>out if anyone else has already done it and if you can use their work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C:\Users\pbrown\AppData\Local\Microsoft\Windows\Temporary Internet Files\Content.IE5\A0NQJU0T\merl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Work toward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new way of thinking about what we do</a:t>
            </a:r>
          </a:p>
          <a:p>
            <a:r>
              <a:rPr lang="en-CA" dirty="0" smtClean="0"/>
              <a:t>A new way of interacting with our community</a:t>
            </a:r>
          </a:p>
          <a:p>
            <a:r>
              <a:rPr lang="en-CA" dirty="0" smtClean="0"/>
              <a:t>A new way of developing services and resources.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035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54076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Need buy-in from top down</a:t>
            </a:r>
          </a:p>
          <a:p>
            <a:r>
              <a:rPr lang="en-CA" dirty="0" smtClean="0"/>
              <a:t>Developing impact measurements is part of a cycle of continuous improvement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Align objectives&#10;• Articulate &amp; document yourgoals &amp;&#10;objectives&#10;Whatareyoutryingtoaccomplish?&#10;• Clarifyhow these contribut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192482"/>
            <a:ext cx="4054216" cy="3188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8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47500" lnSpcReduction="20000"/>
          </a:bodyPr>
          <a:lstStyle/>
          <a:p>
            <a:r>
              <a:rPr lang="en-CA" u="sng" dirty="0">
                <a:hlinkClick r:id="rId2"/>
              </a:rPr>
              <a:t>http://www.metricsandlibraries.org/program.html</a:t>
            </a:r>
            <a:r>
              <a:rPr lang="en-CA" dirty="0"/>
              <a:t> (links to all slide decks are in the Program)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Impact </a:t>
            </a:r>
            <a:r>
              <a:rPr lang="en-CA" b="1" dirty="0"/>
              <a:t>Report samples: </a:t>
            </a:r>
          </a:p>
          <a:p>
            <a:r>
              <a:rPr lang="en-CA" dirty="0"/>
              <a:t>Stephen Abrams’ </a:t>
            </a:r>
            <a:r>
              <a:rPr lang="en-CA" dirty="0" err="1"/>
              <a:t>slideshare</a:t>
            </a:r>
            <a:r>
              <a:rPr lang="en-CA" dirty="0"/>
              <a:t> on the Federation of Ontario Public Libraries (FOPL) Province wide approach contains far more information than he presented at the </a:t>
            </a:r>
            <a:r>
              <a:rPr lang="en-CA" dirty="0" smtClean="0"/>
              <a:t>symposium </a:t>
            </a:r>
            <a:r>
              <a:rPr lang="en-CA" u="sng" dirty="0" smtClean="0">
                <a:hlinkClick r:id="rId3"/>
              </a:rPr>
              <a:t>http</a:t>
            </a:r>
            <a:r>
              <a:rPr lang="en-CA" u="sng" dirty="0">
                <a:hlinkClick r:id="rId3"/>
              </a:rPr>
              <a:t>://www.slideshare.net/stephenabram1/vancouver-metricsabramspeech</a:t>
            </a:r>
            <a:r>
              <a:rPr lang="en-CA" dirty="0"/>
              <a:t> </a:t>
            </a:r>
            <a:endParaRPr lang="en-CA" dirty="0" smtClean="0"/>
          </a:p>
          <a:p>
            <a:r>
              <a:rPr lang="en-CA" dirty="0" smtClean="0"/>
              <a:t>Surrey </a:t>
            </a:r>
            <a:r>
              <a:rPr lang="en-CA" dirty="0"/>
              <a:t>Public Library Literacy Day report </a:t>
            </a:r>
            <a:r>
              <a:rPr lang="en-CA" u="sng" dirty="0">
                <a:hlinkClick r:id="rId4"/>
              </a:rPr>
              <a:t>http://www.surreylibraries.ca/about/5767.aspx</a:t>
            </a:r>
            <a:r>
              <a:rPr lang="en-CA" dirty="0"/>
              <a:t> </a:t>
            </a:r>
            <a:endParaRPr lang="en-CA" dirty="0" smtClean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/>
              <a:t>Outcomes Based Evaluation:</a:t>
            </a:r>
          </a:p>
          <a:p>
            <a:r>
              <a:rPr lang="en-CA" dirty="0"/>
              <a:t>PLAs Project Outcomes site: </a:t>
            </a:r>
            <a:r>
              <a:rPr lang="en-CA" u="sng" dirty="0">
                <a:hlinkClick r:id="rId5"/>
              </a:rPr>
              <a:t>https://www.projectoutcome.org/</a:t>
            </a:r>
            <a:r>
              <a:rPr lang="en-CA" dirty="0"/>
              <a:t> provides surveys to get you started.</a:t>
            </a:r>
          </a:p>
          <a:p>
            <a:r>
              <a:rPr lang="en-CA" dirty="0"/>
              <a:t>More information in </a:t>
            </a:r>
            <a:r>
              <a:rPr lang="en-CA" i="1" dirty="0"/>
              <a:t>Public Libraries online</a:t>
            </a:r>
            <a:r>
              <a:rPr lang="en-CA" dirty="0"/>
              <a:t> </a:t>
            </a:r>
            <a:r>
              <a:rPr lang="en-CA" dirty="0" smtClean="0"/>
              <a:t>article: </a:t>
            </a:r>
            <a:r>
              <a:rPr lang="en-CA" u="sng" dirty="0" smtClean="0">
                <a:hlinkClick r:id="rId6"/>
              </a:rPr>
              <a:t>http</a:t>
            </a:r>
            <a:r>
              <a:rPr lang="en-CA" u="sng" dirty="0">
                <a:hlinkClick r:id="rId6"/>
              </a:rPr>
              <a:t>://publiclibrariesonline.org/2015/09/project-outcome-helping-libraries-capture-their-community-impact/</a:t>
            </a:r>
            <a:r>
              <a:rPr lang="en-CA" dirty="0"/>
              <a:t> </a:t>
            </a:r>
          </a:p>
          <a:p>
            <a:r>
              <a:rPr lang="en-CA" dirty="0"/>
              <a:t>Vancouver Public Library toolkit: 	</a:t>
            </a:r>
            <a:r>
              <a:rPr lang="en-CA" u="sng" dirty="0">
                <a:hlinkClick r:id="rId7"/>
              </a:rPr>
              <a:t>https://www.vpl.ca/images/uploads/file/pdf/Outcomes_Based_Evaluation_Toolkit.pdf</a:t>
            </a:r>
            <a:endParaRPr lang="en-CA" dirty="0"/>
          </a:p>
          <a:p>
            <a:pPr marL="0" indent="0">
              <a:buNone/>
            </a:pPr>
            <a:r>
              <a:rPr lang="en-CA" b="1" dirty="0"/>
              <a:t>Visualization tools: </a:t>
            </a:r>
            <a:endParaRPr lang="en-CA" b="1" dirty="0" smtClean="0"/>
          </a:p>
          <a:p>
            <a:r>
              <a:rPr lang="en-CA" dirty="0" smtClean="0"/>
              <a:t>Greg </a:t>
            </a:r>
            <a:r>
              <a:rPr lang="en-CA" dirty="0" err="1"/>
              <a:t>Notess</a:t>
            </a:r>
            <a:r>
              <a:rPr lang="en-CA" dirty="0"/>
              <a:t>’ presentation gives an array of suggestions </a:t>
            </a:r>
            <a:r>
              <a:rPr lang="en-CA" u="sng" dirty="0">
                <a:hlinkClick r:id="rId8"/>
              </a:rPr>
              <a:t>http://www.slideshare.net/stephenabram1/metrics-notess</a:t>
            </a:r>
            <a:r>
              <a:rPr lang="en-CA" dirty="0"/>
              <a:t>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 Library Toolshed is a depository to share resource.  It currently does not have a section with measurement tools but </a:t>
            </a:r>
            <a:r>
              <a:rPr lang="en-CA" dirty="0" smtClean="0"/>
              <a:t>welcomes </a:t>
            </a:r>
            <a:r>
              <a:rPr lang="en-CA" dirty="0"/>
              <a:t>them:  </a:t>
            </a:r>
            <a:r>
              <a:rPr lang="en-CA" u="sng" dirty="0">
                <a:hlinkClick r:id="rId9"/>
              </a:rPr>
              <a:t>http://</a:t>
            </a:r>
            <a:r>
              <a:rPr lang="en-CA" u="sng" dirty="0" smtClean="0">
                <a:hlinkClick r:id="rId9"/>
              </a:rPr>
              <a:t>librarytoolshed.ca/source-library/british-columbia-library-association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857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However…..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Traditional statistics do not measure how the community uses our facilities</a:t>
            </a:r>
          </a:p>
          <a:p>
            <a:r>
              <a:rPr lang="en-CA" dirty="0" smtClean="0"/>
              <a:t>They cannot show how our services and programs impact peoples’ lives </a:t>
            </a:r>
          </a:p>
          <a:p>
            <a:r>
              <a:rPr lang="en-CA" dirty="0" smtClean="0"/>
              <a:t>With increase in self-service, staff are interacting directly with fewer patrons (only 5-10% US Study)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Do we really know what our patrons want or need?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22419" r="10906" b="17830"/>
          <a:stretch/>
        </p:blipFill>
        <p:spPr bwMode="auto">
          <a:xfrm>
            <a:off x="6660232" y="0"/>
            <a:ext cx="235662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One wonders…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Are we aligned with our community’s priorities?</a:t>
            </a:r>
          </a:p>
          <a:p>
            <a:r>
              <a:rPr lang="en-CA" dirty="0" smtClean="0"/>
              <a:t>Can we demonstrate accountability?</a:t>
            </a:r>
          </a:p>
          <a:p>
            <a:r>
              <a:rPr lang="en-CA" dirty="0" smtClean="0"/>
              <a:t>Can we demonstrate our value in a meaningful way?</a:t>
            </a:r>
          </a:p>
          <a:p>
            <a:r>
              <a:rPr lang="en-CA" dirty="0" smtClean="0"/>
              <a:t>Can we demonstrate the return on their investment to our cities, donors or residents?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26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5400600" cy="55772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It is overwhelming!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90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67128" cy="116205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Takeaway #1 </a:t>
            </a:r>
            <a:br>
              <a:rPr lang="en-CA" sz="3200" dirty="0" smtClean="0"/>
            </a:br>
            <a:r>
              <a:rPr lang="en-CA" sz="3200" dirty="0" smtClean="0"/>
              <a:t>Where </a:t>
            </a:r>
            <a:r>
              <a:rPr lang="en-CA" sz="3200" dirty="0"/>
              <a:t>to begin</a:t>
            </a:r>
            <a:r>
              <a:rPr lang="en-CA" sz="3200" dirty="0" smtClean="0"/>
              <a:t>?</a:t>
            </a:r>
            <a:endParaRPr lang="en-CA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6489" y="3501008"/>
            <a:ext cx="4114800" cy="2952329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en-CA" sz="2000" b="1" dirty="0" smtClean="0">
              <a:solidFill>
                <a:srgbClr val="FF0000"/>
              </a:solidFill>
            </a:endParaRPr>
          </a:p>
          <a:p>
            <a:endParaRPr lang="en-CA" sz="2000" b="1" dirty="0">
              <a:solidFill>
                <a:srgbClr val="FF0000"/>
              </a:solidFill>
            </a:endParaRPr>
          </a:p>
          <a:p>
            <a:pPr algn="ctr"/>
            <a:r>
              <a:rPr lang="en-CA" sz="4000" b="1" dirty="0" smtClean="0">
                <a:solidFill>
                  <a:srgbClr val="FF0000"/>
                </a:solidFill>
              </a:rPr>
              <a:t>What is the impact you want to make?</a:t>
            </a:r>
          </a:p>
          <a:p>
            <a:pPr algn="ctr"/>
            <a:endParaRPr lang="en-CA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CA" sz="4000" b="1" dirty="0" smtClean="0">
                <a:solidFill>
                  <a:srgbClr val="FF0000"/>
                </a:solidFill>
              </a:rPr>
              <a:t>What is your goal?</a:t>
            </a:r>
          </a:p>
          <a:p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272532" cy="2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8" y="548680"/>
            <a:ext cx="2857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CA" b="1" dirty="0" smtClean="0"/>
              <a:t>What </a:t>
            </a:r>
            <a:r>
              <a:rPr lang="en-CA" b="1" u="sng" dirty="0" smtClean="0">
                <a:solidFill>
                  <a:srgbClr val="FF0000"/>
                </a:solidFill>
              </a:rPr>
              <a:t>ARE</a:t>
            </a:r>
            <a:r>
              <a:rPr lang="en-CA" b="1" dirty="0" smtClean="0"/>
              <a:t> Inputs, Outputs and Outcomes?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0" b="33209"/>
          <a:stretch/>
        </p:blipFill>
        <p:spPr bwMode="auto">
          <a:xfrm>
            <a:off x="1259632" y="1768978"/>
            <a:ext cx="6854899" cy="86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2852936"/>
            <a:ext cx="7787208" cy="3273227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 smtClean="0"/>
              <a:t>Input: resource perspective</a:t>
            </a:r>
          </a:p>
          <a:p>
            <a:pPr lvl="1"/>
            <a:r>
              <a:rPr lang="en-CA" dirty="0" smtClean="0"/>
              <a:t>The resources we invest </a:t>
            </a:r>
          </a:p>
          <a:p>
            <a:pPr marL="457200" lvl="1" indent="0">
              <a:buNone/>
            </a:pP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smtClean="0"/>
              <a:t>a librarian, </a:t>
            </a:r>
            <a:r>
              <a:rPr lang="en-CA" dirty="0" smtClean="0"/>
              <a:t>a room and 10 picture books </a:t>
            </a:r>
          </a:p>
          <a:p>
            <a:r>
              <a:rPr lang="en-CA" b="1" dirty="0" smtClean="0"/>
              <a:t>Output: Operational perspective</a:t>
            </a:r>
          </a:p>
          <a:p>
            <a:pPr lvl="1"/>
            <a:r>
              <a:rPr lang="en-CA" dirty="0" smtClean="0"/>
              <a:t>The product/activity </a:t>
            </a:r>
          </a:p>
          <a:p>
            <a:pPr marL="457200" lvl="1" indent="0">
              <a:buNone/>
            </a:pPr>
            <a:r>
              <a:rPr lang="en-CA" dirty="0" err="1" smtClean="0"/>
              <a:t>eg</a:t>
            </a:r>
            <a:r>
              <a:rPr lang="en-CA" dirty="0" smtClean="0"/>
              <a:t>. modeled 1000 stories before Kindergarten activities to x parents and children</a:t>
            </a:r>
          </a:p>
          <a:p>
            <a:r>
              <a:rPr lang="en-CA" b="1" dirty="0" smtClean="0"/>
              <a:t>Outcome: User perspective</a:t>
            </a:r>
          </a:p>
          <a:p>
            <a:pPr lvl="1"/>
            <a:r>
              <a:rPr lang="en-CA" dirty="0" smtClean="0"/>
              <a:t>What the users perceive they gained </a:t>
            </a:r>
          </a:p>
          <a:p>
            <a:pPr marL="457200" lvl="1" indent="0">
              <a:buNone/>
            </a:pPr>
            <a:r>
              <a:rPr lang="en-CA" dirty="0" err="1" smtClean="0"/>
              <a:t>eg</a:t>
            </a:r>
            <a:r>
              <a:rPr lang="en-CA" dirty="0" smtClean="0"/>
              <a:t>. x parents enjoyed being read to and gain confidence they could do this with their children</a:t>
            </a:r>
          </a:p>
        </p:txBody>
      </p:sp>
    </p:spTree>
    <p:extLst>
      <p:ext uri="{BB962C8B-B14F-4D97-AF65-F5344CB8AC3E}">
        <p14:creationId xmlns:p14="http://schemas.microsoft.com/office/powerpoint/2010/main" val="33620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But what is </a:t>
            </a:r>
            <a:r>
              <a:rPr lang="en-CA" dirty="0" smtClean="0"/>
              <a:t>an Impact?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9" b="14881"/>
          <a:stretch/>
        </p:blipFill>
        <p:spPr bwMode="auto">
          <a:xfrm>
            <a:off x="1518958" y="2780928"/>
            <a:ext cx="6076950" cy="209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/>
          </a:bodyPr>
          <a:lstStyle/>
          <a:p>
            <a:r>
              <a:rPr lang="en-CA" dirty="0" smtClean="0"/>
              <a:t>It is a long term change in the human condition from the stakeholder’s perspective: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244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 example:</a:t>
            </a:r>
            <a:endParaRPr lang="en-CA" dirty="0"/>
          </a:p>
        </p:txBody>
      </p:sp>
      <p:pic>
        <p:nvPicPr>
          <p:cNvPr id="4" name="Content Placeholder 3" descr="Social Impact&#10;• Concerned with whether&#10;FVRL’s services are creating&#10;desirable societal change&#10;• Example: Children who comp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54519" cy="4569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0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972</Words>
  <Application>Microsoft Office PowerPoint</Application>
  <PresentationFormat>On-screen Show (4:3)</PresentationFormat>
  <Paragraphs>165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Outcomes, Value and Impact</vt:lpstr>
      <vt:lpstr>Introduction: Where are we?</vt:lpstr>
      <vt:lpstr>However…..</vt:lpstr>
      <vt:lpstr>One wonders…</vt:lpstr>
      <vt:lpstr>It is overwhelming!  </vt:lpstr>
      <vt:lpstr>Takeaway #1  Where to begin?</vt:lpstr>
      <vt:lpstr>What ARE Inputs, Outputs and Outcomes?</vt:lpstr>
      <vt:lpstr>But what is an Impact?</vt:lpstr>
      <vt:lpstr>For example:</vt:lpstr>
      <vt:lpstr>Just a minute!</vt:lpstr>
      <vt:lpstr>To really have impact!</vt:lpstr>
      <vt:lpstr>Keep in mind you will need to….</vt:lpstr>
      <vt:lpstr>Sample of Public Library Program</vt:lpstr>
      <vt:lpstr>Takeway # 2 What measurement method to use?</vt:lpstr>
      <vt:lpstr>In a Balanced and Judicious way…</vt:lpstr>
      <vt:lpstr>Use a Broad Comprehensive Approach </vt:lpstr>
      <vt:lpstr>Case studies:  High Value Initiative: </vt:lpstr>
      <vt:lpstr>Case studies: Existing Services </vt:lpstr>
      <vt:lpstr>Case studies: New proposals</vt:lpstr>
      <vt:lpstr>Takeaway #3 How to communicate Value?</vt:lpstr>
      <vt:lpstr>Start by</vt:lpstr>
      <vt:lpstr> Work toward</vt:lpstr>
      <vt:lpstr>Conclusions</vt:lpstr>
      <vt:lpstr>Resources</vt:lpstr>
    </vt:vector>
  </TitlesOfParts>
  <Company>Greater Victoria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Phillippa Brown</dc:creator>
  <cp:lastModifiedBy>Phillippa Brown</cp:lastModifiedBy>
  <cp:revision>80</cp:revision>
  <dcterms:created xsi:type="dcterms:W3CDTF">2015-10-23T20:32:38Z</dcterms:created>
  <dcterms:modified xsi:type="dcterms:W3CDTF">2015-11-24T22:57:17Z</dcterms:modified>
</cp:coreProperties>
</file>