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89" r:id="rId2"/>
    <p:sldId id="28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91" r:id="rId27"/>
    <p:sldId id="280" r:id="rId28"/>
    <p:sldId id="281" r:id="rId29"/>
    <p:sldId id="282" r:id="rId30"/>
    <p:sldId id="283" r:id="rId31"/>
    <p:sldId id="285" r:id="rId32"/>
    <p:sldId id="286" r:id="rId33"/>
    <p:sldId id="288" r:id="rId34"/>
    <p:sldId id="290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D114340-BD08-47C2-9D9C-F5FE08696D9D}" type="datetimeFigureOut">
              <a:rPr lang="en-CA"/>
              <a:pPr>
                <a:defRPr/>
              </a:pPr>
              <a:t>22/06/2015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9203BD8-B30F-4241-BF1A-581CE0F6A3D1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CA" smtClean="0"/>
              <a:t>Copyright made as simple as possible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E8A1D7-F14E-4D84-A013-E63B70F73434}" type="slidenum">
              <a:rPr lang="en-CA" smtClean="0"/>
              <a:pPr/>
              <a:t>26</a:t>
            </a:fld>
            <a:endParaRPr lang="en-C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 flipV="1">
            <a:off x="0" y="0"/>
            <a:ext cx="8229600" cy="1143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5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2519363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412776"/>
            <a:ext cx="7772400" cy="784225"/>
          </a:xfrm>
        </p:spPr>
        <p:txBody>
          <a:bodyPr/>
          <a:lstStyle>
            <a:lvl1pPr algn="ctr">
              <a:defRPr sz="4400">
                <a:solidFill>
                  <a:schemeClr val="tx2"/>
                </a:solidFill>
                <a:latin typeface="Rockwell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420888"/>
            <a:ext cx="6400800" cy="3810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pic>
        <p:nvPicPr>
          <p:cNvPr id="5" name="Picture 6" descr="I:\Library\Communications\Logos\WVML2012logos\Horizontal\White\wvml_h_white green leav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396875"/>
            <a:ext cx="2519362" cy="44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 Single Corner Rectangle 6"/>
          <p:cNvSpPr/>
          <p:nvPr/>
        </p:nvSpPr>
        <p:spPr>
          <a:xfrm flipV="1">
            <a:off x="0" y="5410200"/>
            <a:ext cx="8229600" cy="762000"/>
          </a:xfrm>
          <a:prstGeom prst="round1Rect">
            <a:avLst/>
          </a:prstGeom>
          <a:solidFill>
            <a:srgbClr val="1146AF"/>
          </a:solidFill>
          <a:ln>
            <a:solidFill>
              <a:srgbClr val="1146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0" y="2514600"/>
            <a:ext cx="3733800" cy="342900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0"/>
          </p:nvPr>
        </p:nvSpPr>
        <p:spPr>
          <a:xfrm>
            <a:off x="323528" y="1268760"/>
            <a:ext cx="3888432" cy="1800200"/>
          </a:xfrm>
        </p:spPr>
        <p:txBody>
          <a:bodyPr/>
          <a:lstStyle>
            <a:lvl1pPr algn="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51117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38400"/>
            <a:ext cx="3008313" cy="36877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62DD0A0-9D4A-4ABD-940A-B32F83328356}" type="datetimeFigureOut">
              <a:rPr lang="en-CA"/>
              <a:pPr>
                <a:defRPr/>
              </a:pPr>
              <a:t>22/06/2015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A6EDCFA-87A9-4A62-8089-7DCF9B4C490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FAE368A-F570-4536-8DA5-659496FDED52}" type="datetimeFigureOut">
              <a:rPr lang="en-CA"/>
              <a:pPr>
                <a:defRPr/>
              </a:pPr>
              <a:t>22/06/2015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366007-D32C-4ACB-896C-E7A28673871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E411EF7-A2F7-4B02-9824-43E4ACCAE61A}" type="datetimeFigureOut">
              <a:rPr lang="en-CA"/>
              <a:pPr>
                <a:defRPr/>
              </a:pPr>
              <a:t>22/06/2015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56B3DDF-9DCF-4280-89BC-80864106F0D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237CB1F-3190-4264-B5FB-F8F85576BB73}" type="datetimeFigureOut">
              <a:rPr lang="en-CA"/>
              <a:pPr>
                <a:defRPr/>
              </a:pPr>
              <a:t>22/06/2015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894F759-1530-42D7-9945-EAC49AD5B0B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EEC829-4C6C-469B-AA02-2998E92654E5}" type="datetimeFigureOut">
              <a:rPr lang="en-CA"/>
              <a:pPr>
                <a:defRPr/>
              </a:pPr>
              <a:t>22/06/2015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20E7D46-9BA6-4646-9444-737CC2B9F8B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114800" y="3200400"/>
            <a:ext cx="4267200" cy="2971800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38400" y="4343400"/>
            <a:ext cx="5791200" cy="1676400"/>
          </a:xfrm>
        </p:spPr>
        <p:txBody>
          <a:bodyPr anchor="t"/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676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2895600"/>
            <a:ext cx="8229600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0"/>
            <a:ext cx="8229600" cy="1143000"/>
            <a:chOff x="0" y="0"/>
            <a:chExt cx="8229600" cy="1143000"/>
          </a:xfrm>
        </p:grpSpPr>
        <p:sp>
          <p:nvSpPr>
            <p:cNvPr id="8" name="Round Single Corner Rectangle 7"/>
            <p:cNvSpPr/>
            <p:nvPr/>
          </p:nvSpPr>
          <p:spPr>
            <a:xfrm flipV="1">
              <a:off x="0" y="0"/>
              <a:ext cx="8229600" cy="1143000"/>
            </a:xfrm>
            <a:prstGeom prst="round1Rect">
              <a:avLst/>
            </a:prstGeom>
            <a:solidFill>
              <a:srgbClr val="1146AF"/>
            </a:solidFill>
            <a:ln>
              <a:solidFill>
                <a:srgbClr val="1146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CA"/>
            </a:p>
          </p:txBody>
        </p:sp>
        <p:pic>
          <p:nvPicPr>
            <p:cNvPr id="1030" name="Picture 6" descr="I:\Library\Communications\Logos\WVML2012logos\Horizontal\White\wvml_h_white green leaves.png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528638" y="381000"/>
              <a:ext cx="2519362" cy="441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6" r:id="rId2"/>
    <p:sldLayoutId id="2147483757" r:id="rId3"/>
    <p:sldLayoutId id="2147483762" r:id="rId4"/>
    <p:sldLayoutId id="2147483763" r:id="rId5"/>
    <p:sldLayoutId id="2147483764" r:id="rId6"/>
    <p:sldLayoutId id="2147483765" r:id="rId7"/>
    <p:sldLayoutId id="2147483758" r:id="rId8"/>
    <p:sldLayoutId id="2147483759" r:id="rId9"/>
    <p:sldLayoutId id="2147483766" r:id="rId10"/>
    <p:sldLayoutId id="2147483760" r:id="rId11"/>
    <p:sldLayoutId id="214748376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800" kern="1200">
          <a:solidFill>
            <a:srgbClr val="00349E"/>
          </a:solidFill>
          <a:latin typeface="Rockwell" pitchFamily="18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00349E"/>
          </a:solidFill>
          <a:latin typeface="Rockwell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00349E"/>
          </a:solidFill>
          <a:latin typeface="Rockwell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00349E"/>
          </a:solidFill>
          <a:latin typeface="Rockwell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800">
          <a:solidFill>
            <a:srgbClr val="00349E"/>
          </a:solidFill>
          <a:latin typeface="Rockwell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venir LT Std 55 Roman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venir LT Std 55 Roman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venir LT Std 55 Roman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venir LT Std 55 Roman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venir LT Std 55 Roman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soup.org/support/articles-and-how-tos/finding-and-using-images-from-the-web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bistro.com/galleycat/files/2014/08/Infographic_CanIUseThatPicture4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tockvault.net/" TargetMode="External"/><Relationship Id="rId13" Type="http://schemas.openxmlformats.org/officeDocument/2006/relationships/hyperlink" Target="http://www.freedigitalphotos.net/" TargetMode="External"/><Relationship Id="rId3" Type="http://schemas.openxmlformats.org/officeDocument/2006/relationships/hyperlink" Target="http://www.freephotosbank.com/" TargetMode="External"/><Relationship Id="rId7" Type="http://schemas.openxmlformats.org/officeDocument/2006/relationships/hyperlink" Target="http://www.sxc.hu/" TargetMode="External"/><Relationship Id="rId12" Type="http://schemas.openxmlformats.org/officeDocument/2006/relationships/hyperlink" Target="http://www.istockphoto.com/?esource=google+CA_Competitive_Strategy_EN_SL&amp;kw=CA+royalty%20free%20photos+Broad&amp;lid=sCgQNOsaO|dc&amp;pcrid=27348620899&amp;property=IS&amp;kwd=royalty%20free%20photos&amp;mt=b" TargetMode="External"/><Relationship Id="rId2" Type="http://schemas.openxmlformats.org/officeDocument/2006/relationships/hyperlink" Target="http://www.freeimages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dphoto.org/" TargetMode="External"/><Relationship Id="rId11" Type="http://schemas.openxmlformats.org/officeDocument/2006/relationships/hyperlink" Target="http://www.morguefile.com/" TargetMode="External"/><Relationship Id="rId5" Type="http://schemas.openxmlformats.org/officeDocument/2006/relationships/hyperlink" Target="http://openphoto.net/" TargetMode="External"/><Relationship Id="rId10" Type="http://schemas.openxmlformats.org/officeDocument/2006/relationships/hyperlink" Target="http://www.visipix.com/index_hidden.htm" TargetMode="External"/><Relationship Id="rId4" Type="http://schemas.openxmlformats.org/officeDocument/2006/relationships/hyperlink" Target="http://www.fromoldbooks.org/" TargetMode="External"/><Relationship Id="rId9" Type="http://schemas.openxmlformats.org/officeDocument/2006/relationships/hyperlink" Target="http://www.unprofound.com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://www.westvanlibrary.ca/blogging-tips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 flipV="1">
            <a:off x="0" y="1268413"/>
            <a:ext cx="8243888" cy="3889375"/>
          </a:xfrm>
          <a:prstGeom prst="round1Rect">
            <a:avLst/>
          </a:prstGeom>
          <a:blipFill dpi="0" rotWithShape="0">
            <a:blip r:embed="rId2" cstate="print"/>
            <a:srcRect/>
            <a:stretch>
              <a:fillRect/>
            </a:stretch>
          </a:blip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3" name="TextBox 2"/>
          <p:cNvSpPr txBox="1"/>
          <p:nvPr/>
        </p:nvSpPr>
        <p:spPr>
          <a:xfrm>
            <a:off x="684213" y="5516563"/>
            <a:ext cx="7129462" cy="8302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4800" dirty="0">
                <a:solidFill>
                  <a:schemeClr val="accent5">
                    <a:lumMod val="75000"/>
                  </a:schemeClr>
                </a:solidFill>
                <a:latin typeface="Rockwell" pitchFamily="18" charset="0"/>
              </a:rPr>
              <a:t>Blogging 101: Part 2</a:t>
            </a:r>
            <a:endParaRPr lang="en-CA" sz="4800" dirty="0">
              <a:solidFill>
                <a:schemeClr val="accent5">
                  <a:lumMod val="75000"/>
                </a:schemeClr>
              </a:solidFill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seabiscuit\Users\sfelkar\Documents\blogging101\step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557338"/>
            <a:ext cx="6948488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\\seabiscuit\Users\sfelkar\Documents\blogging101\step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12875"/>
            <a:ext cx="7197725" cy="523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\\seabiscuit\Users\sfelkar\Documents\blogging101\step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412875"/>
            <a:ext cx="7237412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\\seabiscuit\Users\sfelkar\Documents\blogging101\landingp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268413"/>
            <a:ext cx="7451725" cy="541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\\seabiscuit\Users\sfelkar\Documents\blogging101\logine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1412875"/>
            <a:ext cx="6980237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>
                <a:solidFill>
                  <a:schemeClr val="accent6"/>
                </a:solidFill>
              </a:rPr>
              <a:t>TIME TO CUSTOMIZE</a:t>
            </a:r>
            <a:endParaRPr lang="en-CA" smtClean="0">
              <a:solidFill>
                <a:schemeClr val="accent6"/>
              </a:solidFill>
            </a:endParaRPr>
          </a:p>
        </p:txBody>
      </p:sp>
      <p:sp>
        <p:nvSpPr>
          <p:cNvPr id="23555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CA" smtClean="0">
              <a:solidFill>
                <a:srgbClr val="898989"/>
              </a:solidFill>
              <a:latin typeface="Avenir LT Std 55 Roman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875"/>
            <a:ext cx="91440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84313"/>
            <a:ext cx="7451725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915828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49E"/>
                </a:solidFill>
              </a:rPr>
              <a:t>Creating a Post</a:t>
            </a:r>
            <a:endParaRPr lang="en-CA" smtClean="0">
              <a:solidFill>
                <a:srgbClr val="00349E"/>
              </a:solidFill>
            </a:endParaRPr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781300"/>
            <a:ext cx="5976938" cy="383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49E"/>
                </a:solidFill>
              </a:rPr>
              <a:t>Today</a:t>
            </a:r>
            <a:endParaRPr lang="en-CA" smtClean="0">
              <a:solidFill>
                <a:srgbClr val="00349E"/>
              </a:solidFill>
            </a:endParaRP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Avenir LT Std 55 Roman" pitchFamily="34" charset="0"/>
              </a:rPr>
              <a:t>Review Last Week</a:t>
            </a:r>
          </a:p>
          <a:p>
            <a:pPr eaLnBrk="1" hangingPunct="1"/>
            <a:r>
              <a:rPr lang="en-US" smtClean="0">
                <a:latin typeface="Avenir LT Std 55 Roman" pitchFamily="34" charset="0"/>
              </a:rPr>
              <a:t>Create a Blog!</a:t>
            </a:r>
          </a:p>
          <a:p>
            <a:pPr eaLnBrk="1" hangingPunct="1"/>
            <a:r>
              <a:rPr lang="en-US" smtClean="0">
                <a:latin typeface="Avenir LT Std 55 Roman" pitchFamily="34" charset="0"/>
              </a:rPr>
              <a:t>Create a Post!</a:t>
            </a:r>
          </a:p>
          <a:p>
            <a:pPr eaLnBrk="1" hangingPunct="1"/>
            <a:r>
              <a:rPr lang="en-US" smtClean="0">
                <a:latin typeface="Avenir LT Std 55 Roman" pitchFamily="34" charset="0"/>
              </a:rPr>
              <a:t>Marketing Tips</a:t>
            </a:r>
            <a:endParaRPr lang="en-CA" smtClean="0">
              <a:latin typeface="Avenir LT Std 55 Roman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49E"/>
                </a:solidFill>
              </a:rPr>
              <a:t>Creating a Post</a:t>
            </a:r>
            <a:endParaRPr lang="en-CA" smtClean="0">
              <a:solidFill>
                <a:srgbClr val="00349E"/>
              </a:solidFill>
            </a:endParaRP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636838"/>
            <a:ext cx="5976937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49E"/>
                </a:solidFill>
              </a:rPr>
              <a:t>Categories &amp; Tags</a:t>
            </a:r>
            <a:endParaRPr lang="en-CA" smtClean="0">
              <a:solidFill>
                <a:srgbClr val="00349E"/>
              </a:solidFill>
            </a:endParaRPr>
          </a:p>
        </p:txBody>
      </p:sp>
      <p:pic>
        <p:nvPicPr>
          <p:cNvPr id="29699" name="Picture 2" descr="http://en.support.files.wordpress.com/2010/10/categories-versus-tags.png?w=460&amp;h=1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2997200"/>
            <a:ext cx="7886700" cy="3240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49E"/>
                </a:solidFill>
              </a:rPr>
              <a:t>Using Images from the Web</a:t>
            </a:r>
            <a:endParaRPr lang="en-CA" smtClean="0">
              <a:solidFill>
                <a:srgbClr val="00349E"/>
              </a:solidFill>
            </a:endParaRP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mtClean="0"/>
              <a:t>When using images from the web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Check copyright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smtClean="0"/>
              <a:t>Credit</a:t>
            </a:r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mtClean="0"/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mtClean="0"/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mtClean="0"/>
          </a:p>
          <a:p>
            <a:pPr lvl="1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mtClean="0"/>
              <a:t>Article: </a:t>
            </a:r>
            <a:r>
              <a:rPr lang="en-US" smtClean="0">
                <a:hlinkClick r:id="rId2"/>
              </a:rPr>
              <a:t>http://www.techsoup.org/support/articles-and-how-tos/finding-and-using-images-from-the-web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rgbClr val="00349E"/>
                </a:solidFill>
              </a:rPr>
              <a:t>Using Images from the Web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924175"/>
            <a:ext cx="5340350" cy="346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1025" y="2781300"/>
            <a:ext cx="1538288" cy="373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rgbClr val="00349E"/>
                </a:solidFill>
              </a:rPr>
              <a:t>Using Images from the Web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852738"/>
            <a:ext cx="5040313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>
                <a:solidFill>
                  <a:srgbClr val="00349E"/>
                </a:solidFill>
              </a:rPr>
              <a:t>Using Images from the Web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smtClean="0">
              <a:latin typeface="Avenir LT Std 55 Roman" pitchFamily="34" charset="0"/>
            </a:endParaRPr>
          </a:p>
          <a:p>
            <a:pPr eaLnBrk="1" hangingPunct="1"/>
            <a:endParaRPr lang="en-CA" smtClean="0">
              <a:latin typeface="Avenir LT Std 55 Roman" pitchFamily="34" charset="0"/>
            </a:endParaRPr>
          </a:p>
          <a:p>
            <a:pPr eaLnBrk="1" hangingPunct="1"/>
            <a:endParaRPr lang="en-CA" smtClean="0">
              <a:latin typeface="Avenir LT Std 55 Roman" pitchFamily="34" charset="0"/>
            </a:endParaRPr>
          </a:p>
          <a:p>
            <a:pPr eaLnBrk="1" hangingPunct="1"/>
            <a:endParaRPr lang="en-CA" smtClean="0">
              <a:latin typeface="Avenir LT Std 55 Roman" pitchFamily="34" charset="0"/>
            </a:endParaRPr>
          </a:p>
          <a:p>
            <a:pPr eaLnBrk="1" hangingPunct="1"/>
            <a:endParaRPr lang="en-CA" sz="2000" smtClean="0">
              <a:latin typeface="Avenir LT Std 55 Roman" pitchFamily="34" charset="0"/>
            </a:endParaRPr>
          </a:p>
          <a:p>
            <a:pPr eaLnBrk="1" hangingPunct="1"/>
            <a:endParaRPr lang="en-CA" sz="2000" smtClean="0">
              <a:latin typeface="Avenir LT Std 55 Roman" pitchFamily="34" charset="0"/>
            </a:endParaRPr>
          </a:p>
          <a:p>
            <a:pPr eaLnBrk="1" hangingPunct="1"/>
            <a:endParaRPr lang="en-CA" sz="2000" smtClean="0">
              <a:latin typeface="Avenir LT Std 55 Roman" pitchFamily="34" charset="0"/>
            </a:endParaRPr>
          </a:p>
          <a:p>
            <a:pPr eaLnBrk="1" hangingPunct="1">
              <a:buFont typeface="Arial" charset="0"/>
              <a:buNone/>
            </a:pPr>
            <a:r>
              <a:rPr lang="en-CA" sz="1400" smtClean="0">
                <a:latin typeface="Avenir LT Std 55 Roman" pitchFamily="34" charset="0"/>
              </a:rPr>
              <a:t>http://librarianbyday.net/2009/09/28/how-to-attribute-a-creative-commons-photo-from-flickr/</a:t>
            </a:r>
          </a:p>
        </p:txBody>
      </p:sp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2636838"/>
            <a:ext cx="399573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mediabistro.com/galleycat/files/2014/08/Infographic_CanIUseThatPicture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557338"/>
            <a:ext cx="72326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5"/>
          <p:cNvSpPr txBox="1">
            <a:spLocks noChangeArrowheads="1"/>
          </p:cNvSpPr>
          <p:nvPr/>
        </p:nvSpPr>
        <p:spPr bwMode="auto">
          <a:xfrm>
            <a:off x="0" y="6524625"/>
            <a:ext cx="91440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 sz="1600"/>
              <a:t>Link: </a:t>
            </a:r>
            <a:r>
              <a:rPr lang="en-CA" sz="1600">
                <a:hlinkClick r:id="rId3"/>
              </a:rPr>
              <a:t>http://www.mediabistro.com/galleycat/files/2014/08/Infographic_CanIUseThatPicture4.jpg</a:t>
            </a:r>
            <a:r>
              <a:rPr lang="en-CA" sz="1600"/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49E"/>
                </a:solidFill>
              </a:rPr>
              <a:t>Using Images from the Web</a:t>
            </a:r>
            <a:endParaRPr lang="en-CA" smtClean="0">
              <a:solidFill>
                <a:srgbClr val="00349E"/>
              </a:solidFill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3100" dirty="0" smtClean="0">
                <a:latin typeface="Calibri" pitchFamily="34" charset="0"/>
                <a:cs typeface="Arial" charset="0"/>
                <a:hlinkClick r:id="rId2"/>
              </a:rPr>
              <a:t>Freeimages.co.uk</a:t>
            </a:r>
            <a:r>
              <a:rPr lang="en-US" sz="3100" dirty="0" smtClean="0">
                <a:latin typeface="Calibri" pitchFamily="34" charset="0"/>
                <a:cs typeface="Arial" charset="0"/>
              </a:rPr>
              <a:t> 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3100" dirty="0" err="1" smtClean="0">
                <a:latin typeface="Calibri" pitchFamily="34" charset="0"/>
                <a:cs typeface="Arial" charset="0"/>
                <a:hlinkClick r:id="rId3"/>
              </a:rPr>
              <a:t>FreePhotosBank</a:t>
            </a:r>
            <a:endParaRPr lang="en-US" sz="3100" dirty="0" smtClean="0">
              <a:latin typeface="Calibri" pitchFamily="34" charset="0"/>
              <a:cs typeface="Arial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3100" dirty="0" smtClean="0">
                <a:latin typeface="Calibri" pitchFamily="34" charset="0"/>
                <a:cs typeface="Arial" charset="0"/>
                <a:hlinkClick r:id="rId4"/>
              </a:rPr>
              <a:t>From Old Books</a:t>
            </a:r>
            <a:endParaRPr lang="en-US" sz="3100" dirty="0" smtClean="0">
              <a:latin typeface="Calibri" pitchFamily="34" charset="0"/>
              <a:cs typeface="Arial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3100" dirty="0" err="1" smtClean="0">
                <a:latin typeface="Calibri" pitchFamily="34" charset="0"/>
                <a:cs typeface="Arial" charset="0"/>
                <a:hlinkClick r:id="rId5"/>
              </a:rPr>
              <a:t>openphoto</a:t>
            </a:r>
            <a:endParaRPr lang="en-US" sz="3100" dirty="0" smtClean="0">
              <a:latin typeface="Calibri" pitchFamily="34" charset="0"/>
              <a:cs typeface="Arial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3100" dirty="0" smtClean="0">
                <a:latin typeface="Calibri" pitchFamily="34" charset="0"/>
                <a:cs typeface="Arial" charset="0"/>
                <a:hlinkClick r:id="rId6"/>
              </a:rPr>
              <a:t>PD Photo</a:t>
            </a:r>
            <a:endParaRPr lang="en-US" sz="3100" dirty="0" smtClean="0">
              <a:latin typeface="Calibri" pitchFamily="34" charset="0"/>
              <a:cs typeface="Arial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3100" dirty="0" err="1" smtClean="0">
                <a:latin typeface="Calibri" pitchFamily="34" charset="0"/>
                <a:cs typeface="Arial" charset="0"/>
                <a:hlinkClick r:id="rId7"/>
              </a:rPr>
              <a:t>stock.XCHNG</a:t>
            </a:r>
            <a:endParaRPr lang="en-US" sz="3100" dirty="0" smtClean="0">
              <a:latin typeface="Calibri" pitchFamily="34" charset="0"/>
              <a:cs typeface="Arial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3100" dirty="0" err="1" smtClean="0">
                <a:latin typeface="Calibri" pitchFamily="34" charset="0"/>
                <a:cs typeface="Arial" charset="0"/>
                <a:hlinkClick r:id="rId8"/>
              </a:rPr>
              <a:t>stockvault</a:t>
            </a:r>
            <a:endParaRPr lang="en-US" sz="3100" dirty="0" smtClean="0">
              <a:latin typeface="Calibri" pitchFamily="34" charset="0"/>
              <a:cs typeface="Arial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  <a:defRPr/>
            </a:pPr>
            <a:r>
              <a:rPr lang="en-US" sz="3100" dirty="0" err="1" smtClean="0">
                <a:latin typeface="Calibri" pitchFamily="34" charset="0"/>
                <a:cs typeface="Arial" charset="0"/>
                <a:hlinkClick r:id="rId9"/>
              </a:rPr>
              <a:t>Unprofound</a:t>
            </a:r>
            <a:endParaRPr lang="en-US" sz="3100" dirty="0" smtClean="0">
              <a:latin typeface="Calibri" pitchFamily="34" charset="0"/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CA" dirty="0" smtClean="0"/>
          </a:p>
        </p:txBody>
      </p:sp>
      <p:sp>
        <p:nvSpPr>
          <p:cNvPr id="35844" name="TextBox 3"/>
          <p:cNvSpPr txBox="1">
            <a:spLocks noChangeArrowheads="1"/>
          </p:cNvSpPr>
          <p:nvPr/>
        </p:nvSpPr>
        <p:spPr bwMode="auto">
          <a:xfrm>
            <a:off x="4356100" y="2852738"/>
            <a:ext cx="4537075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>
                <a:latin typeface="Calibri" pitchFamily="34" charset="0"/>
                <a:hlinkClick r:id="rId10"/>
              </a:rPr>
              <a:t>visipix</a:t>
            </a:r>
            <a:endParaRPr lang="en-US" sz="2900">
              <a:latin typeface="Calibri" pitchFamily="34" charset="0"/>
            </a:endParaRPr>
          </a:p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>
                <a:latin typeface="Calibri" pitchFamily="34" charset="0"/>
                <a:hlinkClick r:id="rId11"/>
              </a:rPr>
              <a:t>morguefile</a:t>
            </a:r>
            <a:endParaRPr lang="en-US" sz="2900">
              <a:latin typeface="Calibri" pitchFamily="34" charset="0"/>
              <a:hlinkClick r:id="rId2"/>
            </a:endParaRPr>
          </a:p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>
                <a:latin typeface="Calibri" pitchFamily="34" charset="0"/>
                <a:hlinkClick r:id="rId12"/>
              </a:rPr>
              <a:t>iStock Roalty Free Photos</a:t>
            </a:r>
            <a:endParaRPr lang="en-US" sz="2900">
              <a:latin typeface="Calibri" pitchFamily="34" charset="0"/>
            </a:endParaRPr>
          </a:p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>
                <a:latin typeface="Calibri" pitchFamily="34" charset="0"/>
                <a:hlinkClick r:id="rId13"/>
              </a:rPr>
              <a:t>freedigitalphotos.net</a:t>
            </a:r>
            <a:r>
              <a:rPr lang="en-US" sz="2900">
                <a:latin typeface="Calibri" pitchFamily="34" charset="0"/>
              </a:rPr>
              <a:t> </a:t>
            </a:r>
          </a:p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</a:pPr>
            <a:r>
              <a:rPr lang="en-US" sz="2900">
                <a:latin typeface="Calibri" pitchFamily="34" charset="0"/>
              </a:rPr>
              <a:t>Or</a:t>
            </a:r>
          </a:p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900">
                <a:latin typeface="Calibri" pitchFamily="34" charset="0"/>
              </a:rPr>
              <a:t>Flickr</a:t>
            </a:r>
          </a:p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900">
                <a:latin typeface="Calibri" pitchFamily="34" charset="0"/>
              </a:rPr>
              <a:t>Creative Commons Search</a:t>
            </a:r>
          </a:p>
          <a:p>
            <a:pPr marL="319088" indent="-319088" eaLnBrk="0" hangingPunct="0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CA" sz="2900">
              <a:latin typeface="Calibri" pitchFamily="34" charset="0"/>
              <a:hlinkClick r:id="rId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49E"/>
                </a:solidFill>
              </a:rPr>
              <a:t>Adding Images</a:t>
            </a:r>
            <a:endParaRPr lang="en-CA" smtClean="0">
              <a:solidFill>
                <a:srgbClr val="00349E"/>
              </a:solidFill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781300"/>
            <a:ext cx="5329238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49E"/>
                </a:solidFill>
              </a:rPr>
              <a:t>Adding Images</a:t>
            </a:r>
            <a:endParaRPr lang="en-CA" smtClean="0">
              <a:solidFill>
                <a:srgbClr val="00349E"/>
              </a:solidFill>
            </a:endParaRPr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2924175"/>
            <a:ext cx="5689600" cy="375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916113"/>
            <a:ext cx="8326437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49E"/>
                </a:solidFill>
              </a:rPr>
              <a:t>Posting</a:t>
            </a:r>
            <a:endParaRPr lang="en-CA" smtClean="0">
              <a:solidFill>
                <a:srgbClr val="00349E"/>
              </a:solidFill>
            </a:endParaRP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2852738"/>
            <a:ext cx="3074987" cy="371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49E"/>
                </a:solidFill>
              </a:rPr>
              <a:t>Widgets</a:t>
            </a:r>
            <a:endParaRPr lang="en-CA" smtClean="0">
              <a:solidFill>
                <a:srgbClr val="00349E"/>
              </a:solidFill>
            </a:endParaRPr>
          </a:p>
        </p:txBody>
      </p:sp>
      <p:pic>
        <p:nvPicPr>
          <p:cNvPr id="3993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852738"/>
            <a:ext cx="5903913" cy="381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49E"/>
                </a:solidFill>
              </a:rPr>
              <a:t>Widgets</a:t>
            </a:r>
            <a:endParaRPr lang="en-CA" smtClean="0">
              <a:solidFill>
                <a:srgbClr val="00349E"/>
              </a:solidFill>
            </a:endParaRPr>
          </a:p>
        </p:txBody>
      </p:sp>
      <p:sp>
        <p:nvSpPr>
          <p:cNvPr id="40963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CA" smtClean="0">
              <a:latin typeface="Avenir LT Std 55 Roman" pitchFamily="34" charset="0"/>
            </a:endParaRP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525" y="1682750"/>
            <a:ext cx="8429625" cy="498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00349E"/>
                </a:solidFill>
              </a:rPr>
              <a:t>Blogging Tips</a:t>
            </a:r>
            <a:endParaRPr lang="en-CA" smtClean="0">
              <a:solidFill>
                <a:srgbClr val="00349E"/>
              </a:solidFill>
            </a:endParaRPr>
          </a:p>
        </p:txBody>
      </p:sp>
      <p:pic>
        <p:nvPicPr>
          <p:cNvPr id="41987" name="Picture 2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06475" y="2895600"/>
            <a:ext cx="7131050" cy="3733800"/>
          </a:xfr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CA" dirty="0" smtClean="0"/>
              <a:t>Thank you!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C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475" y="1484313"/>
            <a:ext cx="7077075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\\seabiscuit\Users\sfelkar\Documents\blogging101\wordpresssignup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1412875"/>
            <a:ext cx="4976812" cy="514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seabiscuit\Users\sfelkar\Documents\blogging101\confiramtionscree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22475"/>
            <a:ext cx="91440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\\seabiscuit\Users\sfelkar\Documents\blogging101\confiramtionemai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1557338"/>
            <a:ext cx="67818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\\seabiscuit\Users\sfelkar\Documents\blogging101\step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484313"/>
            <a:ext cx="6943725" cy="506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\\seabiscuit\Users\sfelkar\Documents\blogging101\step1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268413"/>
            <a:ext cx="7435850" cy="541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WV-#718785-v1-WVML_PP_TEMPLATE_2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DWV-#719798-v1-WVML_PP_TEMPLATE_FINAL</Template>
  <TotalTime>83</TotalTime>
  <Words>121</Words>
  <Application>Microsoft Office PowerPoint</Application>
  <PresentationFormat>On-screen Show (4:3)</PresentationFormat>
  <Paragraphs>55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Arial</vt:lpstr>
      <vt:lpstr>Rockwell</vt:lpstr>
      <vt:lpstr>Avenir LT Std 55 Roman</vt:lpstr>
      <vt:lpstr>Calibri</vt:lpstr>
      <vt:lpstr>Wingdings 2</vt:lpstr>
      <vt:lpstr>Wingdings</vt:lpstr>
      <vt:lpstr>DWV-#718785-v1-WVML_PP_TEMPLATE_2</vt:lpstr>
      <vt:lpstr>Slide 1</vt:lpstr>
      <vt:lpstr>Today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TIME TO CUSTOMIZE</vt:lpstr>
      <vt:lpstr>Slide 16</vt:lpstr>
      <vt:lpstr>Slide 17</vt:lpstr>
      <vt:lpstr>Slide 18</vt:lpstr>
      <vt:lpstr>Creating a Post</vt:lpstr>
      <vt:lpstr>Creating a Post</vt:lpstr>
      <vt:lpstr>Categories &amp; Tags</vt:lpstr>
      <vt:lpstr>Using Images from the Web</vt:lpstr>
      <vt:lpstr>Using Images from the Web</vt:lpstr>
      <vt:lpstr>Using Images from the Web</vt:lpstr>
      <vt:lpstr>Using Images from the Web</vt:lpstr>
      <vt:lpstr>Slide 26</vt:lpstr>
      <vt:lpstr>Using Images from the Web</vt:lpstr>
      <vt:lpstr>Adding Images</vt:lpstr>
      <vt:lpstr>Adding Images</vt:lpstr>
      <vt:lpstr>Posting</vt:lpstr>
      <vt:lpstr>Widgets</vt:lpstr>
      <vt:lpstr>Widgets</vt:lpstr>
      <vt:lpstr>Blogging Tips</vt:lpstr>
      <vt:lpstr>Thank you!</vt:lpstr>
    </vt:vector>
  </TitlesOfParts>
  <Company>District of West Vancouver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Blogging 101</dc:title>
  <dc:creator>sfelkar</dc:creator>
  <cp:lastModifiedBy>sfelkar</cp:lastModifiedBy>
  <cp:revision>15</cp:revision>
  <dcterms:created xsi:type="dcterms:W3CDTF">2014-06-04T20:25:40Z</dcterms:created>
  <dcterms:modified xsi:type="dcterms:W3CDTF">2015-06-22T19:12:50Z</dcterms:modified>
</cp:coreProperties>
</file>