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handoutMasterIdLst>
    <p:handoutMasterId r:id="rId93"/>
  </p:handoutMasterIdLst>
  <p:sldIdLst>
    <p:sldId id="396" r:id="rId2"/>
    <p:sldId id="407" r:id="rId3"/>
    <p:sldId id="256" r:id="rId4"/>
    <p:sldId id="260" r:id="rId5"/>
    <p:sldId id="257" r:id="rId6"/>
    <p:sldId id="258" r:id="rId7"/>
    <p:sldId id="259" r:id="rId8"/>
    <p:sldId id="261" r:id="rId9"/>
    <p:sldId id="262" r:id="rId10"/>
    <p:sldId id="408" r:id="rId11"/>
    <p:sldId id="267" r:id="rId12"/>
    <p:sldId id="263" r:id="rId13"/>
    <p:sldId id="264" r:id="rId14"/>
    <p:sldId id="265" r:id="rId15"/>
    <p:sldId id="266" r:id="rId16"/>
    <p:sldId id="269" r:id="rId17"/>
    <p:sldId id="270" r:id="rId18"/>
    <p:sldId id="271" r:id="rId19"/>
    <p:sldId id="272" r:id="rId20"/>
    <p:sldId id="273" r:id="rId21"/>
    <p:sldId id="274" r:id="rId22"/>
    <p:sldId id="294" r:id="rId23"/>
    <p:sldId id="295" r:id="rId24"/>
    <p:sldId id="276" r:id="rId25"/>
    <p:sldId id="277" r:id="rId26"/>
    <p:sldId id="278" r:id="rId27"/>
    <p:sldId id="477" r:id="rId28"/>
    <p:sldId id="409" r:id="rId29"/>
    <p:sldId id="279" r:id="rId30"/>
    <p:sldId id="280" r:id="rId31"/>
    <p:sldId id="281" r:id="rId32"/>
    <p:sldId id="282" r:id="rId33"/>
    <p:sldId id="283" r:id="rId34"/>
    <p:sldId id="285" r:id="rId35"/>
    <p:sldId id="483" r:id="rId36"/>
    <p:sldId id="286" r:id="rId37"/>
    <p:sldId id="287" r:id="rId38"/>
    <p:sldId id="288" r:id="rId39"/>
    <p:sldId id="410" r:id="rId40"/>
    <p:sldId id="485" r:id="rId41"/>
    <p:sldId id="493" r:id="rId42"/>
    <p:sldId id="494" r:id="rId43"/>
    <p:sldId id="495" r:id="rId44"/>
    <p:sldId id="496" r:id="rId45"/>
    <p:sldId id="501" r:id="rId46"/>
    <p:sldId id="478" r:id="rId47"/>
    <p:sldId id="492" r:id="rId48"/>
    <p:sldId id="497" r:id="rId49"/>
    <p:sldId id="498" r:id="rId50"/>
    <p:sldId id="484" r:id="rId51"/>
    <p:sldId id="482" r:id="rId52"/>
    <p:sldId id="481" r:id="rId53"/>
    <p:sldId id="502" r:id="rId54"/>
    <p:sldId id="503" r:id="rId55"/>
    <p:sldId id="504" r:id="rId56"/>
    <p:sldId id="505" r:id="rId57"/>
    <p:sldId id="506" r:id="rId58"/>
    <p:sldId id="480" r:id="rId59"/>
    <p:sldId id="290" r:id="rId60"/>
    <p:sldId id="359" r:id="rId61"/>
    <p:sldId id="345" r:id="rId62"/>
    <p:sldId id="348" r:id="rId63"/>
    <p:sldId id="349" r:id="rId64"/>
    <p:sldId id="347" r:id="rId65"/>
    <p:sldId id="350" r:id="rId66"/>
    <p:sldId id="351" r:id="rId67"/>
    <p:sldId id="352" r:id="rId68"/>
    <p:sldId id="354" r:id="rId69"/>
    <p:sldId id="355" r:id="rId70"/>
    <p:sldId id="356" r:id="rId71"/>
    <p:sldId id="357" r:id="rId72"/>
    <p:sldId id="486" r:id="rId73"/>
    <p:sldId id="366" r:id="rId74"/>
    <p:sldId id="362" r:id="rId75"/>
    <p:sldId id="475" r:id="rId76"/>
    <p:sldId id="476" r:id="rId77"/>
    <p:sldId id="365" r:id="rId78"/>
    <p:sldId id="490" r:id="rId79"/>
    <p:sldId id="371" r:id="rId80"/>
    <p:sldId id="369" r:id="rId81"/>
    <p:sldId id="372" r:id="rId82"/>
    <p:sldId id="358" r:id="rId83"/>
    <p:sldId id="373" r:id="rId84"/>
    <p:sldId id="370" r:id="rId85"/>
    <p:sldId id="487" r:id="rId86"/>
    <p:sldId id="421" r:id="rId87"/>
    <p:sldId id="422" r:id="rId88"/>
    <p:sldId id="491" r:id="rId89"/>
    <p:sldId id="489" r:id="rId90"/>
    <p:sldId id="488"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0" d="100"/>
          <a:sy n="90" d="100"/>
        </p:scale>
        <p:origin x="-14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notesMaster" Target="notesMasters/notesMaster1.xml"/><Relationship Id="rId93" Type="http://schemas.openxmlformats.org/officeDocument/2006/relationships/handoutMaster" Target="handoutMasters/handoutMaster1.xml"/><Relationship Id="rId94" Type="http://schemas.openxmlformats.org/officeDocument/2006/relationships/printerSettings" Target="printerSettings/printerSettings1.bin"/><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E1D32E1-0C97-E545-B745-4D9180A9D369}" type="datetimeFigureOut">
              <a:rPr lang="en-US" smtClean="0"/>
              <a:t>15-11-12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749034-897D-114D-9DA5-B3C6DE8EC40C}" type="slidenum">
              <a:rPr lang="en-US" smtClean="0"/>
              <a:t>‹#›</a:t>
            </a:fld>
            <a:endParaRPr lang="en-US"/>
          </a:p>
        </p:txBody>
      </p:sp>
    </p:spTree>
    <p:extLst>
      <p:ext uri="{BB962C8B-B14F-4D97-AF65-F5344CB8AC3E}">
        <p14:creationId xmlns:p14="http://schemas.microsoft.com/office/powerpoint/2010/main" val="2582963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21DF96-E11D-A246-82EC-9873B140F3CA}" type="datetimeFigureOut">
              <a:rPr lang="en-US" smtClean="0"/>
              <a:t>15-11-12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10EC21-BD19-044F-851E-290CA7B35530}" type="slidenum">
              <a:rPr lang="en-US" smtClean="0"/>
              <a:t>‹#›</a:t>
            </a:fld>
            <a:endParaRPr lang="en-US"/>
          </a:p>
        </p:txBody>
      </p:sp>
    </p:spTree>
    <p:extLst>
      <p:ext uri="{BB962C8B-B14F-4D97-AF65-F5344CB8AC3E}">
        <p14:creationId xmlns:p14="http://schemas.microsoft.com/office/powerpoint/2010/main" val="16197271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 Id="rId3" Type="http://schemas.openxmlformats.org/officeDocument/2006/relationships/hyperlink" Target="mailto:sabina.iseli-otto@bc.libraries.coop"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 example of a “clue”: new users might not know that the cloud and arrow symbol mean “download and install this app.”</a:t>
            </a:r>
            <a:endParaRPr lang="en-US" dirty="0"/>
          </a:p>
        </p:txBody>
      </p:sp>
      <p:sp>
        <p:nvSpPr>
          <p:cNvPr id="4" name="Slide Number Placeholder 3"/>
          <p:cNvSpPr>
            <a:spLocks noGrp="1"/>
          </p:cNvSpPr>
          <p:nvPr>
            <p:ph type="sldNum" sz="quarter" idx="10"/>
          </p:nvPr>
        </p:nvSpPr>
        <p:spPr/>
        <p:txBody>
          <a:bodyPr/>
          <a:lstStyle/>
          <a:p>
            <a:fld id="{7B10EC21-BD19-044F-851E-290CA7B35530}" type="slidenum">
              <a:rPr lang="en-US" smtClean="0"/>
              <a:t>7</a:t>
            </a:fld>
            <a:endParaRPr lang="en-US"/>
          </a:p>
        </p:txBody>
      </p:sp>
    </p:spTree>
    <p:extLst>
      <p:ext uri="{BB962C8B-B14F-4D97-AF65-F5344CB8AC3E}">
        <p14:creationId xmlns:p14="http://schemas.microsoft.com/office/powerpoint/2010/main" val="2640142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the point at which the device will often ask for the password for the Apple ID. If your patron left her/his password at home, please send them home to retrieve it. This approach causes fewer complications with: </a:t>
            </a:r>
            <a:r>
              <a:rPr lang="en-US" baseline="0" dirty="0" err="1" smtClean="0"/>
              <a:t>iCloud</a:t>
            </a:r>
            <a:r>
              <a:rPr lang="en-US" baseline="0" dirty="0" smtClean="0"/>
              <a:t> and Apple ID, syncing across devices, and other problems that can popup. It is possible to reset someone’s password, however they must either know the answers to their security questions, or have their email password handy. To reset: go to </a:t>
            </a:r>
            <a:r>
              <a:rPr lang="en-US" baseline="0" dirty="0" err="1" smtClean="0"/>
              <a:t>iforgot.apple.com</a:t>
            </a:r>
            <a:r>
              <a:rPr lang="en-US" baseline="0" dirty="0" smtClean="0"/>
              <a:t> and follow the links. </a:t>
            </a:r>
          </a:p>
        </p:txBody>
      </p:sp>
      <p:sp>
        <p:nvSpPr>
          <p:cNvPr id="4" name="Slide Number Placeholder 3"/>
          <p:cNvSpPr>
            <a:spLocks noGrp="1"/>
          </p:cNvSpPr>
          <p:nvPr>
            <p:ph type="sldNum" sz="quarter" idx="10"/>
          </p:nvPr>
        </p:nvSpPr>
        <p:spPr/>
        <p:txBody>
          <a:bodyPr/>
          <a:lstStyle/>
          <a:p>
            <a:fld id="{7B10EC21-BD19-044F-851E-290CA7B35530}" type="slidenum">
              <a:rPr lang="en-US" smtClean="0"/>
              <a:t>8</a:t>
            </a:fld>
            <a:endParaRPr lang="en-US"/>
          </a:p>
        </p:txBody>
      </p:sp>
    </p:spTree>
    <p:extLst>
      <p:ext uri="{BB962C8B-B14F-4D97-AF65-F5344CB8AC3E}">
        <p14:creationId xmlns:p14="http://schemas.microsoft.com/office/powerpoint/2010/main" val="1900664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10EC21-BD19-044F-851E-290CA7B35530}" type="slidenum">
              <a:rPr lang="en-US" smtClean="0"/>
              <a:t>9</a:t>
            </a:fld>
            <a:endParaRPr lang="en-US"/>
          </a:p>
        </p:txBody>
      </p:sp>
    </p:spTree>
    <p:extLst>
      <p:ext uri="{BB962C8B-B14F-4D97-AF65-F5344CB8AC3E}">
        <p14:creationId xmlns:p14="http://schemas.microsoft.com/office/powerpoint/2010/main" val="1004181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10EC21-BD19-044F-851E-290CA7B35530}" type="slidenum">
              <a:rPr lang="en-US" smtClean="0"/>
              <a:t>10</a:t>
            </a:fld>
            <a:endParaRPr lang="en-US"/>
          </a:p>
        </p:txBody>
      </p:sp>
    </p:spTree>
    <p:extLst>
      <p:ext uri="{BB962C8B-B14F-4D97-AF65-F5344CB8AC3E}">
        <p14:creationId xmlns:p14="http://schemas.microsoft.com/office/powerpoint/2010/main" val="392294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Discourage</a:t>
            </a:r>
            <a:r>
              <a:rPr lang="en-US" baseline="0" dirty="0" smtClean="0"/>
              <a:t> people from signing up for anything library-related (or anything, really) using Facebook. </a:t>
            </a:r>
            <a:endParaRPr lang="en-US" dirty="0"/>
          </a:p>
        </p:txBody>
      </p:sp>
      <p:sp>
        <p:nvSpPr>
          <p:cNvPr id="4" name="Slide Number Placeholder 3"/>
          <p:cNvSpPr>
            <a:spLocks noGrp="1"/>
          </p:cNvSpPr>
          <p:nvPr>
            <p:ph type="sldNum" sz="quarter" idx="10"/>
          </p:nvPr>
        </p:nvSpPr>
        <p:spPr/>
        <p:txBody>
          <a:bodyPr/>
          <a:lstStyle/>
          <a:p>
            <a:fld id="{7B10EC21-BD19-044F-851E-290CA7B35530}" type="slidenum">
              <a:rPr lang="en-US" smtClean="0"/>
              <a:t>12</a:t>
            </a:fld>
            <a:endParaRPr lang="en-US"/>
          </a:p>
        </p:txBody>
      </p:sp>
    </p:spTree>
    <p:extLst>
      <p:ext uri="{BB962C8B-B14F-4D97-AF65-F5344CB8AC3E}">
        <p14:creationId xmlns:p14="http://schemas.microsoft.com/office/powerpoint/2010/main" val="3887538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10EC21-BD19-044F-851E-290CA7B35530}" type="slidenum">
              <a:rPr lang="en-US" smtClean="0"/>
              <a:t>16</a:t>
            </a:fld>
            <a:endParaRPr lang="en-US"/>
          </a:p>
        </p:txBody>
      </p:sp>
    </p:spTree>
    <p:extLst>
      <p:ext uri="{BB962C8B-B14F-4D97-AF65-F5344CB8AC3E}">
        <p14:creationId xmlns:p14="http://schemas.microsoft.com/office/powerpoint/2010/main" val="1483018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“Why verify?” orange zone disappears once the email account is verified; these</a:t>
            </a:r>
            <a:r>
              <a:rPr lang="en-US" baseline="0" dirty="0" smtClean="0"/>
              <a:t> screenshots were taken in the wrong order (sorry). </a:t>
            </a:r>
            <a:endParaRPr lang="en-US" dirty="0"/>
          </a:p>
        </p:txBody>
      </p:sp>
      <p:sp>
        <p:nvSpPr>
          <p:cNvPr id="4" name="Slide Number Placeholder 3"/>
          <p:cNvSpPr>
            <a:spLocks noGrp="1"/>
          </p:cNvSpPr>
          <p:nvPr>
            <p:ph type="sldNum" sz="quarter" idx="10"/>
          </p:nvPr>
        </p:nvSpPr>
        <p:spPr/>
        <p:txBody>
          <a:bodyPr/>
          <a:lstStyle/>
          <a:p>
            <a:fld id="{7B10EC21-BD19-044F-851E-290CA7B35530}" type="slidenum">
              <a:rPr lang="en-US" smtClean="0"/>
              <a:t>24</a:t>
            </a:fld>
            <a:endParaRPr lang="en-US"/>
          </a:p>
        </p:txBody>
      </p:sp>
    </p:spTree>
    <p:extLst>
      <p:ext uri="{BB962C8B-B14F-4D97-AF65-F5344CB8AC3E}">
        <p14:creationId xmlns:p14="http://schemas.microsoft.com/office/powerpoint/2010/main" val="4121886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Also, for training and demo purposes: email </a:t>
            </a:r>
            <a:r>
              <a:rPr lang="en-US" dirty="0" smtClean="0">
                <a:hlinkClick r:id="rId3"/>
              </a:rPr>
              <a:t>sabina.iseli-otto@bc.libraries.coop</a:t>
            </a:r>
            <a:r>
              <a:rPr lang="en-US" dirty="0" smtClean="0"/>
              <a:t> for a list of the 25 Blackstone audiobooks that allow unlimited simultaneous check-outs. </a:t>
            </a:r>
          </a:p>
          <a:p>
            <a:endParaRPr lang="en-US" dirty="0"/>
          </a:p>
        </p:txBody>
      </p:sp>
      <p:sp>
        <p:nvSpPr>
          <p:cNvPr id="4" name="Slide Number Placeholder 3"/>
          <p:cNvSpPr>
            <a:spLocks noGrp="1"/>
          </p:cNvSpPr>
          <p:nvPr>
            <p:ph type="sldNum" sz="quarter" idx="10"/>
          </p:nvPr>
        </p:nvSpPr>
        <p:spPr/>
        <p:txBody>
          <a:bodyPr/>
          <a:lstStyle/>
          <a:p>
            <a:fld id="{7B10EC21-BD19-044F-851E-290CA7B35530}" type="slidenum">
              <a:rPr lang="en-US" smtClean="0"/>
              <a:t>47</a:t>
            </a:fld>
            <a:endParaRPr lang="en-US"/>
          </a:p>
        </p:txBody>
      </p:sp>
    </p:spTree>
    <p:extLst>
      <p:ext uri="{BB962C8B-B14F-4D97-AF65-F5344CB8AC3E}">
        <p14:creationId xmlns:p14="http://schemas.microsoft.com/office/powerpoint/2010/main" val="823873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10EC21-BD19-044F-851E-290CA7B35530}" type="slidenum">
              <a:rPr lang="en-US" smtClean="0"/>
              <a:t>90</a:t>
            </a:fld>
            <a:endParaRPr lang="en-US"/>
          </a:p>
        </p:txBody>
      </p:sp>
    </p:spTree>
    <p:extLst>
      <p:ext uri="{BB962C8B-B14F-4D97-AF65-F5344CB8AC3E}">
        <p14:creationId xmlns:p14="http://schemas.microsoft.com/office/powerpoint/2010/main" val="1080741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3E2471F3-A1D5-504F-98AB-52C11C719D5A}" type="datetimeFigureOut">
              <a:rPr lang="en-US" smtClean="0"/>
              <a:t>15-11-12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A4C1F-029D-9945-B369-8EAF3C72371A}" type="slidenum">
              <a:rPr lang="en-US" smtClean="0"/>
              <a:t>‹#›</a:t>
            </a:fld>
            <a:endParaRPr lang="en-US"/>
          </a:p>
        </p:txBody>
      </p:sp>
    </p:spTree>
    <p:extLst>
      <p:ext uri="{BB962C8B-B14F-4D97-AF65-F5344CB8AC3E}">
        <p14:creationId xmlns:p14="http://schemas.microsoft.com/office/powerpoint/2010/main" val="1517702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3E2471F3-A1D5-504F-98AB-52C11C719D5A}" type="datetimeFigureOut">
              <a:rPr lang="en-US" smtClean="0"/>
              <a:t>15-11-12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A4C1F-029D-9945-B369-8EAF3C72371A}" type="slidenum">
              <a:rPr lang="en-US" smtClean="0"/>
              <a:t>‹#›</a:t>
            </a:fld>
            <a:endParaRPr lang="en-US"/>
          </a:p>
        </p:txBody>
      </p:sp>
    </p:spTree>
    <p:extLst>
      <p:ext uri="{BB962C8B-B14F-4D97-AF65-F5344CB8AC3E}">
        <p14:creationId xmlns:p14="http://schemas.microsoft.com/office/powerpoint/2010/main" val="2317721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3E2471F3-A1D5-504F-98AB-52C11C719D5A}" type="datetimeFigureOut">
              <a:rPr lang="en-US" smtClean="0"/>
              <a:t>15-11-12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A4C1F-029D-9945-B369-8EAF3C72371A}" type="slidenum">
              <a:rPr lang="en-US" smtClean="0"/>
              <a:t>‹#›</a:t>
            </a:fld>
            <a:endParaRPr lang="en-US"/>
          </a:p>
        </p:txBody>
      </p:sp>
    </p:spTree>
    <p:extLst>
      <p:ext uri="{BB962C8B-B14F-4D97-AF65-F5344CB8AC3E}">
        <p14:creationId xmlns:p14="http://schemas.microsoft.com/office/powerpoint/2010/main" val="1788947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3E2471F3-A1D5-504F-98AB-52C11C719D5A}" type="datetimeFigureOut">
              <a:rPr lang="en-US" smtClean="0"/>
              <a:t>15-11-12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A4C1F-029D-9945-B369-8EAF3C72371A}" type="slidenum">
              <a:rPr lang="en-US" smtClean="0"/>
              <a:t>‹#›</a:t>
            </a:fld>
            <a:endParaRPr lang="en-US"/>
          </a:p>
        </p:txBody>
      </p:sp>
    </p:spTree>
    <p:extLst>
      <p:ext uri="{BB962C8B-B14F-4D97-AF65-F5344CB8AC3E}">
        <p14:creationId xmlns:p14="http://schemas.microsoft.com/office/powerpoint/2010/main" val="1339479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3E2471F3-A1D5-504F-98AB-52C11C719D5A}" type="datetimeFigureOut">
              <a:rPr lang="en-US" smtClean="0"/>
              <a:t>15-11-12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A4C1F-029D-9945-B369-8EAF3C72371A}" type="slidenum">
              <a:rPr lang="en-US" smtClean="0"/>
              <a:t>‹#›</a:t>
            </a:fld>
            <a:endParaRPr lang="en-US"/>
          </a:p>
        </p:txBody>
      </p:sp>
    </p:spTree>
    <p:extLst>
      <p:ext uri="{BB962C8B-B14F-4D97-AF65-F5344CB8AC3E}">
        <p14:creationId xmlns:p14="http://schemas.microsoft.com/office/powerpoint/2010/main" val="466228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3E2471F3-A1D5-504F-98AB-52C11C719D5A}" type="datetimeFigureOut">
              <a:rPr lang="en-US" smtClean="0"/>
              <a:t>15-11-12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A4C1F-029D-9945-B369-8EAF3C72371A}" type="slidenum">
              <a:rPr lang="en-US" smtClean="0"/>
              <a:t>‹#›</a:t>
            </a:fld>
            <a:endParaRPr lang="en-US"/>
          </a:p>
        </p:txBody>
      </p:sp>
    </p:spTree>
    <p:extLst>
      <p:ext uri="{BB962C8B-B14F-4D97-AF65-F5344CB8AC3E}">
        <p14:creationId xmlns:p14="http://schemas.microsoft.com/office/powerpoint/2010/main" val="3734256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3E2471F3-A1D5-504F-98AB-52C11C719D5A}" type="datetimeFigureOut">
              <a:rPr lang="en-US" smtClean="0"/>
              <a:t>15-11-12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BA4C1F-029D-9945-B369-8EAF3C72371A}" type="slidenum">
              <a:rPr lang="en-US" smtClean="0"/>
              <a:t>‹#›</a:t>
            </a:fld>
            <a:endParaRPr lang="en-US"/>
          </a:p>
        </p:txBody>
      </p:sp>
    </p:spTree>
    <p:extLst>
      <p:ext uri="{BB962C8B-B14F-4D97-AF65-F5344CB8AC3E}">
        <p14:creationId xmlns:p14="http://schemas.microsoft.com/office/powerpoint/2010/main" val="2934842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3E2471F3-A1D5-504F-98AB-52C11C719D5A}" type="datetimeFigureOut">
              <a:rPr lang="en-US" smtClean="0"/>
              <a:t>15-11-12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BA4C1F-029D-9945-B369-8EAF3C72371A}" type="slidenum">
              <a:rPr lang="en-US" smtClean="0"/>
              <a:t>‹#›</a:t>
            </a:fld>
            <a:endParaRPr lang="en-US"/>
          </a:p>
        </p:txBody>
      </p:sp>
    </p:spTree>
    <p:extLst>
      <p:ext uri="{BB962C8B-B14F-4D97-AF65-F5344CB8AC3E}">
        <p14:creationId xmlns:p14="http://schemas.microsoft.com/office/powerpoint/2010/main" val="2284620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2471F3-A1D5-504F-98AB-52C11C719D5A}" type="datetimeFigureOut">
              <a:rPr lang="en-US" smtClean="0"/>
              <a:t>15-11-12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BA4C1F-029D-9945-B369-8EAF3C72371A}" type="slidenum">
              <a:rPr lang="en-US" smtClean="0"/>
              <a:t>‹#›</a:t>
            </a:fld>
            <a:endParaRPr lang="en-US"/>
          </a:p>
        </p:txBody>
      </p:sp>
    </p:spTree>
    <p:extLst>
      <p:ext uri="{BB962C8B-B14F-4D97-AF65-F5344CB8AC3E}">
        <p14:creationId xmlns:p14="http://schemas.microsoft.com/office/powerpoint/2010/main" val="4051320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3E2471F3-A1D5-504F-98AB-52C11C719D5A}" type="datetimeFigureOut">
              <a:rPr lang="en-US" smtClean="0"/>
              <a:t>15-11-12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A4C1F-029D-9945-B369-8EAF3C72371A}" type="slidenum">
              <a:rPr lang="en-US" smtClean="0"/>
              <a:t>‹#›</a:t>
            </a:fld>
            <a:endParaRPr lang="en-US"/>
          </a:p>
        </p:txBody>
      </p:sp>
    </p:spTree>
    <p:extLst>
      <p:ext uri="{BB962C8B-B14F-4D97-AF65-F5344CB8AC3E}">
        <p14:creationId xmlns:p14="http://schemas.microsoft.com/office/powerpoint/2010/main" val="56601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3E2471F3-A1D5-504F-98AB-52C11C719D5A}" type="datetimeFigureOut">
              <a:rPr lang="en-US" smtClean="0"/>
              <a:t>15-11-12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A4C1F-029D-9945-B369-8EAF3C72371A}" type="slidenum">
              <a:rPr lang="en-US" smtClean="0"/>
              <a:t>‹#›</a:t>
            </a:fld>
            <a:endParaRPr lang="en-US"/>
          </a:p>
        </p:txBody>
      </p:sp>
    </p:spTree>
    <p:extLst>
      <p:ext uri="{BB962C8B-B14F-4D97-AF65-F5344CB8AC3E}">
        <p14:creationId xmlns:p14="http://schemas.microsoft.com/office/powerpoint/2010/main" val="15629366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2471F3-A1D5-504F-98AB-52C11C719D5A}" type="datetimeFigureOut">
              <a:rPr lang="en-US" smtClean="0"/>
              <a:t>15-11-12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A4C1F-029D-9945-B369-8EAF3C72371A}" type="slidenum">
              <a:rPr lang="en-US" smtClean="0"/>
              <a:t>‹#›</a:t>
            </a:fld>
            <a:endParaRPr lang="en-US"/>
          </a:p>
        </p:txBody>
      </p:sp>
    </p:spTree>
    <p:extLst>
      <p:ext uri="{BB962C8B-B14F-4D97-AF65-F5344CB8AC3E}">
        <p14:creationId xmlns:p14="http://schemas.microsoft.com/office/powerpoint/2010/main" val="473364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55.jpg"/>
          <p:cNvPicPr>
            <a:picLocks noChangeAspect="1"/>
          </p:cNvPicPr>
          <p:nvPr/>
        </p:nvPicPr>
        <p:blipFill rotWithShape="1">
          <a:blip r:embed="rId2">
            <a:extLst>
              <a:ext uri="{28A0092B-C50C-407E-A947-70E740481C1C}">
                <a14:useLocalDpi xmlns:a14="http://schemas.microsoft.com/office/drawing/2010/main"/>
              </a:ext>
            </a:extLst>
          </a:blip>
          <a:srcRect l="5000" t="14792" r="5000" b="40208"/>
          <a:stretch/>
        </p:blipFill>
        <p:spPr>
          <a:xfrm>
            <a:off x="0" y="0"/>
            <a:ext cx="9144000" cy="6858000"/>
          </a:xfrm>
          <a:prstGeom prst="rect">
            <a:avLst/>
          </a:prstGeom>
        </p:spPr>
      </p:pic>
      <p:sp>
        <p:nvSpPr>
          <p:cNvPr id="4" name="TextBox 3"/>
          <p:cNvSpPr txBox="1"/>
          <p:nvPr/>
        </p:nvSpPr>
        <p:spPr>
          <a:xfrm>
            <a:off x="273071" y="5791919"/>
            <a:ext cx="7967818" cy="646331"/>
          </a:xfrm>
          <a:prstGeom prst="rect">
            <a:avLst/>
          </a:prstGeom>
          <a:noFill/>
        </p:spPr>
        <p:txBody>
          <a:bodyPr wrap="square" rtlCol="0">
            <a:spAutoFit/>
          </a:bodyPr>
          <a:lstStyle/>
          <a:p>
            <a:r>
              <a:rPr lang="en-US" dirty="0" smtClean="0">
                <a:solidFill>
                  <a:srgbClr val="FFFFFF"/>
                </a:solidFill>
              </a:rPr>
              <a:t>KLF-CBAL Workshops Fall 2015 (focus on library services for seniors using </a:t>
            </a:r>
            <a:r>
              <a:rPr lang="en-US" dirty="0" err="1" smtClean="0">
                <a:solidFill>
                  <a:srgbClr val="FFFFFF"/>
                </a:solidFill>
              </a:rPr>
              <a:t>iPads</a:t>
            </a:r>
            <a:r>
              <a:rPr lang="en-US" dirty="0" smtClean="0">
                <a:solidFill>
                  <a:srgbClr val="FFFFFF"/>
                </a:solidFill>
              </a:rPr>
              <a:t>)</a:t>
            </a:r>
          </a:p>
          <a:p>
            <a:r>
              <a:rPr lang="en-US" dirty="0" smtClean="0">
                <a:solidFill>
                  <a:srgbClr val="FFFFFF"/>
                </a:solidFill>
              </a:rPr>
              <a:t>Presented by Sabina </a:t>
            </a:r>
            <a:r>
              <a:rPr lang="en-US" dirty="0" err="1" smtClean="0">
                <a:solidFill>
                  <a:srgbClr val="FFFFFF"/>
                </a:solidFill>
              </a:rPr>
              <a:t>Iseli</a:t>
            </a:r>
            <a:r>
              <a:rPr lang="en-US" dirty="0" smtClean="0">
                <a:solidFill>
                  <a:srgbClr val="FFFFFF"/>
                </a:solidFill>
              </a:rPr>
              <a:t>-Otto, BC Libraries Co-operative</a:t>
            </a:r>
            <a:endParaRPr lang="en-US" dirty="0">
              <a:solidFill>
                <a:srgbClr val="FFFFFF"/>
              </a:solidFill>
            </a:endParaRPr>
          </a:p>
        </p:txBody>
      </p:sp>
    </p:spTree>
    <p:extLst>
      <p:ext uri="{BB962C8B-B14F-4D97-AF65-F5344CB8AC3E}">
        <p14:creationId xmlns:p14="http://schemas.microsoft.com/office/powerpoint/2010/main" val="15872180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1263"/>
            <a:ext cx="8229600" cy="1143000"/>
          </a:xfrm>
        </p:spPr>
        <p:txBody>
          <a:bodyPr>
            <a:noAutofit/>
          </a:bodyPr>
          <a:lstStyle/>
          <a:p>
            <a:r>
              <a:rPr lang="en-US" sz="7200" b="1" dirty="0" smtClean="0"/>
              <a:t>Step 2</a:t>
            </a:r>
            <a:endParaRPr lang="en-US" sz="7200" b="1" dirty="0"/>
          </a:p>
        </p:txBody>
      </p:sp>
      <p:sp>
        <p:nvSpPr>
          <p:cNvPr id="3" name="Content Placeholder 2"/>
          <p:cNvSpPr>
            <a:spLocks noGrp="1"/>
          </p:cNvSpPr>
          <p:nvPr>
            <p:ph idx="1"/>
          </p:nvPr>
        </p:nvSpPr>
        <p:spPr/>
        <p:txBody>
          <a:bodyPr>
            <a:normAutofit/>
          </a:bodyPr>
          <a:lstStyle/>
          <a:p>
            <a:pPr marL="0" indent="0" algn="ctr">
              <a:buNone/>
            </a:pPr>
            <a:endParaRPr lang="en-US" sz="6000" dirty="0" smtClean="0"/>
          </a:p>
          <a:p>
            <a:pPr marL="0" indent="0" algn="ctr">
              <a:buNone/>
            </a:pPr>
            <a:r>
              <a:rPr lang="en-US" sz="5400" dirty="0" smtClean="0"/>
              <a:t>Create </a:t>
            </a:r>
            <a:r>
              <a:rPr lang="en-US" sz="5400" dirty="0" err="1" smtClean="0"/>
              <a:t>OverDrive</a:t>
            </a:r>
            <a:r>
              <a:rPr lang="en-US" sz="5400" dirty="0" smtClean="0"/>
              <a:t> account &amp; “authorize” your device.</a:t>
            </a:r>
            <a:endParaRPr lang="en-US" sz="5400" dirty="0"/>
          </a:p>
        </p:txBody>
      </p:sp>
    </p:spTree>
    <p:extLst>
      <p:ext uri="{BB962C8B-B14F-4D97-AF65-F5344CB8AC3E}">
        <p14:creationId xmlns:p14="http://schemas.microsoft.com/office/powerpoint/2010/main" val="157646061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6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2476500" y="4016375"/>
            <a:ext cx="4254500" cy="841375"/>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6846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25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232268460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5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2016125" y="2428875"/>
            <a:ext cx="4984750" cy="2825750"/>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6846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5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2301875" y="1127125"/>
            <a:ext cx="4524375" cy="2095500"/>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68460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6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4" name="Rectangle 3"/>
          <p:cNvSpPr/>
          <p:nvPr/>
        </p:nvSpPr>
        <p:spPr>
          <a:xfrm>
            <a:off x="2540001" y="3063875"/>
            <a:ext cx="396874" cy="381000"/>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286000" y="4429125"/>
            <a:ext cx="4572000" cy="2063750"/>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68460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6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2341563" y="317499"/>
            <a:ext cx="595311" cy="555625"/>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68460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6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2341563" y="1555750"/>
            <a:ext cx="3992561" cy="698500"/>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68460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6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23226846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6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4" name="Rectangle 3"/>
          <p:cNvSpPr/>
          <p:nvPr/>
        </p:nvSpPr>
        <p:spPr>
          <a:xfrm>
            <a:off x="2341563" y="904875"/>
            <a:ext cx="3992561" cy="698500"/>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68460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1263"/>
            <a:ext cx="8229600" cy="1143000"/>
          </a:xfrm>
        </p:spPr>
        <p:txBody>
          <a:bodyPr>
            <a:noAutofit/>
          </a:bodyPr>
          <a:lstStyle/>
          <a:p>
            <a:r>
              <a:rPr lang="en-US" sz="7200" b="1" dirty="0" smtClean="0"/>
              <a:t>Step 1</a:t>
            </a:r>
            <a:endParaRPr lang="en-US" sz="7200" b="1" dirty="0"/>
          </a:p>
        </p:txBody>
      </p:sp>
      <p:sp>
        <p:nvSpPr>
          <p:cNvPr id="3" name="Content Placeholder 2"/>
          <p:cNvSpPr>
            <a:spLocks noGrp="1"/>
          </p:cNvSpPr>
          <p:nvPr>
            <p:ph idx="1"/>
          </p:nvPr>
        </p:nvSpPr>
        <p:spPr/>
        <p:txBody>
          <a:bodyPr>
            <a:normAutofit/>
          </a:bodyPr>
          <a:lstStyle/>
          <a:p>
            <a:pPr marL="0" indent="0" algn="ctr">
              <a:buNone/>
            </a:pPr>
            <a:endParaRPr lang="en-US" sz="6000" dirty="0" smtClean="0"/>
          </a:p>
          <a:p>
            <a:pPr marL="0" indent="0" algn="ctr">
              <a:buNone/>
            </a:pPr>
            <a:r>
              <a:rPr lang="en-US" sz="6000" dirty="0" smtClean="0"/>
              <a:t>Download the app.</a:t>
            </a:r>
            <a:endParaRPr lang="en-US" sz="6000" dirty="0"/>
          </a:p>
        </p:txBody>
      </p:sp>
    </p:spTree>
    <p:extLst>
      <p:ext uri="{BB962C8B-B14F-4D97-AF65-F5344CB8AC3E}">
        <p14:creationId xmlns:p14="http://schemas.microsoft.com/office/powerpoint/2010/main" val="231113188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6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2286000" y="2238375"/>
            <a:ext cx="3992561" cy="857250"/>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68460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6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5016500" y="1651000"/>
            <a:ext cx="1381125" cy="412750"/>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68460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18 at 9.29.23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4969" y="0"/>
            <a:ext cx="5914062" cy="6858000"/>
          </a:xfrm>
          <a:prstGeom prst="rect">
            <a:avLst/>
          </a:prstGeom>
        </p:spPr>
      </p:pic>
      <p:sp>
        <p:nvSpPr>
          <p:cNvPr id="3" name="Rectangle 2"/>
          <p:cNvSpPr/>
          <p:nvPr/>
        </p:nvSpPr>
        <p:spPr>
          <a:xfrm>
            <a:off x="2452688" y="3952875"/>
            <a:ext cx="3992561" cy="698500"/>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11690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18 at 9.29.45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35755" y="0"/>
            <a:ext cx="6472491" cy="6858000"/>
          </a:xfrm>
          <a:prstGeom prst="rect">
            <a:avLst/>
          </a:prstGeom>
        </p:spPr>
      </p:pic>
      <p:sp>
        <p:nvSpPr>
          <p:cNvPr id="3" name="Rectangle 2"/>
          <p:cNvSpPr/>
          <p:nvPr/>
        </p:nvSpPr>
        <p:spPr>
          <a:xfrm>
            <a:off x="2881313" y="3698875"/>
            <a:ext cx="1150937" cy="698500"/>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116905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7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23226846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7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232268460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7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3488396" y="4916203"/>
            <a:ext cx="1095374" cy="698500"/>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68460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7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104448886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1263"/>
            <a:ext cx="8229600" cy="1143000"/>
          </a:xfrm>
        </p:spPr>
        <p:txBody>
          <a:bodyPr>
            <a:noAutofit/>
          </a:bodyPr>
          <a:lstStyle/>
          <a:p>
            <a:r>
              <a:rPr lang="en-US" sz="7200" b="1" dirty="0" smtClean="0"/>
              <a:t>Step 3</a:t>
            </a:r>
            <a:endParaRPr lang="en-US" sz="7200" b="1" dirty="0"/>
          </a:p>
        </p:txBody>
      </p:sp>
      <p:sp>
        <p:nvSpPr>
          <p:cNvPr id="3" name="Content Placeholder 2"/>
          <p:cNvSpPr>
            <a:spLocks noGrp="1"/>
          </p:cNvSpPr>
          <p:nvPr>
            <p:ph idx="1"/>
          </p:nvPr>
        </p:nvSpPr>
        <p:spPr/>
        <p:txBody>
          <a:bodyPr>
            <a:normAutofit/>
          </a:bodyPr>
          <a:lstStyle/>
          <a:p>
            <a:pPr marL="0" indent="0" algn="ctr">
              <a:buNone/>
            </a:pPr>
            <a:endParaRPr lang="en-US" sz="6000" dirty="0" smtClean="0"/>
          </a:p>
          <a:p>
            <a:pPr marL="0" indent="0" algn="ctr">
              <a:buNone/>
            </a:pPr>
            <a:r>
              <a:rPr lang="en-US" sz="6000" dirty="0" smtClean="0"/>
              <a:t>Connect your library card.</a:t>
            </a:r>
            <a:endParaRPr lang="en-US" sz="6000" dirty="0"/>
          </a:p>
        </p:txBody>
      </p:sp>
    </p:spTree>
    <p:extLst>
      <p:ext uri="{BB962C8B-B14F-4D97-AF65-F5344CB8AC3E}">
        <p14:creationId xmlns:p14="http://schemas.microsoft.com/office/powerpoint/2010/main" val="419085917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7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5635625" y="823103"/>
            <a:ext cx="1095374" cy="698500"/>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8123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422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2" name="Rectangle 1"/>
          <p:cNvSpPr/>
          <p:nvPr/>
        </p:nvSpPr>
        <p:spPr>
          <a:xfrm>
            <a:off x="5461000" y="3968750"/>
            <a:ext cx="1539875" cy="1492250"/>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957392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7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248781239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7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2341563" y="4524375"/>
            <a:ext cx="4516437" cy="1365250"/>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81239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7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248781239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7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2341563" y="3857624"/>
            <a:ext cx="3992561" cy="968375"/>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81239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428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
        <p:nvSpPr>
          <p:cNvPr id="3" name="Rectangle 2"/>
          <p:cNvSpPr/>
          <p:nvPr/>
        </p:nvSpPr>
        <p:spPr>
          <a:xfrm>
            <a:off x="2214920" y="3025774"/>
            <a:ext cx="4643437" cy="974726"/>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81239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1263"/>
            <a:ext cx="8229600" cy="1143000"/>
          </a:xfrm>
        </p:spPr>
        <p:txBody>
          <a:bodyPr>
            <a:noAutofit/>
          </a:bodyPr>
          <a:lstStyle/>
          <a:p>
            <a:r>
              <a:rPr lang="en-US" sz="7200" b="1" dirty="0" smtClean="0"/>
              <a:t>Step 4</a:t>
            </a:r>
            <a:endParaRPr lang="en-US" sz="7200" b="1" dirty="0"/>
          </a:p>
        </p:txBody>
      </p:sp>
      <p:sp>
        <p:nvSpPr>
          <p:cNvPr id="3" name="Content Placeholder 2"/>
          <p:cNvSpPr>
            <a:spLocks noGrp="1"/>
          </p:cNvSpPr>
          <p:nvPr>
            <p:ph idx="1"/>
          </p:nvPr>
        </p:nvSpPr>
        <p:spPr/>
        <p:txBody>
          <a:bodyPr>
            <a:normAutofit/>
          </a:bodyPr>
          <a:lstStyle/>
          <a:p>
            <a:pPr marL="0" indent="0" algn="ctr">
              <a:buNone/>
            </a:pPr>
            <a:endParaRPr lang="en-US" sz="6000" dirty="0" smtClean="0"/>
          </a:p>
          <a:p>
            <a:pPr marL="0" indent="0" algn="ctr">
              <a:buNone/>
            </a:pPr>
            <a:r>
              <a:rPr lang="en-US" sz="6000" dirty="0" smtClean="0"/>
              <a:t>Find &amp; download books.</a:t>
            </a:r>
          </a:p>
          <a:p>
            <a:pPr marL="0" indent="0" algn="ctr">
              <a:buNone/>
            </a:pPr>
            <a:endParaRPr lang="en-US" sz="2000" dirty="0"/>
          </a:p>
          <a:p>
            <a:pPr marL="0" indent="0" algn="ctr">
              <a:buNone/>
            </a:pPr>
            <a:r>
              <a:rPr lang="en-US" sz="2900" dirty="0" smtClean="0"/>
              <a:t>Searching for books can be done on the device</a:t>
            </a:r>
            <a:r>
              <a:rPr lang="en-US" sz="2900" dirty="0"/>
              <a:t>, </a:t>
            </a:r>
            <a:r>
              <a:rPr lang="en-US" sz="2900" dirty="0" smtClean="0"/>
              <a:t>but this task is often </a:t>
            </a:r>
            <a:r>
              <a:rPr lang="en-US" sz="2900" dirty="0"/>
              <a:t>easier with a larger screen and proper keyboard. </a:t>
            </a:r>
          </a:p>
          <a:p>
            <a:pPr marL="0" indent="0" algn="ctr">
              <a:buNone/>
            </a:pPr>
            <a:endParaRPr lang="en-US" sz="6000" dirty="0"/>
          </a:p>
        </p:txBody>
      </p:sp>
    </p:spTree>
    <p:extLst>
      <p:ext uri="{BB962C8B-B14F-4D97-AF65-F5344CB8AC3E}">
        <p14:creationId xmlns:p14="http://schemas.microsoft.com/office/powerpoint/2010/main" val="176802504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8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6080125" y="4025899"/>
            <a:ext cx="650875" cy="831851"/>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81239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8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2341563" y="5357482"/>
            <a:ext cx="1722437" cy="530226"/>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81239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8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2341563" y="4966692"/>
            <a:ext cx="1722437" cy="530226"/>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81239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Formats in Advanced Search</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sz="2000" b="1" dirty="0" smtClean="0"/>
              <a:t>All eBooks</a:t>
            </a:r>
          </a:p>
          <a:p>
            <a:pPr marL="0" indent="0">
              <a:buNone/>
            </a:pPr>
            <a:r>
              <a:rPr lang="en-US" sz="2000" b="1" dirty="0" smtClean="0"/>
              <a:t>All Audiobooks</a:t>
            </a:r>
          </a:p>
          <a:p>
            <a:pPr marL="0" indent="0" algn="ctr">
              <a:buNone/>
            </a:pPr>
            <a:r>
              <a:rPr lang="en-US" sz="2000" i="1" dirty="0" smtClean="0"/>
              <a:t>eBook Formats</a:t>
            </a:r>
            <a:endParaRPr lang="en-US" sz="2000" i="1" dirty="0"/>
          </a:p>
          <a:p>
            <a:pPr marL="0" indent="0">
              <a:buNone/>
            </a:pPr>
            <a:r>
              <a:rPr lang="en-US" sz="2000" b="1" dirty="0" err="1" smtClean="0"/>
              <a:t>OverDrive</a:t>
            </a:r>
            <a:r>
              <a:rPr lang="en-US" sz="2000" b="1" dirty="0" smtClean="0"/>
              <a:t> Read</a:t>
            </a:r>
            <a:r>
              <a:rPr lang="en-US" sz="2000" dirty="0" smtClean="0"/>
              <a:t>: read in browser; doesn’t require app or Adobe Digital Ed. Most devices can read offline by going to </a:t>
            </a:r>
            <a:r>
              <a:rPr lang="en-US" sz="2000" dirty="0" err="1" smtClean="0"/>
              <a:t>OverDrive</a:t>
            </a:r>
            <a:r>
              <a:rPr lang="en-US" sz="2000" dirty="0" smtClean="0"/>
              <a:t> Read menu and selecting “offline access” and then the cloud icon to cache (download) the </a:t>
            </a:r>
            <a:r>
              <a:rPr lang="en-US" sz="2000" dirty="0" err="1" smtClean="0"/>
              <a:t>ebook</a:t>
            </a:r>
            <a:r>
              <a:rPr lang="en-US" sz="2000" dirty="0" smtClean="0"/>
              <a:t>. (~</a:t>
            </a:r>
          </a:p>
          <a:p>
            <a:pPr marL="0" indent="0">
              <a:buNone/>
            </a:pPr>
            <a:r>
              <a:rPr lang="en-US" sz="2000" b="1" dirty="0" smtClean="0"/>
              <a:t>EPUB eBook</a:t>
            </a:r>
            <a:r>
              <a:rPr lang="en-US" sz="2000" dirty="0" smtClean="0"/>
              <a:t>: if you don’t need page numbers; enlarging text wraps lines to screen. (~15,850 titles)</a:t>
            </a:r>
          </a:p>
          <a:p>
            <a:pPr marL="0" indent="0">
              <a:buNone/>
            </a:pPr>
            <a:r>
              <a:rPr lang="en-US" sz="2000" b="1" dirty="0" smtClean="0"/>
              <a:t>Open EPUB eBook</a:t>
            </a:r>
            <a:r>
              <a:rPr lang="en-US" sz="2000" dirty="0" smtClean="0"/>
              <a:t>: as above but compatible with more devices (~150 titles)</a:t>
            </a:r>
          </a:p>
          <a:p>
            <a:pPr marL="0" indent="0">
              <a:buNone/>
            </a:pPr>
            <a:r>
              <a:rPr lang="en-US" sz="2000" b="1" dirty="0" smtClean="0"/>
              <a:t>PDF eBook</a:t>
            </a:r>
            <a:r>
              <a:rPr lang="en-US" sz="2000" dirty="0" smtClean="0"/>
              <a:t>: if you need page numbers; enlarging text does not wrap lines to screen. (~11,200 titles)</a:t>
            </a:r>
          </a:p>
          <a:p>
            <a:pPr marL="0" indent="0">
              <a:buNone/>
            </a:pPr>
            <a:r>
              <a:rPr lang="en-US" sz="2000" b="1" dirty="0" smtClean="0"/>
              <a:t>Open PDF eBook</a:t>
            </a:r>
            <a:r>
              <a:rPr lang="en-US" sz="2000" dirty="0" smtClean="0"/>
              <a:t>: as above, but compatible with more devices. (~100 titles)</a:t>
            </a:r>
          </a:p>
          <a:p>
            <a:pPr marL="0" indent="0" algn="ctr">
              <a:buNone/>
            </a:pPr>
            <a:endParaRPr lang="en-US" sz="2000" dirty="0" smtClean="0"/>
          </a:p>
          <a:p>
            <a:pPr marL="0" indent="0" algn="ctr">
              <a:buNone/>
            </a:pPr>
            <a:r>
              <a:rPr lang="en-US" sz="2000" i="1" dirty="0" smtClean="0"/>
              <a:t>Audiobook Formats</a:t>
            </a:r>
            <a:endParaRPr lang="en-US" sz="2000" i="1" dirty="0"/>
          </a:p>
          <a:p>
            <a:pPr marL="0" indent="0">
              <a:buNone/>
            </a:pPr>
            <a:r>
              <a:rPr lang="en-US" sz="2000" b="1" dirty="0" err="1" smtClean="0"/>
              <a:t>OverDrive</a:t>
            </a:r>
            <a:r>
              <a:rPr lang="en-US" sz="2000" b="1" dirty="0" smtClean="0"/>
              <a:t> Listen</a:t>
            </a:r>
            <a:r>
              <a:rPr lang="en-US" sz="2000" dirty="0" smtClean="0"/>
              <a:t>: streaming through browser; requires internet connection but no app or Adobe Digital Editions. </a:t>
            </a:r>
          </a:p>
          <a:p>
            <a:pPr marL="0" indent="0">
              <a:buNone/>
            </a:pPr>
            <a:r>
              <a:rPr lang="en-US" sz="2000" b="1" dirty="0" err="1" smtClean="0"/>
              <a:t>OverDrive</a:t>
            </a:r>
            <a:r>
              <a:rPr lang="en-US" sz="2000" b="1" dirty="0" smtClean="0"/>
              <a:t> MP3 Audiobook</a:t>
            </a:r>
            <a:r>
              <a:rPr lang="en-US" sz="2000" dirty="0" smtClean="0"/>
              <a:t>: can download; can burn to CD. </a:t>
            </a:r>
          </a:p>
          <a:p>
            <a:pPr marL="0" indent="0">
              <a:buNone/>
            </a:pPr>
            <a:endParaRPr lang="en-US" sz="2000" dirty="0"/>
          </a:p>
        </p:txBody>
      </p:sp>
    </p:spTree>
    <p:extLst>
      <p:ext uri="{BB962C8B-B14F-4D97-AF65-F5344CB8AC3E}">
        <p14:creationId xmlns:p14="http://schemas.microsoft.com/office/powerpoint/2010/main" val="3291500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2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5" name="Rectangle 4"/>
          <p:cNvSpPr/>
          <p:nvPr/>
        </p:nvSpPr>
        <p:spPr>
          <a:xfrm>
            <a:off x="4691062" y="5810250"/>
            <a:ext cx="1539875" cy="1492250"/>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57508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56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
        <p:nvSpPr>
          <p:cNvPr id="3" name="Rectangle 2"/>
          <p:cNvSpPr/>
          <p:nvPr/>
        </p:nvSpPr>
        <p:spPr>
          <a:xfrm>
            <a:off x="2341563" y="4631731"/>
            <a:ext cx="1722437" cy="530226"/>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10923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56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70177981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56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70177981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56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
        <p:nvSpPr>
          <p:cNvPr id="3" name="Rectangle 2"/>
          <p:cNvSpPr/>
          <p:nvPr/>
        </p:nvSpPr>
        <p:spPr>
          <a:xfrm>
            <a:off x="2341563" y="3710585"/>
            <a:ext cx="3868403" cy="530226"/>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77981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56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70177981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56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
        <p:nvSpPr>
          <p:cNvPr id="4" name="Rectangle 3"/>
          <p:cNvSpPr/>
          <p:nvPr/>
        </p:nvSpPr>
        <p:spPr>
          <a:xfrm>
            <a:off x="5799665" y="1130436"/>
            <a:ext cx="3146779" cy="699750"/>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09222" y="4852947"/>
            <a:ext cx="3990621" cy="699750"/>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168445" y="1215102"/>
            <a:ext cx="1284111" cy="461665"/>
          </a:xfrm>
          <a:prstGeom prst="rect">
            <a:avLst/>
          </a:prstGeom>
          <a:noFill/>
        </p:spPr>
        <p:txBody>
          <a:bodyPr wrap="square" rtlCol="0">
            <a:spAutoFit/>
          </a:bodyPr>
          <a:lstStyle/>
          <a:p>
            <a:r>
              <a:rPr lang="en-US" sz="2400" b="1" dirty="0"/>
              <a:t>e</a:t>
            </a:r>
            <a:r>
              <a:rPr lang="en-US" sz="2400" b="1" dirty="0" smtClean="0"/>
              <a:t>-book</a:t>
            </a:r>
            <a:endParaRPr lang="en-US" sz="2400" b="1" dirty="0"/>
          </a:p>
        </p:txBody>
      </p:sp>
      <p:sp>
        <p:nvSpPr>
          <p:cNvPr id="7" name="TextBox 6"/>
          <p:cNvSpPr txBox="1"/>
          <p:nvPr/>
        </p:nvSpPr>
        <p:spPr>
          <a:xfrm>
            <a:off x="589844" y="4965835"/>
            <a:ext cx="1696155" cy="461665"/>
          </a:xfrm>
          <a:prstGeom prst="rect">
            <a:avLst/>
          </a:prstGeom>
          <a:noFill/>
        </p:spPr>
        <p:txBody>
          <a:bodyPr wrap="square" rtlCol="0">
            <a:spAutoFit/>
          </a:bodyPr>
          <a:lstStyle/>
          <a:p>
            <a:r>
              <a:rPr lang="en-US" sz="2400" b="1" dirty="0" smtClean="0"/>
              <a:t>audiobook</a:t>
            </a:r>
            <a:endParaRPr lang="en-US" sz="2400" b="1" dirty="0"/>
          </a:p>
        </p:txBody>
      </p:sp>
    </p:spTree>
    <p:extLst>
      <p:ext uri="{BB962C8B-B14F-4D97-AF65-F5344CB8AC3E}">
        <p14:creationId xmlns:p14="http://schemas.microsoft.com/office/powerpoint/2010/main" val="417756432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Digital Content in Overdrive</a:t>
            </a:r>
            <a:endParaRPr lang="en-US" b="1"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Most titles are one copy/one user </a:t>
            </a:r>
            <a:r>
              <a:rPr lang="en-US" dirty="0" smtClean="0"/>
              <a:t>model. </a:t>
            </a:r>
          </a:p>
          <a:p>
            <a:endParaRPr lang="en-US" dirty="0"/>
          </a:p>
          <a:p>
            <a:pPr marL="0" indent="0">
              <a:buNone/>
            </a:pPr>
            <a:r>
              <a:rPr lang="en-US" b="1" dirty="0" smtClean="0"/>
              <a:t>Unlimited simultaneous </a:t>
            </a:r>
            <a:r>
              <a:rPr lang="en-US" b="1" dirty="0"/>
              <a:t>use</a:t>
            </a:r>
            <a:r>
              <a:rPr lang="en-US" b="1" dirty="0" smtClean="0"/>
              <a:t>:</a:t>
            </a:r>
          </a:p>
          <a:p>
            <a:pPr marL="514350" indent="-514350">
              <a:buFont typeface="+mj-lt"/>
              <a:buAutoNum type="arabicPeriod"/>
            </a:pPr>
            <a:r>
              <a:rPr lang="en-US" dirty="0" smtClean="0"/>
              <a:t>Public </a:t>
            </a:r>
            <a:r>
              <a:rPr lang="en-US" dirty="0"/>
              <a:t>domain "Always available </a:t>
            </a:r>
            <a:r>
              <a:rPr lang="en-US" dirty="0" err="1" smtClean="0"/>
              <a:t>ebooks</a:t>
            </a:r>
            <a:r>
              <a:rPr lang="en-US" dirty="0" smtClean="0"/>
              <a:t>”</a:t>
            </a:r>
          </a:p>
          <a:p>
            <a:pPr marL="514350" indent="-514350">
              <a:buFont typeface="+mj-lt"/>
              <a:buAutoNum type="arabicPeriod"/>
            </a:pPr>
            <a:r>
              <a:rPr lang="en-US" dirty="0" smtClean="0"/>
              <a:t>Blackstone audiobooks  - 25 of ‘</a:t>
            </a:r>
            <a:r>
              <a:rPr lang="en-US" dirty="0" err="1" smtClean="0"/>
              <a:t>em</a:t>
            </a:r>
            <a:endParaRPr lang="en-US" dirty="0"/>
          </a:p>
          <a:p>
            <a:pPr marL="0" indent="0">
              <a:buNone/>
            </a:pPr>
            <a:endParaRPr lang="en-US" dirty="0" smtClean="0"/>
          </a:p>
          <a:p>
            <a:pPr marL="0" indent="0">
              <a:buNone/>
            </a:pPr>
            <a:r>
              <a:rPr lang="en-US" b="1" dirty="0" smtClean="0"/>
              <a:t>Metered </a:t>
            </a:r>
            <a:r>
              <a:rPr lang="en-US" b="1" dirty="0"/>
              <a:t>access:</a:t>
            </a:r>
          </a:p>
          <a:p>
            <a:pPr marL="514350" indent="-514350">
              <a:buFont typeface="+mj-lt"/>
              <a:buAutoNum type="arabicPeriod"/>
            </a:pPr>
            <a:r>
              <a:rPr lang="en-US" dirty="0" smtClean="0"/>
              <a:t>HarperCollins</a:t>
            </a:r>
            <a:r>
              <a:rPr lang="en-US" dirty="0"/>
              <a:t>: titles expire after 26 </a:t>
            </a:r>
            <a:r>
              <a:rPr lang="en-US" dirty="0" smtClean="0"/>
              <a:t>checkouts.</a:t>
            </a:r>
          </a:p>
          <a:p>
            <a:pPr marL="514350" indent="-514350">
              <a:buFont typeface="+mj-lt"/>
              <a:buAutoNum type="arabicPeriod"/>
            </a:pPr>
            <a:r>
              <a:rPr lang="en-US" dirty="0" smtClean="0"/>
              <a:t>Macmillan</a:t>
            </a:r>
            <a:r>
              <a:rPr lang="en-US" dirty="0"/>
              <a:t>: titles expire after 52 checkouts or 24 months.</a:t>
            </a:r>
          </a:p>
        </p:txBody>
      </p:sp>
    </p:spTree>
    <p:extLst>
      <p:ext uri="{BB962C8B-B14F-4D97-AF65-F5344CB8AC3E}">
        <p14:creationId xmlns:p14="http://schemas.microsoft.com/office/powerpoint/2010/main" val="77180588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56"/>
            <a:ext cx="8229600" cy="4525963"/>
          </a:xfrm>
        </p:spPr>
        <p:txBody>
          <a:bodyPr>
            <a:normAutofit/>
          </a:bodyPr>
          <a:lstStyle/>
          <a:p>
            <a:pPr marL="0" indent="0">
              <a:buNone/>
            </a:pPr>
            <a:r>
              <a:rPr lang="en-US" dirty="0" smtClean="0"/>
              <a:t>Dear readers,</a:t>
            </a:r>
          </a:p>
          <a:p>
            <a:pPr marL="0" indent="0">
              <a:buNone/>
            </a:pPr>
            <a:endParaRPr lang="en-US" dirty="0"/>
          </a:p>
          <a:p>
            <a:pPr marL="0" indent="0">
              <a:buNone/>
            </a:pPr>
            <a:r>
              <a:rPr lang="en-US" dirty="0" smtClean="0"/>
              <a:t>Please sample Overdrive e-books and audiobooks before borrowing them. All books in Overdrive have a “sample” option. </a:t>
            </a:r>
          </a:p>
          <a:p>
            <a:pPr marL="0" indent="0">
              <a:buNone/>
            </a:pPr>
            <a:endParaRPr lang="en-US" dirty="0"/>
          </a:p>
          <a:p>
            <a:pPr marL="0" indent="0">
              <a:buNone/>
            </a:pPr>
            <a:r>
              <a:rPr lang="en-US" dirty="0" smtClean="0"/>
              <a:t>Yours truly,</a:t>
            </a:r>
          </a:p>
          <a:p>
            <a:pPr marL="0" indent="0">
              <a:buNone/>
            </a:pPr>
            <a:r>
              <a:rPr lang="en-US" dirty="0" smtClean="0"/>
              <a:t>Libraries. </a:t>
            </a:r>
          </a:p>
          <a:p>
            <a:pPr marL="0" indent="0">
              <a:buNone/>
            </a:pPr>
            <a:endParaRPr lang="en-US" dirty="0"/>
          </a:p>
        </p:txBody>
      </p:sp>
    </p:spTree>
    <p:extLst>
      <p:ext uri="{BB962C8B-B14F-4D97-AF65-F5344CB8AC3E}">
        <p14:creationId xmlns:p14="http://schemas.microsoft.com/office/powerpoint/2010/main" val="389874228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56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
        <p:nvSpPr>
          <p:cNvPr id="3" name="Rectangle 2"/>
          <p:cNvSpPr/>
          <p:nvPr/>
        </p:nvSpPr>
        <p:spPr>
          <a:xfrm>
            <a:off x="4602269" y="1854336"/>
            <a:ext cx="2054256" cy="699750"/>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225466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56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
        <p:nvSpPr>
          <p:cNvPr id="3" name="Rectangle 2"/>
          <p:cNvSpPr/>
          <p:nvPr/>
        </p:nvSpPr>
        <p:spPr>
          <a:xfrm>
            <a:off x="4226275" y="3682999"/>
            <a:ext cx="4790725" cy="1312333"/>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041445" y="3936092"/>
            <a:ext cx="1777999" cy="830997"/>
          </a:xfrm>
          <a:prstGeom prst="rect">
            <a:avLst/>
          </a:prstGeom>
          <a:noFill/>
        </p:spPr>
        <p:txBody>
          <a:bodyPr wrap="square" rtlCol="0">
            <a:spAutoFit/>
          </a:bodyPr>
          <a:lstStyle/>
          <a:p>
            <a:r>
              <a:rPr lang="en-US" sz="2400" b="1" dirty="0" smtClean="0"/>
              <a:t>Tap play to sample</a:t>
            </a:r>
            <a:endParaRPr lang="en-US" sz="2400" b="1" dirty="0"/>
          </a:p>
        </p:txBody>
      </p:sp>
    </p:spTree>
    <p:extLst>
      <p:ext uri="{BB962C8B-B14F-4D97-AF65-F5344CB8AC3E}">
        <p14:creationId xmlns:p14="http://schemas.microsoft.com/office/powerpoint/2010/main" val="26122546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3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5" name="Rectangle 4"/>
          <p:cNvSpPr/>
          <p:nvPr/>
        </p:nvSpPr>
        <p:spPr>
          <a:xfrm>
            <a:off x="2397125" y="222250"/>
            <a:ext cx="4460875" cy="793750"/>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57508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1263"/>
            <a:ext cx="8229600" cy="1143000"/>
          </a:xfrm>
        </p:spPr>
        <p:txBody>
          <a:bodyPr>
            <a:noAutofit/>
          </a:bodyPr>
          <a:lstStyle/>
          <a:p>
            <a:r>
              <a:rPr lang="en-US" sz="7200" b="1" dirty="0" smtClean="0"/>
              <a:t>Finding App Settings</a:t>
            </a:r>
            <a:endParaRPr lang="en-US" sz="7200" b="1" dirty="0"/>
          </a:p>
        </p:txBody>
      </p:sp>
      <p:sp>
        <p:nvSpPr>
          <p:cNvPr id="3" name="Content Placeholder 2"/>
          <p:cNvSpPr>
            <a:spLocks noGrp="1"/>
          </p:cNvSpPr>
          <p:nvPr>
            <p:ph idx="1"/>
          </p:nvPr>
        </p:nvSpPr>
        <p:spPr/>
        <p:txBody>
          <a:bodyPr>
            <a:normAutofit/>
          </a:bodyPr>
          <a:lstStyle/>
          <a:p>
            <a:pPr marL="0" indent="0" algn="ctr">
              <a:buNone/>
            </a:pPr>
            <a:endParaRPr lang="en-US" sz="6000" dirty="0" smtClean="0"/>
          </a:p>
          <a:p>
            <a:pPr marL="0" indent="0" algn="ctr">
              <a:buNone/>
            </a:pPr>
            <a:endParaRPr lang="en-US" dirty="0" smtClean="0"/>
          </a:p>
          <a:p>
            <a:pPr marL="0" indent="0" algn="ctr">
              <a:buNone/>
            </a:pPr>
            <a:r>
              <a:rPr lang="en-US" dirty="0" smtClean="0"/>
              <a:t>These are different from the Device Settings. </a:t>
            </a:r>
          </a:p>
          <a:p>
            <a:pPr marL="0" indent="0" algn="ctr">
              <a:buNone/>
            </a:pPr>
            <a:r>
              <a:rPr lang="en-US" dirty="0" smtClean="0"/>
              <a:t>Inconveniently, both are called “Settings”. </a:t>
            </a:r>
            <a:endParaRPr lang="en-US" dirty="0"/>
          </a:p>
          <a:p>
            <a:pPr marL="0" indent="0" algn="ctr">
              <a:buNone/>
            </a:pPr>
            <a:endParaRPr lang="en-US" sz="6000" dirty="0"/>
          </a:p>
        </p:txBody>
      </p:sp>
    </p:spTree>
    <p:extLst>
      <p:ext uri="{BB962C8B-B14F-4D97-AF65-F5344CB8AC3E}">
        <p14:creationId xmlns:p14="http://schemas.microsoft.com/office/powerpoint/2010/main" val="205810923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8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3675977" y="4025899"/>
            <a:ext cx="650875" cy="831851"/>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825731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6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15875"/>
            <a:ext cx="4572000" cy="6858000"/>
          </a:xfrm>
          <a:prstGeom prst="rect">
            <a:avLst/>
          </a:prstGeom>
        </p:spPr>
      </p:pic>
      <p:sp>
        <p:nvSpPr>
          <p:cNvPr id="3" name="Rectangle 2"/>
          <p:cNvSpPr/>
          <p:nvPr/>
        </p:nvSpPr>
        <p:spPr>
          <a:xfrm>
            <a:off x="5731136" y="4578514"/>
            <a:ext cx="783328" cy="937940"/>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54187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455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
        <p:nvSpPr>
          <p:cNvPr id="5" name="Rectangle 4"/>
          <p:cNvSpPr/>
          <p:nvPr/>
        </p:nvSpPr>
        <p:spPr>
          <a:xfrm>
            <a:off x="2321310" y="1090788"/>
            <a:ext cx="4536690" cy="1209323"/>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195704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55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
        <p:nvSpPr>
          <p:cNvPr id="3" name="Rectangle 2"/>
          <p:cNvSpPr/>
          <p:nvPr/>
        </p:nvSpPr>
        <p:spPr>
          <a:xfrm>
            <a:off x="2321310" y="836790"/>
            <a:ext cx="4536690" cy="1209323"/>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286000" y="4491565"/>
            <a:ext cx="4536690" cy="1773768"/>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644398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55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195644398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55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
        <p:nvSpPr>
          <p:cNvPr id="3" name="Rectangle 2"/>
          <p:cNvSpPr/>
          <p:nvPr/>
        </p:nvSpPr>
        <p:spPr>
          <a:xfrm>
            <a:off x="2321310" y="1090788"/>
            <a:ext cx="4536690" cy="2154768"/>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644398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56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
        <p:nvSpPr>
          <p:cNvPr id="3" name="Rectangle 2"/>
          <p:cNvSpPr/>
          <p:nvPr/>
        </p:nvSpPr>
        <p:spPr>
          <a:xfrm>
            <a:off x="2286000" y="3757788"/>
            <a:ext cx="4536690" cy="1209323"/>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644398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43990"/>
            <a:ext cx="8229600" cy="4525963"/>
          </a:xfrm>
        </p:spPr>
        <p:txBody>
          <a:bodyPr>
            <a:normAutofit/>
          </a:bodyPr>
          <a:lstStyle/>
          <a:p>
            <a:pPr marL="0" indent="0">
              <a:buNone/>
            </a:pPr>
            <a:endParaRPr lang="en-US" sz="3600" dirty="0" smtClean="0"/>
          </a:p>
          <a:p>
            <a:pPr marL="0" indent="0">
              <a:buNone/>
            </a:pPr>
            <a:r>
              <a:rPr lang="en-US" sz="3600" dirty="0" smtClean="0"/>
              <a:t>If you did your searching and checking out from a computer, the following slides will help you download the books from the “bookshelf” in the sky to the “bookshelf” on your device. </a:t>
            </a:r>
            <a:endParaRPr lang="en-US" sz="3600" dirty="0"/>
          </a:p>
        </p:txBody>
      </p:sp>
    </p:spTree>
    <p:extLst>
      <p:ext uri="{BB962C8B-B14F-4D97-AF65-F5344CB8AC3E}">
        <p14:creationId xmlns:p14="http://schemas.microsoft.com/office/powerpoint/2010/main" val="207173939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37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4" name="Rectangle 3"/>
          <p:cNvSpPr/>
          <p:nvPr/>
        </p:nvSpPr>
        <p:spPr>
          <a:xfrm>
            <a:off x="5667375" y="1422399"/>
            <a:ext cx="1317625" cy="1403351"/>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8123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3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2286000" y="873890"/>
            <a:ext cx="4571999" cy="1338147"/>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57508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5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276344774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5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2286000" y="215899"/>
            <a:ext cx="650875" cy="831851"/>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83637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8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2286000" y="2914649"/>
            <a:ext cx="2397125" cy="831851"/>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83637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8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2174875" y="803274"/>
            <a:ext cx="2587625" cy="3149601"/>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83637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35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4" name="Rectangle 3"/>
          <p:cNvSpPr/>
          <p:nvPr/>
        </p:nvSpPr>
        <p:spPr>
          <a:xfrm>
            <a:off x="5603875" y="866774"/>
            <a:ext cx="1262062" cy="831851"/>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83637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35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343283637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36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4" name="Rectangle 3"/>
          <p:cNvSpPr/>
          <p:nvPr/>
        </p:nvSpPr>
        <p:spPr>
          <a:xfrm>
            <a:off x="3667125" y="4035594"/>
            <a:ext cx="650875" cy="831851"/>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83637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6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15875"/>
            <a:ext cx="4572000" cy="6858000"/>
          </a:xfrm>
          <a:prstGeom prst="rect">
            <a:avLst/>
          </a:prstGeom>
        </p:spPr>
      </p:pic>
      <p:sp>
        <p:nvSpPr>
          <p:cNvPr id="3" name="Rectangle 2"/>
          <p:cNvSpPr/>
          <p:nvPr/>
        </p:nvSpPr>
        <p:spPr>
          <a:xfrm>
            <a:off x="2581381" y="4393349"/>
            <a:ext cx="869734" cy="1064935"/>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83637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6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4556125" y="1152524"/>
            <a:ext cx="2174875" cy="831851"/>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83637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6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34328363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3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5" name="Rectangle 4"/>
          <p:cNvSpPr/>
          <p:nvPr/>
        </p:nvSpPr>
        <p:spPr>
          <a:xfrm>
            <a:off x="5508625" y="1000125"/>
            <a:ext cx="1127125" cy="1079500"/>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57508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6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2174875" y="152399"/>
            <a:ext cx="841375" cy="831851"/>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83637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6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2286000" y="5359399"/>
            <a:ext cx="4254500" cy="831851"/>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83637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1263"/>
            <a:ext cx="8229600" cy="1143000"/>
          </a:xfrm>
        </p:spPr>
        <p:txBody>
          <a:bodyPr>
            <a:noAutofit/>
          </a:bodyPr>
          <a:lstStyle/>
          <a:p>
            <a:r>
              <a:rPr lang="en-US" sz="7200" b="1" dirty="0" smtClean="0"/>
              <a:t>Device Settings</a:t>
            </a:r>
            <a:endParaRPr lang="en-US" sz="7200" b="1" dirty="0"/>
          </a:p>
        </p:txBody>
      </p:sp>
      <p:sp>
        <p:nvSpPr>
          <p:cNvPr id="3" name="Content Placeholder 2"/>
          <p:cNvSpPr>
            <a:spLocks noGrp="1"/>
          </p:cNvSpPr>
          <p:nvPr>
            <p:ph idx="1"/>
          </p:nvPr>
        </p:nvSpPr>
        <p:spPr/>
        <p:txBody>
          <a:bodyPr>
            <a:normAutofit/>
          </a:bodyPr>
          <a:lstStyle/>
          <a:p>
            <a:pPr marL="0" indent="0" algn="ctr">
              <a:buNone/>
            </a:pPr>
            <a:endParaRPr lang="en-US" sz="6000" dirty="0" smtClean="0"/>
          </a:p>
          <a:p>
            <a:pPr marL="0" indent="0" algn="ctr">
              <a:buNone/>
            </a:pPr>
            <a:endParaRPr lang="en-US" dirty="0" smtClean="0"/>
          </a:p>
          <a:p>
            <a:pPr marL="0" indent="0" algn="ctr">
              <a:buNone/>
            </a:pPr>
            <a:r>
              <a:rPr lang="en-US" dirty="0" smtClean="0"/>
              <a:t>Once again, the reminder: these are different from the App Settings. </a:t>
            </a:r>
          </a:p>
          <a:p>
            <a:pPr marL="0" indent="0" algn="ctr">
              <a:buNone/>
            </a:pPr>
            <a:endParaRPr lang="en-US" sz="6000" dirty="0"/>
          </a:p>
        </p:txBody>
      </p:sp>
    </p:spTree>
    <p:extLst>
      <p:ext uri="{BB962C8B-B14F-4D97-AF65-F5344CB8AC3E}">
        <p14:creationId xmlns:p14="http://schemas.microsoft.com/office/powerpoint/2010/main" val="23856091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6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2286000" y="4121149"/>
            <a:ext cx="4254500" cy="831851"/>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59780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6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302590548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7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2286000" y="2057399"/>
            <a:ext cx="4254500" cy="831851"/>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055556" y="691444"/>
            <a:ext cx="2088444" cy="4524315"/>
          </a:xfrm>
          <a:prstGeom prst="rect">
            <a:avLst/>
          </a:prstGeom>
          <a:noFill/>
        </p:spPr>
        <p:txBody>
          <a:bodyPr wrap="square" rtlCol="0">
            <a:spAutoFit/>
          </a:bodyPr>
          <a:lstStyle/>
          <a:p>
            <a:r>
              <a:rPr lang="en-US" sz="2400" b="1" dirty="0" smtClean="0"/>
              <a:t>On Apple devices, you can also control which apps can use cellular data by going to Settings &gt; Cellular, and then scrolling down to the list of apps.</a:t>
            </a:r>
          </a:p>
        </p:txBody>
      </p:sp>
    </p:spTree>
    <p:extLst>
      <p:ext uri="{BB962C8B-B14F-4D97-AF65-F5344CB8AC3E}">
        <p14:creationId xmlns:p14="http://schemas.microsoft.com/office/powerpoint/2010/main" val="409221253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7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2286000" y="4676774"/>
            <a:ext cx="4254500" cy="831851"/>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836770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7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2286000" y="2168524"/>
            <a:ext cx="4254500" cy="831851"/>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590548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1263"/>
            <a:ext cx="8229600" cy="1143000"/>
          </a:xfrm>
        </p:spPr>
        <p:txBody>
          <a:bodyPr>
            <a:noAutofit/>
          </a:bodyPr>
          <a:lstStyle/>
          <a:p>
            <a:r>
              <a:rPr lang="en-US" sz="7200" b="1" dirty="0" smtClean="0"/>
              <a:t>Finally:</a:t>
            </a:r>
            <a:endParaRPr lang="en-US" sz="7200" b="1" dirty="0"/>
          </a:p>
        </p:txBody>
      </p:sp>
      <p:sp>
        <p:nvSpPr>
          <p:cNvPr id="3" name="Content Placeholder 2"/>
          <p:cNvSpPr>
            <a:spLocks noGrp="1"/>
          </p:cNvSpPr>
          <p:nvPr>
            <p:ph idx="1"/>
          </p:nvPr>
        </p:nvSpPr>
        <p:spPr>
          <a:xfrm>
            <a:off x="680480" y="2191210"/>
            <a:ext cx="8229600" cy="2832369"/>
          </a:xfrm>
        </p:spPr>
        <p:txBody>
          <a:bodyPr>
            <a:normAutofit/>
          </a:bodyPr>
          <a:lstStyle/>
          <a:p>
            <a:pPr marL="0" indent="0" algn="ctr">
              <a:buNone/>
            </a:pPr>
            <a:r>
              <a:rPr lang="en-US" sz="6000" dirty="0"/>
              <a:t>i</a:t>
            </a:r>
            <a:r>
              <a:rPr lang="en-US" sz="6000" dirty="0" smtClean="0"/>
              <a:t>t’s time to read a book.</a:t>
            </a:r>
            <a:endParaRPr lang="en-US" sz="6000" dirty="0"/>
          </a:p>
        </p:txBody>
      </p:sp>
    </p:spTree>
    <p:extLst>
      <p:ext uri="{BB962C8B-B14F-4D97-AF65-F5344CB8AC3E}">
        <p14:creationId xmlns:p14="http://schemas.microsoft.com/office/powerpoint/2010/main" val="133258270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6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2286000" y="2882899"/>
            <a:ext cx="4254500" cy="831851"/>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8442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3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232268460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7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TextBox 2"/>
          <p:cNvSpPr txBox="1"/>
          <p:nvPr/>
        </p:nvSpPr>
        <p:spPr>
          <a:xfrm>
            <a:off x="6942666" y="953657"/>
            <a:ext cx="2187222" cy="1938992"/>
          </a:xfrm>
          <a:prstGeom prst="rect">
            <a:avLst/>
          </a:prstGeom>
          <a:noFill/>
        </p:spPr>
        <p:txBody>
          <a:bodyPr wrap="square" rtlCol="0">
            <a:spAutoFit/>
          </a:bodyPr>
          <a:lstStyle/>
          <a:p>
            <a:r>
              <a:rPr lang="en-US" sz="2400" b="1" dirty="0" smtClean="0"/>
              <a:t>This image shows tutorials turned on in the app settings. </a:t>
            </a:r>
            <a:endParaRPr lang="en-US" sz="2400" b="1" dirty="0"/>
          </a:p>
        </p:txBody>
      </p:sp>
    </p:spTree>
    <p:extLst>
      <p:ext uri="{BB962C8B-B14F-4D97-AF65-F5344CB8AC3E}">
        <p14:creationId xmlns:p14="http://schemas.microsoft.com/office/powerpoint/2010/main" val="144504087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37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252339624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437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343283637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437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3" name="Rectangle 2"/>
          <p:cNvSpPr/>
          <p:nvPr/>
        </p:nvSpPr>
        <p:spPr>
          <a:xfrm>
            <a:off x="3492500" y="3692524"/>
            <a:ext cx="904875" cy="831851"/>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82413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7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414533142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1263"/>
            <a:ext cx="8229600" cy="1143000"/>
          </a:xfrm>
        </p:spPr>
        <p:txBody>
          <a:bodyPr>
            <a:noAutofit/>
          </a:bodyPr>
          <a:lstStyle/>
          <a:p>
            <a:r>
              <a:rPr lang="en-US" sz="7200" b="1" dirty="0" smtClean="0"/>
              <a:t>When You’re Done:</a:t>
            </a:r>
            <a:endParaRPr lang="en-US" sz="7200" b="1" dirty="0"/>
          </a:p>
        </p:txBody>
      </p:sp>
      <p:sp>
        <p:nvSpPr>
          <p:cNvPr id="3" name="Content Placeholder 2"/>
          <p:cNvSpPr>
            <a:spLocks noGrp="1"/>
          </p:cNvSpPr>
          <p:nvPr>
            <p:ph idx="1"/>
          </p:nvPr>
        </p:nvSpPr>
        <p:spPr/>
        <p:txBody>
          <a:bodyPr>
            <a:normAutofit/>
          </a:bodyPr>
          <a:lstStyle/>
          <a:p>
            <a:pPr marL="0" indent="0" algn="ctr">
              <a:buNone/>
            </a:pPr>
            <a:endParaRPr lang="en-US" sz="6000" dirty="0"/>
          </a:p>
          <a:p>
            <a:pPr marL="0" indent="0" algn="ctr">
              <a:buNone/>
            </a:pPr>
            <a:r>
              <a:rPr lang="en-US" sz="6000" dirty="0" smtClean="0"/>
              <a:t>“Return” the book. </a:t>
            </a:r>
          </a:p>
          <a:p>
            <a:pPr marL="0" indent="0" algn="ctr">
              <a:buNone/>
            </a:pPr>
            <a:r>
              <a:rPr lang="en-US" sz="6000" dirty="0" smtClean="0"/>
              <a:t>“Delete” is not “return”. </a:t>
            </a:r>
            <a:endParaRPr lang="en-US" sz="6000" dirty="0"/>
          </a:p>
        </p:txBody>
      </p:sp>
    </p:spTree>
    <p:extLst>
      <p:ext uri="{BB962C8B-B14F-4D97-AF65-F5344CB8AC3E}">
        <p14:creationId xmlns:p14="http://schemas.microsoft.com/office/powerpoint/2010/main" val="314807610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38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4" name="Rectangle 3"/>
          <p:cNvSpPr/>
          <p:nvPr/>
        </p:nvSpPr>
        <p:spPr>
          <a:xfrm>
            <a:off x="2286000" y="891941"/>
            <a:ext cx="2318718" cy="2927890"/>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26024" y="1073070"/>
            <a:ext cx="2026076" cy="2062103"/>
          </a:xfrm>
          <a:prstGeom prst="rect">
            <a:avLst/>
          </a:prstGeom>
          <a:noFill/>
        </p:spPr>
        <p:txBody>
          <a:bodyPr wrap="square" rtlCol="0">
            <a:spAutoFit/>
          </a:bodyPr>
          <a:lstStyle/>
          <a:p>
            <a:pPr algn="r"/>
            <a:r>
              <a:rPr lang="en-US" sz="3200" dirty="0" smtClean="0"/>
              <a:t>Press and   </a:t>
            </a:r>
          </a:p>
          <a:p>
            <a:pPr algn="r"/>
            <a:r>
              <a:rPr lang="en-US" sz="3200" dirty="0"/>
              <a:t> </a:t>
            </a:r>
            <a:r>
              <a:rPr lang="en-US" sz="3200" dirty="0" smtClean="0"/>
              <a:t>hold to see return options.</a:t>
            </a:r>
            <a:endParaRPr lang="en-US" sz="3200" dirty="0"/>
          </a:p>
        </p:txBody>
      </p:sp>
    </p:spTree>
    <p:extLst>
      <p:ext uri="{BB962C8B-B14F-4D97-AF65-F5344CB8AC3E}">
        <p14:creationId xmlns:p14="http://schemas.microsoft.com/office/powerpoint/2010/main" val="302007680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38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
        <p:nvSpPr>
          <p:cNvPr id="4" name="Rectangle 3"/>
          <p:cNvSpPr/>
          <p:nvPr/>
        </p:nvSpPr>
        <p:spPr>
          <a:xfrm>
            <a:off x="3165164" y="3432070"/>
            <a:ext cx="1091105" cy="964307"/>
          </a:xfrm>
          <a:prstGeom prst="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076809"/>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9763"/>
            <a:ext cx="8229600" cy="1143000"/>
          </a:xfrm>
        </p:spPr>
        <p:txBody>
          <a:bodyPr>
            <a:noAutofit/>
          </a:bodyPr>
          <a:lstStyle/>
          <a:p>
            <a:r>
              <a:rPr lang="en-US" sz="7200" b="1" dirty="0" smtClean="0"/>
              <a:t>Extra Info for Staff</a:t>
            </a:r>
            <a:endParaRPr lang="en-US" sz="7200" b="1" dirty="0"/>
          </a:p>
        </p:txBody>
      </p:sp>
      <p:sp>
        <p:nvSpPr>
          <p:cNvPr id="3" name="Content Placeholder 2"/>
          <p:cNvSpPr>
            <a:spLocks noGrp="1"/>
          </p:cNvSpPr>
          <p:nvPr>
            <p:ph idx="1"/>
          </p:nvPr>
        </p:nvSpPr>
        <p:spPr/>
        <p:txBody>
          <a:bodyPr>
            <a:normAutofit fontScale="92500"/>
          </a:bodyPr>
          <a:lstStyle/>
          <a:p>
            <a:endParaRPr lang="en-US" sz="4000" dirty="0" smtClean="0"/>
          </a:p>
          <a:p>
            <a:r>
              <a:rPr lang="en-US" sz="4000" dirty="0" err="1"/>
              <a:t>h</a:t>
            </a:r>
            <a:r>
              <a:rPr lang="en-US" sz="4000" dirty="0" err="1" smtClean="0"/>
              <a:t>elp.overdrive.com</a:t>
            </a:r>
            <a:r>
              <a:rPr lang="en-US" sz="4000" dirty="0" smtClean="0"/>
              <a:t> </a:t>
            </a:r>
            <a:r>
              <a:rPr lang="en-US" sz="4000" dirty="0"/>
              <a:t>is actually helpful. </a:t>
            </a:r>
            <a:endParaRPr lang="en-US" sz="4000" dirty="0" smtClean="0"/>
          </a:p>
          <a:p>
            <a:pPr marL="0" indent="0">
              <a:buNone/>
            </a:pPr>
            <a:endParaRPr lang="en-US" sz="4000" dirty="0"/>
          </a:p>
          <a:p>
            <a:r>
              <a:rPr lang="en-US" sz="4000" dirty="0" err="1" smtClean="0"/>
              <a:t>m</a:t>
            </a:r>
            <a:r>
              <a:rPr lang="en-US" sz="4000" dirty="0" err="1" smtClean="0"/>
              <a:t>arketplace.overdrive.com</a:t>
            </a:r>
            <a:r>
              <a:rPr lang="en-US" sz="4000" dirty="0" smtClean="0"/>
              <a:t> </a:t>
            </a:r>
            <a:r>
              <a:rPr lang="en-US" sz="4000" dirty="0" smtClean="0"/>
              <a:t>allows you to reset downloads, collect statistics, and </a:t>
            </a:r>
            <a:r>
              <a:rPr lang="en-US" sz="4000" dirty="0" smtClean="0"/>
              <a:t>contact Overdrive help directly.</a:t>
            </a:r>
            <a:endParaRPr lang="en-US" sz="4000" dirty="0" smtClean="0"/>
          </a:p>
        </p:txBody>
      </p:sp>
    </p:spTree>
    <p:extLst>
      <p:ext uri="{BB962C8B-B14F-4D97-AF65-F5344CB8AC3E}">
        <p14:creationId xmlns:p14="http://schemas.microsoft.com/office/powerpoint/2010/main" val="404644952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2288"/>
            <a:ext cx="8229600" cy="1143000"/>
          </a:xfrm>
        </p:spPr>
        <p:txBody>
          <a:bodyPr>
            <a:noAutofit/>
          </a:bodyPr>
          <a:lstStyle/>
          <a:p>
            <a:r>
              <a:rPr lang="en-US" sz="7200" b="1" dirty="0" smtClean="0"/>
              <a:t>Happy reading!</a:t>
            </a:r>
            <a:endParaRPr lang="en-US" sz="7200" b="1" dirty="0"/>
          </a:p>
        </p:txBody>
      </p:sp>
    </p:spTree>
    <p:extLst>
      <p:ext uri="{BB962C8B-B14F-4D97-AF65-F5344CB8AC3E}">
        <p14:creationId xmlns:p14="http://schemas.microsoft.com/office/powerpoint/2010/main" val="40163470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5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2322684604"/>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p:cNvSpPr txBox="1"/>
          <p:nvPr/>
        </p:nvSpPr>
        <p:spPr>
          <a:xfrm>
            <a:off x="1147960" y="4686169"/>
            <a:ext cx="6848080" cy="1108075"/>
          </a:xfrm>
          <a:prstGeom prst="rect">
            <a:avLst/>
          </a:prstGeom>
          <a:ln>
            <a:noFill/>
          </a:ln>
          <a:extLst>
            <a:ext uri="{C572A759-6A51-4108-AA02-DFA0A04FC94B}">
              <ma14:wrappingTextBoxFlag xmlns:ma14="http://schemas.microsoft.com/office/mac/drawingml/2011/main"/>
            </a:ext>
          </a:extLst>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2800" dirty="0" smtClean="0">
                <a:effectLst/>
                <a:latin typeface="Calibri"/>
                <a:ea typeface="ＭＳ 明朝"/>
                <a:cs typeface="Times New Roman"/>
              </a:rPr>
              <a:t>This </a:t>
            </a:r>
            <a:r>
              <a:rPr lang="en-US" sz="2800" dirty="0">
                <a:effectLst/>
                <a:latin typeface="Calibri"/>
                <a:ea typeface="ＭＳ 明朝"/>
                <a:cs typeface="Times New Roman"/>
              </a:rPr>
              <a:t>project is funded </a:t>
            </a:r>
            <a:r>
              <a:rPr lang="en-US" sz="2800" dirty="0" smtClean="0">
                <a:effectLst/>
                <a:latin typeface="Calibri"/>
                <a:ea typeface="ＭＳ 明朝"/>
                <a:cs typeface="Times New Roman"/>
              </a:rPr>
              <a:t>by </a:t>
            </a:r>
            <a:r>
              <a:rPr lang="en-US" sz="2800" dirty="0">
                <a:effectLst/>
                <a:latin typeface="Calibri"/>
                <a:ea typeface="ＭＳ 明朝"/>
                <a:cs typeface="Times New Roman"/>
              </a:rPr>
              <a:t>the </a:t>
            </a:r>
            <a:r>
              <a:rPr lang="en-US" sz="2800" dirty="0" smtClean="0">
                <a:effectLst/>
                <a:latin typeface="Calibri"/>
                <a:ea typeface="ＭＳ 明朝"/>
                <a:cs typeface="Times New Roman"/>
              </a:rPr>
              <a:t>Government </a:t>
            </a:r>
            <a:r>
              <a:rPr lang="en-US" sz="2800" dirty="0">
                <a:effectLst/>
                <a:latin typeface="Calibri"/>
                <a:ea typeface="ＭＳ 明朝"/>
                <a:cs typeface="Times New Roman"/>
              </a:rPr>
              <a:t>of Canada’s </a:t>
            </a:r>
            <a:r>
              <a:rPr lang="en-US" sz="2800" dirty="0" smtClean="0">
                <a:effectLst/>
                <a:latin typeface="Calibri"/>
                <a:ea typeface="ＭＳ 明朝"/>
                <a:cs typeface="Times New Roman"/>
              </a:rPr>
              <a:t>New </a:t>
            </a:r>
            <a:r>
              <a:rPr lang="en-US" sz="2800" dirty="0">
                <a:effectLst/>
                <a:latin typeface="Calibri"/>
                <a:ea typeface="ＭＳ 明朝"/>
                <a:cs typeface="Times New Roman"/>
              </a:rPr>
              <a:t>Horizons for Seniors Program.</a:t>
            </a:r>
            <a:endParaRPr lang="en-CA" sz="2800" dirty="0">
              <a:effectLst/>
              <a:ea typeface="ＭＳ 明朝"/>
              <a:cs typeface="Times New Roman"/>
            </a:endParaRPr>
          </a:p>
        </p:txBody>
      </p:sp>
      <p:pic>
        <p:nvPicPr>
          <p:cNvPr id="4" name="Picture 3"/>
          <p:cNvPicPr/>
          <p:nvPr/>
        </p:nvPicPr>
        <p:blipFill>
          <a:blip r:embed="rId3" cstate="print">
            <a:extLst>
              <a:ext uri="{28A0092B-C50C-407E-A947-70E740481C1C}">
                <a14:useLocalDpi xmlns:a14="http://schemas.microsoft.com/office/drawing/2010/main"/>
              </a:ext>
            </a:extLst>
          </a:blip>
          <a:stretch>
            <a:fillRect/>
          </a:stretch>
        </p:blipFill>
        <p:spPr>
          <a:xfrm>
            <a:off x="3100308" y="5654674"/>
            <a:ext cx="2943385" cy="790575"/>
          </a:xfrm>
          <a:prstGeom prst="rect">
            <a:avLst/>
          </a:prstGeom>
        </p:spPr>
      </p:pic>
      <p:sp>
        <p:nvSpPr>
          <p:cNvPr id="5" name="Rectangle 4"/>
          <p:cNvSpPr/>
          <p:nvPr/>
        </p:nvSpPr>
        <p:spPr>
          <a:xfrm>
            <a:off x="269874" y="705961"/>
            <a:ext cx="8556625" cy="830997"/>
          </a:xfrm>
          <a:prstGeom prst="rect">
            <a:avLst/>
          </a:prstGeom>
        </p:spPr>
        <p:txBody>
          <a:bodyPr wrap="square">
            <a:spAutoFit/>
          </a:bodyPr>
          <a:lstStyle/>
          <a:p>
            <a:pPr algn="ctr"/>
            <a:r>
              <a:rPr lang="en-US" sz="4800" b="1" dirty="0" smtClean="0">
                <a:latin typeface="Snell Roundhand"/>
                <a:cs typeface="Snell Roundhand"/>
              </a:rPr>
              <a:t>Fun </a:t>
            </a:r>
            <a:r>
              <a:rPr lang="en-US" sz="4800" b="1" dirty="0">
                <a:latin typeface="Snell Roundhand"/>
                <a:cs typeface="Snell Roundhand"/>
              </a:rPr>
              <a:t>with Tech (and Reading)</a:t>
            </a:r>
            <a:endParaRPr lang="en-CA" sz="4800" dirty="0">
              <a:latin typeface="Snell Roundhand"/>
              <a:cs typeface="Snell Roundhand"/>
            </a:endParaRPr>
          </a:p>
        </p:txBody>
      </p:sp>
      <p:sp>
        <p:nvSpPr>
          <p:cNvPr id="6" name="TextBox 5"/>
          <p:cNvSpPr txBox="1"/>
          <p:nvPr/>
        </p:nvSpPr>
        <p:spPr>
          <a:xfrm>
            <a:off x="474470" y="2116598"/>
            <a:ext cx="8219482" cy="2400657"/>
          </a:xfrm>
          <a:prstGeom prst="rect">
            <a:avLst/>
          </a:prstGeom>
          <a:noFill/>
        </p:spPr>
        <p:txBody>
          <a:bodyPr wrap="square" rtlCol="0">
            <a:spAutoFit/>
          </a:bodyPr>
          <a:lstStyle/>
          <a:p>
            <a:r>
              <a:rPr lang="en-US" sz="2400" dirty="0" smtClean="0"/>
              <a:t>Brought to you by :</a:t>
            </a:r>
          </a:p>
          <a:p>
            <a:r>
              <a:rPr lang="en-US" sz="2400" dirty="0" smtClean="0"/>
              <a:t>	BC Libraries Cooperative </a:t>
            </a:r>
          </a:p>
          <a:p>
            <a:r>
              <a:rPr lang="en-US" sz="2400" dirty="0"/>
              <a:t>	</a:t>
            </a:r>
            <a:r>
              <a:rPr lang="en-US" sz="2400" dirty="0" smtClean="0"/>
              <a:t>Columbia Basin Alliance for Literacy</a:t>
            </a:r>
          </a:p>
          <a:p>
            <a:r>
              <a:rPr lang="en-US" sz="2400" dirty="0" smtClean="0"/>
              <a:t>	Kootenay Library Federation</a:t>
            </a:r>
          </a:p>
          <a:p>
            <a:endParaRPr lang="en-US" dirty="0"/>
          </a:p>
          <a:p>
            <a:r>
              <a:rPr lang="en-US" dirty="0" smtClean="0"/>
              <a:t>Slides created by Sabina </a:t>
            </a:r>
            <a:r>
              <a:rPr lang="en-US" dirty="0" err="1" smtClean="0"/>
              <a:t>Iseli</a:t>
            </a:r>
            <a:r>
              <a:rPr lang="en-US" dirty="0" smtClean="0"/>
              <a:t>-Otto (</a:t>
            </a:r>
            <a:r>
              <a:rPr lang="en-US" dirty="0" err="1" smtClean="0"/>
              <a:t>support@nnels.ca</a:t>
            </a:r>
            <a:r>
              <a:rPr lang="en-US" dirty="0" smtClean="0"/>
              <a:t>), October 2015. No copyright on these contents, so please feel welcome to modify and share as you wish. </a:t>
            </a:r>
            <a:endParaRPr lang="en-US" dirty="0"/>
          </a:p>
        </p:txBody>
      </p:sp>
    </p:spTree>
    <p:extLst>
      <p:ext uri="{BB962C8B-B14F-4D97-AF65-F5344CB8AC3E}">
        <p14:creationId xmlns:p14="http://schemas.microsoft.com/office/powerpoint/2010/main" val="106903428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4050</TotalTime>
  <Words>768</Words>
  <Application>Microsoft Macintosh PowerPoint</Application>
  <PresentationFormat>On-screen Show (4:3)</PresentationFormat>
  <Paragraphs>97</Paragraphs>
  <Slides>90</Slides>
  <Notes>9</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Office Theme</vt:lpstr>
      <vt:lpstr>PowerPoint Presentation</vt:lpstr>
      <vt:lpstr>Step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3</vt:lpstr>
      <vt:lpstr>PowerPoint Presentation</vt:lpstr>
      <vt:lpstr>PowerPoint Presentation</vt:lpstr>
      <vt:lpstr>PowerPoint Presentation</vt:lpstr>
      <vt:lpstr>PowerPoint Presentation</vt:lpstr>
      <vt:lpstr>PowerPoint Presentation</vt:lpstr>
      <vt:lpstr>PowerPoint Presentation</vt:lpstr>
      <vt:lpstr>Step 4</vt:lpstr>
      <vt:lpstr>PowerPoint Presentation</vt:lpstr>
      <vt:lpstr>PowerPoint Presentation</vt:lpstr>
      <vt:lpstr>PowerPoint Presentation</vt:lpstr>
      <vt:lpstr>Formats in Advanced Search</vt:lpstr>
      <vt:lpstr>PowerPoint Presentation</vt:lpstr>
      <vt:lpstr>PowerPoint Presentation</vt:lpstr>
      <vt:lpstr>PowerPoint Presentation</vt:lpstr>
      <vt:lpstr>PowerPoint Presentation</vt:lpstr>
      <vt:lpstr>PowerPoint Presentation</vt:lpstr>
      <vt:lpstr>PowerPoint Presentation</vt:lpstr>
      <vt:lpstr>Digital Content in Overdrive</vt:lpstr>
      <vt:lpstr>PowerPoint Presentation</vt:lpstr>
      <vt:lpstr>PowerPoint Presentation</vt:lpstr>
      <vt:lpstr>PowerPoint Presentation</vt:lpstr>
      <vt:lpstr>Finding App Settings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Device Settings</vt:lpstr>
      <vt:lpstr>PowerPoint Presentation</vt:lpstr>
      <vt:lpstr>PowerPoint Presentation</vt:lpstr>
      <vt:lpstr>PowerPoint Presentation</vt:lpstr>
      <vt:lpstr>PowerPoint Presentation</vt:lpstr>
      <vt:lpstr>PowerPoint Presentation</vt:lpstr>
      <vt:lpstr>Finally:</vt:lpstr>
      <vt:lpstr>PowerPoint Presentation</vt:lpstr>
      <vt:lpstr>PowerPoint Presentation</vt:lpstr>
      <vt:lpstr>PowerPoint Presentation</vt:lpstr>
      <vt:lpstr>PowerPoint Presentation</vt:lpstr>
      <vt:lpstr>PowerPoint Presentation</vt:lpstr>
      <vt:lpstr>PowerPoint Presentation</vt:lpstr>
      <vt:lpstr>When You’re Done:</vt:lpstr>
      <vt:lpstr>PowerPoint Presentation</vt:lpstr>
      <vt:lpstr>PowerPoint Presentation</vt:lpstr>
      <vt:lpstr>Extra Info for Staff</vt:lpstr>
      <vt:lpstr>Happy reading!</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sabbie</dc:creator>
  <cp:lastModifiedBy>sabbie</cp:lastModifiedBy>
  <cp:revision>81</cp:revision>
  <cp:lastPrinted>2015-11-04T23:04:09Z</cp:lastPrinted>
  <dcterms:created xsi:type="dcterms:W3CDTF">2015-10-19T02:41:48Z</dcterms:created>
  <dcterms:modified xsi:type="dcterms:W3CDTF">2015-11-12T20:35:40Z</dcterms:modified>
</cp:coreProperties>
</file>