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40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629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1070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9123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92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9987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396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977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24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785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549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41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409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3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374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95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309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E8DFCF-E5FB-4810-8E90-67C59B9E378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6D216C1-D7E6-484B-A915-1171E98FB8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7674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  <p:sldLayoutId id="21474839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Open education resources for health sciences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Tools for learning and health promotion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33" y="6330527"/>
            <a:ext cx="1507067" cy="52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58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49" y="1005096"/>
            <a:ext cx="11248373" cy="2013677"/>
          </a:xfrm>
        </p:spPr>
        <p:txBody>
          <a:bodyPr>
            <a:noAutofit/>
          </a:bodyPr>
          <a:lstStyle/>
          <a:p>
            <a:r>
              <a:rPr lang="en-CA" sz="5400" dirty="0" smtClean="0"/>
              <a:t>OPEN education resources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785" y="2289132"/>
            <a:ext cx="8534400" cy="3615267"/>
          </a:xfrm>
        </p:spPr>
        <p:txBody>
          <a:bodyPr/>
          <a:lstStyle/>
          <a:p>
            <a:r>
              <a:rPr lang="en-CA" dirty="0" smtClean="0"/>
              <a:t>5Rs: Retain, Reuse, Redistribute, Revise, Remix</a:t>
            </a:r>
          </a:p>
          <a:p>
            <a:r>
              <a:rPr lang="en-CA" dirty="0" smtClean="0"/>
              <a:t>Creative Commons licensing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25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784" y="253535"/>
            <a:ext cx="8534400" cy="1507067"/>
          </a:xfrm>
        </p:spPr>
        <p:txBody>
          <a:bodyPr/>
          <a:lstStyle/>
          <a:p>
            <a:r>
              <a:rPr lang="en-CA" dirty="0" smtClean="0"/>
              <a:t>Why care?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64" y="2364288"/>
            <a:ext cx="9775021" cy="3615267"/>
          </a:xfrm>
        </p:spPr>
        <p:txBody>
          <a:bodyPr/>
          <a:lstStyle/>
          <a:p>
            <a:r>
              <a:rPr lang="en-CA" dirty="0" smtClean="0"/>
              <a:t>54% of students have not bought a textbook because of its cost</a:t>
            </a:r>
          </a:p>
          <a:p>
            <a:r>
              <a:rPr lang="en-CA" dirty="0" smtClean="0"/>
              <a:t>20% have failed a course because they couldn’t afford the book</a:t>
            </a:r>
          </a:p>
          <a:p>
            <a:r>
              <a:rPr lang="en-CA" dirty="0" smtClean="0"/>
              <a:t>Students that spend $1000 per year on traditional textbooks do no better than those spending $0 in courses using open resources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0447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78587"/>
            <a:ext cx="8534400" cy="1507067"/>
          </a:xfrm>
        </p:spPr>
        <p:txBody>
          <a:bodyPr/>
          <a:lstStyle/>
          <a:p>
            <a:r>
              <a:rPr lang="en-CA" dirty="0" smtClean="0"/>
              <a:t>Why else?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45" y="2226502"/>
            <a:ext cx="8534400" cy="3615267"/>
          </a:xfrm>
        </p:spPr>
        <p:txBody>
          <a:bodyPr/>
          <a:lstStyle/>
          <a:p>
            <a:r>
              <a:rPr lang="en-CA" dirty="0" smtClean="0"/>
              <a:t>Meet students where they are</a:t>
            </a:r>
          </a:p>
          <a:p>
            <a:r>
              <a:rPr lang="en-CA" dirty="0" smtClean="0"/>
              <a:t>Many </a:t>
            </a:r>
            <a:r>
              <a:rPr lang="en-CA" dirty="0"/>
              <a:t>eyes make bugs </a:t>
            </a:r>
            <a:r>
              <a:rPr lang="en-CA" dirty="0" smtClean="0"/>
              <a:t>shallow</a:t>
            </a:r>
          </a:p>
          <a:p>
            <a:r>
              <a:rPr lang="en-CA" dirty="0" smtClean="0"/>
              <a:t>Efficiency potential</a:t>
            </a:r>
          </a:p>
          <a:p>
            <a:r>
              <a:rPr lang="en-CA" dirty="0" smtClean="0"/>
              <a:t>Diversity potential</a:t>
            </a:r>
            <a:endParaRPr lang="en-CA" dirty="0"/>
          </a:p>
          <a:p>
            <a:r>
              <a:rPr lang="en-CA" dirty="0" smtClean="0"/>
              <a:t>Adapt </a:t>
            </a:r>
            <a:r>
              <a:rPr lang="en-CA" dirty="0"/>
              <a:t>to local context</a:t>
            </a:r>
          </a:p>
          <a:p>
            <a:r>
              <a:rPr lang="en-CA" dirty="0"/>
              <a:t>Have a global </a:t>
            </a:r>
            <a:r>
              <a:rPr lang="en-CA" dirty="0" smtClean="0"/>
              <a:t>impact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34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41009"/>
            <a:ext cx="8534400" cy="1507067"/>
          </a:xfrm>
        </p:spPr>
        <p:txBody>
          <a:bodyPr/>
          <a:lstStyle/>
          <a:p>
            <a:r>
              <a:rPr lang="en-CA" dirty="0" smtClean="0"/>
              <a:t>What to do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13350"/>
            <a:ext cx="8534400" cy="3615267"/>
          </a:xfrm>
        </p:spPr>
        <p:txBody>
          <a:bodyPr/>
          <a:lstStyle/>
          <a:p>
            <a:r>
              <a:rPr lang="en-CA" dirty="0" smtClean="0"/>
              <a:t>Study up</a:t>
            </a:r>
          </a:p>
          <a:p>
            <a:r>
              <a:rPr lang="en-CA" dirty="0" smtClean="0"/>
              <a:t>Make your materials open (or adapt those by others)</a:t>
            </a:r>
          </a:p>
          <a:p>
            <a:r>
              <a:rPr lang="en-CA" dirty="0" smtClean="0"/>
              <a:t>Tell everyone else to do the same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6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53951"/>
            <a:ext cx="8534400" cy="1507067"/>
          </a:xfrm>
        </p:spPr>
        <p:txBody>
          <a:bodyPr/>
          <a:lstStyle/>
          <a:p>
            <a:r>
              <a:rPr lang="en-CA" dirty="0" smtClean="0"/>
              <a:t>Case study: NCSU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76398"/>
            <a:ext cx="8534400" cy="3615267"/>
          </a:xfrm>
        </p:spPr>
        <p:txBody>
          <a:bodyPr/>
          <a:lstStyle/>
          <a:p>
            <a:r>
              <a:rPr lang="en-CA" dirty="0" smtClean="0"/>
              <a:t>2009: textbook lending program – purchase all required textbooks and place on course reserves</a:t>
            </a:r>
          </a:p>
          <a:p>
            <a:r>
              <a:rPr lang="en-CA" smtClean="0"/>
              <a:t>2013</a:t>
            </a:r>
            <a:r>
              <a:rPr lang="en-CA" dirty="0" smtClean="0"/>
              <a:t>: Alt-Textbook project – </a:t>
            </a:r>
            <a:r>
              <a:rPr lang="en-CA" dirty="0" err="1" smtClean="0"/>
              <a:t>microgrant</a:t>
            </a:r>
            <a:r>
              <a:rPr lang="en-CA" dirty="0" smtClean="0"/>
              <a:t> funding to profs to adopt open textbooks</a:t>
            </a:r>
          </a:p>
          <a:p>
            <a:r>
              <a:rPr lang="en-CA" dirty="0" smtClean="0"/>
              <a:t>2016: targeted advocacy – use data from the textbook lending program to identify courses with highest ROI for conversion to OER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13358" y="5894239"/>
            <a:ext cx="9732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dirty="0"/>
              <a:t>Thompson, S., Cross, W., </a:t>
            </a:r>
            <a:r>
              <a:rPr lang="en-US" sz="1200" dirty="0" err="1"/>
              <a:t>Rigling</a:t>
            </a:r>
            <a:r>
              <a:rPr lang="en-US" sz="1200" dirty="0"/>
              <a:t>, L., &amp; Vickery, J. (2017). Data-informed open education advocacy: A new approach to saving students money and backaches. </a:t>
            </a:r>
            <a:r>
              <a:rPr lang="en-US" sz="1200" i="1" dirty="0"/>
              <a:t>Journal of Access Services</a:t>
            </a:r>
            <a:r>
              <a:rPr lang="en-US" sz="1200" dirty="0"/>
              <a:t>, </a:t>
            </a:r>
            <a:r>
              <a:rPr lang="en-US" sz="1200" i="1" dirty="0"/>
              <a:t>14</a:t>
            </a:r>
            <a:r>
              <a:rPr lang="en-US" sz="1200" dirty="0"/>
              <a:t>(3), 118–125. </a:t>
            </a:r>
          </a:p>
        </p:txBody>
      </p:sp>
    </p:spTree>
    <p:extLst>
      <p:ext uri="{BB962C8B-B14F-4D97-AF65-F5344CB8AC3E}">
        <p14:creationId xmlns:p14="http://schemas.microsoft.com/office/powerpoint/2010/main" val="12159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91321"/>
            <a:ext cx="8534400" cy="1507067"/>
          </a:xfrm>
        </p:spPr>
        <p:txBody>
          <a:bodyPr/>
          <a:lstStyle/>
          <a:p>
            <a:r>
              <a:rPr lang="en-CA" dirty="0" smtClean="0"/>
              <a:t>Where to go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39235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Manitoba Open Textbook Initiative</a:t>
            </a:r>
          </a:p>
          <a:p>
            <a:r>
              <a:rPr lang="en-CA" dirty="0" smtClean="0"/>
              <a:t>MERLOT</a:t>
            </a:r>
          </a:p>
          <a:p>
            <a:r>
              <a:rPr lang="en-CA" dirty="0" smtClean="0"/>
              <a:t>OCW (</a:t>
            </a:r>
            <a:r>
              <a:rPr lang="en-CA" dirty="0" err="1" smtClean="0"/>
              <a:t>eg</a:t>
            </a:r>
            <a:r>
              <a:rPr lang="en-CA" dirty="0" smtClean="0"/>
              <a:t>. Johns Hopkins, MIT)</a:t>
            </a:r>
          </a:p>
          <a:p>
            <a:r>
              <a:rPr lang="en-CA" dirty="0" err="1" smtClean="0"/>
              <a:t>Open.Michigan</a:t>
            </a:r>
            <a:endParaRPr lang="en-CA" dirty="0" smtClean="0"/>
          </a:p>
          <a:p>
            <a:r>
              <a:rPr lang="en-CA" dirty="0" smtClean="0"/>
              <a:t>Health Education Assets Library</a:t>
            </a:r>
          </a:p>
          <a:p>
            <a:r>
              <a:rPr lang="en-CA" dirty="0" err="1" smtClean="0"/>
              <a:t>MedEdPortal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Also look at public domain content, especially US federal government websites</a:t>
            </a:r>
          </a:p>
        </p:txBody>
      </p:sp>
    </p:spTree>
    <p:extLst>
      <p:ext uri="{BB962C8B-B14F-4D97-AF65-F5344CB8AC3E}">
        <p14:creationId xmlns:p14="http://schemas.microsoft.com/office/powerpoint/2010/main" val="32594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6529" y="2996734"/>
            <a:ext cx="8534400" cy="1507067"/>
          </a:xfrm>
        </p:spPr>
        <p:txBody>
          <a:bodyPr/>
          <a:lstStyle/>
          <a:p>
            <a:r>
              <a:rPr lang="en-CA" dirty="0" smtClean="0"/>
              <a:t>Questions?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88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2662</TotalTime>
  <Words>263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Open education resources for health sciences</vt:lpstr>
      <vt:lpstr>OPEN education resources</vt:lpstr>
      <vt:lpstr>Why care?</vt:lpstr>
      <vt:lpstr>Why else?</vt:lpstr>
      <vt:lpstr>What to do</vt:lpstr>
      <vt:lpstr>Case study: NCSU</vt:lpstr>
      <vt:lpstr>Where to go</vt:lpstr>
      <vt:lpstr>Questions?</vt:lpstr>
    </vt:vector>
  </TitlesOfParts>
  <Company>University of Manitoba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education resources for health sciences</dc:title>
  <dc:creator>Nicole Askin</dc:creator>
  <cp:lastModifiedBy>Nicole Askin</cp:lastModifiedBy>
  <cp:revision>18</cp:revision>
  <dcterms:created xsi:type="dcterms:W3CDTF">2018-10-24T17:26:12Z</dcterms:created>
  <dcterms:modified xsi:type="dcterms:W3CDTF">2018-10-26T13:48:56Z</dcterms:modified>
</cp:coreProperties>
</file>