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1" r:id="rId4"/>
    <p:sldId id="257" r:id="rId5"/>
    <p:sldId id="263" r:id="rId6"/>
    <p:sldId id="265" r:id="rId7"/>
    <p:sldId id="266" r:id="rId8"/>
    <p:sldId id="264" r:id="rId9"/>
    <p:sldId id="267" r:id="rId10"/>
    <p:sldId id="268"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39" autoAdjust="0"/>
  </p:normalViewPr>
  <p:slideViewPr>
    <p:cSldViewPr>
      <p:cViewPr varScale="1">
        <p:scale>
          <a:sx n="106" d="100"/>
          <a:sy n="106" d="100"/>
        </p:scale>
        <p:origin x="-13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19/04/2013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243711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19/04/2013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228768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19/04/2013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321191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19/04/2013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2148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3D200-B89B-4248-AA28-281BE58BA315}" type="datetimeFigureOut">
              <a:rPr lang="en-CA" smtClean="0"/>
              <a:t>19/04/2013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7556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BB3D200-B89B-4248-AA28-281BE58BA315}" type="datetimeFigureOut">
              <a:rPr lang="en-CA" smtClean="0"/>
              <a:t>19/04/2013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49519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BB3D200-B89B-4248-AA28-281BE58BA315}" type="datetimeFigureOut">
              <a:rPr lang="en-CA" smtClean="0"/>
              <a:t>19/04/2013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5563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BB3D200-B89B-4248-AA28-281BE58BA315}" type="datetimeFigureOut">
              <a:rPr lang="en-CA" smtClean="0"/>
              <a:t>19/04/2013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369375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3D200-B89B-4248-AA28-281BE58BA315}" type="datetimeFigureOut">
              <a:rPr lang="en-CA" smtClean="0"/>
              <a:t>19/04/2013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407165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3D200-B89B-4248-AA28-281BE58BA315}" type="datetimeFigureOut">
              <a:rPr lang="en-CA" smtClean="0"/>
              <a:t>19/04/2013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321997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3D200-B89B-4248-AA28-281BE58BA315}" type="datetimeFigureOut">
              <a:rPr lang="en-CA" smtClean="0"/>
              <a:t>19/04/2013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a:p>
        </p:txBody>
      </p:sp>
    </p:spTree>
    <p:extLst>
      <p:ext uri="{BB962C8B-B14F-4D97-AF65-F5344CB8AC3E}">
        <p14:creationId xmlns:p14="http://schemas.microsoft.com/office/powerpoint/2010/main" val="262558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3D200-B89B-4248-AA28-281BE58BA315}" type="datetimeFigureOut">
              <a:rPr lang="en-CA" smtClean="0"/>
              <a:t>19/04/2013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D6BD9-F6E9-429D-9C50-2E9AE269FE68}" type="slidenum">
              <a:rPr lang="en-CA" smtClean="0"/>
              <a:t>‹#›</a:t>
            </a:fld>
            <a:endParaRPr lang="en-CA"/>
          </a:p>
        </p:txBody>
      </p:sp>
    </p:spTree>
    <p:extLst>
      <p:ext uri="{BB962C8B-B14F-4D97-AF65-F5344CB8AC3E}">
        <p14:creationId xmlns:p14="http://schemas.microsoft.com/office/powerpoint/2010/main" val="188691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raining.librarian@thealbertalibrary.ab.c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 y="-9939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269" y="-99392"/>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2" name="TextBox 1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198778"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1" y="1989271"/>
            <a:ext cx="7131171" cy="3416320"/>
          </a:xfrm>
          <a:prstGeom prst="rect">
            <a:avLst/>
          </a:prstGeom>
          <a:noFill/>
        </p:spPr>
        <p:txBody>
          <a:bodyPr wrap="square" rtlCol="0">
            <a:spAutoFit/>
          </a:bodyPr>
          <a:lstStyle/>
          <a:p>
            <a:r>
              <a:rPr lang="en-CA" b="1" dirty="0" err="1" smtClean="0"/>
              <a:t>Minecraft</a:t>
            </a:r>
            <a:r>
              <a:rPr lang="en-CA" b="1" dirty="0" smtClean="0"/>
              <a:t> is a popular world building video game that enables its user to build, collaborate and innovate using virtual building blocks. </a:t>
            </a:r>
          </a:p>
          <a:p>
            <a:endParaRPr lang="en-CA" b="1" dirty="0"/>
          </a:p>
          <a:p>
            <a:r>
              <a:rPr lang="en-CA" b="1" dirty="0" err="1" smtClean="0"/>
              <a:t>MinecraftEdu</a:t>
            </a:r>
            <a:r>
              <a:rPr lang="en-CA" b="1" dirty="0" smtClean="0"/>
              <a:t> is a version of </a:t>
            </a:r>
            <a:r>
              <a:rPr lang="en-CA" b="1" dirty="0" err="1" smtClean="0"/>
              <a:t>Minecraft</a:t>
            </a:r>
            <a:r>
              <a:rPr lang="en-CA" b="1" dirty="0" smtClean="0"/>
              <a:t> that allows educators and library staff to easily set up local </a:t>
            </a:r>
            <a:r>
              <a:rPr lang="en-CA" b="1" dirty="0" err="1" smtClean="0"/>
              <a:t>Minecraft</a:t>
            </a:r>
            <a:r>
              <a:rPr lang="en-CA" b="1" dirty="0" smtClean="0"/>
              <a:t> games for their patrons.  </a:t>
            </a:r>
          </a:p>
          <a:p>
            <a:endParaRPr lang="en-CA" b="1" dirty="0"/>
          </a:p>
          <a:p>
            <a:r>
              <a:rPr lang="en-CA" b="1" dirty="0" smtClean="0"/>
              <a:t>In Castle Fun! Libraries are able to set up a program where participants collaborate to build castles and then defend them against each other. </a:t>
            </a:r>
          </a:p>
          <a:p>
            <a:endParaRPr lang="en-CA" b="1" dirty="0"/>
          </a:p>
          <a:p>
            <a:r>
              <a:rPr lang="en-CA" b="1" dirty="0" smtClean="0"/>
              <a:t>Using </a:t>
            </a:r>
            <a:r>
              <a:rPr lang="en-CA" b="1" dirty="0" err="1" smtClean="0"/>
              <a:t>MinecraftEdu</a:t>
            </a:r>
            <a:r>
              <a:rPr lang="en-CA" b="1" dirty="0" smtClean="0"/>
              <a:t> and APLEN Mobile Laptop labs, and staff can easily set up a fun dynamic program for library patrons that involves collaboration, content creation and a lot of fun!</a:t>
            </a:r>
          </a:p>
        </p:txBody>
      </p:sp>
      <p:sp>
        <p:nvSpPr>
          <p:cNvPr id="17" name="TextBox 16"/>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Introduction</a:t>
            </a:r>
            <a:endParaRPr lang="en-CA" sz="2800" b="1" dirty="0">
              <a:solidFill>
                <a:schemeClr val="bg1"/>
              </a:solidFill>
              <a:latin typeface="Bell MT" pitchFamily="18" charset="0"/>
            </a:endParaRPr>
          </a:p>
        </p:txBody>
      </p:sp>
      <p:sp>
        <p:nvSpPr>
          <p:cNvPr id="18" name="TextBox 17"/>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56786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7070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3927536"/>
            <a:ext cx="1728192" cy="926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Rounded Rectangle 8"/>
          <p:cNvSpPr/>
          <p:nvPr/>
        </p:nvSpPr>
        <p:spPr>
          <a:xfrm>
            <a:off x="125840" y="202369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97123" y="4853709"/>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733636" y="1790653"/>
            <a:ext cx="7661942" cy="3989670"/>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2" name="TextBox 1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258852" y="4036679"/>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2"/>
            <a:ext cx="6984776" cy="2308324"/>
          </a:xfrm>
          <a:prstGeom prst="rect">
            <a:avLst/>
          </a:prstGeom>
          <a:noFill/>
        </p:spPr>
        <p:txBody>
          <a:bodyPr wrap="square" rtlCol="0">
            <a:spAutoFit/>
          </a:bodyPr>
          <a:lstStyle/>
          <a:p>
            <a:pPr marL="342900" indent="-342900">
              <a:buFont typeface="+mj-lt"/>
              <a:buAutoNum type="arabicPeriod" startAt="17"/>
            </a:pPr>
            <a:r>
              <a:rPr lang="en-CA" b="1" dirty="0" smtClean="0"/>
              <a:t>Once you turn off creative mode, participants will no longer have access to unlimited resources. As a result you will have to distribute weapons to all of the participants.  </a:t>
            </a:r>
          </a:p>
          <a:p>
            <a:pPr marL="342900" indent="-342900">
              <a:buFont typeface="+mj-lt"/>
              <a:buAutoNum type="arabicPeriod" startAt="17"/>
            </a:pPr>
            <a:r>
              <a:rPr lang="en-CA" b="1" dirty="0" smtClean="0"/>
              <a:t>Press “P” for the Teacher Menu and click on the “Give Button.” You can then type items such as “arrows”, “bow”, “sword” etc… once you have selected the time you want to send select the quantity and then click the “Give to All” button.</a:t>
            </a:r>
            <a:endParaRPr lang="en-CA" b="1" dirty="0"/>
          </a:p>
          <a:p>
            <a:pPr marL="342900" indent="-342900">
              <a:buFont typeface="+mj-lt"/>
              <a:buAutoNum type="arabicPeriod" startAt="17"/>
            </a:pPr>
            <a:endParaRPr lang="en-CA" b="1" dirty="0" smtClean="0"/>
          </a:p>
        </p:txBody>
      </p:sp>
      <p:sp>
        <p:nvSpPr>
          <p:cNvPr id="16" name="TextBox 15"/>
          <p:cNvSpPr txBox="1"/>
          <p:nvPr/>
        </p:nvSpPr>
        <p:spPr>
          <a:xfrm>
            <a:off x="3106057" y="1110186"/>
            <a:ext cx="6048672" cy="954107"/>
          </a:xfrm>
          <a:prstGeom prst="rect">
            <a:avLst/>
          </a:prstGeom>
          <a:noFill/>
        </p:spPr>
        <p:txBody>
          <a:bodyPr wrap="square" rtlCol="0">
            <a:spAutoFit/>
          </a:bodyPr>
          <a:lstStyle/>
          <a:p>
            <a:pPr algn="r"/>
            <a:r>
              <a:rPr lang="en-CA" sz="2800" b="1" dirty="0" smtClean="0">
                <a:solidFill>
                  <a:schemeClr val="bg1"/>
                </a:solidFill>
                <a:latin typeface="Bell MT" pitchFamily="18" charset="0"/>
              </a:rPr>
              <a:t>Starting Player vs. Player Combat</a:t>
            </a:r>
          </a:p>
          <a:p>
            <a:pPr algn="r"/>
            <a:endParaRPr lang="en-CA" sz="2800" b="1" dirty="0">
              <a:solidFill>
                <a:schemeClr val="bg1"/>
              </a:solidFill>
              <a:latin typeface="Bell MT" pitchFamily="18" charset="0"/>
            </a:endParaRP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97" t="25180" r="7899" b="19625"/>
          <a:stretch/>
        </p:blipFill>
        <p:spPr bwMode="auto">
          <a:xfrm>
            <a:off x="3504822" y="4083578"/>
            <a:ext cx="3934555" cy="184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100046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74638"/>
            <a:ext cx="8229600" cy="1143000"/>
          </a:xfrm>
        </p:spPr>
        <p:txBody>
          <a:bodyPr/>
          <a:lstStyle/>
          <a:p>
            <a:endParaRPr lang="en-CA"/>
          </a:p>
        </p:txBody>
      </p:sp>
      <p:sp>
        <p:nvSpPr>
          <p:cNvPr id="18" name="Content Placeholder 2"/>
          <p:cNvSpPr>
            <a:spLocks noGrp="1"/>
          </p:cNvSpPr>
          <p:nvPr>
            <p:ph idx="1"/>
          </p:nvPr>
        </p:nvSpPr>
        <p:spPr>
          <a:xfrm>
            <a:off x="457200" y="1600200"/>
            <a:ext cx="8229600" cy="4525963"/>
          </a:xfrm>
        </p:spPr>
        <p:txBody>
          <a:bodyPr/>
          <a:lstStyle/>
          <a:p>
            <a:endParaRPr lang="en-CA"/>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125840" y="297070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125840" y="3927536"/>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125840" y="202369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97123" y="4853709"/>
            <a:ext cx="1728192" cy="926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4" name="Rounded Rectangle 23"/>
          <p:cNvSpPr/>
          <p:nvPr/>
        </p:nvSpPr>
        <p:spPr>
          <a:xfrm>
            <a:off x="1733636" y="1790653"/>
            <a:ext cx="7661942" cy="3989670"/>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26" name="TextBox 25"/>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27" name="TextBox 26"/>
          <p:cNvSpPr txBox="1"/>
          <p:nvPr/>
        </p:nvSpPr>
        <p:spPr>
          <a:xfrm>
            <a:off x="258852" y="4036679"/>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28" name="TextBox 27"/>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29" name="TextBox 28"/>
          <p:cNvSpPr txBox="1"/>
          <p:nvPr/>
        </p:nvSpPr>
        <p:spPr>
          <a:xfrm>
            <a:off x="1979712" y="2446133"/>
            <a:ext cx="6984776" cy="2862322"/>
          </a:xfrm>
          <a:prstGeom prst="rect">
            <a:avLst/>
          </a:prstGeom>
          <a:noFill/>
        </p:spPr>
        <p:txBody>
          <a:bodyPr wrap="square" rtlCol="0">
            <a:spAutoFit/>
          </a:bodyPr>
          <a:lstStyle/>
          <a:p>
            <a:r>
              <a:rPr lang="en-CA" b="1" dirty="0" smtClean="0"/>
              <a:t>The Alberta Public Library Electronic Network (APLEN) supports Alberta public libraries in their services to the public. </a:t>
            </a:r>
          </a:p>
          <a:p>
            <a:endParaRPr lang="en-CA" b="1" dirty="0"/>
          </a:p>
          <a:p>
            <a:r>
              <a:rPr lang="en-CA" b="1" dirty="0" smtClean="0"/>
              <a:t>Alberta Public Libraries are able borrow Mobile laptop labs that come loaded with </a:t>
            </a:r>
            <a:r>
              <a:rPr lang="en-CA" b="1" dirty="0" err="1" smtClean="0"/>
              <a:t>MinecraftEdu</a:t>
            </a:r>
            <a:r>
              <a:rPr lang="en-CA" b="1" dirty="0" smtClean="0"/>
              <a:t> and are able to run their own </a:t>
            </a:r>
            <a:r>
              <a:rPr lang="en-CA" b="1" dirty="0" err="1" smtClean="0"/>
              <a:t>MinecraftEdu</a:t>
            </a:r>
            <a:r>
              <a:rPr lang="en-CA" b="1" dirty="0" smtClean="0"/>
              <a:t> programs. </a:t>
            </a:r>
          </a:p>
          <a:p>
            <a:endParaRPr lang="en-CA" b="1" dirty="0"/>
          </a:p>
          <a:p>
            <a:r>
              <a:rPr lang="en-CA" b="1" dirty="0" smtClean="0"/>
              <a:t>For more information about </a:t>
            </a:r>
            <a:r>
              <a:rPr lang="en-CA" b="1" dirty="0" err="1" smtClean="0"/>
              <a:t>MinecraftEdu</a:t>
            </a:r>
            <a:r>
              <a:rPr lang="en-CA" b="1" dirty="0" smtClean="0"/>
              <a:t> and APLEN Mobile laptop labs please contact the APLEN Training librarian at </a:t>
            </a:r>
            <a:r>
              <a:rPr lang="en-CA" b="1" dirty="0" smtClean="0">
                <a:hlinkClick r:id="rId3"/>
              </a:rPr>
              <a:t>training.librarian@thealbertalibrary.ab.ca</a:t>
            </a:r>
            <a:r>
              <a:rPr lang="en-CA" b="1" dirty="0" smtClean="0"/>
              <a:t> or at 780-414-0805 x. 230. </a:t>
            </a:r>
          </a:p>
        </p:txBody>
      </p:sp>
      <p:sp>
        <p:nvSpPr>
          <p:cNvPr id="30" name="TextBox 29"/>
          <p:cNvSpPr txBox="1"/>
          <p:nvPr/>
        </p:nvSpPr>
        <p:spPr>
          <a:xfrm>
            <a:off x="3106057" y="1110186"/>
            <a:ext cx="6048672" cy="954107"/>
          </a:xfrm>
          <a:prstGeom prst="rect">
            <a:avLst/>
          </a:prstGeom>
          <a:noFill/>
        </p:spPr>
        <p:txBody>
          <a:bodyPr wrap="square" rtlCol="0">
            <a:spAutoFit/>
          </a:bodyPr>
          <a:lstStyle/>
          <a:p>
            <a:pPr algn="r"/>
            <a:r>
              <a:rPr lang="en-CA" sz="2800" b="1" dirty="0" smtClean="0">
                <a:solidFill>
                  <a:schemeClr val="bg1"/>
                </a:solidFill>
                <a:latin typeface="Bell MT" pitchFamily="18" charset="0"/>
              </a:rPr>
              <a:t>Starting Player vs. Player Combat</a:t>
            </a:r>
          </a:p>
          <a:p>
            <a:pPr algn="r"/>
            <a:endParaRPr lang="en-CA" sz="2800" b="1" dirty="0">
              <a:solidFill>
                <a:schemeClr val="bg1"/>
              </a:solidFill>
              <a:latin typeface="Bell MT" pitchFamily="18" charset="0"/>
            </a:endParaRPr>
          </a:p>
        </p:txBody>
      </p:sp>
      <p:sp>
        <p:nvSpPr>
          <p:cNvPr id="32" name="TextBox 31"/>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44069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 y="-9939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Rounded Rectangle 6"/>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269" y="-99392"/>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8" name="TextBox 17"/>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9" name="TextBox 18"/>
          <p:cNvSpPr txBox="1"/>
          <p:nvPr/>
        </p:nvSpPr>
        <p:spPr>
          <a:xfrm>
            <a:off x="198778"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20" name="TextBox 19"/>
          <p:cNvSpPr txBox="1"/>
          <p:nvPr/>
        </p:nvSpPr>
        <p:spPr>
          <a:xfrm>
            <a:off x="1979712" y="1989271"/>
            <a:ext cx="3816425" cy="3139321"/>
          </a:xfrm>
          <a:prstGeom prst="rect">
            <a:avLst/>
          </a:prstGeom>
          <a:noFill/>
        </p:spPr>
        <p:txBody>
          <a:bodyPr wrap="square" rtlCol="0">
            <a:spAutoFit/>
          </a:bodyPr>
          <a:lstStyle/>
          <a:p>
            <a:pPr marL="342900" indent="-342900">
              <a:buAutoNum type="arabicPeriod"/>
            </a:pPr>
            <a:r>
              <a:rPr lang="en-CA" b="1" dirty="0" smtClean="0"/>
              <a:t>If you have not already done so, set up a network. Connect all of the computers you are planning on using for </a:t>
            </a:r>
            <a:r>
              <a:rPr lang="en-CA" b="1" dirty="0" err="1" smtClean="0"/>
              <a:t>MinecraftEdu</a:t>
            </a:r>
            <a:r>
              <a:rPr lang="en-CA" b="1" dirty="0" smtClean="0"/>
              <a:t> to the network. (If you are unsure of how to do this, please check the APLEN Training </a:t>
            </a:r>
            <a:r>
              <a:rPr lang="en-CA" b="1" smtClean="0"/>
              <a:t>Centre at tc.aplen.ca for </a:t>
            </a:r>
            <a:r>
              <a:rPr lang="en-CA" b="1" dirty="0" smtClean="0"/>
              <a:t>resources on how to set up a network). </a:t>
            </a:r>
          </a:p>
          <a:p>
            <a:pPr marL="342900" indent="-342900">
              <a:buAutoNum type="arabicPeriod"/>
            </a:pPr>
            <a:r>
              <a:rPr lang="en-CA" b="1" dirty="0" smtClean="0"/>
              <a:t>Run the </a:t>
            </a:r>
            <a:r>
              <a:rPr lang="en-CA" b="1" dirty="0" err="1" smtClean="0"/>
              <a:t>MinecraftEdu</a:t>
            </a:r>
            <a:r>
              <a:rPr lang="en-CA" b="1" dirty="0" smtClean="0"/>
              <a:t> Launcher and Start a new server.</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859" y="2523288"/>
            <a:ext cx="2696393" cy="326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4860032" y="5196868"/>
            <a:ext cx="2160240" cy="50754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Click Here</a:t>
            </a:r>
            <a:endParaRPr lang="en-CA" dirty="0">
              <a:solidFill>
                <a:schemeClr val="tx1"/>
              </a:solidFill>
            </a:endParaRPr>
          </a:p>
        </p:txBody>
      </p:sp>
      <p:sp>
        <p:nvSpPr>
          <p:cNvPr id="22" name="TextBox 21"/>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a:t>
            </a:r>
            <a:r>
              <a:rPr lang="en-CA" sz="2800" b="1" dirty="0" err="1" smtClean="0">
                <a:solidFill>
                  <a:schemeClr val="bg1"/>
                </a:solidFill>
                <a:latin typeface="Bell MT" pitchFamily="18" charset="0"/>
              </a:rPr>
              <a:t>MinecraftEdu</a:t>
            </a:r>
            <a:r>
              <a:rPr lang="en-CA" sz="2800" b="1" dirty="0" smtClean="0">
                <a:solidFill>
                  <a:schemeClr val="bg1"/>
                </a:solidFill>
                <a:latin typeface="Bell MT" pitchFamily="18" charset="0"/>
              </a:rPr>
              <a:t> Server</a:t>
            </a:r>
            <a:endParaRPr lang="en-CA" sz="2800" b="1" dirty="0">
              <a:solidFill>
                <a:schemeClr val="bg1"/>
              </a:solidFill>
              <a:latin typeface="Bell MT" pitchFamily="18" charset="0"/>
            </a:endParaRPr>
          </a:p>
        </p:txBody>
      </p:sp>
      <p:sp>
        <p:nvSpPr>
          <p:cNvPr id="29" name="TextBox 28"/>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4285029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2" name="TextBox 11"/>
          <p:cNvSpPr txBox="1"/>
          <p:nvPr/>
        </p:nvSpPr>
        <p:spPr>
          <a:xfrm>
            <a:off x="244537"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1"/>
            <a:ext cx="3816425" cy="2862322"/>
          </a:xfrm>
          <a:prstGeom prst="rect">
            <a:avLst/>
          </a:prstGeom>
          <a:noFill/>
        </p:spPr>
        <p:txBody>
          <a:bodyPr wrap="square" rtlCol="0">
            <a:spAutoFit/>
          </a:bodyPr>
          <a:lstStyle/>
          <a:p>
            <a:pPr marL="342900" indent="-342900">
              <a:buFont typeface="+mj-lt"/>
              <a:buAutoNum type="arabicPeriod" startAt="3"/>
            </a:pPr>
            <a:r>
              <a:rPr lang="en-CA" b="1" dirty="0" smtClean="0"/>
              <a:t>Click “Create New World”</a:t>
            </a:r>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AutoNum type="arabicPeriod" startAt="3"/>
            </a:pPr>
            <a:r>
              <a:rPr lang="en-CA" b="1" dirty="0" smtClean="0"/>
              <a:t>Select “Generate a Completely Flat World” and then click “Start Server with New World”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7" y="1937673"/>
            <a:ext cx="2649749" cy="128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0" t="25726"/>
          <a:stretch/>
        </p:blipFill>
        <p:spPr bwMode="auto">
          <a:xfrm>
            <a:off x="5796137" y="3335275"/>
            <a:ext cx="3319798" cy="251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a:t>
            </a:r>
            <a:r>
              <a:rPr lang="en-CA" sz="2800" b="1" dirty="0" err="1" smtClean="0">
                <a:solidFill>
                  <a:schemeClr val="bg1"/>
                </a:solidFill>
                <a:latin typeface="Bell MT" pitchFamily="18" charset="0"/>
              </a:rPr>
              <a:t>MinecraftEdu</a:t>
            </a:r>
            <a:r>
              <a:rPr lang="en-CA" sz="2800" b="1" dirty="0" smtClean="0">
                <a:solidFill>
                  <a:schemeClr val="bg1"/>
                </a:solidFill>
                <a:latin typeface="Bell MT" pitchFamily="18" charset="0"/>
              </a:rPr>
              <a:t> Server</a:t>
            </a:r>
            <a:endParaRPr lang="en-CA" sz="2800" b="1" dirty="0">
              <a:solidFill>
                <a:schemeClr val="bg1"/>
              </a:solidFill>
              <a:latin typeface="Bell MT" pitchFamily="18" charset="0"/>
            </a:endParaRPr>
          </a:p>
        </p:txBody>
      </p:sp>
      <p:sp>
        <p:nvSpPr>
          <p:cNvPr id="19" name="TextBox 18"/>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63518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Rounded Rectangle 9"/>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2" name="TextBox 1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221164"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1"/>
            <a:ext cx="3816425" cy="3693319"/>
          </a:xfrm>
          <a:prstGeom prst="rect">
            <a:avLst/>
          </a:prstGeom>
          <a:noFill/>
        </p:spPr>
        <p:txBody>
          <a:bodyPr wrap="square" rtlCol="0">
            <a:spAutoFit/>
          </a:bodyPr>
          <a:lstStyle/>
          <a:p>
            <a:pPr marL="342900" indent="-342900">
              <a:buFont typeface="+mj-lt"/>
              <a:buAutoNum type="arabicPeriod" startAt="5"/>
            </a:pPr>
            <a:r>
              <a:rPr lang="en-CA" b="1" dirty="0" smtClean="0"/>
              <a:t>Under commands, click “General”</a:t>
            </a:r>
          </a:p>
          <a:p>
            <a:pPr marL="342900" indent="-342900">
              <a:buFont typeface="+mj-lt"/>
              <a:buAutoNum type="arabicPeriod" startAt="5"/>
            </a:pPr>
            <a:endParaRPr lang="en-CA" b="1" dirty="0"/>
          </a:p>
          <a:p>
            <a:pPr marL="342900" indent="-342900">
              <a:buAutoNum type="arabicPeriod" startAt="5"/>
            </a:pPr>
            <a:r>
              <a:rPr lang="en-CA" b="1" dirty="0" smtClean="0"/>
              <a:t>Select “Creative Mode” and “Allow Student </a:t>
            </a:r>
            <a:r>
              <a:rPr lang="en-CA" b="1" dirty="0" err="1" smtClean="0"/>
              <a:t>Respawning</a:t>
            </a:r>
            <a:r>
              <a:rPr lang="en-CA" b="1" dirty="0" smtClean="0"/>
              <a:t>” (For some reason the creative button doesn’t get a check box when clicked, but don’t worry it works).</a:t>
            </a:r>
          </a:p>
          <a:p>
            <a:pPr marL="342900" indent="-342900">
              <a:buAutoNum type="arabicPeriod" startAt="5"/>
            </a:pPr>
            <a:endParaRPr lang="en-CA" b="1" dirty="0"/>
          </a:p>
          <a:p>
            <a:pPr marL="342900" indent="-342900">
              <a:buAutoNum type="arabicPeriod" startAt="5"/>
            </a:pPr>
            <a:r>
              <a:rPr lang="en-CA" b="1" dirty="0" smtClean="0"/>
              <a:t>Click on World and uncheck “Night” and “Weather effects” (Make sure to keep this window handy, you can use it to change the settings for the game).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563" y="1984209"/>
            <a:ext cx="2122641" cy="129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7" y="3483180"/>
            <a:ext cx="29527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a:t>
            </a:r>
            <a:r>
              <a:rPr lang="en-CA" sz="2800" b="1" dirty="0" err="1" smtClean="0">
                <a:solidFill>
                  <a:schemeClr val="bg1"/>
                </a:solidFill>
                <a:latin typeface="Bell MT" pitchFamily="18" charset="0"/>
              </a:rPr>
              <a:t>MinecraftEdu</a:t>
            </a:r>
            <a:r>
              <a:rPr lang="en-CA" sz="2800" b="1" dirty="0" smtClean="0">
                <a:solidFill>
                  <a:schemeClr val="bg1"/>
                </a:solidFill>
                <a:latin typeface="Bell MT" pitchFamily="18" charset="0"/>
              </a:rPr>
              <a:t> Server</a:t>
            </a:r>
            <a:endParaRPr lang="en-CA" sz="2800" b="1" dirty="0">
              <a:solidFill>
                <a:schemeClr val="bg1"/>
              </a:solidFill>
              <a:latin typeface="Bell MT" pitchFamily="18" charset="0"/>
            </a:endParaRPr>
          </a:p>
        </p:txBody>
      </p:sp>
      <p:sp>
        <p:nvSpPr>
          <p:cNvPr id="21" name="TextBox 20"/>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71797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2" name="TextBox 11"/>
          <p:cNvSpPr txBox="1"/>
          <p:nvPr/>
        </p:nvSpPr>
        <p:spPr>
          <a:xfrm>
            <a:off x="238788"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854033" y="2013760"/>
            <a:ext cx="3294032" cy="3416320"/>
          </a:xfrm>
          <a:prstGeom prst="rect">
            <a:avLst/>
          </a:prstGeom>
          <a:noFill/>
        </p:spPr>
        <p:txBody>
          <a:bodyPr wrap="square" rtlCol="0">
            <a:spAutoFit/>
          </a:bodyPr>
          <a:lstStyle/>
          <a:p>
            <a:pPr marL="342900" indent="-342900">
              <a:buFont typeface="+mj-lt"/>
              <a:buAutoNum type="arabicPeriod" startAt="8"/>
            </a:pPr>
            <a:r>
              <a:rPr lang="en-CA" b="1" dirty="0" smtClean="0"/>
              <a:t>Go back to the </a:t>
            </a:r>
            <a:r>
              <a:rPr lang="en-CA" b="1" dirty="0" err="1" smtClean="0"/>
              <a:t>MinecraftEdu</a:t>
            </a:r>
            <a:r>
              <a:rPr lang="en-CA" b="1" dirty="0" smtClean="0"/>
              <a:t> Launcher and connect to the </a:t>
            </a:r>
            <a:r>
              <a:rPr lang="en-CA" b="1" dirty="0" err="1" smtClean="0"/>
              <a:t>MinecraftEdu</a:t>
            </a:r>
            <a:r>
              <a:rPr lang="en-CA" b="1" dirty="0" smtClean="0"/>
              <a:t> Game you have just set up. (If you do not know how to do this, consult with the resources available on the APLEN Training Centre).</a:t>
            </a:r>
          </a:p>
          <a:p>
            <a:pPr marL="342900" indent="-342900">
              <a:buFont typeface="+mj-lt"/>
              <a:buAutoNum type="arabicPeriod" startAt="8"/>
            </a:pPr>
            <a:endParaRPr lang="en-CA" b="1" dirty="0" smtClean="0"/>
          </a:p>
          <a:p>
            <a:pPr marL="342900" indent="-342900">
              <a:buFont typeface="+mj-lt"/>
              <a:buAutoNum type="arabicPeriod" startAt="8"/>
            </a:pPr>
            <a:r>
              <a:rPr lang="en-CA" b="1" dirty="0" smtClean="0"/>
              <a:t>Make sure that when prompted you choose Teacher.</a:t>
            </a:r>
          </a:p>
        </p:txBody>
      </p:sp>
      <p:sp>
        <p:nvSpPr>
          <p:cNvPr id="17" name="TextBox 16"/>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Join the </a:t>
            </a:r>
            <a:r>
              <a:rPr lang="en-CA" sz="2800" b="1" dirty="0" err="1" smtClean="0">
                <a:solidFill>
                  <a:schemeClr val="bg1"/>
                </a:solidFill>
                <a:latin typeface="Bell MT" pitchFamily="18" charset="0"/>
              </a:rPr>
              <a:t>MinecraftEdu</a:t>
            </a:r>
            <a:r>
              <a:rPr lang="en-CA" sz="2800" b="1" dirty="0" smtClean="0">
                <a:solidFill>
                  <a:schemeClr val="bg1"/>
                </a:solidFill>
                <a:latin typeface="Bell MT" pitchFamily="18" charset="0"/>
              </a:rPr>
              <a:t> Server</a:t>
            </a:r>
            <a:endParaRPr lang="en-CA" sz="2800" b="1" dirty="0">
              <a:solidFill>
                <a:schemeClr val="bg1"/>
              </a:solidFill>
              <a:latin typeface="Bell MT"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67" t="21317" r="10785" b="15714"/>
          <a:stretch/>
        </p:blipFill>
        <p:spPr bwMode="auto">
          <a:xfrm>
            <a:off x="5298294" y="2786350"/>
            <a:ext cx="3970761" cy="187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48421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2" name="TextBox 11"/>
          <p:cNvSpPr txBox="1"/>
          <p:nvPr/>
        </p:nvSpPr>
        <p:spPr>
          <a:xfrm>
            <a:off x="244537" y="4031715"/>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2" y="1989272"/>
            <a:ext cx="6984776" cy="1754326"/>
          </a:xfrm>
          <a:prstGeom prst="rect">
            <a:avLst/>
          </a:prstGeom>
          <a:noFill/>
        </p:spPr>
        <p:txBody>
          <a:bodyPr wrap="square" rtlCol="0">
            <a:spAutoFit/>
          </a:bodyPr>
          <a:lstStyle/>
          <a:p>
            <a:pPr marL="342900" indent="-342900">
              <a:buFont typeface="+mj-lt"/>
              <a:buAutoNum type="arabicPeriod" startAt="10"/>
            </a:pPr>
            <a:r>
              <a:rPr lang="en-CA" b="1" dirty="0" smtClean="0"/>
              <a:t>Split your Participants into two teams. One way to easily distinguish them is to have them pick team names that they will put in front of their user name. (Make sure to do this before they connect, they cannot change their name once they are signed in).</a:t>
            </a:r>
          </a:p>
          <a:p>
            <a:pPr marL="342900" indent="-342900">
              <a:buFont typeface="+mj-lt"/>
              <a:buAutoNum type="arabicPeriod" startAt="10"/>
            </a:pPr>
            <a:endParaRPr lang="en-CA" b="1" dirty="0" smtClean="0"/>
          </a:p>
          <a:p>
            <a:pPr marL="342900" indent="-342900">
              <a:buFont typeface="+mj-lt"/>
              <a:buAutoNum type="arabicPeriod" startAt="10"/>
            </a:pPr>
            <a:endParaRPr lang="en-CA" b="1" dirty="0" smtClean="0"/>
          </a:p>
        </p:txBody>
      </p:sp>
      <p:sp>
        <p:nvSpPr>
          <p:cNvPr id="15" name="TextBox 14"/>
          <p:cNvSpPr txBox="1"/>
          <p:nvPr/>
        </p:nvSpPr>
        <p:spPr>
          <a:xfrm>
            <a:off x="3095328"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Organize Teams</a:t>
            </a:r>
            <a:endParaRPr lang="en-CA" sz="2800" b="1" dirty="0">
              <a:solidFill>
                <a:schemeClr val="bg1"/>
              </a:solidFill>
              <a:latin typeface="Bell MT" pitchFamily="18"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17" t="25602" r="16897" b="4832"/>
          <a:stretch/>
        </p:blipFill>
        <p:spPr bwMode="auto">
          <a:xfrm>
            <a:off x="3940089" y="3354915"/>
            <a:ext cx="3006327" cy="245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2966978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2" name="TextBox 11"/>
          <p:cNvSpPr txBox="1"/>
          <p:nvPr/>
        </p:nvSpPr>
        <p:spPr>
          <a:xfrm>
            <a:off x="244537" y="4006854"/>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2" y="1989272"/>
            <a:ext cx="6984776" cy="2031325"/>
          </a:xfrm>
          <a:prstGeom prst="rect">
            <a:avLst/>
          </a:prstGeom>
          <a:noFill/>
        </p:spPr>
        <p:txBody>
          <a:bodyPr wrap="square" rtlCol="0">
            <a:spAutoFit/>
          </a:bodyPr>
          <a:lstStyle/>
          <a:p>
            <a:pPr marL="342900" indent="-342900">
              <a:buFont typeface="+mj-lt"/>
              <a:buAutoNum type="arabicPeriod" startAt="11"/>
            </a:pPr>
            <a:r>
              <a:rPr lang="en-CA" b="1" dirty="0" smtClean="0"/>
              <a:t>Once the teams are split up. Instruct your participants to build castles that they will then have to defend! </a:t>
            </a:r>
          </a:p>
          <a:p>
            <a:pPr marL="342900" indent="-342900">
              <a:buFont typeface="+mj-lt"/>
              <a:buAutoNum type="arabicPeriod" startAt="11"/>
            </a:pPr>
            <a:endParaRPr lang="en-CA" b="1" dirty="0"/>
          </a:p>
          <a:p>
            <a:pPr marL="342900" indent="-342900">
              <a:buFont typeface="+mj-lt"/>
              <a:buAutoNum type="arabicPeriod" startAt="11"/>
            </a:pPr>
            <a:r>
              <a:rPr lang="en-CA" b="1" dirty="0" smtClean="0"/>
              <a:t>You can create an assignment that will show up on each participants screen so they know what their objectives are by pressing the “P” button and clicking the “Assignment” Button</a:t>
            </a:r>
          </a:p>
          <a:p>
            <a:pPr marL="342900" indent="-342900">
              <a:buFont typeface="+mj-lt"/>
              <a:buAutoNum type="arabicPeriod" startAt="11"/>
            </a:pPr>
            <a:endParaRPr lang="en-CA" b="1" dirty="0" smtClean="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67" t="19045" r="6032" b="16732"/>
          <a:stretch/>
        </p:blipFill>
        <p:spPr bwMode="auto">
          <a:xfrm>
            <a:off x="2045397" y="4020597"/>
            <a:ext cx="3248360" cy="173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8704" y="3981967"/>
            <a:ext cx="2963168" cy="176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550291" y="3787625"/>
            <a:ext cx="2238571" cy="194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Teacher View</a:t>
            </a:r>
            <a:endParaRPr lang="en-CA" dirty="0"/>
          </a:p>
        </p:txBody>
      </p:sp>
      <p:sp>
        <p:nvSpPr>
          <p:cNvPr id="21" name="Rectangle 20"/>
          <p:cNvSpPr/>
          <p:nvPr/>
        </p:nvSpPr>
        <p:spPr>
          <a:xfrm>
            <a:off x="6444920" y="3702532"/>
            <a:ext cx="2238571" cy="194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Student View</a:t>
            </a:r>
            <a:endParaRPr lang="en-CA" dirty="0"/>
          </a:p>
        </p:txBody>
      </p:sp>
      <p:sp>
        <p:nvSpPr>
          <p:cNvPr id="22" name="TextBox 21"/>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24" name="TextBox 23"/>
          <p:cNvSpPr txBox="1"/>
          <p:nvPr/>
        </p:nvSpPr>
        <p:spPr>
          <a:xfrm>
            <a:off x="3095328"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Organize Teams</a:t>
            </a:r>
            <a:endParaRPr lang="en-CA" sz="2800" b="1" dirty="0">
              <a:solidFill>
                <a:schemeClr val="bg1"/>
              </a:solidFill>
              <a:latin typeface="Bell MT" pitchFamily="18" charset="0"/>
            </a:endParaRPr>
          </a:p>
        </p:txBody>
      </p:sp>
    </p:spTree>
    <p:extLst>
      <p:ext uri="{BB962C8B-B14F-4D97-AF65-F5344CB8AC3E}">
        <p14:creationId xmlns:p14="http://schemas.microsoft.com/office/powerpoint/2010/main" val="387751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78"/>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2" name="TextBox 11"/>
          <p:cNvSpPr txBox="1"/>
          <p:nvPr/>
        </p:nvSpPr>
        <p:spPr>
          <a:xfrm>
            <a:off x="222834" y="401725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1" y="2184775"/>
            <a:ext cx="3614947" cy="3139321"/>
          </a:xfrm>
          <a:prstGeom prst="rect">
            <a:avLst/>
          </a:prstGeom>
          <a:noFill/>
        </p:spPr>
        <p:txBody>
          <a:bodyPr wrap="square" rtlCol="0">
            <a:spAutoFit/>
          </a:bodyPr>
          <a:lstStyle/>
          <a:p>
            <a:pPr marL="342900" indent="-342900">
              <a:buFont typeface="+mj-lt"/>
              <a:buAutoNum type="arabicPeriod" startAt="13"/>
            </a:pPr>
            <a:r>
              <a:rPr lang="en-CA" b="1" dirty="0" smtClean="0"/>
              <a:t>While in creative mode, students are able use any resources they want by pressing the “e” button and then dragging them into their “active dock”</a:t>
            </a:r>
          </a:p>
          <a:p>
            <a:pPr marL="342900" indent="-342900">
              <a:buFont typeface="+mj-lt"/>
              <a:buAutoNum type="arabicPeriod" startAt="13"/>
            </a:pPr>
            <a:endParaRPr lang="en-CA" b="1" dirty="0"/>
          </a:p>
          <a:p>
            <a:pPr marL="342900" indent="-342900">
              <a:buFont typeface="+mj-lt"/>
              <a:buAutoNum type="arabicPeriod" startAt="13"/>
            </a:pPr>
            <a:r>
              <a:rPr lang="en-CA" b="1" dirty="0" smtClean="0"/>
              <a:t>They can select items in the “active dock” and place them by right clicking with their mouse. </a:t>
            </a:r>
          </a:p>
          <a:p>
            <a:pPr marL="342900" indent="-342900">
              <a:buFont typeface="+mj-lt"/>
              <a:buAutoNum type="arabicPeriod" startAt="13"/>
            </a:pPr>
            <a:endParaRPr lang="en-CA" b="1" dirty="0" smtClean="0"/>
          </a:p>
        </p:txBody>
      </p:sp>
      <p:sp>
        <p:nvSpPr>
          <p:cNvPr id="15" name="TextBox 14"/>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Getting Ready to Build Castles</a:t>
            </a:r>
            <a:endParaRPr lang="en-CA" sz="2800" b="1" dirty="0">
              <a:solidFill>
                <a:schemeClr val="bg1"/>
              </a:solidFill>
              <a:latin typeface="Bell MT" pitchFamily="18" charset="0"/>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18" t="13607" r="24366" b="8872"/>
          <a:stretch/>
        </p:blipFill>
        <p:spPr bwMode="auto">
          <a:xfrm>
            <a:off x="5594659" y="2260299"/>
            <a:ext cx="3708397" cy="300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Straight Arrow Connector 43"/>
          <p:cNvCxnSpPr/>
          <p:nvPr/>
        </p:nvCxnSpPr>
        <p:spPr>
          <a:xfrm>
            <a:off x="3787184" y="4502511"/>
            <a:ext cx="2441000" cy="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22151" y="4725144"/>
            <a:ext cx="108012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1520" y="494116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85793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918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Rounded Rectangle 7"/>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733636" y="1747875"/>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err="1" smtClean="0">
                <a:solidFill>
                  <a:schemeClr val="tx1">
                    <a:lumMod val="75000"/>
                    <a:lumOff val="25000"/>
                  </a:schemeClr>
                </a:solidFill>
                <a:latin typeface="Copperplate Gothic Bold" pitchFamily="34" charset="0"/>
              </a:rPr>
              <a:t>MinecraftEdu</a:t>
            </a:r>
            <a:r>
              <a:rPr lang="en-CA" sz="3200" dirty="0" smtClean="0">
                <a:solidFill>
                  <a:schemeClr val="tx1">
                    <a:lumMod val="75000"/>
                    <a:lumOff val="25000"/>
                  </a:schemeClr>
                </a:solidFill>
                <a:latin typeface="Copperplate Gothic Bold" pitchFamily="34" charset="0"/>
              </a:rPr>
              <a:t> Program: </a:t>
            </a:r>
          </a:p>
          <a:p>
            <a:r>
              <a:rPr lang="en-CA" sz="4800" dirty="0">
                <a:solidFill>
                  <a:schemeClr val="tx1">
                    <a:lumMod val="75000"/>
                    <a:lumOff val="25000"/>
                  </a:schemeClr>
                </a:solidFill>
                <a:latin typeface="Copperplate Gothic Bold" pitchFamily="34" charset="0"/>
              </a:rPr>
              <a:t>Castl</a:t>
            </a:r>
            <a:r>
              <a:rPr lang="en-CA" sz="4800" dirty="0" smtClean="0">
                <a:solidFill>
                  <a:schemeClr val="tx1">
                    <a:lumMod val="75000"/>
                    <a:lumOff val="25000"/>
                  </a:schemeClr>
                </a:solidFill>
                <a:latin typeface="Copperplate Gothic Bold" pitchFamily="34" charset="0"/>
              </a:rPr>
              <a:t>e Fun!</a:t>
            </a:r>
            <a:endParaRPr lang="en-CA" sz="3200" dirty="0">
              <a:solidFill>
                <a:schemeClr val="tx1">
                  <a:lumMod val="75000"/>
                  <a:lumOff val="25000"/>
                </a:schemeClr>
              </a:solidFill>
              <a:latin typeface="Copperplate Gothic Bold" pitchFamily="34" charset="0"/>
            </a:endParaRPr>
          </a:p>
        </p:txBody>
      </p:sp>
      <p:sp>
        <p:nvSpPr>
          <p:cNvPr id="12" name="TextBox 1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Organizing Teams</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233563" y="4054899"/>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Starting PVP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2"/>
            <a:ext cx="6984776" cy="2585323"/>
          </a:xfrm>
          <a:prstGeom prst="rect">
            <a:avLst/>
          </a:prstGeom>
          <a:noFill/>
        </p:spPr>
        <p:txBody>
          <a:bodyPr wrap="square" rtlCol="0">
            <a:spAutoFit/>
          </a:bodyPr>
          <a:lstStyle/>
          <a:p>
            <a:pPr marL="342900" indent="-342900">
              <a:buFont typeface="+mj-lt"/>
              <a:buAutoNum type="arabicPeriod" startAt="15"/>
            </a:pPr>
            <a:r>
              <a:rPr lang="en-CA" b="1" dirty="0" smtClean="0"/>
              <a:t>Once the castles are finished, you can have each team try to capture each other’s castle. In order to do this you need to turn on PVP mode. </a:t>
            </a:r>
          </a:p>
          <a:p>
            <a:pPr marL="342900" indent="-342900">
              <a:buFont typeface="+mj-lt"/>
              <a:buAutoNum type="arabicPeriod" startAt="15"/>
            </a:pPr>
            <a:endParaRPr lang="en-CA" b="1" dirty="0"/>
          </a:p>
          <a:p>
            <a:pPr marL="342900" indent="-342900">
              <a:buFont typeface="+mj-lt"/>
              <a:buAutoNum type="arabicPeriod" startAt="15"/>
            </a:pPr>
            <a:r>
              <a:rPr lang="en-CA" b="1" dirty="0" smtClean="0"/>
              <a:t>Go back to the server controls. Go to “General” (See slide 4)  and click “Creative Mode” and “Enable PVP.” Next click on the “World” button and Click on “Health &amp; Hunger”. (This will enable players to attack each other). </a:t>
            </a:r>
          </a:p>
          <a:p>
            <a:pPr marL="342900" indent="-342900">
              <a:buFont typeface="+mj-lt"/>
              <a:buAutoNum type="arabicPeriod" startAt="15"/>
            </a:pPr>
            <a:endParaRPr lang="en-CA" b="1" dirty="0" smtClean="0"/>
          </a:p>
        </p:txBody>
      </p:sp>
      <p:sp>
        <p:nvSpPr>
          <p:cNvPr id="16" name="TextBox 15"/>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Starting Player vs. Player Combat</a:t>
            </a:r>
            <a:endParaRPr lang="en-CA" sz="2800" b="1" dirty="0">
              <a:solidFill>
                <a:schemeClr val="bg1"/>
              </a:solidFill>
              <a:latin typeface="Bell MT" pitchFamily="18" charset="0"/>
            </a:endParaRPr>
          </a:p>
        </p:txBody>
      </p:sp>
      <p:sp>
        <p:nvSpPr>
          <p:cNvPr id="23" name="TextBox 22"/>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479" t="27136" r="38843" b="36432"/>
          <a:stretch/>
        </p:blipFill>
        <p:spPr bwMode="auto">
          <a:xfrm>
            <a:off x="4355976" y="3992296"/>
            <a:ext cx="2569815" cy="170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863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916</Words>
  <Application>Microsoft Office PowerPoint</Application>
  <PresentationFormat>On-screen Show (4:3)</PresentationFormat>
  <Paragraphs>122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Lin</dc:creator>
  <cp:lastModifiedBy>Brian Lin</cp:lastModifiedBy>
  <cp:revision>14</cp:revision>
  <dcterms:created xsi:type="dcterms:W3CDTF">2013-04-19T19:43:17Z</dcterms:created>
  <dcterms:modified xsi:type="dcterms:W3CDTF">2013-04-19T21:58:36Z</dcterms:modified>
</cp:coreProperties>
</file>