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59" r:id="rId3"/>
    <p:sldId id="260" r:id="rId4"/>
    <p:sldId id="261" r:id="rId5"/>
    <p:sldId id="266" r:id="rId6"/>
    <p:sldId id="269" r:id="rId7"/>
    <p:sldId id="271" r:id="rId8"/>
    <p:sldId id="265" r:id="rId9"/>
    <p:sldId id="267" r:id="rId10"/>
    <p:sldId id="268" r:id="rId11"/>
    <p:sldId id="277" r:id="rId12"/>
    <p:sldId id="262" r:id="rId13"/>
    <p:sldId id="263" r:id="rId14"/>
    <p:sldId id="264" r:id="rId15"/>
    <p:sldId id="270" r:id="rId16"/>
    <p:sldId id="278" r:id="rId17"/>
    <p:sldId id="273" r:id="rId18"/>
    <p:sldId id="274" r:id="rId19"/>
    <p:sldId id="275" r:id="rId20"/>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snapToGrid="0" snapToObjects="1">
      <p:cViewPr>
        <p:scale>
          <a:sx n="105" d="100"/>
          <a:sy n="105" d="100"/>
        </p:scale>
        <p:origin x="-978" y="-61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2" d="100"/>
          <a:sy n="82" d="100"/>
        </p:scale>
        <p:origin x="-3132" y="-96"/>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6A3D84C3-E785-4009-A84B-67B3ABC6449F}" type="datetimeFigureOut">
              <a:rPr lang="en-US" smtClean="0"/>
              <a:t>5/3/2017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61E9EC4D-9759-48D3-9379-39E4C4DAEB3B}" type="slidenum">
              <a:rPr lang="en-US" smtClean="0"/>
              <a:t>‹#›</a:t>
            </a:fld>
            <a:endParaRPr lang="en-US"/>
          </a:p>
        </p:txBody>
      </p:sp>
    </p:spTree>
    <p:extLst>
      <p:ext uri="{BB962C8B-B14F-4D97-AF65-F5344CB8AC3E}">
        <p14:creationId xmlns:p14="http://schemas.microsoft.com/office/powerpoint/2010/main" val="2553006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215A41C-F358-4A05-B2F9-0CAB0AA7D986}" type="datetimeFigureOut">
              <a:rPr lang="en-US" smtClean="0"/>
              <a:t>5/3/2017</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64B5F45-18B8-49F3-A5FF-CBE569477A7E}" type="slidenum">
              <a:rPr lang="en-US" smtClean="0"/>
              <a:t>‹#›</a:t>
            </a:fld>
            <a:endParaRPr lang="en-US"/>
          </a:p>
        </p:txBody>
      </p:sp>
    </p:spTree>
    <p:extLst>
      <p:ext uri="{BB962C8B-B14F-4D97-AF65-F5344CB8AC3E}">
        <p14:creationId xmlns:p14="http://schemas.microsoft.com/office/powerpoint/2010/main" val="273087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B5F45-18B8-49F3-A5FF-CBE569477A7E}" type="slidenum">
              <a:rPr lang="en-US" smtClean="0"/>
              <a:t>1</a:t>
            </a:fld>
            <a:endParaRPr lang="en-US"/>
          </a:p>
        </p:txBody>
      </p:sp>
    </p:spTree>
    <p:extLst>
      <p:ext uri="{BB962C8B-B14F-4D97-AF65-F5344CB8AC3E}">
        <p14:creationId xmlns:p14="http://schemas.microsoft.com/office/powerpoint/2010/main" val="4126002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BC78DA8F-0D2A-A542-A09B-95E205FB9EC5}"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3FA92-6FC5-DC4A-8CD9-D79D39821260}" type="slidenum">
              <a:rPr lang="en-US" smtClean="0"/>
              <a:t>‹#›</a:t>
            </a:fld>
            <a:endParaRPr lang="en-US"/>
          </a:p>
        </p:txBody>
      </p:sp>
    </p:spTree>
    <p:extLst>
      <p:ext uri="{BB962C8B-B14F-4D97-AF65-F5344CB8AC3E}">
        <p14:creationId xmlns:p14="http://schemas.microsoft.com/office/powerpoint/2010/main" val="164434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C78DA8F-0D2A-A542-A09B-95E205FB9EC5}"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3FA92-6FC5-DC4A-8CD9-D79D39821260}" type="slidenum">
              <a:rPr lang="en-US" smtClean="0"/>
              <a:t>‹#›</a:t>
            </a:fld>
            <a:endParaRPr lang="en-US"/>
          </a:p>
        </p:txBody>
      </p:sp>
    </p:spTree>
    <p:extLst>
      <p:ext uri="{BB962C8B-B14F-4D97-AF65-F5344CB8AC3E}">
        <p14:creationId xmlns:p14="http://schemas.microsoft.com/office/powerpoint/2010/main" val="14352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C78DA8F-0D2A-A542-A09B-95E205FB9EC5}"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3FA92-6FC5-DC4A-8CD9-D79D39821260}" type="slidenum">
              <a:rPr lang="en-US" smtClean="0"/>
              <a:t>‹#›</a:t>
            </a:fld>
            <a:endParaRPr lang="en-US"/>
          </a:p>
        </p:txBody>
      </p:sp>
    </p:spTree>
    <p:extLst>
      <p:ext uri="{BB962C8B-B14F-4D97-AF65-F5344CB8AC3E}">
        <p14:creationId xmlns:p14="http://schemas.microsoft.com/office/powerpoint/2010/main" val="2060508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C78DA8F-0D2A-A542-A09B-95E205FB9EC5}"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3FA92-6FC5-DC4A-8CD9-D79D39821260}" type="slidenum">
              <a:rPr lang="en-US" smtClean="0"/>
              <a:t>‹#›</a:t>
            </a:fld>
            <a:endParaRPr lang="en-US"/>
          </a:p>
        </p:txBody>
      </p:sp>
    </p:spTree>
    <p:extLst>
      <p:ext uri="{BB962C8B-B14F-4D97-AF65-F5344CB8AC3E}">
        <p14:creationId xmlns:p14="http://schemas.microsoft.com/office/powerpoint/2010/main" val="2734988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C78DA8F-0D2A-A542-A09B-95E205FB9EC5}"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3FA92-6FC5-DC4A-8CD9-D79D39821260}" type="slidenum">
              <a:rPr lang="en-US" smtClean="0"/>
              <a:t>‹#›</a:t>
            </a:fld>
            <a:endParaRPr lang="en-US"/>
          </a:p>
        </p:txBody>
      </p:sp>
    </p:spTree>
    <p:extLst>
      <p:ext uri="{BB962C8B-B14F-4D97-AF65-F5344CB8AC3E}">
        <p14:creationId xmlns:p14="http://schemas.microsoft.com/office/powerpoint/2010/main" val="328102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CEO Presentation_Final Look-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250" y="-116277"/>
            <a:ext cx="9556500" cy="5376054"/>
          </a:xfrm>
          <a:prstGeom prst="rect">
            <a:avLst/>
          </a:prstGeom>
        </p:spPr>
      </p:pic>
    </p:spTree>
    <p:extLst>
      <p:ext uri="{BB962C8B-B14F-4D97-AF65-F5344CB8AC3E}">
        <p14:creationId xmlns:p14="http://schemas.microsoft.com/office/powerpoint/2010/main" val="2883372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BC78DA8F-0D2A-A542-A09B-95E205FB9EC5}" type="datetimeFigureOut">
              <a:rPr lang="en-US" smtClean="0"/>
              <a:t>5/3/2017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93FA92-6FC5-DC4A-8CD9-D79D39821260}" type="slidenum">
              <a:rPr lang="en-US" smtClean="0"/>
              <a:t>‹#›</a:t>
            </a:fld>
            <a:endParaRPr lang="en-US"/>
          </a:p>
        </p:txBody>
      </p:sp>
    </p:spTree>
    <p:extLst>
      <p:ext uri="{BB962C8B-B14F-4D97-AF65-F5344CB8AC3E}">
        <p14:creationId xmlns:p14="http://schemas.microsoft.com/office/powerpoint/2010/main" val="2238731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BC78DA8F-0D2A-A542-A09B-95E205FB9EC5}" type="datetimeFigureOut">
              <a:rPr lang="en-US" smtClean="0"/>
              <a:t>5/3/2017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93FA92-6FC5-DC4A-8CD9-D79D39821260}" type="slidenum">
              <a:rPr lang="en-US" smtClean="0"/>
              <a:t>‹#›</a:t>
            </a:fld>
            <a:endParaRPr lang="en-US"/>
          </a:p>
        </p:txBody>
      </p:sp>
    </p:spTree>
    <p:extLst>
      <p:ext uri="{BB962C8B-B14F-4D97-AF65-F5344CB8AC3E}">
        <p14:creationId xmlns:p14="http://schemas.microsoft.com/office/powerpoint/2010/main" val="4200177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8DA8F-0D2A-A542-A09B-95E205FB9EC5}" type="datetimeFigureOut">
              <a:rPr lang="en-US" smtClean="0"/>
              <a:t>5/3/2017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93FA92-6FC5-DC4A-8CD9-D79D39821260}" type="slidenum">
              <a:rPr lang="en-US" smtClean="0"/>
              <a:t>‹#›</a:t>
            </a:fld>
            <a:endParaRPr lang="en-US"/>
          </a:p>
        </p:txBody>
      </p:sp>
    </p:spTree>
    <p:extLst>
      <p:ext uri="{BB962C8B-B14F-4D97-AF65-F5344CB8AC3E}">
        <p14:creationId xmlns:p14="http://schemas.microsoft.com/office/powerpoint/2010/main" val="1616362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C78DA8F-0D2A-A542-A09B-95E205FB9EC5}"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3FA92-6FC5-DC4A-8CD9-D79D39821260}" type="slidenum">
              <a:rPr lang="en-US" smtClean="0"/>
              <a:t>‹#›</a:t>
            </a:fld>
            <a:endParaRPr lang="en-US"/>
          </a:p>
        </p:txBody>
      </p:sp>
    </p:spTree>
    <p:extLst>
      <p:ext uri="{BB962C8B-B14F-4D97-AF65-F5344CB8AC3E}">
        <p14:creationId xmlns:p14="http://schemas.microsoft.com/office/powerpoint/2010/main" val="1667412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C78DA8F-0D2A-A542-A09B-95E205FB9EC5}"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3FA92-6FC5-DC4A-8CD9-D79D39821260}" type="slidenum">
              <a:rPr lang="en-US" smtClean="0"/>
              <a:t>‹#›</a:t>
            </a:fld>
            <a:endParaRPr lang="en-US"/>
          </a:p>
        </p:txBody>
      </p:sp>
    </p:spTree>
    <p:extLst>
      <p:ext uri="{BB962C8B-B14F-4D97-AF65-F5344CB8AC3E}">
        <p14:creationId xmlns:p14="http://schemas.microsoft.com/office/powerpoint/2010/main" val="3212369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C78DA8F-0D2A-A542-A09B-95E205FB9EC5}" type="datetimeFigureOut">
              <a:rPr lang="en-US" smtClean="0"/>
              <a:t>5/3/2017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93FA92-6FC5-DC4A-8CD9-D79D39821260}" type="slidenum">
              <a:rPr lang="en-US" smtClean="0"/>
              <a:t>‹#›</a:t>
            </a:fld>
            <a:endParaRPr lang="en-US"/>
          </a:p>
        </p:txBody>
      </p:sp>
    </p:spTree>
    <p:extLst>
      <p:ext uri="{BB962C8B-B14F-4D97-AF65-F5344CB8AC3E}">
        <p14:creationId xmlns:p14="http://schemas.microsoft.com/office/powerpoint/2010/main" val="4113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O Presentation_Final Loo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 y="0"/>
            <a:ext cx="9308087" cy="5236308"/>
          </a:xfrm>
          <a:prstGeom prst="rect">
            <a:avLst/>
          </a:prstGeom>
        </p:spPr>
      </p:pic>
    </p:spTree>
    <p:extLst>
      <p:ext uri="{BB962C8B-B14F-4D97-AF65-F5344CB8AC3E}">
        <p14:creationId xmlns:p14="http://schemas.microsoft.com/office/powerpoint/2010/main" val="3686479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76632" y="3422316"/>
            <a:ext cx="184666" cy="369332"/>
          </a:xfrm>
          <a:prstGeom prst="rect">
            <a:avLst/>
          </a:prstGeom>
          <a:noFill/>
        </p:spPr>
        <p:txBody>
          <a:bodyPr wrap="none" rtlCol="0">
            <a:spAutoFit/>
          </a:bodyPr>
          <a:lstStyle/>
          <a:p>
            <a:endParaRPr lang="en-US" dirty="0"/>
          </a:p>
        </p:txBody>
      </p:sp>
      <p:sp>
        <p:nvSpPr>
          <p:cNvPr id="9" name="Content Placeholder 3"/>
          <p:cNvSpPr txBox="1">
            <a:spLocks/>
          </p:cNvSpPr>
          <p:nvPr/>
        </p:nvSpPr>
        <p:spPr>
          <a:xfrm>
            <a:off x="4019823" y="905500"/>
            <a:ext cx="5208844" cy="3353332"/>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600"/>
              </a:spcBef>
              <a:buFont typeface="Arial"/>
              <a:buNone/>
            </a:pPr>
            <a:r>
              <a:rPr lang="en-US" sz="1300" b="1" dirty="0" smtClean="0">
                <a:latin typeface="Arial"/>
                <a:cs typeface="Arial"/>
              </a:rPr>
              <a:t>Community Relationships: </a:t>
            </a:r>
          </a:p>
          <a:p>
            <a:pPr marL="227013" indent="0">
              <a:lnSpc>
                <a:spcPct val="110000"/>
              </a:lnSpc>
              <a:buNone/>
            </a:pPr>
            <a:r>
              <a:rPr lang="en-US" sz="1300" dirty="0" smtClean="0">
                <a:latin typeface="Arial"/>
                <a:cs typeface="Arial"/>
              </a:rPr>
              <a:t>Builds strong working relationships with all stakeholder groups</a:t>
            </a:r>
          </a:p>
          <a:p>
            <a:pPr marL="227013" indent="0">
              <a:lnSpc>
                <a:spcPct val="110000"/>
              </a:lnSpc>
              <a:buNone/>
            </a:pPr>
            <a:r>
              <a:rPr lang="en-US" sz="1300" dirty="0" smtClean="0">
                <a:latin typeface="Arial"/>
                <a:cs typeface="Arial"/>
              </a:rPr>
              <a:t>Communicates effectively with stakeholders and people at all levels in the Library</a:t>
            </a:r>
            <a:endParaRPr lang="en-US" sz="1300" b="1" dirty="0" smtClean="0">
              <a:latin typeface="Arial"/>
              <a:cs typeface="Arial"/>
            </a:endParaRPr>
          </a:p>
          <a:p>
            <a:pPr marL="0" indent="0">
              <a:lnSpc>
                <a:spcPct val="110000"/>
              </a:lnSpc>
              <a:spcBef>
                <a:spcPts val="600"/>
              </a:spcBef>
              <a:buFont typeface="Arial"/>
              <a:buNone/>
            </a:pPr>
            <a:r>
              <a:rPr lang="en-US" sz="1300" b="1" dirty="0" smtClean="0">
                <a:latin typeface="Arial"/>
                <a:cs typeface="Arial"/>
              </a:rPr>
              <a:t>Board Relationships: </a:t>
            </a:r>
          </a:p>
          <a:p>
            <a:pPr marL="227013" indent="0">
              <a:lnSpc>
                <a:spcPct val="110000"/>
              </a:lnSpc>
              <a:buNone/>
            </a:pPr>
            <a:r>
              <a:rPr lang="en-US" sz="1300" dirty="0" smtClean="0">
                <a:latin typeface="Arial"/>
                <a:cs typeface="Arial"/>
              </a:rPr>
              <a:t>Supports Board committees as needed, while refraining from doing Board work</a:t>
            </a:r>
          </a:p>
          <a:p>
            <a:pPr marL="227013" indent="0">
              <a:lnSpc>
                <a:spcPct val="110000"/>
              </a:lnSpc>
              <a:buNone/>
            </a:pPr>
            <a:r>
              <a:rPr lang="en-US" sz="1300" dirty="0" smtClean="0">
                <a:latin typeface="Arial"/>
                <a:cs typeface="Arial"/>
              </a:rPr>
              <a:t>Develops active and meaningful partnerships within the city and the province</a:t>
            </a:r>
            <a:endParaRPr lang="en-US" sz="1300" b="1" dirty="0" smtClean="0">
              <a:latin typeface="Arial"/>
              <a:cs typeface="Arial"/>
            </a:endParaRPr>
          </a:p>
          <a:p>
            <a:pPr marL="0" indent="0">
              <a:lnSpc>
                <a:spcPct val="110000"/>
              </a:lnSpc>
              <a:spcBef>
                <a:spcPts val="600"/>
              </a:spcBef>
              <a:buFont typeface="Arial"/>
              <a:buNone/>
            </a:pPr>
            <a:r>
              <a:rPr lang="en-US" sz="1300" b="1" dirty="0" smtClean="0">
                <a:latin typeface="Arial"/>
                <a:cs typeface="Arial"/>
              </a:rPr>
              <a:t>Staff Relationships: </a:t>
            </a:r>
          </a:p>
          <a:p>
            <a:pPr marL="227013" indent="0">
              <a:lnSpc>
                <a:spcPct val="110000"/>
              </a:lnSpc>
              <a:buNone/>
            </a:pPr>
            <a:r>
              <a:rPr lang="en-US" sz="1300" dirty="0" smtClean="0">
                <a:latin typeface="Arial"/>
                <a:cs typeface="Arial"/>
              </a:rPr>
              <a:t>Ensures a development and succession plan is in place for key positions</a:t>
            </a:r>
          </a:p>
          <a:p>
            <a:pPr marL="227013" indent="0">
              <a:lnSpc>
                <a:spcPct val="110000"/>
              </a:lnSpc>
              <a:buNone/>
            </a:pPr>
            <a:r>
              <a:rPr lang="en-US" sz="1300" dirty="0" smtClean="0">
                <a:latin typeface="Arial"/>
                <a:cs typeface="Arial"/>
              </a:rPr>
              <a:t>Ensures employees have the tools to empower them in their jobs</a:t>
            </a:r>
            <a:endParaRPr lang="en-US" sz="1300" dirty="0">
              <a:latin typeface="Arial"/>
              <a:cs typeface="Arial"/>
            </a:endParaRPr>
          </a:p>
        </p:txBody>
      </p:sp>
      <p:cxnSp>
        <p:nvCxnSpPr>
          <p:cNvPr id="10" name="Straight Connector 9"/>
          <p:cNvCxnSpPr/>
          <p:nvPr/>
        </p:nvCxnSpPr>
        <p:spPr>
          <a:xfrm>
            <a:off x="3790013" y="1003905"/>
            <a:ext cx="0" cy="3229426"/>
          </a:xfrm>
          <a:prstGeom prst="line">
            <a:avLst/>
          </a:prstGeom>
          <a:ln w="3175" cmpd="sng">
            <a:solidFill>
              <a:srgbClr val="40474F"/>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019823" y="56168"/>
            <a:ext cx="3502138" cy="553998"/>
          </a:xfrm>
          <a:prstGeom prst="rect">
            <a:avLst/>
          </a:prstGeom>
        </p:spPr>
        <p:txBody>
          <a:bodyPr wrap="square">
            <a:spAutoFit/>
          </a:bodyPr>
          <a:lstStyle/>
          <a:p>
            <a:r>
              <a:rPr lang="en-US" sz="1500" b="1" dirty="0" smtClean="0">
                <a:latin typeface="Arial"/>
                <a:cs typeface="Arial"/>
              </a:rPr>
              <a:t>Survey of Board members and Executive Leadership Team</a:t>
            </a:r>
          </a:p>
        </p:txBody>
      </p:sp>
      <p:cxnSp>
        <p:nvCxnSpPr>
          <p:cNvPr id="16" name="Straight Connector 15"/>
          <p:cNvCxnSpPr/>
          <p:nvPr/>
        </p:nvCxnSpPr>
        <p:spPr>
          <a:xfrm flipH="1">
            <a:off x="4126387" y="677006"/>
            <a:ext cx="2847471" cy="0"/>
          </a:xfrm>
          <a:prstGeom prst="line">
            <a:avLst/>
          </a:prstGeom>
          <a:ln w="3175" cmpd="sng">
            <a:solidFill>
              <a:srgbClr val="40474F"/>
            </a:solidFill>
          </a:ln>
        </p:spPr>
        <p:style>
          <a:lnRef idx="2">
            <a:schemeClr val="accent1"/>
          </a:lnRef>
          <a:fillRef idx="0">
            <a:schemeClr val="accent1"/>
          </a:fillRef>
          <a:effectRef idx="1">
            <a:schemeClr val="accent1"/>
          </a:effectRef>
          <a:fontRef idx="minor">
            <a:schemeClr val="tx1"/>
          </a:fontRef>
        </p:style>
      </p:cxnSp>
      <p:sp>
        <p:nvSpPr>
          <p:cNvPr id="20" name="Content Placeholder 2"/>
          <p:cNvSpPr txBox="1">
            <a:spLocks/>
          </p:cNvSpPr>
          <p:nvPr/>
        </p:nvSpPr>
        <p:spPr>
          <a:xfrm>
            <a:off x="-285608" y="2041453"/>
            <a:ext cx="4038601" cy="116096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3300" b="1" dirty="0" smtClean="0">
                <a:latin typeface="Garamond"/>
                <a:cs typeface="Garamond"/>
              </a:rPr>
              <a:t>Competency </a:t>
            </a:r>
            <a:br>
              <a:rPr lang="en-US" sz="3300" b="1" dirty="0" smtClean="0">
                <a:latin typeface="Garamond"/>
                <a:cs typeface="Garamond"/>
              </a:rPr>
            </a:br>
            <a:r>
              <a:rPr lang="en-US" sz="3300" b="1" dirty="0" smtClean="0">
                <a:latin typeface="Garamond"/>
                <a:cs typeface="Garamond"/>
              </a:rPr>
              <a:t>Review </a:t>
            </a:r>
            <a:r>
              <a:rPr lang="en-US" sz="3300" b="1" dirty="0" smtClean="0">
                <a:solidFill>
                  <a:srgbClr val="40474F"/>
                </a:solidFill>
                <a:latin typeface="Garamond"/>
                <a:cs typeface="Garamond"/>
              </a:rPr>
              <a:t/>
            </a:r>
            <a:br>
              <a:rPr lang="en-US" sz="3300" b="1" dirty="0" smtClean="0">
                <a:solidFill>
                  <a:srgbClr val="40474F"/>
                </a:solidFill>
                <a:latin typeface="Garamond"/>
                <a:cs typeface="Garamond"/>
              </a:rPr>
            </a:br>
            <a:endParaRPr lang="en-US" sz="3300" dirty="0">
              <a:solidFill>
                <a:srgbClr val="40474F"/>
              </a:solidFill>
              <a:latin typeface="Garamond"/>
              <a:cs typeface="Garamond"/>
            </a:endParaRPr>
          </a:p>
        </p:txBody>
      </p:sp>
    </p:spTree>
    <p:extLst>
      <p:ext uri="{BB962C8B-B14F-4D97-AF65-F5344CB8AC3E}">
        <p14:creationId xmlns:p14="http://schemas.microsoft.com/office/powerpoint/2010/main" val="1100101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76632" y="3422316"/>
            <a:ext cx="184666" cy="369332"/>
          </a:xfrm>
          <a:prstGeom prst="rect">
            <a:avLst/>
          </a:prstGeom>
          <a:noFill/>
        </p:spPr>
        <p:txBody>
          <a:bodyPr wrap="none" rtlCol="0">
            <a:spAutoFit/>
          </a:bodyPr>
          <a:lstStyle/>
          <a:p>
            <a:endParaRPr lang="en-US" dirty="0"/>
          </a:p>
        </p:txBody>
      </p:sp>
      <p:sp>
        <p:nvSpPr>
          <p:cNvPr id="21" name="Content Placeholder 3"/>
          <p:cNvSpPr txBox="1">
            <a:spLocks/>
          </p:cNvSpPr>
          <p:nvPr/>
        </p:nvSpPr>
        <p:spPr>
          <a:xfrm>
            <a:off x="4648200" y="1139881"/>
            <a:ext cx="4094748" cy="242821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Font typeface="Arial"/>
              <a:buNone/>
            </a:pPr>
            <a:r>
              <a:rPr lang="en-US" sz="1400" dirty="0" smtClean="0">
                <a:latin typeface="Arial"/>
                <a:cs typeface="Arial"/>
              </a:rPr>
              <a:t>On a scale of 1 to 5, 5 being highest and 1 lowest, please rate your level of satisfaction with the overall partnership.</a:t>
            </a:r>
          </a:p>
          <a:p>
            <a:pPr marL="0" indent="0">
              <a:spcAft>
                <a:spcPts val="1200"/>
              </a:spcAft>
              <a:buFont typeface="Arial"/>
              <a:buNone/>
            </a:pPr>
            <a:r>
              <a:rPr lang="en-US" sz="1400" dirty="0" smtClean="0">
                <a:latin typeface="Arial"/>
                <a:cs typeface="Arial"/>
              </a:rPr>
              <a:t>On the same scale, please rate your level of satisfaction with the Library’s execution of its obligations in the partnership.</a:t>
            </a:r>
          </a:p>
          <a:p>
            <a:pPr marL="0" indent="0">
              <a:spcAft>
                <a:spcPts val="1200"/>
              </a:spcAft>
              <a:buFont typeface="Arial"/>
              <a:buNone/>
            </a:pPr>
            <a:r>
              <a:rPr lang="en-US" sz="1400" dirty="0" smtClean="0">
                <a:latin typeface="Arial"/>
                <a:cs typeface="Arial"/>
              </a:rPr>
              <a:t>Would you work with the Library again?  (Y/N)</a:t>
            </a:r>
          </a:p>
          <a:p>
            <a:pPr marL="0" indent="0">
              <a:spcAft>
                <a:spcPts val="1200"/>
              </a:spcAft>
              <a:buFont typeface="Arial"/>
              <a:buNone/>
            </a:pPr>
            <a:r>
              <a:rPr lang="en-US" sz="1400" dirty="0" smtClean="0">
                <a:latin typeface="Arial"/>
                <a:cs typeface="Arial"/>
              </a:rPr>
              <a:t>Other comments</a:t>
            </a:r>
            <a:endParaRPr lang="en-US" sz="1400" dirty="0">
              <a:latin typeface="Arial"/>
              <a:cs typeface="Arial"/>
            </a:endParaRPr>
          </a:p>
        </p:txBody>
      </p:sp>
      <p:cxnSp>
        <p:nvCxnSpPr>
          <p:cNvPr id="22" name="Straight Connector 21"/>
          <p:cNvCxnSpPr/>
          <p:nvPr/>
        </p:nvCxnSpPr>
        <p:spPr>
          <a:xfrm>
            <a:off x="4346528" y="515236"/>
            <a:ext cx="0" cy="3688477"/>
          </a:xfrm>
          <a:prstGeom prst="line">
            <a:avLst/>
          </a:prstGeom>
          <a:ln w="3175" cmpd="sng">
            <a:solidFill>
              <a:srgbClr val="40474F"/>
            </a:solidFill>
          </a:ln>
        </p:spPr>
        <p:style>
          <a:lnRef idx="2">
            <a:schemeClr val="accent1"/>
          </a:lnRef>
          <a:fillRef idx="0">
            <a:schemeClr val="accent1"/>
          </a:fillRef>
          <a:effectRef idx="1">
            <a:schemeClr val="accent1"/>
          </a:effectRef>
          <a:fontRef idx="minor">
            <a:schemeClr val="tx1"/>
          </a:fontRef>
        </p:style>
      </p:cxnSp>
      <p:sp>
        <p:nvSpPr>
          <p:cNvPr id="23" name="Content Placeholder 2"/>
          <p:cNvSpPr txBox="1">
            <a:spLocks/>
          </p:cNvSpPr>
          <p:nvPr/>
        </p:nvSpPr>
        <p:spPr>
          <a:xfrm>
            <a:off x="-349906" y="1444717"/>
            <a:ext cx="4696434" cy="84868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90000"/>
              </a:lnSpc>
              <a:buFont typeface="Arial"/>
              <a:buNone/>
            </a:pPr>
            <a:r>
              <a:rPr lang="en-US" b="1" dirty="0" smtClean="0">
                <a:latin typeface="Garamond"/>
                <a:cs typeface="Garamond"/>
              </a:rPr>
              <a:t>A tool that needs work: </a:t>
            </a:r>
            <a:br>
              <a:rPr lang="en-US" b="1" dirty="0" smtClean="0">
                <a:latin typeface="Garamond"/>
                <a:cs typeface="Garamond"/>
              </a:rPr>
            </a:br>
            <a:r>
              <a:rPr lang="en-US" dirty="0" smtClean="0">
                <a:latin typeface="Garamond"/>
                <a:cs typeface="Garamond"/>
              </a:rPr>
              <a:t>Survey of </a:t>
            </a:r>
            <a:br>
              <a:rPr lang="en-US" dirty="0" smtClean="0">
                <a:latin typeface="Garamond"/>
                <a:cs typeface="Garamond"/>
              </a:rPr>
            </a:br>
            <a:r>
              <a:rPr lang="en-US" dirty="0" smtClean="0">
                <a:latin typeface="Garamond"/>
                <a:cs typeface="Garamond"/>
              </a:rPr>
              <a:t>external partners</a:t>
            </a:r>
            <a:endParaRPr lang="en-US" b="1" dirty="0">
              <a:latin typeface="Garamond"/>
              <a:cs typeface="Garamond"/>
            </a:endParaRPr>
          </a:p>
        </p:txBody>
      </p:sp>
      <p:sp>
        <p:nvSpPr>
          <p:cNvPr id="24" name="Rectangle 23"/>
          <p:cNvSpPr/>
          <p:nvPr/>
        </p:nvSpPr>
        <p:spPr>
          <a:xfrm>
            <a:off x="679514" y="2988371"/>
            <a:ext cx="3667014" cy="284693"/>
          </a:xfrm>
          <a:prstGeom prst="rect">
            <a:avLst/>
          </a:prstGeom>
        </p:spPr>
        <p:txBody>
          <a:bodyPr wrap="square">
            <a:spAutoFit/>
          </a:bodyPr>
          <a:lstStyle/>
          <a:p>
            <a:r>
              <a:rPr lang="en-US" sz="1250" dirty="0" smtClean="0">
                <a:latin typeface="Arial"/>
                <a:cs typeface="Arial"/>
              </a:rPr>
              <a:t>The 360 Review may not be repeated every year</a:t>
            </a:r>
            <a:endParaRPr lang="en-US" sz="1250" dirty="0">
              <a:latin typeface="Arial"/>
              <a:cs typeface="Arial"/>
            </a:endParaRPr>
          </a:p>
        </p:txBody>
      </p:sp>
    </p:spTree>
    <p:extLst>
      <p:ext uri="{BB962C8B-B14F-4D97-AF65-F5344CB8AC3E}">
        <p14:creationId xmlns:p14="http://schemas.microsoft.com/office/powerpoint/2010/main" val="2466281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76632" y="3422316"/>
            <a:ext cx="184666" cy="369332"/>
          </a:xfrm>
          <a:prstGeom prst="rect">
            <a:avLst/>
          </a:prstGeom>
          <a:noFill/>
        </p:spPr>
        <p:txBody>
          <a:bodyPr wrap="none" rtlCol="0">
            <a:spAutoFit/>
          </a:bodyPr>
          <a:lstStyle/>
          <a:p>
            <a:endParaRPr lang="en-US" dirty="0"/>
          </a:p>
        </p:txBody>
      </p:sp>
      <p:sp>
        <p:nvSpPr>
          <p:cNvPr id="9" name="Content Placeholder 2"/>
          <p:cNvSpPr txBox="1">
            <a:spLocks/>
          </p:cNvSpPr>
          <p:nvPr/>
        </p:nvSpPr>
        <p:spPr>
          <a:xfrm>
            <a:off x="200956" y="1890473"/>
            <a:ext cx="3034260" cy="116096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3300" b="1" dirty="0" smtClean="0">
                <a:latin typeface="Garamond"/>
                <a:cs typeface="Garamond"/>
              </a:rPr>
              <a:t>Compensation </a:t>
            </a:r>
            <a:br>
              <a:rPr lang="en-US" sz="3300" b="1" dirty="0" smtClean="0">
                <a:latin typeface="Garamond"/>
                <a:cs typeface="Garamond"/>
              </a:rPr>
            </a:br>
            <a:r>
              <a:rPr lang="en-US" sz="3300" b="1" dirty="0" smtClean="0">
                <a:latin typeface="Garamond"/>
                <a:cs typeface="Garamond"/>
              </a:rPr>
              <a:t>principles</a:t>
            </a:r>
            <a:endParaRPr lang="en-US" sz="3300" b="1" dirty="0">
              <a:latin typeface="Garamond"/>
              <a:cs typeface="Garamond"/>
            </a:endParaRPr>
          </a:p>
        </p:txBody>
      </p:sp>
      <p:sp>
        <p:nvSpPr>
          <p:cNvPr id="10" name="Content Placeholder 3"/>
          <p:cNvSpPr txBox="1">
            <a:spLocks/>
          </p:cNvSpPr>
          <p:nvPr/>
        </p:nvSpPr>
        <p:spPr>
          <a:xfrm>
            <a:off x="4033252" y="889088"/>
            <a:ext cx="5110748" cy="342610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dirty="0">
                <a:latin typeface="Arial"/>
                <a:cs typeface="Arial"/>
              </a:rPr>
              <a:t>Attracting and retaining talent</a:t>
            </a:r>
          </a:p>
          <a:p>
            <a:endParaRPr lang="en-US" sz="1500" dirty="0" smtClean="0">
              <a:latin typeface="Arial"/>
              <a:cs typeface="Arial"/>
            </a:endParaRPr>
          </a:p>
          <a:p>
            <a:pPr marL="0" indent="0">
              <a:buNone/>
            </a:pPr>
            <a:r>
              <a:rPr lang="en-US" sz="1500" dirty="0" smtClean="0">
                <a:latin typeface="Arial"/>
                <a:cs typeface="Arial"/>
              </a:rPr>
              <a:t>Total </a:t>
            </a:r>
            <a:r>
              <a:rPr lang="en-US" sz="1500" dirty="0">
                <a:latin typeface="Arial"/>
                <a:cs typeface="Arial"/>
              </a:rPr>
              <a:t>compensation</a:t>
            </a:r>
          </a:p>
          <a:p>
            <a:endParaRPr lang="en-US" sz="1500" dirty="0">
              <a:latin typeface="Arial"/>
              <a:cs typeface="Arial"/>
            </a:endParaRPr>
          </a:p>
          <a:p>
            <a:pPr marL="0" indent="0">
              <a:buNone/>
            </a:pPr>
            <a:r>
              <a:rPr lang="en-US" sz="1500" dirty="0">
                <a:latin typeface="Arial"/>
                <a:cs typeface="Arial"/>
              </a:rPr>
              <a:t>Relation to the Library’s Strategic Plan and annual budget</a:t>
            </a:r>
          </a:p>
          <a:p>
            <a:endParaRPr lang="en-US" sz="1500" dirty="0">
              <a:latin typeface="Arial"/>
              <a:cs typeface="Arial"/>
            </a:endParaRPr>
          </a:p>
          <a:p>
            <a:pPr marL="0" indent="0">
              <a:buNone/>
            </a:pPr>
            <a:r>
              <a:rPr lang="en-US" sz="1500" dirty="0">
                <a:latin typeface="Arial"/>
                <a:cs typeface="Arial"/>
              </a:rPr>
              <a:t>Relevant and timely external compensation data</a:t>
            </a:r>
          </a:p>
          <a:p>
            <a:endParaRPr lang="en-US" sz="1500" dirty="0">
              <a:latin typeface="Arial"/>
              <a:cs typeface="Arial"/>
            </a:endParaRPr>
          </a:p>
          <a:p>
            <a:pPr marL="0" indent="0">
              <a:buNone/>
            </a:pPr>
            <a:r>
              <a:rPr lang="en-US" sz="1500" dirty="0">
                <a:latin typeface="Arial"/>
                <a:cs typeface="Arial"/>
              </a:rPr>
              <a:t>Key performance measures</a:t>
            </a:r>
          </a:p>
          <a:p>
            <a:endParaRPr lang="en-US" sz="1500" dirty="0">
              <a:latin typeface="Arial"/>
              <a:cs typeface="Arial"/>
            </a:endParaRPr>
          </a:p>
          <a:p>
            <a:pPr marL="0" indent="0">
              <a:buNone/>
            </a:pPr>
            <a:r>
              <a:rPr lang="en-US" sz="1500" dirty="0">
                <a:latin typeface="Arial"/>
                <a:cs typeface="Arial"/>
              </a:rPr>
              <a:t>Simplicity</a:t>
            </a:r>
          </a:p>
        </p:txBody>
      </p:sp>
      <p:cxnSp>
        <p:nvCxnSpPr>
          <p:cNvPr id="11" name="Straight Connector 10"/>
          <p:cNvCxnSpPr/>
          <p:nvPr/>
        </p:nvCxnSpPr>
        <p:spPr>
          <a:xfrm>
            <a:off x="3634234" y="626719"/>
            <a:ext cx="0" cy="3688477"/>
          </a:xfrm>
          <a:prstGeom prst="line">
            <a:avLst/>
          </a:prstGeom>
          <a:ln w="3175" cmpd="sng">
            <a:solidFill>
              <a:srgbClr val="40474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6858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76632" y="3422316"/>
            <a:ext cx="184666" cy="369332"/>
          </a:xfrm>
          <a:prstGeom prst="rect">
            <a:avLst/>
          </a:prstGeom>
          <a:noFill/>
        </p:spPr>
        <p:txBody>
          <a:bodyPr wrap="none" rtlCol="0">
            <a:spAutoFit/>
          </a:bodyPr>
          <a:lstStyle/>
          <a:p>
            <a:endParaRPr lang="en-US" dirty="0"/>
          </a:p>
        </p:txBody>
      </p:sp>
      <p:sp>
        <p:nvSpPr>
          <p:cNvPr id="6" name="Content Placeholder 3"/>
          <p:cNvSpPr txBox="1">
            <a:spLocks/>
          </p:cNvSpPr>
          <p:nvPr/>
        </p:nvSpPr>
        <p:spPr>
          <a:xfrm>
            <a:off x="4023196" y="443980"/>
            <a:ext cx="5038102" cy="372028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spcAft>
                <a:spcPts val="1200"/>
              </a:spcAft>
              <a:buFont typeface="Arial"/>
              <a:buNone/>
            </a:pPr>
            <a:r>
              <a:rPr lang="en-GB" sz="1300" i="1" dirty="0" smtClean="0">
                <a:latin typeface="Arial"/>
                <a:cs typeface="Arial"/>
              </a:rPr>
              <a:t>In order to ensure that the Calgary Public Library can attract, retain and motivate the calibre of Chief Executive Officer critical to the fulfilment of the Library mission and strategic plan, the Board will, within the limitations of sound financial stewardship, establish and maintain a base salary range that is competitive with public libraries and the broader public and non-profit sectors and acknowledges the interests of stakeholders. </a:t>
            </a:r>
          </a:p>
          <a:p>
            <a:pPr marL="0" indent="0">
              <a:lnSpc>
                <a:spcPct val="120000"/>
              </a:lnSpc>
              <a:spcBef>
                <a:spcPts val="0"/>
              </a:spcBef>
              <a:spcAft>
                <a:spcPts val="1200"/>
              </a:spcAft>
              <a:buFont typeface="Arial"/>
              <a:buNone/>
            </a:pPr>
            <a:r>
              <a:rPr lang="en-GB" sz="1300" i="1" dirty="0" smtClean="0">
                <a:latin typeface="Arial"/>
                <a:cs typeface="Arial"/>
              </a:rPr>
              <a:t>Salary administration will be governed by the established range and will recognize the contribution of the CEO to the achievement of the Library’s business plan and strategic objectives. </a:t>
            </a:r>
          </a:p>
          <a:p>
            <a:pPr marL="0" indent="0">
              <a:lnSpc>
                <a:spcPct val="120000"/>
              </a:lnSpc>
              <a:spcBef>
                <a:spcPts val="0"/>
              </a:spcBef>
              <a:spcAft>
                <a:spcPts val="1200"/>
              </a:spcAft>
              <a:buFont typeface="Arial"/>
              <a:buNone/>
            </a:pPr>
            <a:r>
              <a:rPr lang="en-GB" sz="1300" i="1" dirty="0" smtClean="0">
                <a:latin typeface="Arial"/>
                <a:cs typeface="Arial"/>
              </a:rPr>
              <a:t>The CEO will be eligible to participate in the Library’s Pension and Employee Benefit Plans. Perquisites, appropriate to the position and consistent with market practices, will be as reviewed and approved by the Board from time to time.</a:t>
            </a:r>
            <a:endParaRPr lang="en-US" sz="1300" i="1" dirty="0">
              <a:latin typeface="Arial"/>
              <a:cs typeface="Arial"/>
            </a:endParaRPr>
          </a:p>
        </p:txBody>
      </p:sp>
      <p:cxnSp>
        <p:nvCxnSpPr>
          <p:cNvPr id="7" name="Straight Connector 6"/>
          <p:cNvCxnSpPr/>
          <p:nvPr/>
        </p:nvCxnSpPr>
        <p:spPr>
          <a:xfrm>
            <a:off x="3733240" y="459884"/>
            <a:ext cx="0" cy="3688477"/>
          </a:xfrm>
          <a:prstGeom prst="line">
            <a:avLst/>
          </a:prstGeom>
          <a:ln w="3175" cmpd="sng">
            <a:solidFill>
              <a:srgbClr val="40474F"/>
            </a:solidFill>
          </a:ln>
        </p:spPr>
        <p:style>
          <a:lnRef idx="2">
            <a:schemeClr val="accent1"/>
          </a:lnRef>
          <a:fillRef idx="0">
            <a:schemeClr val="accent1"/>
          </a:fillRef>
          <a:effectRef idx="1">
            <a:schemeClr val="accent1"/>
          </a:effectRef>
          <a:fontRef idx="minor">
            <a:schemeClr val="tx1"/>
          </a:fontRef>
        </p:style>
      </p:cxnSp>
      <p:sp>
        <p:nvSpPr>
          <p:cNvPr id="8" name="Content Placeholder 2"/>
          <p:cNvSpPr txBox="1">
            <a:spLocks/>
          </p:cNvSpPr>
          <p:nvPr/>
        </p:nvSpPr>
        <p:spPr>
          <a:xfrm>
            <a:off x="360949" y="1723638"/>
            <a:ext cx="3082335" cy="11609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r">
              <a:buFont typeface="Arial"/>
              <a:buNone/>
            </a:pPr>
            <a:r>
              <a:rPr lang="en-US" sz="3600" b="1" dirty="0" smtClean="0">
                <a:latin typeface="Garamond"/>
                <a:cs typeface="Garamond"/>
              </a:rPr>
              <a:t>Compensation </a:t>
            </a:r>
            <a:br>
              <a:rPr lang="en-US" sz="3600" b="1" dirty="0" smtClean="0">
                <a:latin typeface="Garamond"/>
                <a:cs typeface="Garamond"/>
              </a:rPr>
            </a:br>
            <a:r>
              <a:rPr lang="en-US" sz="3600" b="1" dirty="0" smtClean="0">
                <a:latin typeface="Garamond"/>
                <a:cs typeface="Garamond"/>
              </a:rPr>
              <a:t>policy</a:t>
            </a:r>
            <a:endParaRPr lang="en-US" sz="3600" b="1" dirty="0">
              <a:latin typeface="Garamond"/>
              <a:cs typeface="Garamond"/>
            </a:endParaRPr>
          </a:p>
        </p:txBody>
      </p:sp>
    </p:spTree>
    <p:extLst>
      <p:ext uri="{BB962C8B-B14F-4D97-AF65-F5344CB8AC3E}">
        <p14:creationId xmlns:p14="http://schemas.microsoft.com/office/powerpoint/2010/main" val="27362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76632" y="3422316"/>
            <a:ext cx="184666" cy="369332"/>
          </a:xfrm>
          <a:prstGeom prst="rect">
            <a:avLst/>
          </a:prstGeom>
          <a:noFill/>
        </p:spPr>
        <p:txBody>
          <a:bodyPr wrap="none" rtlCol="0">
            <a:spAutoFit/>
          </a:bodyPr>
          <a:lstStyle/>
          <a:p>
            <a:endParaRPr lang="en-US" dirty="0"/>
          </a:p>
        </p:txBody>
      </p:sp>
      <p:sp>
        <p:nvSpPr>
          <p:cNvPr id="9" name="Content Placeholder 3"/>
          <p:cNvSpPr txBox="1">
            <a:spLocks/>
          </p:cNvSpPr>
          <p:nvPr/>
        </p:nvSpPr>
        <p:spPr>
          <a:xfrm>
            <a:off x="4067571" y="1824443"/>
            <a:ext cx="4038600" cy="144927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Font typeface="Arial"/>
              <a:buNone/>
            </a:pPr>
            <a:r>
              <a:rPr lang="en-US" sz="1800" dirty="0" smtClean="0">
                <a:latin typeface="Arial"/>
                <a:cs typeface="Arial"/>
              </a:rPr>
              <a:t>Where in the market?</a:t>
            </a:r>
          </a:p>
          <a:p>
            <a:pPr marL="971550" lvl="1" indent="-514350">
              <a:buFont typeface="Arial" pitchFamily="34" charset="0"/>
              <a:buChar char="•"/>
            </a:pPr>
            <a:endParaRPr lang="en-US" sz="1800" dirty="0" smtClean="0">
              <a:latin typeface="Arial"/>
              <a:cs typeface="Arial"/>
            </a:endParaRPr>
          </a:p>
          <a:p>
            <a:pPr marL="457200" lvl="1" indent="0">
              <a:buFont typeface="Arial"/>
              <a:buNone/>
            </a:pPr>
            <a:r>
              <a:rPr lang="en-US" sz="1800" dirty="0" smtClean="0">
                <a:latin typeface="Arial"/>
                <a:cs typeface="Arial"/>
              </a:rPr>
              <a:t>Incentive compensation</a:t>
            </a:r>
            <a:endParaRPr lang="en-US" sz="1800" dirty="0">
              <a:latin typeface="Arial"/>
              <a:cs typeface="Arial"/>
            </a:endParaRPr>
          </a:p>
        </p:txBody>
      </p:sp>
      <p:cxnSp>
        <p:nvCxnSpPr>
          <p:cNvPr id="10" name="Straight Connector 9"/>
          <p:cNvCxnSpPr/>
          <p:nvPr/>
        </p:nvCxnSpPr>
        <p:spPr>
          <a:xfrm>
            <a:off x="3910649" y="892222"/>
            <a:ext cx="0" cy="3086806"/>
          </a:xfrm>
          <a:prstGeom prst="line">
            <a:avLst/>
          </a:prstGeom>
          <a:ln w="3175" cmpd="sng">
            <a:solidFill>
              <a:srgbClr val="40474F"/>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4558635" y="831584"/>
            <a:ext cx="2112209" cy="0"/>
          </a:xfrm>
          <a:prstGeom prst="line">
            <a:avLst/>
          </a:prstGeom>
          <a:ln w="3175" cmpd="sng">
            <a:solidFill>
              <a:srgbClr val="40474F"/>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461039" y="380817"/>
            <a:ext cx="3645131" cy="369332"/>
          </a:xfrm>
          <a:prstGeom prst="rect">
            <a:avLst/>
          </a:prstGeom>
          <a:noFill/>
        </p:spPr>
        <p:txBody>
          <a:bodyPr wrap="square" rtlCol="0">
            <a:spAutoFit/>
          </a:bodyPr>
          <a:lstStyle/>
          <a:p>
            <a:r>
              <a:rPr lang="en-US" b="1" dirty="0" smtClean="0">
                <a:latin typeface="Arial"/>
                <a:cs typeface="Arial"/>
              </a:rPr>
              <a:t>Other considerations</a:t>
            </a:r>
            <a:endParaRPr lang="en-US" b="1" dirty="0"/>
          </a:p>
        </p:txBody>
      </p:sp>
      <p:sp>
        <p:nvSpPr>
          <p:cNvPr id="13" name="Content Placeholder 2"/>
          <p:cNvSpPr txBox="1">
            <a:spLocks/>
          </p:cNvSpPr>
          <p:nvPr/>
        </p:nvSpPr>
        <p:spPr>
          <a:xfrm>
            <a:off x="360949" y="1711555"/>
            <a:ext cx="3082335" cy="11609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r">
              <a:buFont typeface="Arial"/>
              <a:buNone/>
            </a:pPr>
            <a:r>
              <a:rPr lang="en-US" sz="3300" b="1" dirty="0" smtClean="0">
                <a:latin typeface="Garamond"/>
                <a:cs typeface="Garamond"/>
              </a:rPr>
              <a:t>Compensation </a:t>
            </a:r>
            <a:br>
              <a:rPr lang="en-US" sz="3300" b="1" dirty="0" smtClean="0">
                <a:latin typeface="Garamond"/>
                <a:cs typeface="Garamond"/>
              </a:rPr>
            </a:br>
            <a:r>
              <a:rPr lang="en-US" sz="3300" b="1" dirty="0" smtClean="0">
                <a:latin typeface="Garamond"/>
                <a:cs typeface="Garamond"/>
              </a:rPr>
              <a:t>policy</a:t>
            </a:r>
            <a:endParaRPr lang="en-US" sz="3300" b="1" dirty="0">
              <a:latin typeface="Garamond"/>
              <a:cs typeface="Garamond"/>
            </a:endParaRPr>
          </a:p>
        </p:txBody>
      </p:sp>
    </p:spTree>
    <p:extLst>
      <p:ext uri="{BB962C8B-B14F-4D97-AF65-F5344CB8AC3E}">
        <p14:creationId xmlns:p14="http://schemas.microsoft.com/office/powerpoint/2010/main" val="617251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76632" y="3422316"/>
            <a:ext cx="184666" cy="369332"/>
          </a:xfrm>
          <a:prstGeom prst="rect">
            <a:avLst/>
          </a:prstGeom>
          <a:noFill/>
        </p:spPr>
        <p:txBody>
          <a:bodyPr wrap="none" rtlCol="0">
            <a:spAutoFit/>
          </a:bodyPr>
          <a:lstStyle/>
          <a:p>
            <a:endParaRPr lang="en-US" dirty="0"/>
          </a:p>
        </p:txBody>
      </p:sp>
      <p:sp>
        <p:nvSpPr>
          <p:cNvPr id="21" name="Content Placeholder 3"/>
          <p:cNvSpPr txBox="1">
            <a:spLocks/>
          </p:cNvSpPr>
          <p:nvPr/>
        </p:nvSpPr>
        <p:spPr>
          <a:xfrm>
            <a:off x="4648199" y="1394852"/>
            <a:ext cx="4658763" cy="1929244"/>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None/>
            </a:pPr>
            <a:r>
              <a:rPr lang="en-US" sz="1400" dirty="0">
                <a:latin typeface="Arial" panose="020B0604020202020204" pitchFamily="34" charset="0"/>
                <a:cs typeface="Arial" panose="020B0604020202020204" pitchFamily="34" charset="0"/>
              </a:rPr>
              <a:t>This part of the review is not conducted every </a:t>
            </a:r>
            <a:r>
              <a:rPr lang="en-US" sz="1400" dirty="0" smtClean="0">
                <a:latin typeface="Arial" panose="020B0604020202020204" pitchFamily="34" charset="0"/>
                <a:cs typeface="Arial" panose="020B0604020202020204" pitchFamily="34" charset="0"/>
              </a:rPr>
              <a:t>year </a:t>
            </a:r>
            <a:endParaRPr lang="en-US" sz="1400" dirty="0">
              <a:latin typeface="Arial" panose="020B0604020202020204" pitchFamily="34" charset="0"/>
              <a:cs typeface="Arial" panose="020B0604020202020204" pitchFamily="34" charset="0"/>
            </a:endParaRPr>
          </a:p>
          <a:p>
            <a:pPr marL="0" indent="0">
              <a:spcAft>
                <a:spcPts val="1200"/>
              </a:spcAft>
              <a:buNone/>
            </a:pPr>
            <a:r>
              <a:rPr lang="en-US" sz="1400" dirty="0">
                <a:latin typeface="Arial" panose="020B0604020202020204" pitchFamily="34" charset="0"/>
                <a:cs typeface="Arial" panose="020B0604020202020204" pitchFamily="34" charset="0"/>
              </a:rPr>
              <a:t>A periodic review done </a:t>
            </a:r>
            <a:r>
              <a:rPr lang="en-US" sz="1400" dirty="0" smtClean="0">
                <a:latin typeface="Arial" panose="020B0604020202020204" pitchFamily="34" charset="0"/>
                <a:cs typeface="Arial" panose="020B0604020202020204" pitchFamily="34" charset="0"/>
              </a:rPr>
              <a:t>approximately every four years</a:t>
            </a:r>
            <a:endParaRPr lang="en-US" sz="1400" dirty="0">
              <a:latin typeface="Arial" panose="020B0604020202020204" pitchFamily="34" charset="0"/>
              <a:cs typeface="Arial" panose="020B0604020202020204" pitchFamily="34" charset="0"/>
            </a:endParaRPr>
          </a:p>
          <a:p>
            <a:pPr marL="0" indent="0">
              <a:spcAft>
                <a:spcPts val="1200"/>
              </a:spcAft>
              <a:buNone/>
            </a:pPr>
            <a:r>
              <a:rPr lang="en-US" sz="1400" dirty="0" smtClean="0">
                <a:latin typeface="Arial" panose="020B0604020202020204" pitchFamily="34" charset="0"/>
                <a:cs typeface="Arial" panose="020B0604020202020204" pitchFamily="34" charset="0"/>
              </a:rPr>
              <a:t>Done </a:t>
            </a:r>
            <a:r>
              <a:rPr lang="en-US" sz="1400" dirty="0">
                <a:latin typeface="Arial" panose="020B0604020202020204" pitchFamily="34" charset="0"/>
                <a:cs typeface="Arial" panose="020B0604020202020204" pitchFamily="34" charset="0"/>
              </a:rPr>
              <a:t>with help of a consultant</a:t>
            </a:r>
          </a:p>
          <a:p>
            <a:pPr marL="0" indent="0">
              <a:spcAft>
                <a:spcPts val="1200"/>
              </a:spcAft>
              <a:buNone/>
            </a:pPr>
            <a:r>
              <a:rPr lang="en-US" sz="1400" dirty="0">
                <a:latin typeface="Arial" panose="020B0604020202020204" pitchFamily="34" charset="0"/>
                <a:cs typeface="Arial" panose="020B0604020202020204" pitchFamily="34" charset="0"/>
              </a:rPr>
              <a:t>Provides relevant market data</a:t>
            </a:r>
          </a:p>
          <a:p>
            <a:pPr marL="0" indent="0">
              <a:spcAft>
                <a:spcPts val="1200"/>
              </a:spcAft>
              <a:buNone/>
            </a:pPr>
            <a:r>
              <a:rPr lang="en-US" sz="1400" dirty="0">
                <a:latin typeface="Arial" panose="020B0604020202020204" pitchFamily="34" charset="0"/>
                <a:cs typeface="Arial" panose="020B0604020202020204" pitchFamily="34" charset="0"/>
              </a:rPr>
              <a:t>Recommends target in range of market data</a:t>
            </a:r>
          </a:p>
        </p:txBody>
      </p:sp>
      <p:cxnSp>
        <p:nvCxnSpPr>
          <p:cNvPr id="22" name="Straight Connector 21"/>
          <p:cNvCxnSpPr/>
          <p:nvPr/>
        </p:nvCxnSpPr>
        <p:spPr>
          <a:xfrm>
            <a:off x="4464216" y="515236"/>
            <a:ext cx="0" cy="3688477"/>
          </a:xfrm>
          <a:prstGeom prst="line">
            <a:avLst/>
          </a:prstGeom>
          <a:ln w="3175" cmpd="sng">
            <a:solidFill>
              <a:srgbClr val="40474F"/>
            </a:solidFill>
          </a:ln>
        </p:spPr>
        <p:style>
          <a:lnRef idx="2">
            <a:schemeClr val="accent1"/>
          </a:lnRef>
          <a:fillRef idx="0">
            <a:schemeClr val="accent1"/>
          </a:fillRef>
          <a:effectRef idx="1">
            <a:schemeClr val="accent1"/>
          </a:effectRef>
          <a:fontRef idx="minor">
            <a:schemeClr val="tx1"/>
          </a:fontRef>
        </p:style>
      </p:cxnSp>
      <p:sp>
        <p:nvSpPr>
          <p:cNvPr id="23" name="Content Placeholder 2"/>
          <p:cNvSpPr txBox="1">
            <a:spLocks/>
          </p:cNvSpPr>
          <p:nvPr/>
        </p:nvSpPr>
        <p:spPr>
          <a:xfrm>
            <a:off x="-416201" y="1438981"/>
            <a:ext cx="4696434" cy="84868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lnSpc>
                <a:spcPct val="90000"/>
              </a:lnSpc>
              <a:buFont typeface="Arial"/>
              <a:buNone/>
            </a:pPr>
            <a:r>
              <a:rPr lang="en-US" b="1" dirty="0" smtClean="0">
                <a:latin typeface="Garamond"/>
                <a:cs typeface="Garamond"/>
              </a:rPr>
              <a:t>A tool to be </a:t>
            </a:r>
            <a:br>
              <a:rPr lang="en-US" b="1" dirty="0" smtClean="0">
                <a:latin typeface="Garamond"/>
                <a:cs typeface="Garamond"/>
              </a:rPr>
            </a:br>
            <a:r>
              <a:rPr lang="en-US" b="1" dirty="0" smtClean="0">
                <a:latin typeface="Garamond"/>
                <a:cs typeface="Garamond"/>
              </a:rPr>
              <a:t>used as required: </a:t>
            </a:r>
            <a:br>
              <a:rPr lang="en-US" b="1" dirty="0" smtClean="0">
                <a:latin typeface="Garamond"/>
                <a:cs typeface="Garamond"/>
              </a:rPr>
            </a:br>
            <a:r>
              <a:rPr lang="en-US" dirty="0" smtClean="0">
                <a:latin typeface="Garamond"/>
                <a:cs typeface="Garamond"/>
              </a:rPr>
              <a:t>Compensation review </a:t>
            </a:r>
            <a:br>
              <a:rPr lang="en-US" dirty="0" smtClean="0">
                <a:latin typeface="Garamond"/>
                <a:cs typeface="Garamond"/>
              </a:rPr>
            </a:br>
            <a:r>
              <a:rPr lang="en-US" dirty="0" smtClean="0">
                <a:latin typeface="Garamond"/>
                <a:cs typeface="Garamond"/>
              </a:rPr>
              <a:t>of current market</a:t>
            </a:r>
            <a:endParaRPr lang="en-US" b="1" dirty="0">
              <a:latin typeface="Garamond"/>
              <a:cs typeface="Garamond"/>
            </a:endParaRPr>
          </a:p>
        </p:txBody>
      </p:sp>
    </p:spTree>
    <p:extLst>
      <p:ext uri="{BB962C8B-B14F-4D97-AF65-F5344CB8AC3E}">
        <p14:creationId xmlns:p14="http://schemas.microsoft.com/office/powerpoint/2010/main" val="330686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76632" y="3422316"/>
            <a:ext cx="184666" cy="369332"/>
          </a:xfrm>
          <a:prstGeom prst="rect">
            <a:avLst/>
          </a:prstGeom>
          <a:noFill/>
        </p:spPr>
        <p:txBody>
          <a:bodyPr wrap="none" rtlCol="0">
            <a:spAutoFit/>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95275096"/>
              </p:ext>
            </p:extLst>
          </p:nvPr>
        </p:nvGraphicFramePr>
        <p:xfrm>
          <a:off x="660903" y="976045"/>
          <a:ext cx="7985156" cy="3596640"/>
        </p:xfrm>
        <a:graphic>
          <a:graphicData uri="http://schemas.openxmlformats.org/drawingml/2006/table">
            <a:tbl>
              <a:tblPr firstRow="1" bandRow="1">
                <a:tableStyleId>{5C22544A-7EE6-4342-B048-85BDC9FD1C3A}</a:tableStyleId>
              </a:tblPr>
              <a:tblGrid>
                <a:gridCol w="1240324"/>
                <a:gridCol w="6744832"/>
              </a:tblGrid>
              <a:tr h="321411">
                <a:tc>
                  <a:txBody>
                    <a:bodyPr/>
                    <a:lstStyle/>
                    <a:p>
                      <a:pPr>
                        <a:lnSpc>
                          <a:spcPct val="150000"/>
                        </a:lnSpc>
                      </a:pPr>
                      <a:r>
                        <a:rPr lang="en-US" sz="1400" b="0" dirty="0" smtClean="0">
                          <a:solidFill>
                            <a:schemeClr val="tx1"/>
                          </a:solidFill>
                          <a:latin typeface="Arial" pitchFamily="34" charset="0"/>
                          <a:cs typeface="Arial" pitchFamily="34" charset="0"/>
                        </a:rPr>
                        <a:t>Fall</a:t>
                      </a:r>
                      <a:endParaRPr lang="en-US" sz="1400" b="0" dirty="0">
                        <a:solidFill>
                          <a:schemeClr val="tx1"/>
                        </a:solidFill>
                        <a:latin typeface="Arial" pitchFamily="34" charset="0"/>
                        <a:cs typeface="Arial" pitchFamily="34" charset="0"/>
                      </a:endParaRPr>
                    </a:p>
                  </a:txBody>
                  <a:tcPr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sz="1400" b="0" dirty="0" smtClean="0">
                          <a:solidFill>
                            <a:schemeClr val="tx1"/>
                          </a:solidFill>
                          <a:latin typeface="Arial" pitchFamily="34" charset="0"/>
                          <a:cs typeface="Arial" pitchFamily="34" charset="0"/>
                        </a:rPr>
                        <a:t>Board Chair reviews Competency Review Survey to assess relevance of questions</a:t>
                      </a:r>
                    </a:p>
                  </a:txBody>
                  <a:tcPr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nSpc>
                          <a:spcPct val="150000"/>
                        </a:lnSpc>
                      </a:pPr>
                      <a:r>
                        <a:rPr lang="en-US" sz="1400" b="0" dirty="0" smtClean="0">
                          <a:solidFill>
                            <a:schemeClr val="tx1"/>
                          </a:solidFill>
                          <a:latin typeface="Arial" pitchFamily="34" charset="0"/>
                          <a:cs typeface="Arial" pitchFamily="34" charset="0"/>
                        </a:rPr>
                        <a:t>November</a:t>
                      </a:r>
                      <a:endParaRPr lang="en-US" sz="1400" b="0" dirty="0">
                        <a:solidFill>
                          <a:schemeClr val="tx1"/>
                        </a:solidFill>
                        <a:latin typeface="Arial" pitchFamily="34" charset="0"/>
                        <a:cs typeface="Arial" pitchFamily="34" charset="0"/>
                      </a:endParaRPr>
                    </a:p>
                  </a:txBody>
                  <a:tcPr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sz="1400" dirty="0" smtClean="0">
                          <a:latin typeface="Arial"/>
                          <a:cs typeface="Arial"/>
                        </a:rPr>
                        <a:t>Governance Committee further reviews and approves Survey</a:t>
                      </a:r>
                      <a:endParaRPr lang="en-US" sz="1400" b="0" dirty="0">
                        <a:solidFill>
                          <a:schemeClr val="tx1"/>
                        </a:solidFill>
                        <a:latin typeface="Arial" pitchFamily="34" charset="0"/>
                        <a:cs typeface="Arial" pitchFamily="34" charset="0"/>
                      </a:endParaRPr>
                    </a:p>
                  </a:txBody>
                  <a:tcPr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nSpc>
                          <a:spcPct val="150000"/>
                        </a:lnSpc>
                      </a:pPr>
                      <a:r>
                        <a:rPr lang="en-US" sz="1400" b="0" dirty="0" smtClean="0">
                          <a:solidFill>
                            <a:schemeClr val="tx1"/>
                          </a:solidFill>
                          <a:latin typeface="Arial" pitchFamily="34" charset="0"/>
                          <a:cs typeface="Arial" pitchFamily="34" charset="0"/>
                        </a:rPr>
                        <a:t>January</a:t>
                      </a:r>
                      <a:endParaRPr lang="en-US" sz="1400" b="0" dirty="0">
                        <a:solidFill>
                          <a:schemeClr val="tx1"/>
                        </a:solidFill>
                        <a:latin typeface="Arial" pitchFamily="34" charset="0"/>
                        <a:cs typeface="Arial" pitchFamily="34" charset="0"/>
                      </a:endParaRPr>
                    </a:p>
                  </a:txBody>
                  <a:tcPr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fontAlgn="t">
                        <a:lnSpc>
                          <a:spcPct val="150000"/>
                        </a:lnSpc>
                        <a:buFont typeface="Arial"/>
                        <a:buNone/>
                      </a:pPr>
                      <a:r>
                        <a:rPr lang="en-US" sz="1400" dirty="0" smtClean="0">
                          <a:latin typeface="Arial"/>
                          <a:cs typeface="Arial"/>
                        </a:rPr>
                        <a:t>Survey is distributed to Board Members and Executive Leadership Team</a:t>
                      </a:r>
                    </a:p>
                    <a:p>
                      <a:pPr marL="0" indent="0" fontAlgn="t">
                        <a:lnSpc>
                          <a:spcPct val="150000"/>
                        </a:lnSpc>
                        <a:buNone/>
                      </a:pPr>
                      <a:r>
                        <a:rPr lang="en-US" sz="1400" dirty="0" smtClean="0">
                          <a:latin typeface="Arial"/>
                          <a:cs typeface="Arial"/>
                        </a:rPr>
                        <a:t>CEO gathers the metrics required for discussion</a:t>
                      </a:r>
                    </a:p>
                    <a:p>
                      <a:pPr marL="0" indent="0" fontAlgn="t">
                        <a:lnSpc>
                          <a:spcPct val="150000"/>
                        </a:lnSpc>
                        <a:spcAft>
                          <a:spcPts val="1200"/>
                        </a:spcAft>
                        <a:buFont typeface="Arial"/>
                        <a:buNone/>
                      </a:pPr>
                      <a:r>
                        <a:rPr lang="en-US" sz="1400" dirty="0" smtClean="0">
                          <a:latin typeface="Arial"/>
                          <a:cs typeface="Arial"/>
                        </a:rPr>
                        <a:t>Board Evaluation Committee meets with CEO for evaluation conversation</a:t>
                      </a:r>
                    </a:p>
                    <a:p>
                      <a:pPr marL="457200" lvl="1" indent="0" fontAlgn="t">
                        <a:lnSpc>
                          <a:spcPct val="100000"/>
                        </a:lnSpc>
                        <a:buFont typeface="Arial"/>
                        <a:buNone/>
                      </a:pPr>
                      <a:r>
                        <a:rPr lang="en-US" sz="1400" b="0" dirty="0" smtClean="0">
                          <a:solidFill>
                            <a:schemeClr val="tx1"/>
                          </a:solidFill>
                          <a:latin typeface="Arial"/>
                          <a:cs typeface="Arial"/>
                        </a:rPr>
                        <a:t>(The Board</a:t>
                      </a:r>
                      <a:r>
                        <a:rPr lang="en-US" sz="1400" b="0" baseline="0" dirty="0" smtClean="0">
                          <a:solidFill>
                            <a:schemeClr val="tx1"/>
                          </a:solidFill>
                          <a:latin typeface="Arial"/>
                          <a:cs typeface="Arial"/>
                        </a:rPr>
                        <a:t> Evaluation Committee consists of the Board Chair, </a:t>
                      </a:r>
                      <a:br>
                        <a:rPr lang="en-US" sz="1400" b="0" baseline="0" dirty="0" smtClean="0">
                          <a:solidFill>
                            <a:schemeClr val="tx1"/>
                          </a:solidFill>
                          <a:latin typeface="Arial"/>
                          <a:cs typeface="Arial"/>
                        </a:rPr>
                      </a:br>
                      <a:r>
                        <a:rPr lang="en-US" sz="1400" b="0" baseline="0" dirty="0" smtClean="0">
                          <a:solidFill>
                            <a:schemeClr val="tx1"/>
                          </a:solidFill>
                          <a:latin typeface="Arial"/>
                          <a:cs typeface="Arial"/>
                        </a:rPr>
                        <a:t>the Board Vice-Chair, and the Chair of the Governance Committee.)</a:t>
                      </a:r>
                      <a:endParaRPr lang="en-US" sz="1400" b="0" dirty="0">
                        <a:solidFill>
                          <a:schemeClr val="tx1"/>
                        </a:solidFill>
                        <a:latin typeface="Arial" pitchFamily="34" charset="0"/>
                        <a:cs typeface="Arial" pitchFamily="34" charset="0"/>
                      </a:endParaRPr>
                    </a:p>
                  </a:txBody>
                  <a:tcPr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nSpc>
                          <a:spcPct val="150000"/>
                        </a:lnSpc>
                      </a:pPr>
                      <a:r>
                        <a:rPr lang="en-US" sz="1400" b="0" dirty="0" smtClean="0">
                          <a:solidFill>
                            <a:schemeClr val="tx1"/>
                          </a:solidFill>
                          <a:latin typeface="Arial" pitchFamily="34" charset="0"/>
                          <a:cs typeface="Arial" pitchFamily="34" charset="0"/>
                        </a:rPr>
                        <a:t>February</a:t>
                      </a:r>
                      <a:endParaRPr lang="en-US" sz="1400" b="0" dirty="0">
                        <a:solidFill>
                          <a:schemeClr val="tx1"/>
                        </a:solidFill>
                        <a:latin typeface="Arial" pitchFamily="34" charset="0"/>
                        <a:cs typeface="Arial" pitchFamily="34" charset="0"/>
                      </a:endParaRPr>
                    </a:p>
                  </a:txBody>
                  <a:tcPr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US" sz="1400" dirty="0" smtClean="0">
                          <a:latin typeface="Arial"/>
                          <a:cs typeface="Arial"/>
                        </a:rPr>
                        <a:t>Results are presented to the February meeting of the Library Board</a:t>
                      </a:r>
                    </a:p>
                  </a:txBody>
                  <a:tcPr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ectangle 4"/>
          <p:cNvSpPr/>
          <p:nvPr/>
        </p:nvSpPr>
        <p:spPr>
          <a:xfrm>
            <a:off x="2160082" y="241412"/>
            <a:ext cx="2145972" cy="584775"/>
          </a:xfrm>
          <a:prstGeom prst="rect">
            <a:avLst/>
          </a:prstGeom>
        </p:spPr>
        <p:txBody>
          <a:bodyPr wrap="none">
            <a:spAutoFit/>
          </a:bodyPr>
          <a:lstStyle/>
          <a:p>
            <a:r>
              <a:rPr lang="en-US" sz="3200" b="1" dirty="0">
                <a:latin typeface="Garamond"/>
                <a:cs typeface="Garamond"/>
              </a:rPr>
              <a:t>The timing</a:t>
            </a:r>
          </a:p>
        </p:txBody>
      </p:sp>
    </p:spTree>
    <p:extLst>
      <p:ext uri="{BB962C8B-B14F-4D97-AF65-F5344CB8AC3E}">
        <p14:creationId xmlns:p14="http://schemas.microsoft.com/office/powerpoint/2010/main" val="2666234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76632" y="3422316"/>
            <a:ext cx="184666" cy="369332"/>
          </a:xfrm>
          <a:prstGeom prst="rect">
            <a:avLst/>
          </a:prstGeom>
          <a:noFill/>
        </p:spPr>
        <p:txBody>
          <a:bodyPr wrap="none" rtlCol="0">
            <a:spAutoFit/>
          </a:bodyPr>
          <a:lstStyle/>
          <a:p>
            <a:endParaRPr lang="en-US" dirty="0"/>
          </a:p>
        </p:txBody>
      </p:sp>
      <p:sp>
        <p:nvSpPr>
          <p:cNvPr id="17" name="Rectangle 16"/>
          <p:cNvSpPr/>
          <p:nvPr/>
        </p:nvSpPr>
        <p:spPr>
          <a:xfrm>
            <a:off x="-191678" y="-127000"/>
            <a:ext cx="9565427" cy="5391671"/>
          </a:xfrm>
          <a:prstGeom prst="rect">
            <a:avLst/>
          </a:prstGeom>
          <a:solidFill>
            <a:srgbClr val="48B9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tent Placeholder 3"/>
          <p:cNvSpPr txBox="1">
            <a:spLocks/>
          </p:cNvSpPr>
          <p:nvPr/>
        </p:nvSpPr>
        <p:spPr>
          <a:xfrm>
            <a:off x="4402388" y="2023480"/>
            <a:ext cx="4038600" cy="86199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2400"/>
              </a:spcAft>
              <a:buFont typeface="Arial"/>
              <a:buNone/>
            </a:pPr>
            <a:r>
              <a:rPr lang="en-US" sz="2800" dirty="0" smtClean="0">
                <a:solidFill>
                  <a:schemeClr val="bg1"/>
                </a:solidFill>
                <a:latin typeface="Arial"/>
                <a:cs typeface="Arial"/>
              </a:rPr>
              <a:t>Beyond the current incumbents</a:t>
            </a:r>
          </a:p>
          <a:p>
            <a:pPr marL="0" indent="0">
              <a:spcBef>
                <a:spcPts val="0"/>
              </a:spcBef>
              <a:spcAft>
                <a:spcPts val="2400"/>
              </a:spcAft>
              <a:buFont typeface="Arial"/>
              <a:buNone/>
            </a:pPr>
            <a:r>
              <a:rPr lang="en-US" sz="2800" dirty="0" smtClean="0">
                <a:solidFill>
                  <a:schemeClr val="bg1"/>
                </a:solidFill>
                <a:latin typeface="Arial"/>
                <a:cs typeface="Arial"/>
              </a:rPr>
              <a:t>Beyond personalities</a:t>
            </a:r>
            <a:endParaRPr lang="en-US" sz="2800" dirty="0">
              <a:solidFill>
                <a:schemeClr val="bg1"/>
              </a:solidFill>
              <a:latin typeface="Arial"/>
              <a:cs typeface="Arial"/>
            </a:endParaRPr>
          </a:p>
        </p:txBody>
      </p:sp>
      <p:cxnSp>
        <p:nvCxnSpPr>
          <p:cNvPr id="19" name="Straight Connector 18"/>
          <p:cNvCxnSpPr/>
          <p:nvPr/>
        </p:nvCxnSpPr>
        <p:spPr>
          <a:xfrm>
            <a:off x="3818783" y="741767"/>
            <a:ext cx="0" cy="3688477"/>
          </a:xfrm>
          <a:prstGeom prst="line">
            <a:avLst/>
          </a:prstGeom>
          <a:ln w="31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0" name="Content Placeholder 3"/>
          <p:cNvSpPr txBox="1">
            <a:spLocks/>
          </p:cNvSpPr>
          <p:nvPr/>
        </p:nvSpPr>
        <p:spPr>
          <a:xfrm>
            <a:off x="665239" y="2023480"/>
            <a:ext cx="2461298" cy="11250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r" fontAlgn="t">
              <a:lnSpc>
                <a:spcPct val="80000"/>
              </a:lnSpc>
              <a:buNone/>
            </a:pPr>
            <a:r>
              <a:rPr lang="en-US" sz="5400" b="1" dirty="0" smtClean="0">
                <a:solidFill>
                  <a:schemeClr val="bg1"/>
                </a:solidFill>
                <a:latin typeface="Perpetua"/>
                <a:cs typeface="Perpetua"/>
              </a:rPr>
              <a:t>Beyond </a:t>
            </a:r>
          </a:p>
          <a:p>
            <a:pPr marL="0" indent="0" algn="r" fontAlgn="t">
              <a:lnSpc>
                <a:spcPct val="80000"/>
              </a:lnSpc>
              <a:buNone/>
            </a:pPr>
            <a:r>
              <a:rPr lang="en-US" sz="5400" b="1" dirty="0" smtClean="0">
                <a:solidFill>
                  <a:schemeClr val="bg1"/>
                </a:solidFill>
                <a:latin typeface="Perpetua"/>
                <a:cs typeface="Perpetua"/>
              </a:rPr>
              <a:t>today</a:t>
            </a:r>
            <a:endParaRPr lang="en-US" sz="5400" b="1" dirty="0">
              <a:solidFill>
                <a:schemeClr val="bg1"/>
              </a:solidFill>
              <a:latin typeface="Perpetua"/>
              <a:cs typeface="Perpetua"/>
            </a:endParaRPr>
          </a:p>
        </p:txBody>
      </p:sp>
    </p:spTree>
    <p:extLst>
      <p:ext uri="{BB962C8B-B14F-4D97-AF65-F5344CB8AC3E}">
        <p14:creationId xmlns:p14="http://schemas.microsoft.com/office/powerpoint/2010/main" val="217577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76632" y="3422316"/>
            <a:ext cx="184666" cy="369332"/>
          </a:xfrm>
          <a:prstGeom prst="rect">
            <a:avLst/>
          </a:prstGeom>
          <a:noFill/>
        </p:spPr>
        <p:txBody>
          <a:bodyPr wrap="none" rtlCol="0">
            <a:spAutoFit/>
          </a:bodyPr>
          <a:lstStyle/>
          <a:p>
            <a:endParaRPr lang="en-US" dirty="0"/>
          </a:p>
        </p:txBody>
      </p:sp>
      <p:sp>
        <p:nvSpPr>
          <p:cNvPr id="17" name="Rectangle 16"/>
          <p:cNvSpPr/>
          <p:nvPr/>
        </p:nvSpPr>
        <p:spPr>
          <a:xfrm>
            <a:off x="-191678" y="-153879"/>
            <a:ext cx="9565427" cy="5391671"/>
          </a:xfrm>
          <a:prstGeom prst="rect">
            <a:avLst/>
          </a:prstGeom>
          <a:solidFill>
            <a:srgbClr val="48B9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3"/>
          <p:cNvSpPr txBox="1">
            <a:spLocks/>
          </p:cNvSpPr>
          <p:nvPr/>
        </p:nvSpPr>
        <p:spPr>
          <a:xfrm>
            <a:off x="4511029" y="2023480"/>
            <a:ext cx="4038600" cy="86199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2400"/>
              </a:spcAft>
              <a:buNone/>
            </a:pPr>
            <a:r>
              <a:rPr lang="en-US" sz="2800" dirty="0" smtClean="0">
                <a:solidFill>
                  <a:schemeClr val="bg1"/>
                </a:solidFill>
                <a:latin typeface="Arial"/>
                <a:cs typeface="Arial"/>
              </a:rPr>
              <a:t>Performance review process for library staff</a:t>
            </a:r>
          </a:p>
          <a:p>
            <a:pPr marL="0" indent="0">
              <a:spcBef>
                <a:spcPts val="0"/>
              </a:spcBef>
              <a:spcAft>
                <a:spcPts val="2400"/>
              </a:spcAft>
              <a:buNone/>
            </a:pPr>
            <a:r>
              <a:rPr lang="en-US" sz="2800" dirty="0" smtClean="0">
                <a:solidFill>
                  <a:schemeClr val="bg1"/>
                </a:solidFill>
                <a:latin typeface="Arial"/>
                <a:cs typeface="Arial"/>
              </a:rPr>
              <a:t>Compensation practices for library staff</a:t>
            </a:r>
            <a:endParaRPr lang="en-US" sz="2800" dirty="0">
              <a:solidFill>
                <a:schemeClr val="bg1"/>
              </a:solidFill>
              <a:latin typeface="Arial"/>
              <a:cs typeface="Arial"/>
            </a:endParaRPr>
          </a:p>
        </p:txBody>
      </p:sp>
      <p:cxnSp>
        <p:nvCxnSpPr>
          <p:cNvPr id="8" name="Straight Connector 7"/>
          <p:cNvCxnSpPr/>
          <p:nvPr/>
        </p:nvCxnSpPr>
        <p:spPr>
          <a:xfrm>
            <a:off x="3818783" y="741767"/>
            <a:ext cx="0" cy="3688477"/>
          </a:xfrm>
          <a:prstGeom prst="line">
            <a:avLst/>
          </a:prstGeom>
          <a:ln w="31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9" name="Content Placeholder 3"/>
          <p:cNvSpPr txBox="1">
            <a:spLocks/>
          </p:cNvSpPr>
          <p:nvPr/>
        </p:nvSpPr>
        <p:spPr>
          <a:xfrm>
            <a:off x="665238" y="2023480"/>
            <a:ext cx="2756971" cy="11250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r" fontAlgn="t">
              <a:lnSpc>
                <a:spcPct val="80000"/>
              </a:lnSpc>
              <a:buNone/>
            </a:pPr>
            <a:r>
              <a:rPr lang="en-US" sz="5400" b="1" dirty="0" smtClean="0">
                <a:solidFill>
                  <a:schemeClr val="bg1"/>
                </a:solidFill>
                <a:latin typeface="Perpetua"/>
                <a:cs typeface="Perpetua"/>
              </a:rPr>
              <a:t>Beyond </a:t>
            </a:r>
          </a:p>
          <a:p>
            <a:pPr marL="0" indent="0" algn="r" fontAlgn="t">
              <a:lnSpc>
                <a:spcPct val="80000"/>
              </a:lnSpc>
              <a:buNone/>
            </a:pPr>
            <a:r>
              <a:rPr lang="en-US" sz="5400" b="1" dirty="0">
                <a:solidFill>
                  <a:schemeClr val="bg1"/>
                </a:solidFill>
                <a:latin typeface="Perpetua"/>
                <a:cs typeface="Perpetua"/>
              </a:rPr>
              <a:t>t</a:t>
            </a:r>
            <a:r>
              <a:rPr lang="en-US" sz="5400" b="1" dirty="0" smtClean="0">
                <a:solidFill>
                  <a:schemeClr val="bg1"/>
                </a:solidFill>
                <a:latin typeface="Perpetua"/>
                <a:cs typeface="Perpetua"/>
              </a:rPr>
              <a:t>he CEO</a:t>
            </a:r>
            <a:endParaRPr lang="en-US" sz="5400" b="1" dirty="0">
              <a:solidFill>
                <a:schemeClr val="bg1"/>
              </a:solidFill>
              <a:latin typeface="Perpetua"/>
              <a:cs typeface="Perpetua"/>
            </a:endParaRPr>
          </a:p>
        </p:txBody>
      </p:sp>
    </p:spTree>
    <p:extLst>
      <p:ext uri="{BB962C8B-B14F-4D97-AF65-F5344CB8AC3E}">
        <p14:creationId xmlns:p14="http://schemas.microsoft.com/office/powerpoint/2010/main" val="1734302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76632" y="3422316"/>
            <a:ext cx="184666" cy="369332"/>
          </a:xfrm>
          <a:prstGeom prst="rect">
            <a:avLst/>
          </a:prstGeom>
          <a:noFill/>
        </p:spPr>
        <p:txBody>
          <a:bodyPr wrap="none" rtlCol="0">
            <a:spAutoFit/>
          </a:bodyPr>
          <a:lstStyle/>
          <a:p>
            <a:endParaRPr lang="en-US" dirty="0"/>
          </a:p>
        </p:txBody>
      </p:sp>
      <p:sp>
        <p:nvSpPr>
          <p:cNvPr id="17" name="Rectangle 16"/>
          <p:cNvSpPr/>
          <p:nvPr/>
        </p:nvSpPr>
        <p:spPr>
          <a:xfrm>
            <a:off x="-191678" y="-127000"/>
            <a:ext cx="9565427" cy="5391671"/>
          </a:xfrm>
          <a:prstGeom prst="rect">
            <a:avLst/>
          </a:prstGeom>
          <a:solidFill>
            <a:srgbClr val="48B9C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3"/>
          <p:cNvSpPr txBox="1">
            <a:spLocks/>
          </p:cNvSpPr>
          <p:nvPr/>
        </p:nvSpPr>
        <p:spPr>
          <a:xfrm>
            <a:off x="4001633" y="1706836"/>
            <a:ext cx="5142367" cy="86199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2400"/>
              </a:spcAft>
              <a:buNone/>
            </a:pPr>
            <a:r>
              <a:rPr lang="en-US" sz="2800" dirty="0" smtClean="0">
                <a:solidFill>
                  <a:srgbClr val="FFFFFF"/>
                </a:solidFill>
                <a:latin typeface="Arial"/>
                <a:cs typeface="Arial"/>
              </a:rPr>
              <a:t>For copies of documents, email:</a:t>
            </a:r>
          </a:p>
          <a:p>
            <a:pPr marL="0" indent="0">
              <a:spcBef>
                <a:spcPts val="0"/>
              </a:spcBef>
              <a:spcAft>
                <a:spcPts val="2400"/>
              </a:spcAft>
              <a:buNone/>
            </a:pPr>
            <a:r>
              <a:rPr lang="en-US" sz="2400" dirty="0" smtClean="0">
                <a:solidFill>
                  <a:srgbClr val="FFFFFF"/>
                </a:solidFill>
                <a:latin typeface="Arial"/>
                <a:cs typeface="Arial"/>
              </a:rPr>
              <a:t>Barb.Roberts@calgarylibrary.ca</a:t>
            </a:r>
            <a:endParaRPr lang="en-US" sz="2400" dirty="0">
              <a:solidFill>
                <a:srgbClr val="FFFFFF"/>
              </a:solidFill>
              <a:latin typeface="Arial"/>
              <a:cs typeface="Arial"/>
            </a:endParaRPr>
          </a:p>
        </p:txBody>
      </p:sp>
      <p:cxnSp>
        <p:nvCxnSpPr>
          <p:cNvPr id="8" name="Straight Connector 7"/>
          <p:cNvCxnSpPr/>
          <p:nvPr/>
        </p:nvCxnSpPr>
        <p:spPr>
          <a:xfrm>
            <a:off x="3818783" y="741767"/>
            <a:ext cx="0" cy="3688477"/>
          </a:xfrm>
          <a:prstGeom prst="line">
            <a:avLst/>
          </a:prstGeom>
          <a:ln w="31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9" name="Content Placeholder 3"/>
          <p:cNvSpPr txBox="1">
            <a:spLocks/>
          </p:cNvSpPr>
          <p:nvPr/>
        </p:nvSpPr>
        <p:spPr>
          <a:xfrm>
            <a:off x="479833" y="1803390"/>
            <a:ext cx="3159659" cy="78261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r" fontAlgn="t">
              <a:lnSpc>
                <a:spcPct val="80000"/>
              </a:lnSpc>
              <a:buNone/>
            </a:pPr>
            <a:r>
              <a:rPr lang="en-US" sz="5400" b="1" dirty="0" smtClean="0">
                <a:solidFill>
                  <a:schemeClr val="bg1"/>
                </a:solidFill>
                <a:latin typeface="Perpetua"/>
                <a:cs typeface="Perpetua"/>
              </a:rPr>
              <a:t>Questions &amp; Answers</a:t>
            </a:r>
            <a:endParaRPr lang="en-US" sz="5400" b="1" dirty="0">
              <a:solidFill>
                <a:schemeClr val="bg1"/>
              </a:solidFill>
              <a:latin typeface="Perpetua"/>
              <a:cs typeface="Perpetua"/>
            </a:endParaRPr>
          </a:p>
        </p:txBody>
      </p:sp>
    </p:spTree>
    <p:extLst>
      <p:ext uri="{BB962C8B-B14F-4D97-AF65-F5344CB8AC3E}">
        <p14:creationId xmlns:p14="http://schemas.microsoft.com/office/powerpoint/2010/main" val="2616525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76632" y="3422316"/>
            <a:ext cx="184666" cy="369332"/>
          </a:xfrm>
          <a:prstGeom prst="rect">
            <a:avLst/>
          </a:prstGeom>
          <a:noFill/>
        </p:spPr>
        <p:txBody>
          <a:bodyPr wrap="none" rtlCol="0">
            <a:spAutoFit/>
          </a:bodyPr>
          <a:lstStyle/>
          <a:p>
            <a:endParaRPr lang="en-US" dirty="0"/>
          </a:p>
        </p:txBody>
      </p:sp>
      <p:sp>
        <p:nvSpPr>
          <p:cNvPr id="6" name="Content Placeholder 2"/>
          <p:cNvSpPr txBox="1">
            <a:spLocks/>
          </p:cNvSpPr>
          <p:nvPr/>
        </p:nvSpPr>
        <p:spPr>
          <a:xfrm>
            <a:off x="306701" y="1670397"/>
            <a:ext cx="3221894" cy="144955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50000"/>
              </a:lnSpc>
              <a:buFont typeface="Arial"/>
              <a:buNone/>
            </a:pPr>
            <a:r>
              <a:rPr lang="en-US" sz="5400" b="1" dirty="0" smtClean="0">
                <a:latin typeface="Garamond"/>
                <a:cs typeface="Garamond"/>
              </a:rPr>
              <a:t>Today’s </a:t>
            </a:r>
          </a:p>
          <a:p>
            <a:pPr marL="0" indent="0">
              <a:lnSpc>
                <a:spcPct val="50000"/>
              </a:lnSpc>
              <a:buFont typeface="Arial"/>
              <a:buNone/>
            </a:pPr>
            <a:r>
              <a:rPr lang="en-US" sz="5400" b="1" dirty="0" smtClean="0">
                <a:latin typeface="Garamond"/>
                <a:cs typeface="Garamond"/>
              </a:rPr>
              <a:t>Agenda</a:t>
            </a:r>
            <a:endParaRPr lang="en-US" sz="5400" b="1" dirty="0">
              <a:latin typeface="Garamond"/>
              <a:cs typeface="Garamond"/>
            </a:endParaRPr>
          </a:p>
        </p:txBody>
      </p:sp>
      <p:sp>
        <p:nvSpPr>
          <p:cNvPr id="7" name="Content Placeholder 3"/>
          <p:cNvSpPr txBox="1">
            <a:spLocks/>
          </p:cNvSpPr>
          <p:nvPr/>
        </p:nvSpPr>
        <p:spPr>
          <a:xfrm>
            <a:off x="3268301" y="258675"/>
            <a:ext cx="5875699" cy="470634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900"/>
              </a:spcAft>
              <a:buNone/>
            </a:pPr>
            <a:r>
              <a:rPr lang="en-US" sz="1600" dirty="0" smtClean="0">
                <a:latin typeface="Arial"/>
                <a:cs typeface="Arial"/>
              </a:rPr>
              <a:t>The importance of a conversation</a:t>
            </a:r>
          </a:p>
          <a:p>
            <a:pPr marL="0" indent="0">
              <a:spcBef>
                <a:spcPts val="0"/>
              </a:spcBef>
              <a:spcAft>
                <a:spcPts val="900"/>
              </a:spcAft>
              <a:buNone/>
            </a:pPr>
            <a:r>
              <a:rPr lang="en-US" sz="1600" dirty="0" smtClean="0">
                <a:latin typeface="Arial"/>
                <a:cs typeface="Arial"/>
              </a:rPr>
              <a:t>The need for a new process</a:t>
            </a:r>
          </a:p>
          <a:p>
            <a:pPr marL="0" indent="0">
              <a:spcBef>
                <a:spcPts val="0"/>
              </a:spcBef>
              <a:spcAft>
                <a:spcPts val="900"/>
              </a:spcAft>
              <a:buNone/>
            </a:pPr>
            <a:r>
              <a:rPr lang="en-US" sz="1600" dirty="0" smtClean="0">
                <a:latin typeface="Arial"/>
                <a:cs typeface="Arial"/>
              </a:rPr>
              <a:t>Competency review: </a:t>
            </a:r>
            <a:br>
              <a:rPr lang="en-US" sz="1600" dirty="0" smtClean="0">
                <a:latin typeface="Arial"/>
                <a:cs typeface="Arial"/>
              </a:rPr>
            </a:br>
            <a:r>
              <a:rPr lang="en-US" sz="1600" dirty="0" smtClean="0">
                <a:latin typeface="Arial"/>
                <a:cs typeface="Arial"/>
              </a:rPr>
              <a:t>    Components, metrics, performance factors, measuring tools</a:t>
            </a:r>
          </a:p>
          <a:p>
            <a:pPr marL="0" indent="0">
              <a:spcBef>
                <a:spcPts val="0"/>
              </a:spcBef>
              <a:spcAft>
                <a:spcPts val="900"/>
              </a:spcAft>
              <a:buNone/>
            </a:pPr>
            <a:r>
              <a:rPr lang="en-US" sz="1600" dirty="0">
                <a:latin typeface="Arial"/>
                <a:cs typeface="Arial"/>
              </a:rPr>
              <a:t>A tool that needs work: </a:t>
            </a:r>
            <a:br>
              <a:rPr lang="en-US" sz="1600" dirty="0">
                <a:latin typeface="Arial"/>
                <a:cs typeface="Arial"/>
              </a:rPr>
            </a:br>
            <a:r>
              <a:rPr lang="en-US" sz="1600" dirty="0">
                <a:latin typeface="Arial"/>
                <a:cs typeface="Arial"/>
              </a:rPr>
              <a:t>     Survey of partner organizations</a:t>
            </a:r>
          </a:p>
          <a:p>
            <a:pPr marL="0" indent="0">
              <a:spcBef>
                <a:spcPts val="0"/>
              </a:spcBef>
              <a:spcAft>
                <a:spcPts val="900"/>
              </a:spcAft>
              <a:buNone/>
            </a:pPr>
            <a:r>
              <a:rPr lang="en-US" sz="1600" dirty="0">
                <a:latin typeface="Arial"/>
                <a:cs typeface="Arial"/>
              </a:rPr>
              <a:t>Compensation principles and policy</a:t>
            </a:r>
          </a:p>
          <a:p>
            <a:pPr marL="0" indent="0">
              <a:spcBef>
                <a:spcPts val="0"/>
              </a:spcBef>
              <a:spcAft>
                <a:spcPts val="900"/>
              </a:spcAft>
              <a:buNone/>
            </a:pPr>
            <a:r>
              <a:rPr lang="en-US" sz="1600" dirty="0" smtClean="0">
                <a:latin typeface="Arial"/>
                <a:cs typeface="Arial"/>
              </a:rPr>
              <a:t>A tool to be used as required: </a:t>
            </a:r>
            <a:br>
              <a:rPr lang="en-US" sz="1600" dirty="0" smtClean="0">
                <a:latin typeface="Arial"/>
                <a:cs typeface="Arial"/>
              </a:rPr>
            </a:br>
            <a:r>
              <a:rPr lang="en-US" sz="1600" dirty="0" smtClean="0">
                <a:latin typeface="Arial"/>
                <a:cs typeface="Arial"/>
              </a:rPr>
              <a:t>    Compensation review of current market</a:t>
            </a:r>
          </a:p>
          <a:p>
            <a:pPr marL="0" indent="0">
              <a:spcBef>
                <a:spcPts val="0"/>
              </a:spcBef>
              <a:spcAft>
                <a:spcPts val="900"/>
              </a:spcAft>
              <a:buNone/>
            </a:pPr>
            <a:r>
              <a:rPr lang="en-US" sz="1600" dirty="0" smtClean="0">
                <a:latin typeface="Arial"/>
                <a:cs typeface="Arial"/>
              </a:rPr>
              <a:t>The timing</a:t>
            </a:r>
          </a:p>
          <a:p>
            <a:pPr marL="0" indent="0">
              <a:spcBef>
                <a:spcPts val="0"/>
              </a:spcBef>
              <a:spcAft>
                <a:spcPts val="900"/>
              </a:spcAft>
              <a:buNone/>
            </a:pPr>
            <a:r>
              <a:rPr lang="en-US" sz="1600" dirty="0" smtClean="0">
                <a:latin typeface="Arial"/>
                <a:cs typeface="Arial"/>
              </a:rPr>
              <a:t>Beyond today</a:t>
            </a:r>
          </a:p>
          <a:p>
            <a:pPr marL="0" indent="0">
              <a:spcBef>
                <a:spcPts val="0"/>
              </a:spcBef>
              <a:spcAft>
                <a:spcPts val="900"/>
              </a:spcAft>
              <a:buNone/>
            </a:pPr>
            <a:r>
              <a:rPr lang="en-US" sz="1600" dirty="0" smtClean="0">
                <a:latin typeface="Arial"/>
                <a:cs typeface="Arial"/>
              </a:rPr>
              <a:t>Beyond the CEO</a:t>
            </a:r>
          </a:p>
          <a:p>
            <a:pPr marL="0" indent="0">
              <a:spcBef>
                <a:spcPts val="0"/>
              </a:spcBef>
              <a:spcAft>
                <a:spcPts val="900"/>
              </a:spcAft>
              <a:buNone/>
            </a:pPr>
            <a:r>
              <a:rPr lang="en-US" sz="1600" dirty="0" smtClean="0">
                <a:latin typeface="Arial"/>
                <a:cs typeface="Arial"/>
              </a:rPr>
              <a:t>Q&amp;A</a:t>
            </a:r>
          </a:p>
        </p:txBody>
      </p:sp>
      <p:cxnSp>
        <p:nvCxnSpPr>
          <p:cNvPr id="8" name="Straight Connector 7"/>
          <p:cNvCxnSpPr/>
          <p:nvPr/>
        </p:nvCxnSpPr>
        <p:spPr>
          <a:xfrm>
            <a:off x="2949172" y="258675"/>
            <a:ext cx="0" cy="4240897"/>
          </a:xfrm>
          <a:prstGeom prst="line">
            <a:avLst/>
          </a:prstGeom>
          <a:ln w="3175" cmpd="sng">
            <a:solidFill>
              <a:srgbClr val="40474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8121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76632" y="3422316"/>
            <a:ext cx="184666" cy="369332"/>
          </a:xfrm>
          <a:prstGeom prst="rect">
            <a:avLst/>
          </a:prstGeom>
          <a:noFill/>
        </p:spPr>
        <p:txBody>
          <a:bodyPr wrap="none" rtlCol="0">
            <a:spAutoFit/>
          </a:bodyPr>
          <a:lstStyle/>
          <a:p>
            <a:endParaRPr lang="en-US" dirty="0"/>
          </a:p>
        </p:txBody>
      </p:sp>
      <p:sp>
        <p:nvSpPr>
          <p:cNvPr id="9" name="Content Placeholder 2"/>
          <p:cNvSpPr txBox="1">
            <a:spLocks/>
          </p:cNvSpPr>
          <p:nvPr/>
        </p:nvSpPr>
        <p:spPr>
          <a:xfrm>
            <a:off x="-194267" y="1689945"/>
            <a:ext cx="4038601" cy="116096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3300" b="1" dirty="0" smtClean="0">
                <a:latin typeface="Garamond"/>
                <a:cs typeface="Garamond"/>
              </a:rPr>
              <a:t>The importance </a:t>
            </a:r>
            <a:br>
              <a:rPr lang="en-US" sz="3300" b="1" dirty="0" smtClean="0">
                <a:latin typeface="Garamond"/>
                <a:cs typeface="Garamond"/>
              </a:rPr>
            </a:br>
            <a:r>
              <a:rPr lang="en-US" sz="3300" b="1" dirty="0" smtClean="0">
                <a:latin typeface="Garamond"/>
                <a:cs typeface="Garamond"/>
              </a:rPr>
              <a:t>of a conversation</a:t>
            </a:r>
            <a:endParaRPr lang="en-US" sz="3300" b="1" dirty="0">
              <a:latin typeface="Garamond"/>
              <a:cs typeface="Garamond"/>
            </a:endParaRPr>
          </a:p>
        </p:txBody>
      </p:sp>
      <p:sp>
        <p:nvSpPr>
          <p:cNvPr id="10" name="Content Placeholder 3"/>
          <p:cNvSpPr txBox="1">
            <a:spLocks/>
          </p:cNvSpPr>
          <p:nvPr/>
        </p:nvSpPr>
        <p:spPr>
          <a:xfrm>
            <a:off x="4648200" y="704459"/>
            <a:ext cx="4038600" cy="304506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buNone/>
            </a:pPr>
            <a:r>
              <a:rPr lang="en-US" sz="1500" dirty="0" smtClean="0">
                <a:latin typeface="Arial"/>
                <a:cs typeface="Arial"/>
              </a:rPr>
              <a:t>Avoidance can lead to serious misunderstandings around expectations, uncertainty, and weakening of relationships</a:t>
            </a:r>
          </a:p>
          <a:p>
            <a:pPr marL="457200" indent="-457200">
              <a:lnSpc>
                <a:spcPct val="110000"/>
              </a:lnSpc>
              <a:buFont typeface="Arial" pitchFamily="34" charset="0"/>
              <a:buChar char="•"/>
            </a:pPr>
            <a:endParaRPr lang="en-US" sz="1500" dirty="0" smtClean="0">
              <a:latin typeface="Arial"/>
              <a:cs typeface="Arial"/>
            </a:endParaRPr>
          </a:p>
          <a:p>
            <a:pPr marL="0" indent="0">
              <a:lnSpc>
                <a:spcPct val="110000"/>
              </a:lnSpc>
              <a:buNone/>
            </a:pPr>
            <a:r>
              <a:rPr lang="en-US" sz="1500" dirty="0" smtClean="0">
                <a:latin typeface="Arial"/>
                <a:cs typeface="Arial"/>
              </a:rPr>
              <a:t>Once such conversations are routine, anxiety decreases for all parties</a:t>
            </a:r>
          </a:p>
          <a:p>
            <a:pPr marL="457200" indent="-457200">
              <a:lnSpc>
                <a:spcPct val="110000"/>
              </a:lnSpc>
              <a:buFont typeface="Arial" pitchFamily="34" charset="0"/>
              <a:buChar char="•"/>
            </a:pPr>
            <a:endParaRPr lang="en-US" sz="1500" dirty="0" smtClean="0">
              <a:latin typeface="Arial"/>
              <a:cs typeface="Arial"/>
            </a:endParaRPr>
          </a:p>
          <a:p>
            <a:pPr marL="0" indent="0">
              <a:lnSpc>
                <a:spcPct val="110000"/>
              </a:lnSpc>
              <a:buNone/>
            </a:pPr>
            <a:r>
              <a:rPr lang="en-US" sz="1500" dirty="0" smtClean="0">
                <a:latin typeface="Arial"/>
                <a:cs typeface="Arial"/>
              </a:rPr>
              <a:t>A well-crafted framework, which reflects the library’s values, can serve many generations of Boards and CEOs</a:t>
            </a:r>
            <a:endParaRPr lang="en-US" sz="1500" dirty="0">
              <a:latin typeface="Arial"/>
              <a:cs typeface="Arial"/>
            </a:endParaRPr>
          </a:p>
        </p:txBody>
      </p:sp>
      <p:cxnSp>
        <p:nvCxnSpPr>
          <p:cNvPr id="11" name="Straight Connector 10"/>
          <p:cNvCxnSpPr/>
          <p:nvPr/>
        </p:nvCxnSpPr>
        <p:spPr>
          <a:xfrm>
            <a:off x="4246267" y="426191"/>
            <a:ext cx="0" cy="3688477"/>
          </a:xfrm>
          <a:prstGeom prst="line">
            <a:avLst/>
          </a:prstGeom>
          <a:ln w="3175" cmpd="sng">
            <a:solidFill>
              <a:srgbClr val="40474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30414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76632" y="3422316"/>
            <a:ext cx="184666" cy="369332"/>
          </a:xfrm>
          <a:prstGeom prst="rect">
            <a:avLst/>
          </a:prstGeom>
          <a:noFill/>
        </p:spPr>
        <p:txBody>
          <a:bodyPr wrap="none" rtlCol="0">
            <a:spAutoFit/>
          </a:bodyPr>
          <a:lstStyle/>
          <a:p>
            <a:endParaRPr lang="en-US" dirty="0"/>
          </a:p>
        </p:txBody>
      </p:sp>
      <p:sp>
        <p:nvSpPr>
          <p:cNvPr id="6" name="Content Placeholder 2"/>
          <p:cNvSpPr txBox="1">
            <a:spLocks/>
          </p:cNvSpPr>
          <p:nvPr/>
        </p:nvSpPr>
        <p:spPr>
          <a:xfrm>
            <a:off x="441158" y="1599512"/>
            <a:ext cx="3403178" cy="136656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3300" b="1" dirty="0" smtClean="0">
                <a:latin typeface="Garamond"/>
                <a:cs typeface="Garamond"/>
              </a:rPr>
              <a:t>The need for </a:t>
            </a:r>
            <a:br>
              <a:rPr lang="en-US" sz="3300" b="1" dirty="0" smtClean="0">
                <a:latin typeface="Garamond"/>
                <a:cs typeface="Garamond"/>
              </a:rPr>
            </a:br>
            <a:r>
              <a:rPr lang="en-US" sz="3300" b="1" dirty="0" smtClean="0">
                <a:latin typeface="Garamond"/>
                <a:cs typeface="Garamond"/>
              </a:rPr>
              <a:t>a new process</a:t>
            </a:r>
            <a:endParaRPr lang="en-US" sz="3300" b="1" dirty="0">
              <a:latin typeface="Garamond"/>
              <a:cs typeface="Garamond"/>
            </a:endParaRPr>
          </a:p>
        </p:txBody>
      </p:sp>
      <p:sp>
        <p:nvSpPr>
          <p:cNvPr id="7" name="Content Placeholder 3"/>
          <p:cNvSpPr txBox="1">
            <a:spLocks/>
          </p:cNvSpPr>
          <p:nvPr/>
        </p:nvSpPr>
        <p:spPr>
          <a:xfrm>
            <a:off x="4648200" y="987053"/>
            <a:ext cx="4038600" cy="259148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500" dirty="0" smtClean="0">
                <a:latin typeface="Arial"/>
                <a:cs typeface="Arial"/>
              </a:rPr>
              <a:t>The appointment of a new CEO led the Library Board to review its practices and implement a new system</a:t>
            </a:r>
          </a:p>
          <a:p>
            <a:pPr marL="457200" indent="-457200">
              <a:buFont typeface="Arial" pitchFamily="34" charset="0"/>
              <a:buChar char="•"/>
            </a:pPr>
            <a:endParaRPr lang="en-US" sz="1500" dirty="0" smtClean="0">
              <a:latin typeface="Arial"/>
              <a:cs typeface="Arial"/>
            </a:endParaRPr>
          </a:p>
          <a:p>
            <a:pPr marL="0" indent="0">
              <a:buNone/>
            </a:pPr>
            <a:r>
              <a:rPr lang="en-US" sz="1500" dirty="0" smtClean="0">
                <a:latin typeface="Arial"/>
                <a:cs typeface="Arial"/>
              </a:rPr>
              <a:t>The new process provides an opportunity for in-depth and honest conversation</a:t>
            </a:r>
          </a:p>
          <a:p>
            <a:pPr marL="457200" indent="-457200">
              <a:buFont typeface="Arial" pitchFamily="34" charset="0"/>
              <a:buChar char="•"/>
            </a:pPr>
            <a:endParaRPr lang="en-US" sz="1500" dirty="0" smtClean="0">
              <a:latin typeface="Arial"/>
              <a:cs typeface="Arial"/>
            </a:endParaRPr>
          </a:p>
          <a:p>
            <a:pPr marL="0" indent="0">
              <a:buNone/>
            </a:pPr>
            <a:r>
              <a:rPr lang="en-US" sz="1500" dirty="0" smtClean="0">
                <a:latin typeface="Arial"/>
                <a:cs typeface="Arial"/>
              </a:rPr>
              <a:t>It strengthens a very important workplace relationship</a:t>
            </a:r>
            <a:endParaRPr lang="en-US" sz="1500" dirty="0">
              <a:latin typeface="Arial"/>
              <a:cs typeface="Arial"/>
            </a:endParaRPr>
          </a:p>
        </p:txBody>
      </p:sp>
      <p:cxnSp>
        <p:nvCxnSpPr>
          <p:cNvPr id="8" name="Straight Connector 7"/>
          <p:cNvCxnSpPr/>
          <p:nvPr/>
        </p:nvCxnSpPr>
        <p:spPr>
          <a:xfrm>
            <a:off x="4246268" y="438558"/>
            <a:ext cx="0" cy="3688477"/>
          </a:xfrm>
          <a:prstGeom prst="line">
            <a:avLst/>
          </a:prstGeom>
          <a:ln w="3175" cmpd="sng">
            <a:solidFill>
              <a:srgbClr val="40474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77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4367027" y="447508"/>
            <a:ext cx="4776973" cy="376235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300" b="1" dirty="0" smtClean="0">
                <a:latin typeface="Arial"/>
                <a:cs typeface="Arial"/>
              </a:rPr>
              <a:t>The annual CEO evaluation process has several parts:</a:t>
            </a:r>
          </a:p>
          <a:p>
            <a:pPr marL="0" indent="0">
              <a:buFont typeface="Arial"/>
              <a:buNone/>
            </a:pPr>
            <a:endParaRPr lang="en-US" sz="1500" b="1" dirty="0" smtClean="0">
              <a:latin typeface="Arial"/>
              <a:cs typeface="Arial"/>
            </a:endParaRPr>
          </a:p>
          <a:p>
            <a:pPr marL="0" indent="0">
              <a:buFont typeface="Arial"/>
              <a:buNone/>
            </a:pPr>
            <a:r>
              <a:rPr lang="en-US" sz="1300" dirty="0" smtClean="0">
                <a:latin typeface="Arial"/>
                <a:cs typeface="Arial"/>
              </a:rPr>
              <a:t>Metrics evaluating progress on major initiatives, to which </a:t>
            </a:r>
            <a:br>
              <a:rPr lang="en-US" sz="1300" dirty="0" smtClean="0">
                <a:latin typeface="Arial"/>
                <a:cs typeface="Arial"/>
              </a:rPr>
            </a:br>
            <a:r>
              <a:rPr lang="en-US" sz="1300" dirty="0" smtClean="0">
                <a:latin typeface="Arial"/>
                <a:cs typeface="Arial"/>
              </a:rPr>
              <a:t>the CEO has contributed</a:t>
            </a:r>
          </a:p>
          <a:p>
            <a:pPr marL="0" indent="0">
              <a:buFont typeface="Arial"/>
              <a:buNone/>
            </a:pPr>
            <a:endParaRPr lang="en-US" sz="1300" dirty="0" smtClean="0">
              <a:latin typeface="Arial"/>
              <a:cs typeface="Arial"/>
            </a:endParaRPr>
          </a:p>
          <a:p>
            <a:pPr marL="0" indent="0">
              <a:buFont typeface="Arial"/>
              <a:buNone/>
            </a:pPr>
            <a:r>
              <a:rPr lang="en-US" sz="1300" dirty="0" smtClean="0">
                <a:latin typeface="Arial"/>
                <a:cs typeface="Arial"/>
              </a:rPr>
              <a:t>Completion of a CEO Competency Review Survey by </a:t>
            </a:r>
            <a:br>
              <a:rPr lang="en-US" sz="1300" dirty="0" smtClean="0">
                <a:latin typeface="Arial"/>
                <a:cs typeface="Arial"/>
              </a:rPr>
            </a:br>
            <a:r>
              <a:rPr lang="en-US" sz="1300" dirty="0" smtClean="0">
                <a:latin typeface="Arial"/>
                <a:cs typeface="Arial"/>
              </a:rPr>
              <a:t>Board Members and the Executive Leadership Team</a:t>
            </a:r>
          </a:p>
          <a:p>
            <a:pPr marL="0" indent="0">
              <a:buFont typeface="Arial"/>
              <a:buNone/>
            </a:pPr>
            <a:endParaRPr lang="en-US" sz="1300" dirty="0" smtClean="0">
              <a:latin typeface="Arial"/>
              <a:cs typeface="Arial"/>
            </a:endParaRPr>
          </a:p>
          <a:p>
            <a:pPr marL="0" indent="0">
              <a:buFont typeface="Arial"/>
              <a:buNone/>
            </a:pPr>
            <a:r>
              <a:rPr lang="en-US" sz="1300" b="1" dirty="0" smtClean="0">
                <a:latin typeface="Arial"/>
                <a:cs typeface="Arial"/>
              </a:rPr>
              <a:t>As required, 2 more parts are completed:</a:t>
            </a:r>
          </a:p>
          <a:p>
            <a:pPr marL="0" indent="0">
              <a:buFont typeface="Arial"/>
              <a:buNone/>
            </a:pPr>
            <a:endParaRPr lang="en-US" sz="1500" b="1" dirty="0" smtClean="0">
              <a:latin typeface="Arial"/>
              <a:cs typeface="Arial"/>
            </a:endParaRPr>
          </a:p>
          <a:p>
            <a:pPr marL="0" indent="0">
              <a:buFont typeface="Arial"/>
              <a:buNone/>
            </a:pPr>
            <a:r>
              <a:rPr lang="en-US" sz="1300" dirty="0" smtClean="0">
                <a:latin typeface="Arial"/>
                <a:cs typeface="Arial"/>
              </a:rPr>
              <a:t>A 360 Review Survey completed by the Library’s top 10 external partners</a:t>
            </a:r>
          </a:p>
          <a:p>
            <a:pPr marL="0" indent="0">
              <a:buFont typeface="Arial"/>
              <a:buNone/>
            </a:pPr>
            <a:endParaRPr lang="en-US" sz="1300" dirty="0" smtClean="0">
              <a:latin typeface="Arial"/>
              <a:cs typeface="Arial"/>
            </a:endParaRPr>
          </a:p>
          <a:p>
            <a:pPr marL="0" indent="0">
              <a:buFont typeface="Arial"/>
              <a:buNone/>
            </a:pPr>
            <a:r>
              <a:rPr lang="en-US" sz="1300" dirty="0" smtClean="0">
                <a:latin typeface="Arial"/>
                <a:cs typeface="Arial"/>
              </a:rPr>
              <a:t>Compensation review of current market, with the help </a:t>
            </a:r>
            <a:br>
              <a:rPr lang="en-US" sz="1300" dirty="0" smtClean="0">
                <a:latin typeface="Arial"/>
                <a:cs typeface="Arial"/>
              </a:rPr>
            </a:br>
            <a:r>
              <a:rPr lang="en-US" sz="1300" dirty="0" smtClean="0">
                <a:latin typeface="Arial"/>
                <a:cs typeface="Arial"/>
              </a:rPr>
              <a:t>of a consultant</a:t>
            </a:r>
            <a:endParaRPr lang="en-US" sz="1300" dirty="0">
              <a:latin typeface="Arial"/>
              <a:cs typeface="Arial"/>
            </a:endParaRPr>
          </a:p>
        </p:txBody>
      </p:sp>
      <p:cxnSp>
        <p:nvCxnSpPr>
          <p:cNvPr id="7" name="Straight Connector 6"/>
          <p:cNvCxnSpPr/>
          <p:nvPr/>
        </p:nvCxnSpPr>
        <p:spPr>
          <a:xfrm>
            <a:off x="4101124" y="815406"/>
            <a:ext cx="0" cy="3079260"/>
          </a:xfrm>
          <a:prstGeom prst="line">
            <a:avLst/>
          </a:prstGeom>
          <a:ln w="3175" cmpd="sng">
            <a:solidFill>
              <a:srgbClr val="40474F"/>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4468879" y="2635740"/>
            <a:ext cx="4263885" cy="0"/>
          </a:xfrm>
          <a:prstGeom prst="line">
            <a:avLst/>
          </a:prstGeom>
          <a:ln w="3175" cmpd="sng">
            <a:solidFill>
              <a:srgbClr val="40474F"/>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4468877" y="791216"/>
            <a:ext cx="4263887" cy="0"/>
          </a:xfrm>
          <a:prstGeom prst="line">
            <a:avLst/>
          </a:prstGeom>
          <a:ln w="3175" cmpd="sng">
            <a:solidFill>
              <a:srgbClr val="40474F"/>
            </a:solidFill>
          </a:ln>
        </p:spPr>
        <p:style>
          <a:lnRef idx="2">
            <a:schemeClr val="accent1"/>
          </a:lnRef>
          <a:fillRef idx="0">
            <a:schemeClr val="accent1"/>
          </a:fillRef>
          <a:effectRef idx="1">
            <a:schemeClr val="accent1"/>
          </a:effectRef>
          <a:fontRef idx="minor">
            <a:schemeClr val="tx1"/>
          </a:fontRef>
        </p:style>
      </p:cxnSp>
      <p:sp>
        <p:nvSpPr>
          <p:cNvPr id="11" name="Content Placeholder 2"/>
          <p:cNvSpPr txBox="1">
            <a:spLocks/>
          </p:cNvSpPr>
          <p:nvPr/>
        </p:nvSpPr>
        <p:spPr>
          <a:xfrm>
            <a:off x="-112785" y="1654427"/>
            <a:ext cx="4038601" cy="11609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r">
              <a:buFont typeface="Arial"/>
              <a:buNone/>
            </a:pPr>
            <a:r>
              <a:rPr lang="en-US" sz="3300" b="1" dirty="0" smtClean="0">
                <a:latin typeface="Garamond"/>
                <a:cs typeface="Garamond"/>
              </a:rPr>
              <a:t>Competency </a:t>
            </a:r>
            <a:br>
              <a:rPr lang="en-US" sz="3300" b="1" dirty="0" smtClean="0">
                <a:latin typeface="Garamond"/>
                <a:cs typeface="Garamond"/>
              </a:rPr>
            </a:br>
            <a:r>
              <a:rPr lang="en-US" sz="3300" b="1" dirty="0" smtClean="0">
                <a:latin typeface="Garamond"/>
                <a:cs typeface="Garamond"/>
              </a:rPr>
              <a:t>Review: </a:t>
            </a:r>
            <a:br>
              <a:rPr lang="en-US" sz="3300" b="1" dirty="0" smtClean="0">
                <a:latin typeface="Garamond"/>
                <a:cs typeface="Garamond"/>
              </a:rPr>
            </a:br>
            <a:r>
              <a:rPr lang="en-US" sz="3300" dirty="0" smtClean="0">
                <a:latin typeface="Garamond"/>
                <a:cs typeface="Garamond"/>
              </a:rPr>
              <a:t>components</a:t>
            </a:r>
            <a:endParaRPr lang="en-US" sz="3300" dirty="0">
              <a:latin typeface="Garamond"/>
              <a:cs typeface="Garamond"/>
            </a:endParaRPr>
          </a:p>
        </p:txBody>
      </p:sp>
    </p:spTree>
    <p:extLst>
      <p:ext uri="{BB962C8B-B14F-4D97-AF65-F5344CB8AC3E}">
        <p14:creationId xmlns:p14="http://schemas.microsoft.com/office/powerpoint/2010/main" val="25152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76632" y="3422316"/>
            <a:ext cx="184666" cy="369332"/>
          </a:xfrm>
          <a:prstGeom prst="rect">
            <a:avLst/>
          </a:prstGeom>
          <a:noFill/>
        </p:spPr>
        <p:txBody>
          <a:bodyPr wrap="none" rtlCol="0">
            <a:spAutoFit/>
          </a:bodyPr>
          <a:lstStyle/>
          <a:p>
            <a:endParaRPr lang="en-US" dirty="0"/>
          </a:p>
        </p:txBody>
      </p:sp>
      <p:sp>
        <p:nvSpPr>
          <p:cNvPr id="8" name="Content Placeholder 3"/>
          <p:cNvSpPr txBox="1">
            <a:spLocks/>
          </p:cNvSpPr>
          <p:nvPr/>
        </p:nvSpPr>
        <p:spPr>
          <a:xfrm>
            <a:off x="4278283" y="781581"/>
            <a:ext cx="4709696" cy="363651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sz="1400" b="1" dirty="0" smtClean="0">
                <a:latin typeface="Arial"/>
                <a:cs typeface="Arial"/>
              </a:rPr>
              <a:t>Financial</a:t>
            </a:r>
          </a:p>
          <a:p>
            <a:pPr marL="461963" indent="-227013">
              <a:spcBef>
                <a:spcPts val="600"/>
              </a:spcBef>
              <a:buNone/>
            </a:pPr>
            <a:r>
              <a:rPr lang="en-US" sz="1400" dirty="0" smtClean="0">
                <a:latin typeface="Arial"/>
                <a:cs typeface="Arial"/>
              </a:rPr>
              <a:t>Budget increase on par or above City Departments</a:t>
            </a:r>
          </a:p>
          <a:p>
            <a:pPr marL="461963" indent="-227013">
              <a:spcBef>
                <a:spcPts val="600"/>
              </a:spcBef>
              <a:buNone/>
            </a:pPr>
            <a:r>
              <a:rPr lang="en-US" sz="1400" dirty="0" smtClean="0">
                <a:latin typeface="Arial"/>
                <a:cs typeface="Arial"/>
              </a:rPr>
              <a:t>Long-term target in operating capital</a:t>
            </a:r>
          </a:p>
          <a:p>
            <a:pPr marL="461963" indent="-227013">
              <a:spcBef>
                <a:spcPts val="600"/>
              </a:spcBef>
              <a:buNone/>
            </a:pPr>
            <a:r>
              <a:rPr lang="en-US" sz="1400" dirty="0" smtClean="0">
                <a:latin typeface="Arial"/>
                <a:cs typeface="Arial"/>
              </a:rPr>
              <a:t>Fundraising long-term goal (CPL Foundation)</a:t>
            </a:r>
          </a:p>
          <a:p>
            <a:pPr marL="461963" indent="-227013">
              <a:spcBef>
                <a:spcPts val="600"/>
              </a:spcBef>
              <a:buNone/>
            </a:pPr>
            <a:r>
              <a:rPr lang="en-US" sz="1400" dirty="0" smtClean="0">
                <a:latin typeface="Arial"/>
                <a:cs typeface="Arial"/>
              </a:rPr>
              <a:t>Increase number of donors</a:t>
            </a:r>
          </a:p>
          <a:p>
            <a:pPr marL="0" indent="0">
              <a:lnSpc>
                <a:spcPct val="90000"/>
              </a:lnSpc>
              <a:spcBef>
                <a:spcPts val="1200"/>
              </a:spcBef>
              <a:buFont typeface="Arial"/>
              <a:buNone/>
            </a:pPr>
            <a:r>
              <a:rPr lang="en-US" sz="1400" b="1" dirty="0" smtClean="0">
                <a:latin typeface="Arial"/>
                <a:cs typeface="Arial"/>
              </a:rPr>
              <a:t>Growth</a:t>
            </a:r>
          </a:p>
          <a:p>
            <a:pPr marL="461963" indent="-227013">
              <a:lnSpc>
                <a:spcPct val="90000"/>
              </a:lnSpc>
              <a:spcBef>
                <a:spcPts val="600"/>
              </a:spcBef>
              <a:buFont typeface="Arial"/>
              <a:buNone/>
            </a:pPr>
            <a:r>
              <a:rPr lang="en-US" sz="1400" dirty="0" smtClean="0">
                <a:latin typeface="Arial"/>
                <a:cs typeface="Arial"/>
              </a:rPr>
              <a:t>Double memberships by 2019</a:t>
            </a:r>
          </a:p>
          <a:p>
            <a:pPr marL="461963" indent="-227013">
              <a:lnSpc>
                <a:spcPct val="90000"/>
              </a:lnSpc>
              <a:spcBef>
                <a:spcPts val="600"/>
              </a:spcBef>
              <a:buNone/>
            </a:pPr>
            <a:r>
              <a:rPr lang="en-US" sz="1400" dirty="0" smtClean="0">
                <a:latin typeface="Arial"/>
                <a:cs typeface="Arial"/>
              </a:rPr>
              <a:t>Increase use (circulation, visits, wireless use,    </a:t>
            </a:r>
            <a:br>
              <a:rPr lang="en-US" sz="1400" dirty="0" smtClean="0">
                <a:latin typeface="Arial"/>
                <a:cs typeface="Arial"/>
              </a:rPr>
            </a:br>
            <a:r>
              <a:rPr lang="en-US" sz="1400" dirty="0" smtClean="0">
                <a:latin typeface="Arial"/>
                <a:cs typeface="Arial"/>
              </a:rPr>
              <a:t>  outreach, holds, e-circulation, first time use)</a:t>
            </a:r>
          </a:p>
          <a:p>
            <a:pPr marL="461963" indent="-227013">
              <a:lnSpc>
                <a:spcPct val="90000"/>
              </a:lnSpc>
              <a:spcBef>
                <a:spcPts val="600"/>
              </a:spcBef>
              <a:buFont typeface="Arial"/>
              <a:buNone/>
            </a:pPr>
            <a:r>
              <a:rPr lang="en-US" sz="1400" dirty="0" smtClean="0">
                <a:latin typeface="Arial"/>
                <a:cs typeface="Arial"/>
              </a:rPr>
              <a:t>Percentage of square feet refreshed or renovated</a:t>
            </a:r>
          </a:p>
          <a:p>
            <a:pPr marL="461963" indent="-227013">
              <a:lnSpc>
                <a:spcPct val="90000"/>
              </a:lnSpc>
              <a:spcBef>
                <a:spcPts val="600"/>
              </a:spcBef>
              <a:buFont typeface="Arial"/>
              <a:buNone/>
            </a:pPr>
            <a:r>
              <a:rPr lang="en-US" sz="1400" dirty="0" smtClean="0">
                <a:latin typeface="Arial"/>
                <a:cs typeface="Arial"/>
              </a:rPr>
              <a:t>Percentage of staff trained for early literacy</a:t>
            </a:r>
          </a:p>
          <a:p>
            <a:pPr marL="461963" indent="-227013">
              <a:lnSpc>
                <a:spcPct val="90000"/>
              </a:lnSpc>
              <a:spcBef>
                <a:spcPts val="600"/>
              </a:spcBef>
              <a:buFont typeface="Arial"/>
              <a:buNone/>
            </a:pPr>
            <a:r>
              <a:rPr lang="en-US" sz="1400" dirty="0" smtClean="0">
                <a:latin typeface="Arial"/>
                <a:cs typeface="Arial"/>
              </a:rPr>
              <a:t>Increased number of volunteer hours contributed</a:t>
            </a:r>
            <a:endParaRPr lang="en-US" sz="1400" dirty="0">
              <a:latin typeface="Arial"/>
              <a:cs typeface="Arial"/>
            </a:endParaRPr>
          </a:p>
        </p:txBody>
      </p:sp>
      <p:cxnSp>
        <p:nvCxnSpPr>
          <p:cNvPr id="12" name="Straight Connector 11"/>
          <p:cNvCxnSpPr/>
          <p:nvPr/>
        </p:nvCxnSpPr>
        <p:spPr>
          <a:xfrm>
            <a:off x="3861737" y="654527"/>
            <a:ext cx="0" cy="3688477"/>
          </a:xfrm>
          <a:prstGeom prst="line">
            <a:avLst/>
          </a:prstGeom>
          <a:ln w="3175" cmpd="sng">
            <a:solidFill>
              <a:srgbClr val="40474F"/>
            </a:solidFill>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4278283" y="233901"/>
            <a:ext cx="4572000" cy="323165"/>
          </a:xfrm>
          <a:prstGeom prst="rect">
            <a:avLst/>
          </a:prstGeom>
        </p:spPr>
        <p:txBody>
          <a:bodyPr>
            <a:spAutoFit/>
          </a:bodyPr>
          <a:lstStyle/>
          <a:p>
            <a:r>
              <a:rPr lang="en-US" sz="1500" b="1" dirty="0" smtClean="0">
                <a:latin typeface="Arial"/>
                <a:cs typeface="Arial"/>
              </a:rPr>
              <a:t>Library performance measures and scorecard</a:t>
            </a:r>
          </a:p>
        </p:txBody>
      </p:sp>
      <p:cxnSp>
        <p:nvCxnSpPr>
          <p:cNvPr id="14" name="Straight Connector 13"/>
          <p:cNvCxnSpPr/>
          <p:nvPr/>
        </p:nvCxnSpPr>
        <p:spPr>
          <a:xfrm flipH="1">
            <a:off x="4366769" y="618242"/>
            <a:ext cx="4197296" cy="0"/>
          </a:xfrm>
          <a:prstGeom prst="line">
            <a:avLst/>
          </a:prstGeom>
          <a:ln w="3175" cmpd="sng">
            <a:solidFill>
              <a:srgbClr val="40474F"/>
            </a:solidFill>
          </a:ln>
        </p:spPr>
        <p:style>
          <a:lnRef idx="2">
            <a:schemeClr val="accent1"/>
          </a:lnRef>
          <a:fillRef idx="0">
            <a:schemeClr val="accent1"/>
          </a:fillRef>
          <a:effectRef idx="1">
            <a:schemeClr val="accent1"/>
          </a:effectRef>
          <a:fontRef idx="minor">
            <a:schemeClr val="tx1"/>
          </a:fontRef>
        </p:style>
      </p:cxnSp>
      <p:sp>
        <p:nvSpPr>
          <p:cNvPr id="18" name="Content Placeholder 2"/>
          <p:cNvSpPr txBox="1">
            <a:spLocks/>
          </p:cNvSpPr>
          <p:nvPr/>
        </p:nvSpPr>
        <p:spPr>
          <a:xfrm>
            <a:off x="-312767" y="1918281"/>
            <a:ext cx="4038601" cy="116096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3300" b="1" dirty="0" smtClean="0">
                <a:latin typeface="Garamond"/>
                <a:cs typeface="Garamond"/>
              </a:rPr>
              <a:t>Competency </a:t>
            </a:r>
            <a:br>
              <a:rPr lang="en-US" sz="3300" b="1" dirty="0" smtClean="0">
                <a:latin typeface="Garamond"/>
                <a:cs typeface="Garamond"/>
              </a:rPr>
            </a:br>
            <a:r>
              <a:rPr lang="en-US" sz="3300" b="1" dirty="0" smtClean="0">
                <a:latin typeface="Garamond"/>
                <a:cs typeface="Garamond"/>
              </a:rPr>
              <a:t>Review: </a:t>
            </a:r>
            <a:br>
              <a:rPr lang="en-US" sz="3300" b="1" dirty="0" smtClean="0">
                <a:latin typeface="Garamond"/>
                <a:cs typeface="Garamond"/>
              </a:rPr>
            </a:br>
            <a:r>
              <a:rPr lang="en-US" sz="3300" dirty="0" smtClean="0">
                <a:latin typeface="Garamond"/>
                <a:cs typeface="Garamond"/>
              </a:rPr>
              <a:t>metrics</a:t>
            </a:r>
            <a:endParaRPr lang="en-US" sz="3300" dirty="0">
              <a:latin typeface="Garamond"/>
              <a:cs typeface="Garamond"/>
            </a:endParaRPr>
          </a:p>
        </p:txBody>
      </p:sp>
    </p:spTree>
    <p:extLst>
      <p:ext uri="{BB962C8B-B14F-4D97-AF65-F5344CB8AC3E}">
        <p14:creationId xmlns:p14="http://schemas.microsoft.com/office/powerpoint/2010/main" val="3316891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76632" y="3422316"/>
            <a:ext cx="184666" cy="369332"/>
          </a:xfrm>
          <a:prstGeom prst="rect">
            <a:avLst/>
          </a:prstGeom>
          <a:noFill/>
        </p:spPr>
        <p:txBody>
          <a:bodyPr wrap="none" rtlCol="0">
            <a:spAutoFit/>
          </a:bodyPr>
          <a:lstStyle/>
          <a:p>
            <a:endParaRPr lang="en-US" dirty="0"/>
          </a:p>
        </p:txBody>
      </p:sp>
      <p:sp>
        <p:nvSpPr>
          <p:cNvPr id="9" name="Content Placeholder 3"/>
          <p:cNvSpPr txBox="1">
            <a:spLocks/>
          </p:cNvSpPr>
          <p:nvPr/>
        </p:nvSpPr>
        <p:spPr>
          <a:xfrm>
            <a:off x="3823322" y="430141"/>
            <a:ext cx="5635748" cy="3931574"/>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600"/>
              </a:spcBef>
              <a:buFont typeface="Arial"/>
              <a:buNone/>
            </a:pPr>
            <a:r>
              <a:rPr lang="en-US" sz="1300" b="1" dirty="0" smtClean="0">
                <a:latin typeface="Arial"/>
                <a:cs typeface="Arial"/>
              </a:rPr>
              <a:t>Building and retaining leadership</a:t>
            </a:r>
          </a:p>
          <a:p>
            <a:pPr marL="0" indent="0">
              <a:lnSpc>
                <a:spcPct val="90000"/>
              </a:lnSpc>
              <a:spcBef>
                <a:spcPts val="600"/>
              </a:spcBef>
              <a:buFont typeface="Arial"/>
              <a:buNone/>
            </a:pPr>
            <a:r>
              <a:rPr lang="en-US" sz="1300" dirty="0" smtClean="0">
                <a:latin typeface="Arial"/>
                <a:cs typeface="Arial"/>
              </a:rPr>
              <a:t>Efficiency measures to employee headcount</a:t>
            </a:r>
          </a:p>
          <a:p>
            <a:pPr marL="0" indent="0">
              <a:lnSpc>
                <a:spcPct val="90000"/>
              </a:lnSpc>
              <a:spcBef>
                <a:spcPts val="1200"/>
              </a:spcBef>
              <a:buFont typeface="Arial"/>
              <a:buNone/>
            </a:pPr>
            <a:r>
              <a:rPr lang="en-US" sz="1300" b="1" dirty="0" smtClean="0">
                <a:latin typeface="Arial"/>
                <a:cs typeface="Arial"/>
              </a:rPr>
              <a:t>Marketing</a:t>
            </a:r>
          </a:p>
          <a:p>
            <a:pPr marL="0" indent="0">
              <a:lnSpc>
                <a:spcPct val="90000"/>
              </a:lnSpc>
              <a:spcBef>
                <a:spcPts val="600"/>
              </a:spcBef>
              <a:buFont typeface="Arial"/>
              <a:buNone/>
            </a:pPr>
            <a:r>
              <a:rPr lang="en-US" sz="1300" dirty="0" smtClean="0">
                <a:latin typeface="Arial"/>
                <a:cs typeface="Arial"/>
              </a:rPr>
              <a:t>Increase media impressions (Twitter followers, perception of Library, number of media stories)</a:t>
            </a:r>
          </a:p>
          <a:p>
            <a:pPr marL="0" indent="0">
              <a:lnSpc>
                <a:spcPct val="90000"/>
              </a:lnSpc>
              <a:spcBef>
                <a:spcPts val="1200"/>
              </a:spcBef>
              <a:buFont typeface="Arial"/>
              <a:buNone/>
            </a:pPr>
            <a:r>
              <a:rPr lang="en-US" sz="1300" b="1" dirty="0" smtClean="0">
                <a:latin typeface="Arial"/>
                <a:cs typeface="Arial"/>
              </a:rPr>
              <a:t>Managing Team</a:t>
            </a:r>
          </a:p>
          <a:p>
            <a:pPr marL="0" indent="0">
              <a:lnSpc>
                <a:spcPct val="90000"/>
              </a:lnSpc>
              <a:spcBef>
                <a:spcPts val="600"/>
              </a:spcBef>
              <a:buFont typeface="Arial"/>
              <a:buNone/>
            </a:pPr>
            <a:r>
              <a:rPr lang="en-US" sz="1300" dirty="0" smtClean="0">
                <a:latin typeface="Arial"/>
                <a:cs typeface="Arial"/>
              </a:rPr>
              <a:t>Assessments to help Executive Leadership Team work better together</a:t>
            </a:r>
          </a:p>
          <a:p>
            <a:pPr marL="0" indent="0">
              <a:lnSpc>
                <a:spcPct val="90000"/>
              </a:lnSpc>
              <a:spcBef>
                <a:spcPts val="1200"/>
              </a:spcBef>
              <a:buFont typeface="Arial"/>
              <a:buNone/>
            </a:pPr>
            <a:r>
              <a:rPr lang="en-US" sz="1300" b="1" dirty="0" smtClean="0">
                <a:latin typeface="Arial"/>
                <a:cs typeface="Arial"/>
              </a:rPr>
              <a:t>Strategic Plan</a:t>
            </a:r>
          </a:p>
          <a:p>
            <a:pPr marL="0" indent="0">
              <a:lnSpc>
                <a:spcPct val="90000"/>
              </a:lnSpc>
              <a:spcBef>
                <a:spcPts val="600"/>
              </a:spcBef>
              <a:buFont typeface="Arial"/>
              <a:buNone/>
            </a:pPr>
            <a:r>
              <a:rPr lang="en-US" sz="1300" dirty="0" smtClean="0">
                <a:latin typeface="Arial"/>
                <a:cs typeface="Arial"/>
              </a:rPr>
              <a:t>Targets for impact evaluation scorecard</a:t>
            </a:r>
          </a:p>
          <a:p>
            <a:pPr marL="0" indent="0">
              <a:lnSpc>
                <a:spcPct val="90000"/>
              </a:lnSpc>
              <a:spcBef>
                <a:spcPts val="1200"/>
              </a:spcBef>
              <a:buFont typeface="Arial"/>
              <a:buNone/>
            </a:pPr>
            <a:r>
              <a:rPr lang="en-US" sz="1300" b="1" dirty="0" smtClean="0">
                <a:latin typeface="Arial"/>
                <a:cs typeface="Arial"/>
              </a:rPr>
              <a:t>Relationship with City and Partners</a:t>
            </a:r>
          </a:p>
          <a:p>
            <a:pPr marL="0" indent="0">
              <a:lnSpc>
                <a:spcPct val="90000"/>
              </a:lnSpc>
              <a:spcBef>
                <a:spcPts val="600"/>
              </a:spcBef>
              <a:buFont typeface="Arial"/>
              <a:buNone/>
            </a:pPr>
            <a:r>
              <a:rPr lang="en-US" sz="1300" dirty="0" smtClean="0">
                <a:latin typeface="Arial"/>
                <a:cs typeface="Arial"/>
              </a:rPr>
              <a:t>Number of joint projects</a:t>
            </a:r>
          </a:p>
          <a:p>
            <a:pPr marL="0" indent="0">
              <a:lnSpc>
                <a:spcPct val="90000"/>
              </a:lnSpc>
              <a:spcBef>
                <a:spcPts val="600"/>
              </a:spcBef>
              <a:buFont typeface="Arial"/>
              <a:buNone/>
            </a:pPr>
            <a:r>
              <a:rPr lang="en-US" sz="1300" dirty="0" smtClean="0">
                <a:latin typeface="Arial"/>
                <a:cs typeface="Arial"/>
              </a:rPr>
              <a:t>Significant collaboration with City departments </a:t>
            </a:r>
            <a:r>
              <a:rPr lang="en-US" sz="1200" dirty="0" smtClean="0">
                <a:latin typeface="Arial"/>
                <a:cs typeface="Arial"/>
              </a:rPr>
              <a:t>(IT, Fire and Police, </a:t>
            </a:r>
            <a:br>
              <a:rPr lang="en-US" sz="1200" dirty="0" smtClean="0">
                <a:latin typeface="Arial"/>
                <a:cs typeface="Arial"/>
              </a:rPr>
            </a:br>
            <a:r>
              <a:rPr lang="en-US" sz="1200" dirty="0" smtClean="0">
                <a:latin typeface="Arial"/>
                <a:cs typeface="Arial"/>
              </a:rPr>
              <a:t>Transit, Community and </a:t>
            </a:r>
            <a:r>
              <a:rPr lang="en-US" sz="1200" dirty="0" err="1" smtClean="0">
                <a:latin typeface="Arial"/>
                <a:cs typeface="Arial"/>
              </a:rPr>
              <a:t>Neighbourhood</a:t>
            </a:r>
            <a:r>
              <a:rPr lang="en-US" sz="1200" dirty="0" smtClean="0">
                <a:latin typeface="Arial"/>
                <a:cs typeface="Arial"/>
              </a:rPr>
              <a:t> Services)</a:t>
            </a:r>
          </a:p>
          <a:p>
            <a:pPr marL="0" indent="0">
              <a:lnSpc>
                <a:spcPct val="90000"/>
              </a:lnSpc>
              <a:spcBef>
                <a:spcPts val="600"/>
              </a:spcBef>
              <a:buFont typeface="Arial"/>
              <a:buNone/>
            </a:pPr>
            <a:r>
              <a:rPr lang="en-US" sz="1300" dirty="0" smtClean="0">
                <a:latin typeface="Arial"/>
                <a:cs typeface="Arial"/>
              </a:rPr>
              <a:t>Significant projects with schools, universities, and </a:t>
            </a:r>
            <a:br>
              <a:rPr lang="en-US" sz="1300" dirty="0" smtClean="0">
                <a:latin typeface="Arial"/>
                <a:cs typeface="Arial"/>
              </a:rPr>
            </a:br>
            <a:r>
              <a:rPr lang="en-US" sz="1300" dirty="0" smtClean="0">
                <a:latin typeface="Arial"/>
                <a:cs typeface="Arial"/>
              </a:rPr>
              <a:t>community associations </a:t>
            </a:r>
            <a:endParaRPr lang="en-US" sz="1300" dirty="0">
              <a:latin typeface="Arial"/>
              <a:cs typeface="Arial"/>
            </a:endParaRPr>
          </a:p>
        </p:txBody>
      </p:sp>
      <p:cxnSp>
        <p:nvCxnSpPr>
          <p:cNvPr id="10" name="Straight Connector 9"/>
          <p:cNvCxnSpPr/>
          <p:nvPr/>
        </p:nvCxnSpPr>
        <p:spPr>
          <a:xfrm>
            <a:off x="3724786" y="667582"/>
            <a:ext cx="0" cy="3688477"/>
          </a:xfrm>
          <a:prstGeom prst="line">
            <a:avLst/>
          </a:prstGeom>
          <a:ln w="3175" cmpd="sng">
            <a:solidFill>
              <a:srgbClr val="40474F"/>
            </a:solidFill>
          </a:ln>
        </p:spPr>
        <p:style>
          <a:lnRef idx="2">
            <a:schemeClr val="accent1"/>
          </a:lnRef>
          <a:fillRef idx="0">
            <a:schemeClr val="accent1"/>
          </a:fillRef>
          <a:effectRef idx="1">
            <a:schemeClr val="accent1"/>
          </a:effectRef>
          <a:fontRef idx="minor">
            <a:schemeClr val="tx1"/>
          </a:fontRef>
        </p:style>
      </p:cxnSp>
      <p:sp>
        <p:nvSpPr>
          <p:cNvPr id="8" name="Content Placeholder 2"/>
          <p:cNvSpPr txBox="1">
            <a:spLocks/>
          </p:cNvSpPr>
          <p:nvPr/>
        </p:nvSpPr>
        <p:spPr>
          <a:xfrm>
            <a:off x="-348979" y="1931336"/>
            <a:ext cx="4038601" cy="116096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3300" b="1" dirty="0" smtClean="0">
                <a:latin typeface="Garamond"/>
                <a:cs typeface="Garamond"/>
              </a:rPr>
              <a:t>Competency </a:t>
            </a:r>
            <a:br>
              <a:rPr lang="en-US" sz="3300" b="1" dirty="0" smtClean="0">
                <a:latin typeface="Garamond"/>
                <a:cs typeface="Garamond"/>
              </a:rPr>
            </a:br>
            <a:r>
              <a:rPr lang="en-US" sz="3300" b="1" dirty="0" smtClean="0">
                <a:latin typeface="Garamond"/>
                <a:cs typeface="Garamond"/>
              </a:rPr>
              <a:t>Review: </a:t>
            </a:r>
            <a:br>
              <a:rPr lang="en-US" sz="3300" b="1" dirty="0" smtClean="0">
                <a:latin typeface="Garamond"/>
                <a:cs typeface="Garamond"/>
              </a:rPr>
            </a:br>
            <a:r>
              <a:rPr lang="en-US" sz="3300" dirty="0" smtClean="0">
                <a:latin typeface="Garamond"/>
                <a:cs typeface="Garamond"/>
              </a:rPr>
              <a:t>metrics</a:t>
            </a:r>
            <a:endParaRPr lang="en-US" sz="3300" dirty="0">
              <a:latin typeface="Garamond"/>
              <a:cs typeface="Garamond"/>
            </a:endParaRPr>
          </a:p>
        </p:txBody>
      </p:sp>
    </p:spTree>
    <p:extLst>
      <p:ext uri="{BB962C8B-B14F-4D97-AF65-F5344CB8AC3E}">
        <p14:creationId xmlns:p14="http://schemas.microsoft.com/office/powerpoint/2010/main" val="713360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76632" y="3422316"/>
            <a:ext cx="184666" cy="369332"/>
          </a:xfrm>
          <a:prstGeom prst="rect">
            <a:avLst/>
          </a:prstGeom>
          <a:noFill/>
        </p:spPr>
        <p:txBody>
          <a:bodyPr wrap="none" rtlCol="0">
            <a:spAutoFit/>
          </a:bodyPr>
          <a:lstStyle/>
          <a:p>
            <a:endParaRPr lang="en-US" dirty="0"/>
          </a:p>
        </p:txBody>
      </p:sp>
      <p:sp>
        <p:nvSpPr>
          <p:cNvPr id="8" name="Content Placeholder 3"/>
          <p:cNvSpPr txBox="1">
            <a:spLocks/>
          </p:cNvSpPr>
          <p:nvPr/>
        </p:nvSpPr>
        <p:spPr>
          <a:xfrm>
            <a:off x="4995332" y="523251"/>
            <a:ext cx="3691467" cy="3310803"/>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70000"/>
              </a:lnSpc>
              <a:buNone/>
            </a:pPr>
            <a:r>
              <a:rPr lang="en-US" sz="1400" dirty="0" smtClean="0">
                <a:latin typeface="Arial"/>
                <a:cs typeface="Arial"/>
              </a:rPr>
              <a:t>Leadership</a:t>
            </a:r>
          </a:p>
          <a:p>
            <a:pPr>
              <a:lnSpc>
                <a:spcPct val="70000"/>
              </a:lnSpc>
              <a:buFont typeface="Wingdings" charset="0"/>
              <a:buChar char=""/>
            </a:pPr>
            <a:endParaRPr lang="en-US" sz="1400" dirty="0" smtClean="0">
              <a:latin typeface="Arial"/>
              <a:cs typeface="Arial"/>
            </a:endParaRPr>
          </a:p>
          <a:p>
            <a:pPr marL="0" indent="0">
              <a:lnSpc>
                <a:spcPct val="70000"/>
              </a:lnSpc>
              <a:buNone/>
            </a:pPr>
            <a:r>
              <a:rPr lang="en-US" sz="1400" dirty="0" smtClean="0">
                <a:latin typeface="Arial"/>
                <a:cs typeface="Arial"/>
              </a:rPr>
              <a:t>Strategic thinking</a:t>
            </a:r>
          </a:p>
          <a:p>
            <a:pPr>
              <a:lnSpc>
                <a:spcPct val="70000"/>
              </a:lnSpc>
              <a:buFont typeface="Wingdings" charset="0"/>
              <a:buChar char=""/>
            </a:pPr>
            <a:endParaRPr lang="en-US" sz="1400" dirty="0" smtClean="0">
              <a:latin typeface="Arial"/>
              <a:cs typeface="Arial"/>
            </a:endParaRPr>
          </a:p>
          <a:p>
            <a:pPr marL="0" indent="0">
              <a:lnSpc>
                <a:spcPct val="70000"/>
              </a:lnSpc>
              <a:buNone/>
            </a:pPr>
            <a:r>
              <a:rPr lang="en-US" sz="1400" dirty="0" smtClean="0">
                <a:latin typeface="Arial"/>
                <a:cs typeface="Arial"/>
              </a:rPr>
              <a:t>Business acumen</a:t>
            </a:r>
          </a:p>
          <a:p>
            <a:pPr>
              <a:lnSpc>
                <a:spcPct val="70000"/>
              </a:lnSpc>
              <a:buFont typeface="Wingdings" charset="0"/>
              <a:buChar char=""/>
            </a:pPr>
            <a:endParaRPr lang="en-US" sz="1400" dirty="0" smtClean="0">
              <a:latin typeface="Arial"/>
              <a:cs typeface="Arial"/>
            </a:endParaRPr>
          </a:p>
          <a:p>
            <a:pPr marL="0" indent="0">
              <a:lnSpc>
                <a:spcPct val="70000"/>
              </a:lnSpc>
              <a:buNone/>
            </a:pPr>
            <a:r>
              <a:rPr lang="en-US" sz="1400" dirty="0" smtClean="0">
                <a:latin typeface="Arial"/>
                <a:cs typeface="Arial"/>
              </a:rPr>
              <a:t>Initiative</a:t>
            </a:r>
          </a:p>
          <a:p>
            <a:pPr>
              <a:lnSpc>
                <a:spcPct val="70000"/>
              </a:lnSpc>
              <a:buFont typeface="Wingdings" charset="0"/>
              <a:buChar char=""/>
            </a:pPr>
            <a:endParaRPr lang="en-US" sz="1400" dirty="0" smtClean="0">
              <a:latin typeface="Arial"/>
              <a:cs typeface="Arial"/>
            </a:endParaRPr>
          </a:p>
          <a:p>
            <a:pPr marL="0" indent="0">
              <a:lnSpc>
                <a:spcPct val="70000"/>
              </a:lnSpc>
              <a:buNone/>
            </a:pPr>
            <a:r>
              <a:rPr lang="en-US" sz="1400" dirty="0" smtClean="0">
                <a:latin typeface="Arial"/>
                <a:cs typeface="Arial"/>
              </a:rPr>
              <a:t>Patron service</a:t>
            </a:r>
          </a:p>
          <a:p>
            <a:pPr>
              <a:lnSpc>
                <a:spcPct val="70000"/>
              </a:lnSpc>
              <a:buFont typeface="Wingdings" charset="0"/>
              <a:buChar char=""/>
            </a:pPr>
            <a:endParaRPr lang="en-US" sz="1400" dirty="0" smtClean="0">
              <a:latin typeface="Arial"/>
              <a:cs typeface="Arial"/>
            </a:endParaRPr>
          </a:p>
          <a:p>
            <a:pPr marL="0" indent="0">
              <a:lnSpc>
                <a:spcPct val="70000"/>
              </a:lnSpc>
              <a:buNone/>
            </a:pPr>
            <a:r>
              <a:rPr lang="en-US" sz="1400" dirty="0" smtClean="0">
                <a:latin typeface="Arial"/>
                <a:cs typeface="Arial"/>
              </a:rPr>
              <a:t>Teamwork</a:t>
            </a:r>
          </a:p>
          <a:p>
            <a:pPr>
              <a:lnSpc>
                <a:spcPct val="70000"/>
              </a:lnSpc>
              <a:buFont typeface="Wingdings" charset="0"/>
              <a:buChar char=""/>
            </a:pPr>
            <a:endParaRPr lang="en-US" sz="1400" dirty="0" smtClean="0">
              <a:latin typeface="Arial"/>
              <a:cs typeface="Arial"/>
            </a:endParaRPr>
          </a:p>
          <a:p>
            <a:pPr marL="0" indent="0">
              <a:lnSpc>
                <a:spcPct val="70000"/>
              </a:lnSpc>
              <a:buNone/>
            </a:pPr>
            <a:r>
              <a:rPr lang="en-US" sz="1400" dirty="0" smtClean="0">
                <a:latin typeface="Arial"/>
                <a:cs typeface="Arial"/>
              </a:rPr>
              <a:t>Communication</a:t>
            </a:r>
          </a:p>
          <a:p>
            <a:pPr>
              <a:lnSpc>
                <a:spcPct val="70000"/>
              </a:lnSpc>
              <a:buFont typeface="Wingdings" charset="0"/>
              <a:buChar char=""/>
            </a:pPr>
            <a:endParaRPr lang="en-US" sz="1400" dirty="0" smtClean="0">
              <a:latin typeface="Arial"/>
              <a:cs typeface="Arial"/>
            </a:endParaRPr>
          </a:p>
          <a:p>
            <a:pPr marL="0" indent="0">
              <a:lnSpc>
                <a:spcPct val="70000"/>
              </a:lnSpc>
              <a:buNone/>
            </a:pPr>
            <a:r>
              <a:rPr lang="en-US" sz="1400" dirty="0" smtClean="0">
                <a:latin typeface="Arial"/>
                <a:cs typeface="Arial"/>
              </a:rPr>
              <a:t>People management</a:t>
            </a:r>
          </a:p>
          <a:p>
            <a:pPr>
              <a:lnSpc>
                <a:spcPct val="70000"/>
              </a:lnSpc>
              <a:buFont typeface="Wingdings" charset="0"/>
              <a:buChar char=""/>
            </a:pPr>
            <a:endParaRPr lang="en-US" sz="1400" dirty="0">
              <a:latin typeface="Arial"/>
              <a:cs typeface="Arial"/>
            </a:endParaRPr>
          </a:p>
          <a:p>
            <a:pPr marL="0" indent="0">
              <a:lnSpc>
                <a:spcPct val="70000"/>
              </a:lnSpc>
              <a:buNone/>
            </a:pPr>
            <a:r>
              <a:rPr lang="en-US" sz="1400" dirty="0" smtClean="0">
                <a:latin typeface="Arial"/>
                <a:cs typeface="Arial"/>
              </a:rPr>
              <a:t>Relationships</a:t>
            </a:r>
            <a:endParaRPr lang="en-US" sz="1400" dirty="0">
              <a:latin typeface="Arial"/>
              <a:cs typeface="Arial"/>
            </a:endParaRPr>
          </a:p>
        </p:txBody>
      </p:sp>
      <p:cxnSp>
        <p:nvCxnSpPr>
          <p:cNvPr id="14" name="Straight Connector 13"/>
          <p:cNvCxnSpPr/>
          <p:nvPr/>
        </p:nvCxnSpPr>
        <p:spPr>
          <a:xfrm>
            <a:off x="4345045" y="334414"/>
            <a:ext cx="0" cy="3688477"/>
          </a:xfrm>
          <a:prstGeom prst="line">
            <a:avLst/>
          </a:prstGeom>
          <a:ln w="3175" cmpd="sng">
            <a:solidFill>
              <a:srgbClr val="40474F"/>
            </a:solidFill>
          </a:ln>
        </p:spPr>
        <p:style>
          <a:lnRef idx="2">
            <a:schemeClr val="accent1"/>
          </a:lnRef>
          <a:fillRef idx="0">
            <a:schemeClr val="accent1"/>
          </a:fillRef>
          <a:effectRef idx="1">
            <a:schemeClr val="accent1"/>
          </a:effectRef>
          <a:fontRef idx="minor">
            <a:schemeClr val="tx1"/>
          </a:fontRef>
        </p:style>
      </p:cxnSp>
      <p:sp>
        <p:nvSpPr>
          <p:cNvPr id="15" name="Content Placeholder 2"/>
          <p:cNvSpPr txBox="1">
            <a:spLocks/>
          </p:cNvSpPr>
          <p:nvPr/>
        </p:nvSpPr>
        <p:spPr>
          <a:xfrm>
            <a:off x="0" y="1598168"/>
            <a:ext cx="4038601" cy="11609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r">
              <a:buFont typeface="Arial"/>
              <a:buNone/>
            </a:pPr>
            <a:r>
              <a:rPr lang="en-US" sz="3300" b="1" dirty="0" smtClean="0">
                <a:latin typeface="Garamond"/>
                <a:cs typeface="Garamond"/>
              </a:rPr>
              <a:t>Competency </a:t>
            </a:r>
            <a:br>
              <a:rPr lang="en-US" sz="3300" b="1" dirty="0" smtClean="0">
                <a:latin typeface="Garamond"/>
                <a:cs typeface="Garamond"/>
              </a:rPr>
            </a:br>
            <a:r>
              <a:rPr lang="en-US" sz="3300" b="1" dirty="0" smtClean="0">
                <a:latin typeface="Garamond"/>
                <a:cs typeface="Garamond"/>
              </a:rPr>
              <a:t>Review: </a:t>
            </a:r>
            <a:br>
              <a:rPr lang="en-US" sz="3300" b="1" dirty="0" smtClean="0">
                <a:latin typeface="Garamond"/>
                <a:cs typeface="Garamond"/>
              </a:rPr>
            </a:br>
            <a:r>
              <a:rPr lang="en-US" sz="3300" dirty="0" smtClean="0">
                <a:latin typeface="Garamond"/>
                <a:cs typeface="Garamond"/>
              </a:rPr>
              <a:t>performance factors</a:t>
            </a:r>
            <a:endParaRPr lang="en-US" sz="3300" dirty="0">
              <a:latin typeface="Garamond"/>
              <a:cs typeface="Garamond"/>
            </a:endParaRPr>
          </a:p>
        </p:txBody>
      </p:sp>
    </p:spTree>
    <p:extLst>
      <p:ext uri="{BB962C8B-B14F-4D97-AF65-F5344CB8AC3E}">
        <p14:creationId xmlns:p14="http://schemas.microsoft.com/office/powerpoint/2010/main" val="2360643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76632" y="3422316"/>
            <a:ext cx="184666" cy="369332"/>
          </a:xfrm>
          <a:prstGeom prst="rect">
            <a:avLst/>
          </a:prstGeom>
          <a:noFill/>
        </p:spPr>
        <p:txBody>
          <a:bodyPr wrap="none" rtlCol="0">
            <a:spAutoFit/>
          </a:bodyPr>
          <a:lstStyle/>
          <a:p>
            <a:endParaRPr lang="en-US" dirty="0"/>
          </a:p>
        </p:txBody>
      </p:sp>
      <p:sp>
        <p:nvSpPr>
          <p:cNvPr id="8" name="Content Placeholder 2"/>
          <p:cNvSpPr txBox="1">
            <a:spLocks/>
          </p:cNvSpPr>
          <p:nvPr/>
        </p:nvSpPr>
        <p:spPr>
          <a:xfrm>
            <a:off x="-186020" y="2041453"/>
            <a:ext cx="4038601" cy="1160968"/>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3300" b="1" dirty="0" smtClean="0">
                <a:latin typeface="Garamond"/>
                <a:cs typeface="Garamond"/>
              </a:rPr>
              <a:t>Competency </a:t>
            </a:r>
            <a:br>
              <a:rPr lang="en-US" sz="3300" b="1" dirty="0" smtClean="0">
                <a:latin typeface="Garamond"/>
                <a:cs typeface="Garamond"/>
              </a:rPr>
            </a:br>
            <a:r>
              <a:rPr lang="en-US" sz="3300" b="1" dirty="0" smtClean="0">
                <a:latin typeface="Garamond"/>
                <a:cs typeface="Garamond"/>
              </a:rPr>
              <a:t>Review </a:t>
            </a:r>
            <a:r>
              <a:rPr lang="en-US" sz="3300" b="1" dirty="0" smtClean="0">
                <a:solidFill>
                  <a:srgbClr val="40474F"/>
                </a:solidFill>
                <a:latin typeface="Garamond"/>
                <a:cs typeface="Garamond"/>
              </a:rPr>
              <a:t/>
            </a:r>
            <a:br>
              <a:rPr lang="en-US" sz="3300" b="1" dirty="0" smtClean="0">
                <a:solidFill>
                  <a:srgbClr val="40474F"/>
                </a:solidFill>
                <a:latin typeface="Garamond"/>
                <a:cs typeface="Garamond"/>
              </a:rPr>
            </a:br>
            <a:endParaRPr lang="en-US" sz="3300" dirty="0">
              <a:solidFill>
                <a:srgbClr val="40474F"/>
              </a:solidFill>
              <a:latin typeface="Garamond"/>
              <a:cs typeface="Garamond"/>
            </a:endParaRPr>
          </a:p>
        </p:txBody>
      </p:sp>
      <p:sp>
        <p:nvSpPr>
          <p:cNvPr id="12" name="Content Placeholder 3"/>
          <p:cNvSpPr txBox="1">
            <a:spLocks/>
          </p:cNvSpPr>
          <p:nvPr/>
        </p:nvSpPr>
        <p:spPr>
          <a:xfrm>
            <a:off x="4201001" y="1054346"/>
            <a:ext cx="5052181" cy="2990327"/>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sz="1300" b="1" dirty="0" smtClean="0">
                <a:latin typeface="Arial"/>
                <a:cs typeface="Arial"/>
              </a:rPr>
              <a:t>Vision: </a:t>
            </a:r>
          </a:p>
          <a:p>
            <a:pPr marL="0" indent="0">
              <a:spcBef>
                <a:spcPts val="600"/>
              </a:spcBef>
              <a:buFont typeface="Arial"/>
              <a:buNone/>
            </a:pPr>
            <a:r>
              <a:rPr lang="en-US" sz="1300" dirty="0" smtClean="0">
                <a:latin typeface="Arial"/>
                <a:cs typeface="Arial"/>
              </a:rPr>
              <a:t>Communicates compelling vision to staff, volunteers, Board, </a:t>
            </a:r>
            <a:br>
              <a:rPr lang="en-US" sz="1300" dirty="0" smtClean="0">
                <a:latin typeface="Arial"/>
                <a:cs typeface="Arial"/>
              </a:rPr>
            </a:br>
            <a:r>
              <a:rPr lang="en-US" sz="1300" dirty="0" smtClean="0">
                <a:latin typeface="Arial"/>
                <a:cs typeface="Arial"/>
              </a:rPr>
              <a:t>City Partners, community</a:t>
            </a:r>
          </a:p>
          <a:p>
            <a:pPr marL="573088" indent="-285750">
              <a:buFont typeface="Arial" pitchFamily="34" charset="0"/>
              <a:buChar char="•"/>
            </a:pPr>
            <a:endParaRPr lang="en-US" sz="1300" dirty="0" smtClean="0">
              <a:latin typeface="Arial"/>
              <a:cs typeface="Arial"/>
            </a:endParaRPr>
          </a:p>
          <a:p>
            <a:pPr marL="0" indent="0">
              <a:spcBef>
                <a:spcPts val="600"/>
              </a:spcBef>
              <a:buFont typeface="Arial"/>
              <a:buNone/>
            </a:pPr>
            <a:r>
              <a:rPr lang="en-US" sz="1300" b="1" dirty="0" smtClean="0">
                <a:latin typeface="Arial"/>
                <a:cs typeface="Arial"/>
              </a:rPr>
              <a:t>Strategic Plan: </a:t>
            </a:r>
          </a:p>
          <a:p>
            <a:pPr marL="0" indent="0">
              <a:spcBef>
                <a:spcPts val="600"/>
              </a:spcBef>
              <a:buNone/>
            </a:pPr>
            <a:r>
              <a:rPr lang="en-US" sz="1300" dirty="0">
                <a:latin typeface="Arial"/>
                <a:cs typeface="Arial"/>
              </a:rPr>
              <a:t>Measures progress against goals, as required by the Board</a:t>
            </a:r>
          </a:p>
          <a:p>
            <a:pPr marL="573088" indent="-285750">
              <a:buFont typeface="Arial" pitchFamily="34" charset="0"/>
              <a:buChar char="•"/>
            </a:pPr>
            <a:endParaRPr lang="en-US" sz="1300" dirty="0" smtClean="0">
              <a:latin typeface="Arial"/>
              <a:cs typeface="Arial"/>
            </a:endParaRPr>
          </a:p>
          <a:p>
            <a:pPr marL="0" indent="0">
              <a:spcBef>
                <a:spcPts val="600"/>
              </a:spcBef>
              <a:buFont typeface="Arial"/>
              <a:buNone/>
            </a:pPr>
            <a:r>
              <a:rPr lang="en-US" sz="1300" b="1" dirty="0" smtClean="0">
                <a:latin typeface="Arial"/>
                <a:cs typeface="Arial"/>
              </a:rPr>
              <a:t>Budget &amp; Finance: </a:t>
            </a:r>
          </a:p>
          <a:p>
            <a:pPr marL="0" indent="0">
              <a:spcBef>
                <a:spcPts val="600"/>
              </a:spcBef>
              <a:buNone/>
            </a:pPr>
            <a:r>
              <a:rPr lang="en-US" sz="1300" dirty="0">
                <a:latin typeface="Arial"/>
                <a:cs typeface="Arial"/>
              </a:rPr>
              <a:t>Addresses risks to the Library’s financial security and growth</a:t>
            </a:r>
          </a:p>
          <a:p>
            <a:pPr marL="573088" indent="-285750">
              <a:buFont typeface="Arial" pitchFamily="34" charset="0"/>
              <a:buChar char="•"/>
            </a:pPr>
            <a:endParaRPr lang="en-US" sz="1300" dirty="0" smtClean="0">
              <a:latin typeface="Arial"/>
              <a:cs typeface="Arial"/>
            </a:endParaRPr>
          </a:p>
          <a:p>
            <a:pPr marL="0" indent="0">
              <a:spcBef>
                <a:spcPts val="600"/>
              </a:spcBef>
              <a:buFont typeface="Arial"/>
              <a:buNone/>
            </a:pPr>
            <a:r>
              <a:rPr lang="en-US" sz="1300" b="1" dirty="0" smtClean="0">
                <a:latin typeface="Arial"/>
                <a:cs typeface="Arial"/>
              </a:rPr>
              <a:t>Library Operations: </a:t>
            </a:r>
          </a:p>
          <a:p>
            <a:pPr marL="0" indent="0">
              <a:spcBef>
                <a:spcPts val="600"/>
              </a:spcBef>
              <a:buFont typeface="Arial"/>
              <a:buNone/>
            </a:pPr>
            <a:r>
              <a:rPr lang="en-US" sz="1300" dirty="0" smtClean="0">
                <a:latin typeface="Arial"/>
                <a:cs typeface="Arial"/>
              </a:rPr>
              <a:t>Encourages innovation, experimentation and creativity</a:t>
            </a:r>
          </a:p>
          <a:p>
            <a:pPr marL="0" indent="0">
              <a:spcBef>
                <a:spcPts val="600"/>
              </a:spcBef>
              <a:buFont typeface="Arial"/>
              <a:buNone/>
            </a:pPr>
            <a:r>
              <a:rPr lang="en-US" sz="1300" dirty="0" smtClean="0">
                <a:latin typeface="Arial"/>
                <a:cs typeface="Arial"/>
              </a:rPr>
              <a:t>Strives to understand / meet / exceed patron needs</a:t>
            </a:r>
            <a:endParaRPr lang="en-US" sz="1300" dirty="0">
              <a:latin typeface="Arial"/>
              <a:cs typeface="Arial"/>
            </a:endParaRPr>
          </a:p>
        </p:txBody>
      </p:sp>
      <p:cxnSp>
        <p:nvCxnSpPr>
          <p:cNvPr id="13" name="Straight Connector 12"/>
          <p:cNvCxnSpPr/>
          <p:nvPr/>
        </p:nvCxnSpPr>
        <p:spPr>
          <a:xfrm>
            <a:off x="3972442" y="964815"/>
            <a:ext cx="0" cy="3314243"/>
          </a:xfrm>
          <a:prstGeom prst="line">
            <a:avLst/>
          </a:prstGeom>
          <a:ln w="3175" cmpd="sng">
            <a:solidFill>
              <a:srgbClr val="40474F"/>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4201001" y="284178"/>
            <a:ext cx="3542244" cy="553998"/>
          </a:xfrm>
          <a:prstGeom prst="rect">
            <a:avLst/>
          </a:prstGeom>
        </p:spPr>
        <p:txBody>
          <a:bodyPr wrap="square">
            <a:spAutoFit/>
          </a:bodyPr>
          <a:lstStyle/>
          <a:p>
            <a:r>
              <a:rPr lang="en-US" sz="1500" b="1" dirty="0" smtClean="0">
                <a:latin typeface="Arial"/>
                <a:cs typeface="Arial"/>
              </a:rPr>
              <a:t>Survey of Board members and Executive Leadership Team</a:t>
            </a:r>
          </a:p>
        </p:txBody>
      </p:sp>
      <p:cxnSp>
        <p:nvCxnSpPr>
          <p:cNvPr id="15" name="Straight Connector 14"/>
          <p:cNvCxnSpPr/>
          <p:nvPr/>
        </p:nvCxnSpPr>
        <p:spPr>
          <a:xfrm flipH="1">
            <a:off x="4307565" y="905676"/>
            <a:ext cx="2753890" cy="0"/>
          </a:xfrm>
          <a:prstGeom prst="line">
            <a:avLst/>
          </a:prstGeom>
          <a:ln w="3175" cmpd="sng">
            <a:solidFill>
              <a:srgbClr val="40474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066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706</Words>
  <Application>Microsoft Office PowerPoint</Application>
  <PresentationFormat>On-screen Show (16:9)</PresentationFormat>
  <Paragraphs>162</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calgary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Zack Aboulazm</dc:creator>
  <cp:lastModifiedBy>Barb Roberts</cp:lastModifiedBy>
  <cp:revision>24</cp:revision>
  <cp:lastPrinted>2017-04-26T16:33:55Z</cp:lastPrinted>
  <dcterms:created xsi:type="dcterms:W3CDTF">2017-04-20T21:23:25Z</dcterms:created>
  <dcterms:modified xsi:type="dcterms:W3CDTF">2017-05-03T21:49:27Z</dcterms:modified>
</cp:coreProperties>
</file>