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2" r:id="rId4"/>
    <p:sldId id="257" r:id="rId5"/>
    <p:sldId id="263" r:id="rId6"/>
    <p:sldId id="267" r:id="rId7"/>
    <p:sldId id="268" r:id="rId8"/>
    <p:sldId id="264" r:id="rId9"/>
    <p:sldId id="265" r:id="rId10"/>
    <p:sldId id="266" r:id="rId11"/>
    <p:sldId id="269" r:id="rId12"/>
    <p:sldId id="270" r:id="rId13"/>
    <p:sldId id="271" r:id="rId14"/>
    <p:sldId id="272" r:id="rId15"/>
    <p:sldId id="273" r:id="rId16"/>
    <p:sldId id="274" r:id="rId17"/>
    <p:sldId id="275" r:id="rId18"/>
    <p:sldId id="276"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84" d="100"/>
          <a:sy n="84" d="100"/>
        </p:scale>
        <p:origin x="1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1/20/2017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7074745" y="1014816"/>
            <a:ext cx="4153750" cy="2268166"/>
          </a:xfrm>
          <a:prstGeom prst="rect">
            <a:avLst/>
          </a:prstGeom>
        </p:spPr>
      </p:pic>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en-US"/>
          </a:p>
        </p:txBody>
      </p:sp>
      <p:pic>
        <p:nvPicPr>
          <p:cNvPr id="4" name="Picture 3"/>
          <p:cNvPicPr>
            <a:picLocks noChangeAspect="1"/>
          </p:cNvPicPr>
          <p:nvPr/>
        </p:nvPicPr>
        <p:blipFill>
          <a:blip r:embed="rId3"/>
          <a:stretch>
            <a:fillRect/>
          </a:stretch>
        </p:blipFill>
        <p:spPr>
          <a:xfrm>
            <a:off x="7903484" y="3508288"/>
            <a:ext cx="2496272" cy="2398166"/>
          </a:xfrm>
          <a:prstGeom prst="rect">
            <a:avLst/>
          </a:prstGeom>
        </p:spPr>
      </p:pic>
      <p:sp>
        <p:nvSpPr>
          <p:cNvPr id="2" name="Title 1"/>
          <p:cNvSpPr>
            <a:spLocks noGrp="1"/>
          </p:cNvSpPr>
          <p:nvPr>
            <p:ph type="ctrTitle"/>
          </p:nvPr>
        </p:nvSpPr>
        <p:spPr>
          <a:xfrm>
            <a:off x="540279" y="967417"/>
            <a:ext cx="5280460" cy="3943250"/>
          </a:xfrm>
        </p:spPr>
        <p:txBody>
          <a:bodyPr>
            <a:normAutofit fontScale="90000"/>
          </a:bodyPr>
          <a:lstStyle/>
          <a:p>
            <a:r>
              <a:rPr lang="en-CA" dirty="0">
                <a:solidFill>
                  <a:srgbClr val="FEFFFF"/>
                </a:solidFill>
              </a:rPr>
              <a:t>Helping patrons get the most out of </a:t>
            </a:r>
            <a:r>
              <a:rPr lang="en-CA" dirty="0" err="1">
                <a:solidFill>
                  <a:srgbClr val="FEFFFF"/>
                </a:solidFill>
              </a:rPr>
              <a:t>eLibraries</a:t>
            </a:r>
            <a:r>
              <a:rPr lang="en-CA" dirty="0">
                <a:solidFill>
                  <a:srgbClr val="FEFFFF"/>
                </a:solidFill>
              </a:rPr>
              <a:t> Manitoba!</a:t>
            </a:r>
          </a:p>
        </p:txBody>
      </p:sp>
      <p:sp>
        <p:nvSpPr>
          <p:cNvPr id="3" name="Subtitle 2"/>
          <p:cNvSpPr>
            <a:spLocks noGrp="1"/>
          </p:cNvSpPr>
          <p:nvPr>
            <p:ph type="subTitle" idx="1"/>
          </p:nvPr>
        </p:nvSpPr>
        <p:spPr>
          <a:xfrm>
            <a:off x="540279" y="5189400"/>
            <a:ext cx="5280460" cy="544260"/>
          </a:xfrm>
        </p:spPr>
        <p:txBody>
          <a:bodyPr anchor="ctr">
            <a:normAutofit/>
          </a:bodyPr>
          <a:lstStyle/>
          <a:p>
            <a:r>
              <a:rPr lang="en-CA" sz="1600">
                <a:solidFill>
                  <a:srgbClr val="FEFFFF"/>
                </a:solidFill>
              </a:rPr>
              <a:t>                                      </a:t>
            </a:r>
          </a:p>
        </p:txBody>
      </p:sp>
    </p:spTree>
    <p:extLst>
      <p:ext uri="{BB962C8B-B14F-4D97-AF65-F5344CB8AC3E}">
        <p14:creationId xmlns:p14="http://schemas.microsoft.com/office/powerpoint/2010/main" val="1161649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8" name="Group 7"/>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4" name="Rectangle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Content Placeholder 4"/>
          <p:cNvPicPr>
            <a:picLocks noGrp="1" noChangeAspect="1"/>
          </p:cNvPicPr>
          <p:nvPr>
            <p:ph idx="1"/>
          </p:nvPr>
        </p:nvPicPr>
        <p:blipFill>
          <a:blip r:embed="rId2"/>
          <a:stretch>
            <a:fillRect/>
          </a:stretch>
        </p:blipFill>
        <p:spPr>
          <a:xfrm>
            <a:off x="6091916" y="1565346"/>
            <a:ext cx="5451627" cy="3407266"/>
          </a:xfrm>
          <a:prstGeom prst="rect">
            <a:avLst/>
          </a:prstGeom>
        </p:spPr>
      </p:pic>
      <p:sp>
        <p:nvSpPr>
          <p:cNvPr id="2" name="Title 1"/>
          <p:cNvSpPr>
            <a:spLocks noGrp="1"/>
          </p:cNvSpPr>
          <p:nvPr>
            <p:ph type="title"/>
          </p:nvPr>
        </p:nvSpPr>
        <p:spPr>
          <a:xfrm>
            <a:off x="1687669" y="624110"/>
            <a:ext cx="4137059" cy="1280890"/>
          </a:xfrm>
        </p:spPr>
        <p:txBody>
          <a:bodyPr vert="horz" lIns="91440" tIns="45720" rIns="91440" bIns="45720" rtlCol="0" anchor="t">
            <a:normAutofit/>
          </a:bodyPr>
          <a:lstStyle/>
          <a:p>
            <a:r>
              <a:rPr lang="en-US" sz="3200" dirty="0">
                <a:solidFill>
                  <a:srgbClr val="0070C0"/>
                </a:solidFill>
                <a:latin typeface="AR ESSENCE" panose="02000000000000000000" pitchFamily="2" charset="0"/>
              </a:rPr>
              <a:t>How Do I Check Out a Title?</a:t>
            </a:r>
          </a:p>
        </p:txBody>
      </p:sp>
      <p:sp>
        <p:nvSpPr>
          <p:cNvPr id="4" name="Text Placeholder 3"/>
          <p:cNvSpPr>
            <a:spLocks noGrp="1"/>
          </p:cNvSpPr>
          <p:nvPr>
            <p:ph type="body" sz="half" idx="2"/>
          </p:nvPr>
        </p:nvSpPr>
        <p:spPr>
          <a:xfrm>
            <a:off x="1683956" y="2133600"/>
            <a:ext cx="4140772" cy="3777622"/>
          </a:xfrm>
        </p:spPr>
        <p:txBody>
          <a:bodyPr vert="horz" lIns="91440" tIns="45720" rIns="91440" bIns="45720" rtlCol="0">
            <a:normAutofit/>
          </a:bodyPr>
          <a:lstStyle/>
          <a:p>
            <a:pPr>
              <a:buFont typeface="Wingdings 3" charset="2"/>
              <a:buChar char=""/>
            </a:pPr>
            <a:r>
              <a:rPr lang="en-US" sz="1600" dirty="0">
                <a:solidFill>
                  <a:srgbClr val="000000"/>
                </a:solidFill>
              </a:rPr>
              <a:t>Click on “borrow”, then “go to checkouts”</a:t>
            </a:r>
          </a:p>
          <a:p>
            <a:pPr>
              <a:buFont typeface="Wingdings 3" charset="2"/>
              <a:buChar char=""/>
            </a:pPr>
            <a:r>
              <a:rPr lang="en-US" sz="1600" dirty="0">
                <a:solidFill>
                  <a:srgbClr val="000000"/>
                </a:solidFill>
              </a:rPr>
              <a:t>The next screen is the checkout screen and there are two options:  “download” or “read in browser”. To add a book to a Kobo later on, you must choose “download”.  “Read in browser” limits reading to the computer only and requires an internet connection.  </a:t>
            </a:r>
          </a:p>
          <a:p>
            <a:pPr>
              <a:buFont typeface="Wingdings 3" charset="2"/>
              <a:buChar char=""/>
            </a:pPr>
            <a:r>
              <a:rPr lang="en-US" sz="1600" dirty="0">
                <a:solidFill>
                  <a:srgbClr val="000000"/>
                </a:solidFill>
              </a:rPr>
              <a:t>Click “download” and then click on the file in the bottom left corner.  The book will automatically open in ADE</a:t>
            </a:r>
          </a:p>
        </p:txBody>
      </p:sp>
    </p:spTree>
    <p:extLst>
      <p:ext uri="{BB962C8B-B14F-4D97-AF65-F5344CB8AC3E}">
        <p14:creationId xmlns:p14="http://schemas.microsoft.com/office/powerpoint/2010/main" val="2462388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38" name="Group 37"/>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39"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0"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1"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2"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3"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4"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5"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6"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7"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8"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9"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0"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1" name="Group 50"/>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52"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3"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4"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5"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6"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7"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8"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9"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0"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1"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2"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3"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4" name="Rectangle 6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3" name="Picture 2"/>
          <p:cNvPicPr>
            <a:picLocks noChangeAspect="1"/>
          </p:cNvPicPr>
          <p:nvPr/>
        </p:nvPicPr>
        <p:blipFill>
          <a:blip r:embed="rId2"/>
          <a:stretch>
            <a:fillRect/>
          </a:stretch>
        </p:blipFill>
        <p:spPr>
          <a:xfrm>
            <a:off x="7090924" y="3162766"/>
            <a:ext cx="4352418" cy="2720261"/>
          </a:xfrm>
          <a:prstGeom prst="rect">
            <a:avLst/>
          </a:prstGeom>
        </p:spPr>
      </p:pic>
      <p:pic>
        <p:nvPicPr>
          <p:cNvPr id="5" name="Content Placeholder 4"/>
          <p:cNvPicPr>
            <a:picLocks noGrp="1" noChangeAspect="1"/>
          </p:cNvPicPr>
          <p:nvPr>
            <p:ph idx="1"/>
          </p:nvPr>
        </p:nvPicPr>
        <p:blipFill>
          <a:blip r:embed="rId3"/>
          <a:stretch>
            <a:fillRect/>
          </a:stretch>
        </p:blipFill>
        <p:spPr>
          <a:xfrm>
            <a:off x="7000851" y="346505"/>
            <a:ext cx="4352416" cy="2720260"/>
          </a:xfrm>
          <a:prstGeom prst="rect">
            <a:avLst/>
          </a:prstGeom>
        </p:spPr>
      </p:pic>
      <p:sp>
        <p:nvSpPr>
          <p:cNvPr id="2" name="Title 1"/>
          <p:cNvSpPr>
            <a:spLocks noGrp="1"/>
          </p:cNvSpPr>
          <p:nvPr>
            <p:ph type="title"/>
          </p:nvPr>
        </p:nvSpPr>
        <p:spPr>
          <a:xfrm>
            <a:off x="1961194" y="648753"/>
            <a:ext cx="4633466" cy="1280890"/>
          </a:xfrm>
        </p:spPr>
        <p:txBody>
          <a:bodyPr vert="horz" lIns="91440" tIns="45720" rIns="91440" bIns="45720" rtlCol="0" anchor="t">
            <a:normAutofit/>
          </a:bodyPr>
          <a:lstStyle/>
          <a:p>
            <a:pPr>
              <a:lnSpc>
                <a:spcPct val="80000"/>
              </a:lnSpc>
            </a:pPr>
            <a:r>
              <a:rPr lang="en-US" sz="3200" dirty="0">
                <a:solidFill>
                  <a:srgbClr val="0070C0"/>
                </a:solidFill>
                <a:latin typeface="AR ESSENCE" panose="02000000000000000000" pitchFamily="2" charset="0"/>
              </a:rPr>
              <a:t>How Do I Get those books from computer to Kobo?</a:t>
            </a:r>
          </a:p>
        </p:txBody>
      </p:sp>
      <p:sp>
        <p:nvSpPr>
          <p:cNvPr id="4" name="Text Placeholder 3"/>
          <p:cNvSpPr>
            <a:spLocks noGrp="1"/>
          </p:cNvSpPr>
          <p:nvPr>
            <p:ph type="body" sz="half" idx="2"/>
          </p:nvPr>
        </p:nvSpPr>
        <p:spPr>
          <a:xfrm>
            <a:off x="1105223" y="2184010"/>
            <a:ext cx="5781599" cy="3886943"/>
          </a:xfrm>
        </p:spPr>
        <p:txBody>
          <a:bodyPr vert="horz" lIns="91440" tIns="45720" rIns="91440" bIns="45720" rtlCol="0">
            <a:normAutofit/>
          </a:bodyPr>
          <a:lstStyle/>
          <a:p>
            <a:pPr>
              <a:buFont typeface="Wingdings 3" charset="2"/>
              <a:buChar char=""/>
            </a:pPr>
            <a:r>
              <a:rPr lang="en-US" sz="1800" dirty="0"/>
              <a:t>Once the Kobo is plugged into the computer, click “connect” on the Kobo and  it will show up as a device in the left column</a:t>
            </a:r>
          </a:p>
          <a:p>
            <a:pPr>
              <a:buFont typeface="Wingdings 3" charset="2"/>
              <a:buChar char=""/>
            </a:pPr>
            <a:r>
              <a:rPr lang="en-US" sz="1800" dirty="0"/>
              <a:t>You will see the book(s) that were downloaded from </a:t>
            </a:r>
            <a:r>
              <a:rPr lang="en-US" sz="1800" dirty="0" err="1"/>
              <a:t>eLibraries</a:t>
            </a:r>
            <a:r>
              <a:rPr lang="en-US" sz="1800" dirty="0"/>
              <a:t> in the main library of ADE</a:t>
            </a:r>
          </a:p>
          <a:p>
            <a:pPr>
              <a:buFont typeface="Wingdings 3" charset="2"/>
              <a:buChar char=""/>
            </a:pPr>
            <a:r>
              <a:rPr lang="en-US" sz="1800" dirty="0"/>
              <a:t>Simply click on the book that you want to transfer and drag it into the Kobo until you see a green + sign.  Let go and the book will copy to the device </a:t>
            </a:r>
          </a:p>
        </p:txBody>
      </p:sp>
    </p:spTree>
    <p:extLst>
      <p:ext uri="{BB962C8B-B14F-4D97-AF65-F5344CB8AC3E}">
        <p14:creationId xmlns:p14="http://schemas.microsoft.com/office/powerpoint/2010/main" val="3918165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200" dirty="0">
                <a:solidFill>
                  <a:srgbClr val="0070C0"/>
                </a:solidFill>
                <a:latin typeface="AR ESSENCE" panose="02000000000000000000" pitchFamily="2" charset="0"/>
              </a:rPr>
              <a:t>How Do I Return a Book? </a:t>
            </a:r>
          </a:p>
        </p:txBody>
      </p:sp>
      <p:pic>
        <p:nvPicPr>
          <p:cNvPr id="5" name="Content Placeholder 4"/>
          <p:cNvPicPr>
            <a:picLocks noGrp="1" noChangeAspect="1"/>
          </p:cNvPicPr>
          <p:nvPr>
            <p:ph idx="1"/>
          </p:nvPr>
        </p:nvPicPr>
        <p:blipFill>
          <a:blip r:embed="rId2"/>
          <a:stretch>
            <a:fillRect/>
          </a:stretch>
        </p:blipFill>
        <p:spPr>
          <a:xfrm>
            <a:off x="6717129" y="1598614"/>
            <a:ext cx="3468271" cy="2455068"/>
          </a:xfrm>
        </p:spPr>
      </p:pic>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CA" sz="1800" dirty="0"/>
              <a:t>One of the biggest advantages of electronic borrowing is no overdue books!  The title simply disappears from the patron’s device once the due date arrives. </a:t>
            </a:r>
          </a:p>
          <a:p>
            <a:pPr marL="285750" indent="-285750">
              <a:buFont typeface="Arial" panose="020B0604020202020204" pitchFamily="34" charset="0"/>
              <a:buChar char="•"/>
            </a:pPr>
            <a:r>
              <a:rPr lang="en-CA" sz="1800" dirty="0"/>
              <a:t>Patrons can return titles by simply opening them in the library view, right clicking on the title and choosing “return”. </a:t>
            </a:r>
          </a:p>
        </p:txBody>
      </p:sp>
    </p:spTree>
    <p:extLst>
      <p:ext uri="{BB962C8B-B14F-4D97-AF65-F5344CB8AC3E}">
        <p14:creationId xmlns:p14="http://schemas.microsoft.com/office/powerpoint/2010/main" val="787622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8" name="Group 7"/>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4" name="Rectangle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Content Placeholder 4"/>
          <p:cNvPicPr>
            <a:picLocks noGrp="1" noChangeAspect="1"/>
          </p:cNvPicPr>
          <p:nvPr>
            <p:ph idx="1"/>
          </p:nvPr>
        </p:nvPicPr>
        <p:blipFill>
          <a:blip r:embed="rId2"/>
          <a:stretch>
            <a:fillRect/>
          </a:stretch>
        </p:blipFill>
        <p:spPr>
          <a:xfrm>
            <a:off x="6222472" y="2646132"/>
            <a:ext cx="4802274" cy="1583640"/>
          </a:xfrm>
          <a:prstGeom prst="rect">
            <a:avLst/>
          </a:prstGeom>
        </p:spPr>
      </p:pic>
      <p:sp>
        <p:nvSpPr>
          <p:cNvPr id="2" name="Title 1"/>
          <p:cNvSpPr>
            <a:spLocks noGrp="1"/>
          </p:cNvSpPr>
          <p:nvPr>
            <p:ph type="title"/>
          </p:nvPr>
        </p:nvSpPr>
        <p:spPr>
          <a:xfrm>
            <a:off x="1717404" y="497838"/>
            <a:ext cx="4137059" cy="1280890"/>
          </a:xfrm>
        </p:spPr>
        <p:txBody>
          <a:bodyPr vert="horz" lIns="91440" tIns="45720" rIns="91440" bIns="45720" rtlCol="0" anchor="t">
            <a:normAutofit/>
          </a:bodyPr>
          <a:lstStyle/>
          <a:p>
            <a:r>
              <a:rPr lang="en-US" sz="3200" dirty="0"/>
              <a:t>iPads, iPhones &amp; Android Tablets</a:t>
            </a:r>
          </a:p>
        </p:txBody>
      </p:sp>
      <p:sp>
        <p:nvSpPr>
          <p:cNvPr id="4" name="Text Placeholder 3"/>
          <p:cNvSpPr>
            <a:spLocks noGrp="1"/>
          </p:cNvSpPr>
          <p:nvPr>
            <p:ph type="body" sz="half" idx="2"/>
          </p:nvPr>
        </p:nvSpPr>
        <p:spPr>
          <a:xfrm>
            <a:off x="1683956" y="2133600"/>
            <a:ext cx="4140772" cy="3777622"/>
          </a:xfrm>
        </p:spPr>
        <p:txBody>
          <a:bodyPr vert="horz" lIns="91440" tIns="45720" rIns="91440" bIns="45720" rtlCol="0">
            <a:normAutofit/>
          </a:bodyPr>
          <a:lstStyle/>
          <a:p>
            <a:pPr>
              <a:buFont typeface="Wingdings 3" charset="2"/>
              <a:buChar char=""/>
            </a:pPr>
            <a:r>
              <a:rPr lang="en-US" sz="1600" dirty="0">
                <a:solidFill>
                  <a:srgbClr val="000000"/>
                </a:solidFill>
              </a:rPr>
              <a:t>The advantage of mobile devices is that patrons can browse, download and read all in one place.</a:t>
            </a:r>
          </a:p>
          <a:p>
            <a:pPr>
              <a:buFont typeface="Wingdings 3" charset="2"/>
              <a:buChar char=""/>
            </a:pPr>
            <a:r>
              <a:rPr lang="en-US" sz="1600" dirty="0">
                <a:solidFill>
                  <a:srgbClr val="000000"/>
                </a:solidFill>
              </a:rPr>
              <a:t>To use </a:t>
            </a:r>
            <a:r>
              <a:rPr lang="en-US" sz="1600" dirty="0" err="1">
                <a:solidFill>
                  <a:srgbClr val="000000"/>
                </a:solidFill>
              </a:rPr>
              <a:t>eLibraries</a:t>
            </a:r>
            <a:r>
              <a:rPr lang="en-US" sz="1600" dirty="0">
                <a:solidFill>
                  <a:srgbClr val="000000"/>
                </a:solidFill>
              </a:rPr>
              <a:t> on a mobile device, patrons must first download the free </a:t>
            </a:r>
            <a:r>
              <a:rPr lang="en-US" sz="1600" dirty="0" err="1">
                <a:solidFill>
                  <a:srgbClr val="000000"/>
                </a:solidFill>
              </a:rPr>
              <a:t>OverDrive</a:t>
            </a:r>
            <a:r>
              <a:rPr lang="en-US" sz="1600" dirty="0">
                <a:solidFill>
                  <a:srgbClr val="000000"/>
                </a:solidFill>
              </a:rPr>
              <a:t> app in the App Store or Google Play Store. </a:t>
            </a:r>
          </a:p>
          <a:p>
            <a:pPr>
              <a:buFont typeface="Wingdings 3" charset="2"/>
              <a:buChar char=""/>
            </a:pPr>
            <a:r>
              <a:rPr lang="en-US" sz="1600" dirty="0">
                <a:solidFill>
                  <a:srgbClr val="000000"/>
                </a:solidFill>
              </a:rPr>
              <a:t>Patrons will be asked to create an </a:t>
            </a:r>
            <a:r>
              <a:rPr lang="en-US" sz="1600" dirty="0" err="1">
                <a:solidFill>
                  <a:srgbClr val="000000"/>
                </a:solidFill>
              </a:rPr>
              <a:t>OverDrive</a:t>
            </a:r>
            <a:r>
              <a:rPr lang="en-US" sz="1600" dirty="0">
                <a:solidFill>
                  <a:srgbClr val="000000"/>
                </a:solidFill>
              </a:rPr>
              <a:t> account. This is separate from their </a:t>
            </a:r>
            <a:r>
              <a:rPr lang="en-US" sz="1600" dirty="0" err="1">
                <a:solidFill>
                  <a:srgbClr val="000000"/>
                </a:solidFill>
              </a:rPr>
              <a:t>eLibrary</a:t>
            </a:r>
            <a:r>
              <a:rPr lang="en-US" sz="1600" dirty="0">
                <a:solidFill>
                  <a:srgbClr val="000000"/>
                </a:solidFill>
              </a:rPr>
              <a:t> account and provides reading recommendations and allows patrons to read on multiple devices and not lose their page! </a:t>
            </a:r>
          </a:p>
        </p:txBody>
      </p:sp>
    </p:spTree>
    <p:extLst>
      <p:ext uri="{BB962C8B-B14F-4D97-AF65-F5344CB8AC3E}">
        <p14:creationId xmlns:p14="http://schemas.microsoft.com/office/powerpoint/2010/main" val="1420774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43" name="Group 42"/>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4"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5"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6"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7"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8"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9"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0"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1"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2"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3"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4"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5"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6" name="Group 55"/>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57"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8"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9"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0"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1"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2"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3"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4"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5"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6"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7"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8"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9" name="Rectangle 6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0"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9543" y="645106"/>
            <a:ext cx="6953577" cy="5247747"/>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2"/>
          <a:stretch>
            <a:fillRect/>
          </a:stretch>
        </p:blipFill>
        <p:spPr>
          <a:xfrm>
            <a:off x="5015523" y="809698"/>
            <a:ext cx="2766691" cy="4918563"/>
          </a:xfrm>
          <a:prstGeom prst="rect">
            <a:avLst/>
          </a:prstGeom>
        </p:spPr>
      </p:pic>
      <p:pic>
        <p:nvPicPr>
          <p:cNvPr id="39" name="Content Placeholder 38"/>
          <p:cNvPicPr>
            <a:picLocks noGrp="1" noChangeAspect="1"/>
          </p:cNvPicPr>
          <p:nvPr>
            <p:ph idx="1"/>
          </p:nvPr>
        </p:nvPicPr>
        <p:blipFill>
          <a:blip r:embed="rId3"/>
          <a:stretch>
            <a:fillRect/>
          </a:stretch>
        </p:blipFill>
        <p:spPr>
          <a:xfrm>
            <a:off x="8405642" y="809698"/>
            <a:ext cx="2776304" cy="4913815"/>
          </a:xfrm>
          <a:prstGeom prst="rect">
            <a:avLst/>
          </a:prstGeom>
        </p:spPr>
      </p:pic>
      <p:sp>
        <p:nvSpPr>
          <p:cNvPr id="2" name="Title 1"/>
          <p:cNvSpPr>
            <a:spLocks noGrp="1"/>
          </p:cNvSpPr>
          <p:nvPr>
            <p:ph type="title"/>
          </p:nvPr>
        </p:nvSpPr>
        <p:spPr>
          <a:xfrm>
            <a:off x="649224" y="645106"/>
            <a:ext cx="3650279" cy="1259894"/>
          </a:xfrm>
        </p:spPr>
        <p:txBody>
          <a:bodyPr vert="horz" lIns="91440" tIns="45720" rIns="91440" bIns="45720" rtlCol="0" anchor="t">
            <a:normAutofit/>
          </a:bodyPr>
          <a:lstStyle/>
          <a:p>
            <a:pPr>
              <a:lnSpc>
                <a:spcPct val="80000"/>
              </a:lnSpc>
            </a:pPr>
            <a:r>
              <a:rPr lang="en-US" sz="2800"/>
              <a:t>How Do I Download Books to a Mobile Device?</a:t>
            </a:r>
          </a:p>
        </p:txBody>
      </p:sp>
      <p:sp>
        <p:nvSpPr>
          <p:cNvPr id="4" name="Text Placeholder 3"/>
          <p:cNvSpPr>
            <a:spLocks noGrp="1"/>
          </p:cNvSpPr>
          <p:nvPr>
            <p:ph type="body" sz="half" idx="2"/>
          </p:nvPr>
        </p:nvSpPr>
        <p:spPr>
          <a:xfrm>
            <a:off x="649225" y="2133600"/>
            <a:ext cx="3650278" cy="3759253"/>
          </a:xfrm>
        </p:spPr>
        <p:txBody>
          <a:bodyPr vert="horz" lIns="91440" tIns="45720" rIns="91440" bIns="45720" rtlCol="0">
            <a:normAutofit/>
          </a:bodyPr>
          <a:lstStyle/>
          <a:p>
            <a:pPr>
              <a:buFont typeface="Wingdings 3" charset="2"/>
              <a:buChar char=""/>
            </a:pPr>
            <a:r>
              <a:rPr lang="en-US" sz="1600" dirty="0"/>
              <a:t>Open the </a:t>
            </a:r>
            <a:r>
              <a:rPr lang="en-US" sz="1600" dirty="0" err="1"/>
              <a:t>OverDrive</a:t>
            </a:r>
            <a:r>
              <a:rPr lang="en-US" sz="1600" dirty="0"/>
              <a:t> app and click “Add a Library”</a:t>
            </a:r>
          </a:p>
          <a:p>
            <a:pPr>
              <a:buFont typeface="Wingdings 3" charset="2"/>
              <a:buChar char=""/>
            </a:pPr>
            <a:r>
              <a:rPr lang="en-US" sz="1600" dirty="0"/>
              <a:t>Click “sign in” at the top right corner, search for your library in the drop down menu and use the username and password for </a:t>
            </a:r>
            <a:r>
              <a:rPr lang="en-US" sz="1600" dirty="0" err="1"/>
              <a:t>eLibraries</a:t>
            </a:r>
            <a:r>
              <a:rPr lang="en-US" sz="1600" dirty="0"/>
              <a:t> Manitoba</a:t>
            </a:r>
          </a:p>
          <a:p>
            <a:pPr>
              <a:buFont typeface="Wingdings 3" charset="2"/>
              <a:buChar char=""/>
            </a:pPr>
            <a:r>
              <a:rPr lang="en-US" sz="1600" dirty="0"/>
              <a:t>Start browsing!  The same rules apply:  black book icons mean the book is available; greyed out icons mean you can request a hold; headphones indicate audio books </a:t>
            </a:r>
          </a:p>
          <a:p>
            <a:pPr>
              <a:buFont typeface="Wingdings 3" charset="2"/>
              <a:buChar char=""/>
            </a:pPr>
            <a:endParaRPr lang="en-US" dirty="0"/>
          </a:p>
        </p:txBody>
      </p:sp>
    </p:spTree>
    <p:extLst>
      <p:ext uri="{BB962C8B-B14F-4D97-AF65-F5344CB8AC3E}">
        <p14:creationId xmlns:p14="http://schemas.microsoft.com/office/powerpoint/2010/main" val="4020489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title"/>
          </p:nvPr>
        </p:nvSpPr>
        <p:spPr/>
        <p:txBody>
          <a:bodyPr>
            <a:normAutofit fontScale="90000"/>
          </a:bodyPr>
          <a:lstStyle/>
          <a:p>
            <a:r>
              <a:rPr lang="en-CA" sz="3200" dirty="0">
                <a:solidFill>
                  <a:srgbClr val="0070C0"/>
                </a:solidFill>
                <a:latin typeface="AR ESSENCE" panose="02000000000000000000" pitchFamily="2" charset="0"/>
              </a:rPr>
              <a:t>How Do I Checkout My Book?</a:t>
            </a:r>
          </a:p>
        </p:txBody>
      </p:sp>
      <p:pic>
        <p:nvPicPr>
          <p:cNvPr id="5" name="Content Placeholder 4"/>
          <p:cNvPicPr>
            <a:picLocks noGrp="1" noChangeAspect="1"/>
          </p:cNvPicPr>
          <p:nvPr>
            <p:ph idx="1"/>
          </p:nvPr>
        </p:nvPicPr>
        <p:blipFill rotWithShape="1">
          <a:blip r:embed="rId2"/>
          <a:stretch/>
        </p:blipFill>
        <p:spPr>
          <a:xfrm>
            <a:off x="5950503" y="2002536"/>
            <a:ext cx="2601389" cy="4617466"/>
          </a:xfrm>
          <a:prstGeom prst="rect">
            <a:avLst/>
          </a:prstGeom>
        </p:spPr>
      </p:pic>
      <p:sp>
        <p:nvSpPr>
          <p:cNvPr id="4" name="Text Placeholder 3"/>
          <p:cNvSpPr>
            <a:spLocks noGrp="1"/>
          </p:cNvSpPr>
          <p:nvPr>
            <p:ph type="body" sz="half" idx="2"/>
          </p:nvPr>
        </p:nvSpPr>
        <p:spPr>
          <a:xfrm>
            <a:off x="777240" y="1422400"/>
            <a:ext cx="4887403" cy="4361433"/>
          </a:xfrm>
        </p:spPr>
        <p:txBody>
          <a:bodyPr vert="horz" lIns="91440" tIns="45720" rIns="91440" bIns="45720" rtlCol="0">
            <a:normAutofit/>
          </a:bodyPr>
          <a:lstStyle/>
          <a:p>
            <a:pPr>
              <a:buFont typeface="Wingdings 3" charset="2"/>
              <a:buChar char=""/>
            </a:pPr>
            <a:r>
              <a:rPr lang="en-US" sz="1600" dirty="0"/>
              <a:t>To checkout a book, simply click on it, choose the green “borrow” button, then click on “go to checkouts”.</a:t>
            </a:r>
          </a:p>
          <a:p>
            <a:pPr>
              <a:buFont typeface="Wingdings 3" charset="2"/>
              <a:buChar char=""/>
            </a:pPr>
            <a:r>
              <a:rPr lang="en-US" sz="1600" dirty="0"/>
              <a:t>Here there are two options:  “add to app” or “read in browser”.</a:t>
            </a:r>
          </a:p>
          <a:p>
            <a:pPr>
              <a:buFont typeface="Wingdings 3" charset="2"/>
              <a:buChar char=""/>
            </a:pPr>
            <a:r>
              <a:rPr lang="en-US" sz="1600" dirty="0"/>
              <a:t>Choosing “add to app” means the book will download on to your device and will remain there until its due date.  You can read the book anywhere and do not require an internet connection. This is the recommended choice.</a:t>
            </a:r>
          </a:p>
          <a:p>
            <a:pPr>
              <a:buFont typeface="Wingdings 3" charset="2"/>
              <a:buChar char=""/>
            </a:pPr>
            <a:r>
              <a:rPr lang="en-US" sz="1600" dirty="0"/>
              <a:t>“Read in browser” limits reading to online only and requires an internet connection (so you can’t read on the beach!) </a:t>
            </a:r>
          </a:p>
          <a:p>
            <a:pPr>
              <a:buFont typeface="Wingdings 3" charset="2"/>
              <a:buChar char=""/>
            </a:pPr>
            <a:r>
              <a:rPr lang="en-US" sz="1600" dirty="0"/>
              <a:t>To find your book later, go to “Bookshelf” </a:t>
            </a:r>
          </a:p>
        </p:txBody>
      </p:sp>
      <p:sp>
        <p:nvSpPr>
          <p:cNvPr id="6" name="Arrow: Down 5"/>
          <p:cNvSpPr/>
          <p:nvPr/>
        </p:nvSpPr>
        <p:spPr>
          <a:xfrm>
            <a:off x="7906383" y="1161288"/>
            <a:ext cx="310896" cy="2450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7" name="Picture 36"/>
          <p:cNvPicPr>
            <a:picLocks noChangeAspect="1"/>
          </p:cNvPicPr>
          <p:nvPr/>
        </p:nvPicPr>
        <p:blipFill>
          <a:blip r:embed="rId3"/>
          <a:stretch>
            <a:fillRect/>
          </a:stretch>
        </p:blipFill>
        <p:spPr>
          <a:xfrm>
            <a:off x="9070848" y="1922984"/>
            <a:ext cx="2499745" cy="4437047"/>
          </a:xfrm>
          <a:prstGeom prst="rect">
            <a:avLst/>
          </a:prstGeom>
        </p:spPr>
      </p:pic>
    </p:spTree>
    <p:extLst>
      <p:ext uri="{BB962C8B-B14F-4D97-AF65-F5344CB8AC3E}">
        <p14:creationId xmlns:p14="http://schemas.microsoft.com/office/powerpoint/2010/main" val="558155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8" name="Group 7"/>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4" name="Rectangle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Content Placeholder 4"/>
          <p:cNvPicPr>
            <a:picLocks noGrp="1" noChangeAspect="1"/>
          </p:cNvPicPr>
          <p:nvPr>
            <p:ph idx="1"/>
          </p:nvPr>
        </p:nvPicPr>
        <p:blipFill rotWithShape="1">
          <a:blip r:embed="rId2"/>
          <a:srcRect l="12165" r="14962" b="2"/>
          <a:stretch/>
        </p:blipFill>
        <p:spPr>
          <a:xfrm>
            <a:off x="6091917" y="645106"/>
            <a:ext cx="5326734" cy="5127525"/>
          </a:xfrm>
          <a:prstGeom prst="rect">
            <a:avLst/>
          </a:prstGeom>
        </p:spPr>
      </p:pic>
      <p:sp>
        <p:nvSpPr>
          <p:cNvPr id="2" name="Title 1"/>
          <p:cNvSpPr>
            <a:spLocks noGrp="1"/>
          </p:cNvSpPr>
          <p:nvPr>
            <p:ph type="title"/>
          </p:nvPr>
        </p:nvSpPr>
        <p:spPr>
          <a:xfrm>
            <a:off x="1687669" y="624110"/>
            <a:ext cx="4137059" cy="1280890"/>
          </a:xfrm>
        </p:spPr>
        <p:txBody>
          <a:bodyPr vert="horz" lIns="91440" tIns="45720" rIns="91440" bIns="45720" rtlCol="0" anchor="t">
            <a:normAutofit/>
          </a:bodyPr>
          <a:lstStyle/>
          <a:p>
            <a:r>
              <a:rPr lang="en-US" sz="3200"/>
              <a:t>Audiobooks	</a:t>
            </a:r>
          </a:p>
        </p:txBody>
      </p:sp>
      <p:sp>
        <p:nvSpPr>
          <p:cNvPr id="4" name="Text Placeholder 3"/>
          <p:cNvSpPr>
            <a:spLocks noGrp="1"/>
          </p:cNvSpPr>
          <p:nvPr>
            <p:ph type="body" sz="half" idx="2"/>
          </p:nvPr>
        </p:nvSpPr>
        <p:spPr>
          <a:xfrm>
            <a:off x="1683956" y="2133600"/>
            <a:ext cx="4140772" cy="3777622"/>
          </a:xfrm>
        </p:spPr>
        <p:txBody>
          <a:bodyPr vert="horz" lIns="91440" tIns="45720" rIns="91440" bIns="45720" rtlCol="0">
            <a:normAutofit/>
          </a:bodyPr>
          <a:lstStyle/>
          <a:p>
            <a:pPr>
              <a:buFont typeface="Wingdings 3" charset="2"/>
              <a:buChar char=""/>
            </a:pPr>
            <a:r>
              <a:rPr lang="en-US" sz="1600" dirty="0">
                <a:solidFill>
                  <a:srgbClr val="000000"/>
                </a:solidFill>
              </a:rPr>
              <a:t>Audiobooks are also available on </a:t>
            </a:r>
            <a:r>
              <a:rPr lang="en-US" sz="1600" dirty="0" err="1">
                <a:solidFill>
                  <a:srgbClr val="000000"/>
                </a:solidFill>
              </a:rPr>
              <a:t>eLibraries</a:t>
            </a:r>
            <a:r>
              <a:rPr lang="en-US" sz="1600" dirty="0">
                <a:solidFill>
                  <a:srgbClr val="000000"/>
                </a:solidFill>
              </a:rPr>
              <a:t> Manitoba</a:t>
            </a:r>
          </a:p>
          <a:p>
            <a:pPr>
              <a:buFont typeface="Wingdings 3" charset="2"/>
              <a:buChar char=""/>
            </a:pPr>
            <a:r>
              <a:rPr lang="en-US" sz="1600" dirty="0">
                <a:solidFill>
                  <a:srgbClr val="000000"/>
                </a:solidFill>
              </a:rPr>
              <a:t>They are downloaded directly onto a patron’s iPhone, iPad or iPod touch and can be accessed in virtually the same way as </a:t>
            </a:r>
            <a:r>
              <a:rPr lang="en-US" sz="1600" dirty="0" err="1">
                <a:solidFill>
                  <a:srgbClr val="000000"/>
                </a:solidFill>
              </a:rPr>
              <a:t>ebooks</a:t>
            </a:r>
            <a:endParaRPr lang="en-US" sz="1600" dirty="0">
              <a:solidFill>
                <a:srgbClr val="000000"/>
              </a:solidFill>
            </a:endParaRPr>
          </a:p>
          <a:p>
            <a:pPr>
              <a:buFont typeface="Wingdings 3" charset="2"/>
              <a:buChar char=""/>
            </a:pPr>
            <a:r>
              <a:rPr lang="en-US" sz="1600" dirty="0">
                <a:solidFill>
                  <a:srgbClr val="000000"/>
                </a:solidFill>
              </a:rPr>
              <a:t>Audiobooks will automatically download to the Bookshelf but take a little longer to download than </a:t>
            </a:r>
            <a:r>
              <a:rPr lang="en-US" sz="1600" dirty="0" err="1">
                <a:solidFill>
                  <a:srgbClr val="000000"/>
                </a:solidFill>
              </a:rPr>
              <a:t>ebooks</a:t>
            </a:r>
            <a:r>
              <a:rPr lang="en-US" sz="1600" dirty="0">
                <a:solidFill>
                  <a:srgbClr val="000000"/>
                </a:solidFill>
              </a:rPr>
              <a:t> due to file size </a:t>
            </a:r>
          </a:p>
        </p:txBody>
      </p:sp>
    </p:spTree>
    <p:extLst>
      <p:ext uri="{BB962C8B-B14F-4D97-AF65-F5344CB8AC3E}">
        <p14:creationId xmlns:p14="http://schemas.microsoft.com/office/powerpoint/2010/main" val="2800345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70" name="Group 37"/>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39"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0"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1"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2"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3"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4"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5"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6"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7"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8"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9"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0"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1" name="Group 50"/>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52"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3"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4"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5"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6"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7"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8"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9"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0"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1"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2"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3"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2" name="Rectangle 6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66" name="Rectangle 6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5" name="Content Placeholder 4"/>
          <p:cNvPicPr>
            <a:picLocks noGrp="1" noChangeAspect="1"/>
          </p:cNvPicPr>
          <p:nvPr>
            <p:ph idx="1"/>
          </p:nvPr>
        </p:nvPicPr>
        <p:blipFill rotWithShape="1">
          <a:blip r:embed="rId2"/>
          <a:srcRect/>
          <a:stretch/>
        </p:blipFill>
        <p:spPr>
          <a:xfrm>
            <a:off x="8436046" y="2282269"/>
            <a:ext cx="3613199" cy="3164789"/>
          </a:xfrm>
          <a:prstGeom prst="rect">
            <a:avLst/>
          </a:prstGeom>
        </p:spPr>
      </p:pic>
      <p:sp>
        <p:nvSpPr>
          <p:cNvPr id="2" name="Title 1"/>
          <p:cNvSpPr>
            <a:spLocks noGrp="1"/>
          </p:cNvSpPr>
          <p:nvPr>
            <p:ph type="title"/>
          </p:nvPr>
        </p:nvSpPr>
        <p:spPr>
          <a:xfrm>
            <a:off x="541867" y="787400"/>
            <a:ext cx="7145866" cy="778933"/>
          </a:xfrm>
        </p:spPr>
        <p:txBody>
          <a:bodyPr vert="horz" lIns="91440" tIns="45720" rIns="91440" bIns="45720" rtlCol="0" anchor="ctr">
            <a:normAutofit/>
          </a:bodyPr>
          <a:lstStyle/>
          <a:p>
            <a:r>
              <a:rPr lang="en-US" sz="3000">
                <a:solidFill>
                  <a:srgbClr val="FEFFFF"/>
                </a:solidFill>
              </a:rPr>
              <a:t>Troubleshooting:  Common Problems	</a:t>
            </a:r>
          </a:p>
        </p:txBody>
      </p:sp>
      <p:sp>
        <p:nvSpPr>
          <p:cNvPr id="4" name="Text Placeholder 3"/>
          <p:cNvSpPr>
            <a:spLocks noGrp="1"/>
          </p:cNvSpPr>
          <p:nvPr>
            <p:ph type="body" sz="half" idx="2"/>
          </p:nvPr>
        </p:nvSpPr>
        <p:spPr>
          <a:xfrm>
            <a:off x="541866" y="2032000"/>
            <a:ext cx="7145867" cy="3879222"/>
          </a:xfrm>
        </p:spPr>
        <p:txBody>
          <a:bodyPr vert="horz" lIns="91440" tIns="45720" rIns="91440" bIns="45720" rtlCol="0">
            <a:normAutofit/>
          </a:bodyPr>
          <a:lstStyle/>
          <a:p>
            <a:pPr marL="285750" indent="-285750">
              <a:buFont typeface="Wingdings" panose="05000000000000000000" pitchFamily="2" charset="2"/>
              <a:buChar char="v"/>
            </a:pPr>
            <a:r>
              <a:rPr lang="en-US" b="1" dirty="0">
                <a:solidFill>
                  <a:srgbClr val="FEFFFF"/>
                </a:solidFill>
              </a:rPr>
              <a:t>Mobile Devices:</a:t>
            </a:r>
          </a:p>
          <a:p>
            <a:pPr marL="742950" lvl="1" indent="-285750">
              <a:buFont typeface="Wingdings" panose="05000000000000000000" pitchFamily="2" charset="2"/>
              <a:buChar char="v"/>
            </a:pPr>
            <a:r>
              <a:rPr lang="en-US" sz="1400" b="1" dirty="0">
                <a:solidFill>
                  <a:srgbClr val="FEFFFF"/>
                </a:solidFill>
              </a:rPr>
              <a:t>Try a simple restart</a:t>
            </a:r>
          </a:p>
          <a:p>
            <a:pPr marL="742950" lvl="1" indent="-285750">
              <a:buFont typeface="Wingdings" panose="05000000000000000000" pitchFamily="2" charset="2"/>
              <a:buChar char="v"/>
            </a:pPr>
            <a:r>
              <a:rPr lang="en-US" sz="1400" b="1" dirty="0">
                <a:solidFill>
                  <a:srgbClr val="FEFFFF"/>
                </a:solidFill>
              </a:rPr>
              <a:t>Delete the cookies from the </a:t>
            </a:r>
            <a:r>
              <a:rPr lang="en-US" sz="1400" b="1" dirty="0" err="1">
                <a:solidFill>
                  <a:srgbClr val="FEFFFF"/>
                </a:solidFill>
              </a:rPr>
              <a:t>OverDrive</a:t>
            </a:r>
            <a:r>
              <a:rPr lang="en-US" sz="1400" b="1" dirty="0">
                <a:solidFill>
                  <a:srgbClr val="FEFFFF"/>
                </a:solidFill>
              </a:rPr>
              <a:t> App by going into “settings”, “delete app cookies”. </a:t>
            </a:r>
          </a:p>
          <a:p>
            <a:pPr marL="742950" lvl="1" indent="-285750">
              <a:buFont typeface="Wingdings" panose="05000000000000000000" pitchFamily="2" charset="2"/>
              <a:buChar char="v"/>
            </a:pPr>
            <a:r>
              <a:rPr lang="en-US" sz="1400" b="1" dirty="0">
                <a:solidFill>
                  <a:srgbClr val="FEFFFF"/>
                </a:solidFill>
              </a:rPr>
              <a:t>Delete the </a:t>
            </a:r>
            <a:r>
              <a:rPr lang="en-US" sz="1400" b="1" dirty="0" err="1">
                <a:solidFill>
                  <a:srgbClr val="FEFFFF"/>
                </a:solidFill>
              </a:rPr>
              <a:t>OverDrive</a:t>
            </a:r>
            <a:r>
              <a:rPr lang="en-US" sz="1400" b="1" dirty="0">
                <a:solidFill>
                  <a:srgbClr val="FEFFFF"/>
                </a:solidFill>
              </a:rPr>
              <a:t> App and reinstall it</a:t>
            </a:r>
          </a:p>
          <a:p>
            <a:pPr marL="742950" lvl="1" indent="-285750">
              <a:buFont typeface="Wingdings" panose="05000000000000000000" pitchFamily="2" charset="2"/>
              <a:buChar char="v"/>
            </a:pPr>
            <a:endParaRPr lang="en-US" sz="1400" b="1" dirty="0">
              <a:solidFill>
                <a:srgbClr val="FEFFFF"/>
              </a:solidFill>
            </a:endParaRPr>
          </a:p>
          <a:p>
            <a:pPr marL="285750" indent="-285750">
              <a:buFont typeface="Wingdings" panose="05000000000000000000" pitchFamily="2" charset="2"/>
              <a:buChar char="v"/>
            </a:pPr>
            <a:r>
              <a:rPr lang="en-US" b="1" dirty="0">
                <a:solidFill>
                  <a:srgbClr val="FEFFFF"/>
                </a:solidFill>
              </a:rPr>
              <a:t>Desktop Site/E-Readers:</a:t>
            </a:r>
          </a:p>
          <a:p>
            <a:pPr marL="742950" lvl="1" indent="-285750">
              <a:buFont typeface="Wingdings" panose="05000000000000000000" pitchFamily="2" charset="2"/>
              <a:buChar char="v"/>
            </a:pPr>
            <a:r>
              <a:rPr lang="en-US" sz="1400" b="1" dirty="0">
                <a:solidFill>
                  <a:srgbClr val="FEFFFF"/>
                </a:solidFill>
              </a:rPr>
              <a:t>Make sure computer and reader are both authorized on Adobe Digital Editions</a:t>
            </a:r>
          </a:p>
          <a:p>
            <a:pPr marL="742950" lvl="1" indent="-285750">
              <a:buFont typeface="Wingdings" panose="05000000000000000000" pitchFamily="2" charset="2"/>
              <a:buChar char="v"/>
            </a:pPr>
            <a:r>
              <a:rPr lang="en-US" sz="1400" b="1" dirty="0">
                <a:solidFill>
                  <a:srgbClr val="FEFFFF"/>
                </a:solidFill>
              </a:rPr>
              <a:t>Restart both the computer and the e-reader</a:t>
            </a:r>
          </a:p>
          <a:p>
            <a:pPr marL="742950" lvl="1" indent="-285750">
              <a:buFont typeface="Wingdings" panose="05000000000000000000" pitchFamily="2" charset="2"/>
              <a:buChar char="v"/>
            </a:pPr>
            <a:r>
              <a:rPr lang="en-US" sz="1400" b="1" dirty="0">
                <a:solidFill>
                  <a:srgbClr val="FEFFFF"/>
                </a:solidFill>
              </a:rPr>
              <a:t>Encourage patrons to use the “help” menu on </a:t>
            </a:r>
            <a:r>
              <a:rPr lang="en-US" sz="1400" b="1" dirty="0" err="1">
                <a:solidFill>
                  <a:srgbClr val="FEFFFF"/>
                </a:solidFill>
              </a:rPr>
              <a:t>OverDrive</a:t>
            </a:r>
            <a:r>
              <a:rPr lang="en-US" sz="1400" b="1" dirty="0">
                <a:solidFill>
                  <a:srgbClr val="FEFFFF"/>
                </a:solidFill>
              </a:rPr>
              <a:t> and </a:t>
            </a:r>
            <a:r>
              <a:rPr lang="en-US" sz="1400" b="1" dirty="0" err="1">
                <a:solidFill>
                  <a:srgbClr val="FEFFFF"/>
                </a:solidFill>
              </a:rPr>
              <a:t>Elibraries</a:t>
            </a:r>
            <a:r>
              <a:rPr lang="en-US" sz="1400" b="1" dirty="0">
                <a:solidFill>
                  <a:srgbClr val="FEFFFF"/>
                </a:solidFill>
              </a:rPr>
              <a:t> Manitoba</a:t>
            </a:r>
          </a:p>
          <a:p>
            <a:pPr>
              <a:buFont typeface="Wingdings 3" charset="2"/>
              <a:buChar char=""/>
            </a:pPr>
            <a:endParaRPr lang="en-US" dirty="0">
              <a:solidFill>
                <a:srgbClr val="FEFFFF"/>
              </a:solidFill>
            </a:endParaRPr>
          </a:p>
        </p:txBody>
      </p:sp>
    </p:spTree>
    <p:extLst>
      <p:ext uri="{BB962C8B-B14F-4D97-AF65-F5344CB8AC3E}">
        <p14:creationId xmlns:p14="http://schemas.microsoft.com/office/powerpoint/2010/main" val="4172017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73" name="Group 39"/>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1"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2"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3"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4"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5"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6"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7"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8"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9"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0"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1"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2"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4" name="Group 52"/>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54"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5"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6"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7"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8"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9"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0"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1"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2"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3"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4"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5"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5" name="Rectangle 6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6"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37" name="Content Placeholder 36"/>
          <p:cNvPicPr>
            <a:picLocks noGrp="1" noChangeAspect="1"/>
          </p:cNvPicPr>
          <p:nvPr>
            <p:ph idx="1"/>
          </p:nvPr>
        </p:nvPicPr>
        <p:blipFill>
          <a:blip r:embed="rId2"/>
          <a:stretch>
            <a:fillRect/>
          </a:stretch>
        </p:blipFill>
        <p:spPr>
          <a:xfrm>
            <a:off x="6091916" y="1415025"/>
            <a:ext cx="5451627" cy="3707908"/>
          </a:xfrm>
          <a:prstGeom prst="rect">
            <a:avLst/>
          </a:prstGeom>
        </p:spPr>
      </p:pic>
      <p:sp>
        <p:nvSpPr>
          <p:cNvPr id="2" name="Title 1"/>
          <p:cNvSpPr>
            <a:spLocks noGrp="1"/>
          </p:cNvSpPr>
          <p:nvPr>
            <p:ph type="title"/>
          </p:nvPr>
        </p:nvSpPr>
        <p:spPr>
          <a:xfrm>
            <a:off x="1687669" y="624110"/>
            <a:ext cx="4137059" cy="1280890"/>
          </a:xfrm>
        </p:spPr>
        <p:txBody>
          <a:bodyPr vert="horz" lIns="91440" tIns="45720" rIns="91440" bIns="45720" rtlCol="0" anchor="t">
            <a:normAutofit/>
          </a:bodyPr>
          <a:lstStyle/>
          <a:p>
            <a:r>
              <a:rPr lang="en-US" sz="3200"/>
              <a:t>To Sum Up…</a:t>
            </a:r>
          </a:p>
        </p:txBody>
      </p:sp>
      <p:sp>
        <p:nvSpPr>
          <p:cNvPr id="4" name="Text Placeholder 3"/>
          <p:cNvSpPr>
            <a:spLocks noGrp="1"/>
          </p:cNvSpPr>
          <p:nvPr>
            <p:ph type="body" sz="half" idx="2"/>
          </p:nvPr>
        </p:nvSpPr>
        <p:spPr>
          <a:xfrm>
            <a:off x="922561" y="1905000"/>
            <a:ext cx="4993607" cy="4657378"/>
          </a:xfrm>
        </p:spPr>
        <p:txBody>
          <a:bodyPr vert="horz" lIns="91440" tIns="45720" rIns="91440" bIns="45720" rtlCol="0">
            <a:noAutofit/>
          </a:bodyPr>
          <a:lstStyle/>
          <a:p>
            <a:pPr>
              <a:buFont typeface="Wingdings 3" charset="2"/>
              <a:buChar char=""/>
            </a:pPr>
            <a:r>
              <a:rPr lang="en-US" sz="2000" b="1" dirty="0">
                <a:solidFill>
                  <a:srgbClr val="000000"/>
                </a:solidFill>
              </a:rPr>
              <a:t>We can best help patrons by reassuring them and having easy access to support</a:t>
            </a:r>
          </a:p>
          <a:p>
            <a:pPr>
              <a:buFont typeface="Wingdings 3" charset="2"/>
              <a:buChar char=""/>
            </a:pPr>
            <a:r>
              <a:rPr lang="en-US" sz="2000" b="1" dirty="0">
                <a:solidFill>
                  <a:srgbClr val="000000"/>
                </a:solidFill>
              </a:rPr>
              <a:t>Provide handouts for patrons to take home to help them achieve success</a:t>
            </a:r>
          </a:p>
          <a:p>
            <a:pPr>
              <a:buFont typeface="Wingdings 3" charset="2"/>
              <a:buChar char=""/>
            </a:pPr>
            <a:r>
              <a:rPr lang="en-US" sz="2000" b="1" dirty="0">
                <a:solidFill>
                  <a:srgbClr val="000000"/>
                </a:solidFill>
              </a:rPr>
              <a:t>Offer one-on-one workshops</a:t>
            </a:r>
          </a:p>
          <a:p>
            <a:pPr>
              <a:buFont typeface="Wingdings 3" charset="2"/>
              <a:buChar char=""/>
            </a:pPr>
            <a:r>
              <a:rPr lang="en-US" sz="2000" b="1" dirty="0">
                <a:solidFill>
                  <a:srgbClr val="000000"/>
                </a:solidFill>
              </a:rPr>
              <a:t>Provide staff with basic training and make sure to follow up with “difficult” cases</a:t>
            </a:r>
          </a:p>
          <a:p>
            <a:pPr>
              <a:buFont typeface="Wingdings 3" charset="2"/>
              <a:buChar char=""/>
            </a:pPr>
            <a:r>
              <a:rPr lang="en-US" sz="2000" b="1" dirty="0">
                <a:solidFill>
                  <a:srgbClr val="000000"/>
                </a:solidFill>
              </a:rPr>
              <a:t>Post troubleshooting solutions often on websites and social media</a:t>
            </a:r>
          </a:p>
          <a:p>
            <a:pPr>
              <a:buFont typeface="Wingdings 3" charset="2"/>
              <a:buChar char=""/>
            </a:pPr>
            <a:r>
              <a:rPr lang="en-US" sz="2000" b="1" dirty="0">
                <a:solidFill>
                  <a:srgbClr val="000000"/>
                </a:solidFill>
              </a:rPr>
              <a:t>Maintain contact with PLS for support and advice</a:t>
            </a:r>
          </a:p>
        </p:txBody>
      </p:sp>
    </p:spTree>
    <p:extLst>
      <p:ext uri="{BB962C8B-B14F-4D97-AF65-F5344CB8AC3E}">
        <p14:creationId xmlns:p14="http://schemas.microsoft.com/office/powerpoint/2010/main" val="3208284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6091916" y="1661896"/>
            <a:ext cx="4927183" cy="3597030"/>
          </a:xfrm>
          <a:prstGeom prst="rect">
            <a:avLst/>
          </a:prstGeom>
        </p:spPr>
      </p:pic>
      <p:sp>
        <p:nvSpPr>
          <p:cNvPr id="2" name="Title 1"/>
          <p:cNvSpPr>
            <a:spLocks noGrp="1"/>
          </p:cNvSpPr>
          <p:nvPr>
            <p:ph type="title"/>
          </p:nvPr>
        </p:nvSpPr>
        <p:spPr>
          <a:xfrm>
            <a:off x="649224" y="645106"/>
            <a:ext cx="5122652" cy="1558598"/>
          </a:xfrm>
        </p:spPr>
        <p:txBody>
          <a:bodyPr>
            <a:normAutofit fontScale="90000"/>
          </a:bodyPr>
          <a:lstStyle/>
          <a:p>
            <a:r>
              <a:rPr lang="en-CA" dirty="0"/>
              <a:t>What are patrons looking for?</a:t>
            </a:r>
            <a:br>
              <a:rPr lang="en-CA" dirty="0"/>
            </a:br>
            <a:r>
              <a:rPr lang="en-CA" dirty="0">
                <a:solidFill>
                  <a:srgbClr val="0070C0"/>
                </a:solidFill>
                <a:latin typeface="AR ESSENCE" panose="02000000000000000000" pitchFamily="2" charset="0"/>
              </a:rPr>
              <a:t>Common Questions:</a:t>
            </a:r>
            <a:br>
              <a:rPr lang="en-CA" dirty="0">
                <a:solidFill>
                  <a:srgbClr val="0070C0"/>
                </a:solidFill>
                <a:latin typeface="AR ESSENCE" panose="02000000000000000000" pitchFamily="2" charset="0"/>
              </a:rPr>
            </a:br>
            <a:endParaRPr lang="en-CA" dirty="0">
              <a:solidFill>
                <a:srgbClr val="0070C0"/>
              </a:solidFill>
              <a:latin typeface="AR ESSENCE" panose="02000000000000000000" pitchFamily="2" charset="0"/>
            </a:endParaRPr>
          </a:p>
        </p:txBody>
      </p:sp>
      <p:sp>
        <p:nvSpPr>
          <p:cNvPr id="3" name="Content Placeholder 2"/>
          <p:cNvSpPr>
            <a:spLocks noGrp="1"/>
          </p:cNvSpPr>
          <p:nvPr>
            <p:ph idx="1"/>
          </p:nvPr>
        </p:nvSpPr>
        <p:spPr>
          <a:xfrm>
            <a:off x="519017" y="2417064"/>
            <a:ext cx="5122652" cy="3353659"/>
          </a:xfrm>
        </p:spPr>
        <p:txBody>
          <a:bodyPr>
            <a:normAutofit/>
          </a:bodyPr>
          <a:lstStyle/>
          <a:p>
            <a:pPr>
              <a:lnSpc>
                <a:spcPct val="80000"/>
              </a:lnSpc>
            </a:pPr>
            <a:r>
              <a:rPr lang="en-CA" sz="1700" dirty="0"/>
              <a:t>What device should I buy?</a:t>
            </a:r>
          </a:p>
          <a:p>
            <a:pPr>
              <a:lnSpc>
                <a:spcPct val="80000"/>
              </a:lnSpc>
            </a:pPr>
            <a:r>
              <a:rPr lang="en-CA" sz="1700" dirty="0"/>
              <a:t>How do I log into </a:t>
            </a:r>
            <a:r>
              <a:rPr lang="en-CA" sz="1700" dirty="0" err="1"/>
              <a:t>eLibraries</a:t>
            </a:r>
            <a:r>
              <a:rPr lang="en-CA" sz="1700" dirty="0"/>
              <a:t> Manitoba?</a:t>
            </a:r>
          </a:p>
          <a:p>
            <a:pPr>
              <a:lnSpc>
                <a:spcPct val="80000"/>
              </a:lnSpc>
            </a:pPr>
            <a:r>
              <a:rPr lang="en-CA" sz="1700" dirty="0"/>
              <a:t>How do I find a book and how many can I check out?</a:t>
            </a:r>
          </a:p>
          <a:p>
            <a:pPr>
              <a:lnSpc>
                <a:spcPct val="80000"/>
              </a:lnSpc>
            </a:pPr>
            <a:r>
              <a:rPr lang="en-CA" sz="1700" dirty="0"/>
              <a:t>How do I get those books from my computer to my e-reader?</a:t>
            </a:r>
          </a:p>
          <a:p>
            <a:pPr>
              <a:lnSpc>
                <a:spcPct val="80000"/>
              </a:lnSpc>
            </a:pPr>
            <a:r>
              <a:rPr lang="en-CA" sz="1700" dirty="0"/>
              <a:t>How do I download books on my iPad or tablet?</a:t>
            </a:r>
          </a:p>
          <a:p>
            <a:pPr>
              <a:lnSpc>
                <a:spcPct val="80000"/>
              </a:lnSpc>
            </a:pPr>
            <a:r>
              <a:rPr lang="en-CA" sz="1700" dirty="0"/>
              <a:t>How do I deal with error messages or service interruptions? </a:t>
            </a:r>
          </a:p>
        </p:txBody>
      </p:sp>
    </p:spTree>
    <p:extLst>
      <p:ext uri="{BB962C8B-B14F-4D97-AF65-F5344CB8AC3E}">
        <p14:creationId xmlns:p14="http://schemas.microsoft.com/office/powerpoint/2010/main" val="4008508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a:stretch>
            <a:fillRect/>
          </a:stretch>
        </p:blipFill>
        <p:spPr>
          <a:xfrm>
            <a:off x="7556411" y="2094977"/>
            <a:ext cx="3011276" cy="3517981"/>
          </a:xfrm>
          <a:prstGeom prst="rect">
            <a:avLst/>
          </a:prstGeom>
        </p:spPr>
      </p:pic>
      <p:sp>
        <p:nvSpPr>
          <p:cNvPr id="2" name="Title 1"/>
          <p:cNvSpPr>
            <a:spLocks noGrp="1"/>
          </p:cNvSpPr>
          <p:nvPr>
            <p:ph type="title"/>
          </p:nvPr>
        </p:nvSpPr>
        <p:spPr>
          <a:xfrm>
            <a:off x="2592926" y="624110"/>
            <a:ext cx="4633466" cy="1280890"/>
          </a:xfrm>
        </p:spPr>
        <p:txBody>
          <a:bodyPr>
            <a:normAutofit/>
          </a:bodyPr>
          <a:lstStyle/>
          <a:p>
            <a:r>
              <a:rPr lang="en-CA" dirty="0"/>
              <a:t>How can we help?</a:t>
            </a:r>
          </a:p>
        </p:txBody>
      </p:sp>
      <p:sp>
        <p:nvSpPr>
          <p:cNvPr id="8" name="Content Placeholder 7"/>
          <p:cNvSpPr>
            <a:spLocks noGrp="1"/>
          </p:cNvSpPr>
          <p:nvPr>
            <p:ph idx="1"/>
          </p:nvPr>
        </p:nvSpPr>
        <p:spPr>
          <a:xfrm>
            <a:off x="1585733" y="1905001"/>
            <a:ext cx="5640660" cy="4006222"/>
          </a:xfrm>
        </p:spPr>
        <p:txBody>
          <a:bodyPr>
            <a:normAutofit fontScale="92500" lnSpcReduction="10000"/>
          </a:bodyPr>
          <a:lstStyle/>
          <a:p>
            <a:r>
              <a:rPr lang="en-US" dirty="0"/>
              <a:t>Know the differences between devices</a:t>
            </a:r>
          </a:p>
          <a:p>
            <a:r>
              <a:rPr lang="en-US" dirty="0"/>
              <a:t>Become familiar with the </a:t>
            </a:r>
            <a:r>
              <a:rPr lang="en-US" dirty="0" err="1"/>
              <a:t>eLM</a:t>
            </a:r>
            <a:r>
              <a:rPr lang="en-US" dirty="0"/>
              <a:t> website and policies</a:t>
            </a:r>
          </a:p>
          <a:p>
            <a:r>
              <a:rPr lang="en-US" dirty="0"/>
              <a:t>Provide “how to” guides, including links on library websites &amp; social media platforms</a:t>
            </a:r>
          </a:p>
          <a:p>
            <a:r>
              <a:rPr lang="en-US" dirty="0"/>
              <a:t>Offer one-on-one support by appointment</a:t>
            </a:r>
          </a:p>
          <a:p>
            <a:r>
              <a:rPr lang="en-US" dirty="0"/>
              <a:t>Train staff on the basics and provide handouts to patrons</a:t>
            </a:r>
          </a:p>
          <a:p>
            <a:r>
              <a:rPr lang="en-US" dirty="0"/>
              <a:t>Follow up with patrons who have asked for help</a:t>
            </a:r>
          </a:p>
          <a:p>
            <a:r>
              <a:rPr lang="en-US" dirty="0"/>
              <a:t>Instill confidence in patrons – you really can’t “break” your iPad!</a:t>
            </a:r>
          </a:p>
          <a:p>
            <a:r>
              <a:rPr lang="en-US" dirty="0"/>
              <a:t>Notify patrons when sites are down </a:t>
            </a:r>
          </a:p>
          <a:p>
            <a:endParaRPr lang="en-US" dirty="0"/>
          </a:p>
          <a:p>
            <a:endParaRPr lang="en-US" dirty="0"/>
          </a:p>
        </p:txBody>
      </p:sp>
    </p:spTree>
    <p:extLst>
      <p:ext uri="{BB962C8B-B14F-4D97-AF65-F5344CB8AC3E}">
        <p14:creationId xmlns:p14="http://schemas.microsoft.com/office/powerpoint/2010/main" val="2433954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8572" r="4858" b="1"/>
          <a:stretch/>
        </p:blipFill>
        <p:spPr>
          <a:xfrm>
            <a:off x="6382512" y="924834"/>
            <a:ext cx="5161031" cy="4968019"/>
          </a:xfrm>
          <a:prstGeom prst="rect">
            <a:avLst/>
          </a:prstGeom>
        </p:spPr>
      </p:pic>
      <p:sp>
        <p:nvSpPr>
          <p:cNvPr id="2" name="Title 1"/>
          <p:cNvSpPr>
            <a:spLocks noGrp="1"/>
          </p:cNvSpPr>
          <p:nvPr>
            <p:ph type="title"/>
          </p:nvPr>
        </p:nvSpPr>
        <p:spPr>
          <a:xfrm>
            <a:off x="649224" y="645106"/>
            <a:ext cx="5122652" cy="1259894"/>
          </a:xfrm>
        </p:spPr>
        <p:txBody>
          <a:bodyPr>
            <a:normAutofit/>
          </a:bodyPr>
          <a:lstStyle/>
          <a:p>
            <a:r>
              <a:rPr lang="en-CA" dirty="0"/>
              <a:t> </a:t>
            </a:r>
          </a:p>
        </p:txBody>
      </p:sp>
      <p:sp>
        <p:nvSpPr>
          <p:cNvPr id="3" name="Content Placeholder 2"/>
          <p:cNvSpPr>
            <a:spLocks noGrp="1"/>
          </p:cNvSpPr>
          <p:nvPr>
            <p:ph idx="1"/>
          </p:nvPr>
        </p:nvSpPr>
        <p:spPr>
          <a:xfrm>
            <a:off x="519017" y="1275053"/>
            <a:ext cx="5122652" cy="3759253"/>
          </a:xfrm>
        </p:spPr>
        <p:txBody>
          <a:bodyPr>
            <a:normAutofit/>
          </a:bodyPr>
          <a:lstStyle/>
          <a:p>
            <a:pPr marL="0" indent="0" algn="ctr">
              <a:buNone/>
            </a:pPr>
            <a:r>
              <a:rPr lang="en-CA" sz="3200" dirty="0">
                <a:solidFill>
                  <a:srgbClr val="0070C0"/>
                </a:solidFill>
                <a:latin typeface="AR ESSENCE" panose="02000000000000000000" pitchFamily="2" charset="0"/>
                <a:ea typeface="+mj-ea"/>
                <a:cs typeface="+mj-cs"/>
              </a:rPr>
              <a:t>“What Should I Buy: E-Reader or Tablet?”</a:t>
            </a:r>
          </a:p>
          <a:p>
            <a:r>
              <a:rPr lang="en-CA" dirty="0"/>
              <a:t>The differences between an e-reader (Kobo, Sony) and a tablet (iPad, Samsung Galaxy) are </a:t>
            </a:r>
            <a:r>
              <a:rPr lang="en-CA" b="1" u="sng" dirty="0"/>
              <a:t>price and function</a:t>
            </a:r>
            <a:r>
              <a:rPr lang="en-CA" dirty="0"/>
              <a:t>.  An e-reader is strictly for reading and is  less expensive. A tablet is more like a portable computer and allows you to surf the internet, check e-mail and social media, watch movies and use apps.</a:t>
            </a:r>
          </a:p>
          <a:p>
            <a:pPr marL="2286000" lvl="5" indent="0">
              <a:buNone/>
            </a:pPr>
            <a:endParaRPr lang="en-CA" dirty="0"/>
          </a:p>
        </p:txBody>
      </p:sp>
    </p:spTree>
    <p:extLst>
      <p:ext uri="{BB962C8B-B14F-4D97-AF65-F5344CB8AC3E}">
        <p14:creationId xmlns:p14="http://schemas.microsoft.com/office/powerpoint/2010/main" val="178125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6091916" y="1565346"/>
            <a:ext cx="5451627" cy="3407266"/>
          </a:xfrm>
          <a:prstGeom prst="rect">
            <a:avLst/>
          </a:prstGeom>
        </p:spPr>
      </p:pic>
      <p:sp>
        <p:nvSpPr>
          <p:cNvPr id="2" name="Title 1"/>
          <p:cNvSpPr>
            <a:spLocks noGrp="1"/>
          </p:cNvSpPr>
          <p:nvPr>
            <p:ph type="title"/>
          </p:nvPr>
        </p:nvSpPr>
        <p:spPr>
          <a:xfrm>
            <a:off x="649224" y="645106"/>
            <a:ext cx="5122652" cy="1259894"/>
          </a:xfrm>
        </p:spPr>
        <p:txBody>
          <a:bodyPr>
            <a:normAutofit/>
          </a:bodyPr>
          <a:lstStyle/>
          <a:p>
            <a:r>
              <a:rPr lang="en-CA" sz="3200" dirty="0">
                <a:solidFill>
                  <a:srgbClr val="0070C0"/>
                </a:solidFill>
                <a:latin typeface="AR ESSENCE" panose="02000000000000000000" pitchFamily="2" charset="0"/>
              </a:rPr>
              <a:t>How do I borrow books from </a:t>
            </a:r>
            <a:r>
              <a:rPr lang="en-CA" sz="3200" dirty="0" err="1">
                <a:solidFill>
                  <a:srgbClr val="0070C0"/>
                </a:solidFill>
                <a:latin typeface="AR ESSENCE" panose="02000000000000000000" pitchFamily="2" charset="0"/>
              </a:rPr>
              <a:t>eLibraries</a:t>
            </a:r>
            <a:r>
              <a:rPr lang="en-CA" sz="3200" dirty="0">
                <a:solidFill>
                  <a:srgbClr val="0070C0"/>
                </a:solidFill>
                <a:latin typeface="AR ESSENCE" panose="02000000000000000000" pitchFamily="2" charset="0"/>
              </a:rPr>
              <a:t>?</a:t>
            </a:r>
          </a:p>
        </p:txBody>
      </p:sp>
      <p:sp>
        <p:nvSpPr>
          <p:cNvPr id="3" name="Content Placeholder 2"/>
          <p:cNvSpPr>
            <a:spLocks noGrp="1"/>
          </p:cNvSpPr>
          <p:nvPr>
            <p:ph idx="1"/>
          </p:nvPr>
        </p:nvSpPr>
        <p:spPr>
          <a:xfrm>
            <a:off x="649225" y="2133600"/>
            <a:ext cx="5122652" cy="3759253"/>
          </a:xfrm>
        </p:spPr>
        <p:txBody>
          <a:bodyPr>
            <a:normAutofit/>
          </a:bodyPr>
          <a:lstStyle/>
          <a:p>
            <a:r>
              <a:rPr lang="en-CA" dirty="0" err="1"/>
              <a:t>eLibraries</a:t>
            </a:r>
            <a:r>
              <a:rPr lang="en-CA" dirty="0"/>
              <a:t> Manitoba offers books in two ways:</a:t>
            </a:r>
          </a:p>
          <a:p>
            <a:pPr lvl="1"/>
            <a:r>
              <a:rPr lang="en-CA" dirty="0"/>
              <a:t>If you are using an e-reader, (Kobo),you must download them onto your computer first, then transfer them to your Kobo using Adobe Digital Editions and the USB cable that came with your device.</a:t>
            </a:r>
          </a:p>
          <a:p>
            <a:pPr lvl="1"/>
            <a:r>
              <a:rPr lang="en-CA" dirty="0"/>
              <a:t>If you are using a tablet (iPad, Samsung or smartphone), download the Overdrive app, then download books directly on to the tablet and read them from your Bookshelf.</a:t>
            </a:r>
          </a:p>
          <a:p>
            <a:pPr lvl="1"/>
            <a:endParaRPr lang="en-CA" dirty="0"/>
          </a:p>
          <a:p>
            <a:pPr lvl="1"/>
            <a:endParaRPr lang="en-CA" dirty="0"/>
          </a:p>
        </p:txBody>
      </p:sp>
    </p:spTree>
    <p:extLst>
      <p:ext uri="{BB962C8B-B14F-4D97-AF65-F5344CB8AC3E}">
        <p14:creationId xmlns:p14="http://schemas.microsoft.com/office/powerpoint/2010/main" val="3656159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8" name="Group 7"/>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4" name="Rectangle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Content Placeholder 4"/>
          <p:cNvPicPr>
            <a:picLocks noGrp="1" noChangeAspect="1"/>
          </p:cNvPicPr>
          <p:nvPr>
            <p:ph idx="1"/>
          </p:nvPr>
        </p:nvPicPr>
        <p:blipFill>
          <a:blip r:embed="rId2"/>
          <a:stretch>
            <a:fillRect/>
          </a:stretch>
        </p:blipFill>
        <p:spPr>
          <a:xfrm>
            <a:off x="6091916" y="1565346"/>
            <a:ext cx="5451627" cy="3407266"/>
          </a:xfrm>
          <a:prstGeom prst="rect">
            <a:avLst/>
          </a:prstGeom>
        </p:spPr>
      </p:pic>
      <p:sp>
        <p:nvSpPr>
          <p:cNvPr id="2" name="Title 1"/>
          <p:cNvSpPr>
            <a:spLocks noGrp="1"/>
          </p:cNvSpPr>
          <p:nvPr>
            <p:ph type="title"/>
          </p:nvPr>
        </p:nvSpPr>
        <p:spPr>
          <a:xfrm>
            <a:off x="1687669" y="624110"/>
            <a:ext cx="4137059" cy="1280890"/>
          </a:xfrm>
        </p:spPr>
        <p:txBody>
          <a:bodyPr vert="horz" lIns="91440" tIns="45720" rIns="91440" bIns="45720" rtlCol="0" anchor="t">
            <a:normAutofit/>
          </a:bodyPr>
          <a:lstStyle/>
          <a:p>
            <a:r>
              <a:rPr lang="en-US" sz="3200" dirty="0">
                <a:solidFill>
                  <a:srgbClr val="0070C0"/>
                </a:solidFill>
                <a:latin typeface="AR ESSENCE" panose="02000000000000000000" pitchFamily="2" charset="0"/>
              </a:rPr>
              <a:t>What is Adobe Digital Editions (ADE)?</a:t>
            </a:r>
          </a:p>
        </p:txBody>
      </p:sp>
      <p:sp>
        <p:nvSpPr>
          <p:cNvPr id="4" name="Text Placeholder 3"/>
          <p:cNvSpPr>
            <a:spLocks noGrp="1"/>
          </p:cNvSpPr>
          <p:nvPr>
            <p:ph type="body" sz="half" idx="2"/>
          </p:nvPr>
        </p:nvSpPr>
        <p:spPr>
          <a:xfrm>
            <a:off x="1683956" y="2133600"/>
            <a:ext cx="4140772" cy="3777622"/>
          </a:xfrm>
        </p:spPr>
        <p:txBody>
          <a:bodyPr vert="horz" lIns="91440" tIns="45720" rIns="91440" bIns="45720" rtlCol="0">
            <a:normAutofit/>
          </a:bodyPr>
          <a:lstStyle/>
          <a:p>
            <a:pPr>
              <a:buFont typeface="Wingdings 3" charset="2"/>
              <a:buChar char=""/>
            </a:pPr>
            <a:r>
              <a:rPr lang="en-US" sz="1600" dirty="0">
                <a:solidFill>
                  <a:srgbClr val="000000"/>
                </a:solidFill>
              </a:rPr>
              <a:t>The transfer of </a:t>
            </a:r>
            <a:r>
              <a:rPr lang="en-US" sz="1600" dirty="0" err="1">
                <a:solidFill>
                  <a:srgbClr val="000000"/>
                </a:solidFill>
              </a:rPr>
              <a:t>ebooks</a:t>
            </a:r>
            <a:r>
              <a:rPr lang="en-US" sz="1600" dirty="0">
                <a:solidFill>
                  <a:srgbClr val="000000"/>
                </a:solidFill>
              </a:rPr>
              <a:t> from computer to Kobo requires software called Adobe Digital Editions (often referred to as ADE)</a:t>
            </a:r>
          </a:p>
          <a:p>
            <a:pPr>
              <a:buFont typeface="Wingdings 3" charset="2"/>
              <a:buChar char=""/>
            </a:pPr>
            <a:r>
              <a:rPr lang="en-US" sz="1600" dirty="0">
                <a:solidFill>
                  <a:srgbClr val="000000"/>
                </a:solidFill>
              </a:rPr>
              <a:t>Patrons will need to download and install this free software on their computer before beginning. </a:t>
            </a:r>
          </a:p>
          <a:p>
            <a:pPr>
              <a:buFont typeface="Wingdings 3" charset="2"/>
              <a:buChar char=""/>
            </a:pPr>
            <a:r>
              <a:rPr lang="en-US" sz="1600" dirty="0">
                <a:solidFill>
                  <a:srgbClr val="000000"/>
                </a:solidFill>
              </a:rPr>
              <a:t>Patrons will need to set up an account with a username and password and authorize their devices (computer and Kobo) </a:t>
            </a:r>
          </a:p>
        </p:txBody>
      </p:sp>
      <p:sp>
        <p:nvSpPr>
          <p:cNvPr id="37" name="Arrow: Left 36"/>
          <p:cNvSpPr/>
          <p:nvPr/>
        </p:nvSpPr>
        <p:spPr>
          <a:xfrm>
            <a:off x="8339328" y="2852928"/>
            <a:ext cx="3204215" cy="3483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37798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8" name="Group 7"/>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4" name="Rectangle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Content Placeholder 4"/>
          <p:cNvPicPr>
            <a:picLocks noGrp="1" noChangeAspect="1"/>
          </p:cNvPicPr>
          <p:nvPr>
            <p:ph idx="1"/>
          </p:nvPr>
        </p:nvPicPr>
        <p:blipFill>
          <a:blip r:embed="rId2"/>
          <a:stretch>
            <a:fillRect/>
          </a:stretch>
        </p:blipFill>
        <p:spPr>
          <a:xfrm>
            <a:off x="6091916" y="1565346"/>
            <a:ext cx="5451627" cy="3407266"/>
          </a:xfrm>
          <a:prstGeom prst="rect">
            <a:avLst/>
          </a:prstGeom>
        </p:spPr>
      </p:pic>
      <p:sp>
        <p:nvSpPr>
          <p:cNvPr id="2" name="Title 1"/>
          <p:cNvSpPr>
            <a:spLocks noGrp="1"/>
          </p:cNvSpPr>
          <p:nvPr>
            <p:ph type="title"/>
          </p:nvPr>
        </p:nvSpPr>
        <p:spPr>
          <a:xfrm>
            <a:off x="1687669" y="624110"/>
            <a:ext cx="4137059" cy="1280890"/>
          </a:xfrm>
        </p:spPr>
        <p:txBody>
          <a:bodyPr vert="horz" lIns="91440" tIns="45720" rIns="91440" bIns="45720" rtlCol="0" anchor="t">
            <a:normAutofit/>
          </a:bodyPr>
          <a:lstStyle/>
          <a:p>
            <a:r>
              <a:rPr lang="en-US" sz="3200" dirty="0">
                <a:solidFill>
                  <a:srgbClr val="0070C0"/>
                </a:solidFill>
                <a:latin typeface="AR ESSENCE" panose="02000000000000000000" pitchFamily="2" charset="0"/>
              </a:rPr>
              <a:t>How Do I Authorize my Device?</a:t>
            </a:r>
          </a:p>
        </p:txBody>
      </p:sp>
      <p:sp>
        <p:nvSpPr>
          <p:cNvPr id="4" name="Text Placeholder 3"/>
          <p:cNvSpPr>
            <a:spLocks noGrp="1"/>
          </p:cNvSpPr>
          <p:nvPr>
            <p:ph type="body" sz="half" idx="2"/>
          </p:nvPr>
        </p:nvSpPr>
        <p:spPr>
          <a:xfrm>
            <a:off x="1683956" y="2133600"/>
            <a:ext cx="4140772" cy="3777622"/>
          </a:xfrm>
        </p:spPr>
        <p:txBody>
          <a:bodyPr vert="horz" lIns="91440" tIns="45720" rIns="91440" bIns="45720" rtlCol="0">
            <a:normAutofit/>
          </a:bodyPr>
          <a:lstStyle/>
          <a:p>
            <a:pPr>
              <a:buFont typeface="Wingdings 3" charset="2"/>
              <a:buChar char=""/>
            </a:pPr>
            <a:r>
              <a:rPr lang="en-US" sz="1600" dirty="0">
                <a:solidFill>
                  <a:srgbClr val="000000"/>
                </a:solidFill>
              </a:rPr>
              <a:t>The first time a patron uses ADE she will have to authorize both her computer and her Kobo.  This allows copyrighted material to be transferred onto each device.</a:t>
            </a:r>
          </a:p>
          <a:p>
            <a:pPr>
              <a:buFont typeface="Wingdings 3" charset="2"/>
              <a:buChar char=""/>
            </a:pPr>
            <a:r>
              <a:rPr lang="en-US" sz="1600" dirty="0">
                <a:solidFill>
                  <a:srgbClr val="000000"/>
                </a:solidFill>
              </a:rPr>
              <a:t>To do this, click on “Help” and choose “authorize computer”.  </a:t>
            </a:r>
          </a:p>
          <a:p>
            <a:pPr>
              <a:buFont typeface="Wingdings 3" charset="2"/>
              <a:buChar char=""/>
            </a:pPr>
            <a:r>
              <a:rPr lang="en-US" sz="1600" dirty="0">
                <a:solidFill>
                  <a:srgbClr val="000000"/>
                </a:solidFill>
              </a:rPr>
              <a:t>To authorize a Kobo, plug it into the computer. It will show up on the left side as “Kobo”.  Click on the Kobo and do the same thing to authorize. </a:t>
            </a:r>
          </a:p>
          <a:p>
            <a:endParaRPr lang="en-US" sz="1600" dirty="0">
              <a:solidFill>
                <a:srgbClr val="000000"/>
              </a:solidFill>
            </a:endParaRPr>
          </a:p>
        </p:txBody>
      </p:sp>
      <p:sp>
        <p:nvSpPr>
          <p:cNvPr id="6" name="Arrow: Down 5"/>
          <p:cNvSpPr/>
          <p:nvPr/>
        </p:nvSpPr>
        <p:spPr>
          <a:xfrm>
            <a:off x="6224525" y="266924"/>
            <a:ext cx="609826" cy="1289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25983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8" name="Content Placeholder 7"/>
          <p:cNvPicPr>
            <a:picLocks noGrp="1" noChangeAspect="1"/>
          </p:cNvPicPr>
          <p:nvPr>
            <p:ph idx="1"/>
          </p:nvPr>
        </p:nvPicPr>
        <p:blipFill>
          <a:blip r:embed="rId2"/>
          <a:stretch>
            <a:fillRect/>
          </a:stretch>
        </p:blipFill>
        <p:spPr>
          <a:xfrm>
            <a:off x="5624334" y="1186822"/>
            <a:ext cx="6001506" cy="3750940"/>
          </a:xfrm>
          <a:prstGeom prst="rect">
            <a:avLst/>
          </a:prstGeom>
        </p:spPr>
      </p:pic>
      <p:sp>
        <p:nvSpPr>
          <p:cNvPr id="2" name="Title 1"/>
          <p:cNvSpPr>
            <a:spLocks noGrp="1"/>
          </p:cNvSpPr>
          <p:nvPr>
            <p:ph type="title"/>
          </p:nvPr>
        </p:nvSpPr>
        <p:spPr>
          <a:xfrm>
            <a:off x="1687669" y="624110"/>
            <a:ext cx="4137059" cy="1280890"/>
          </a:xfrm>
        </p:spPr>
        <p:txBody>
          <a:bodyPr vert="horz" lIns="91440" tIns="45720" rIns="91440" bIns="45720" rtlCol="0" anchor="t">
            <a:normAutofit/>
          </a:bodyPr>
          <a:lstStyle/>
          <a:p>
            <a:pPr>
              <a:lnSpc>
                <a:spcPct val="80000"/>
              </a:lnSpc>
            </a:pPr>
            <a:r>
              <a:rPr lang="en-US" sz="3200" dirty="0">
                <a:solidFill>
                  <a:srgbClr val="0070C0"/>
                </a:solidFill>
                <a:latin typeface="AR ESSENCE" panose="02000000000000000000" pitchFamily="2" charset="0"/>
              </a:rPr>
              <a:t>How Do I Log into </a:t>
            </a:r>
            <a:r>
              <a:rPr lang="en-US" sz="3200" dirty="0" err="1">
                <a:solidFill>
                  <a:srgbClr val="0070C0"/>
                </a:solidFill>
                <a:latin typeface="AR ESSENCE" panose="02000000000000000000" pitchFamily="2" charset="0"/>
              </a:rPr>
              <a:t>Elibraries</a:t>
            </a:r>
            <a:r>
              <a:rPr lang="en-US" sz="3200" dirty="0">
                <a:solidFill>
                  <a:srgbClr val="0070C0"/>
                </a:solidFill>
                <a:latin typeface="AR ESSENCE" panose="02000000000000000000" pitchFamily="2" charset="0"/>
              </a:rPr>
              <a:t> Manitoba?</a:t>
            </a:r>
          </a:p>
        </p:txBody>
      </p:sp>
      <p:sp>
        <p:nvSpPr>
          <p:cNvPr id="4" name="Text Placeholder 3"/>
          <p:cNvSpPr>
            <a:spLocks noGrp="1"/>
          </p:cNvSpPr>
          <p:nvPr>
            <p:ph type="body" sz="half" idx="2"/>
          </p:nvPr>
        </p:nvSpPr>
        <p:spPr>
          <a:xfrm>
            <a:off x="1683956" y="2133600"/>
            <a:ext cx="4140772" cy="3777622"/>
          </a:xfrm>
        </p:spPr>
        <p:txBody>
          <a:bodyPr vert="horz" lIns="91440" tIns="45720" rIns="91440" bIns="45720" rtlCol="0">
            <a:normAutofit/>
          </a:bodyPr>
          <a:lstStyle/>
          <a:p>
            <a:pPr marL="285750" indent="-285750">
              <a:buFont typeface="Wingdings 3" charset="2"/>
              <a:buChar char=""/>
            </a:pPr>
            <a:r>
              <a:rPr lang="en-US" sz="2000" dirty="0">
                <a:solidFill>
                  <a:srgbClr val="000000"/>
                </a:solidFill>
              </a:rPr>
              <a:t>Patrons will first need to sign in to the site by choosing the “sign in” option in the top right, then finding their library in the dropdown menu.</a:t>
            </a:r>
          </a:p>
          <a:p>
            <a:pPr marL="285750" indent="-285750">
              <a:buFont typeface="Wingdings 3" charset="2"/>
              <a:buChar char=""/>
            </a:pPr>
            <a:r>
              <a:rPr lang="en-US" sz="2000" dirty="0">
                <a:solidFill>
                  <a:srgbClr val="000000"/>
                </a:solidFill>
              </a:rPr>
              <a:t>  Once logged in, patrons can browse for books by genres or they perform a search for a specific title in the search bar at the top.</a:t>
            </a:r>
          </a:p>
        </p:txBody>
      </p:sp>
      <p:sp>
        <p:nvSpPr>
          <p:cNvPr id="3" name="Arrow: Down 2"/>
          <p:cNvSpPr/>
          <p:nvPr/>
        </p:nvSpPr>
        <p:spPr>
          <a:xfrm>
            <a:off x="10232136" y="228600"/>
            <a:ext cx="694944" cy="1298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92066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8" name="Group 7"/>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4" name="Rectangle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p:cNvSpPr>
            <a:spLocks noGrp="1"/>
          </p:cNvSpPr>
          <p:nvPr>
            <p:ph type="title"/>
          </p:nvPr>
        </p:nvSpPr>
        <p:spPr>
          <a:xfrm>
            <a:off x="1687669" y="624110"/>
            <a:ext cx="4137059" cy="1280890"/>
          </a:xfrm>
        </p:spPr>
        <p:txBody>
          <a:bodyPr vert="horz" lIns="91440" tIns="45720" rIns="91440" bIns="45720" rtlCol="0" anchor="t">
            <a:normAutofit/>
          </a:bodyPr>
          <a:lstStyle/>
          <a:p>
            <a:r>
              <a:rPr lang="en-US" sz="3200" dirty="0">
                <a:solidFill>
                  <a:srgbClr val="0070C0"/>
                </a:solidFill>
                <a:latin typeface="AR ESSENCE" panose="02000000000000000000" pitchFamily="2" charset="0"/>
              </a:rPr>
              <a:t>How Do I Download a Book?</a:t>
            </a:r>
          </a:p>
        </p:txBody>
      </p:sp>
      <p:sp>
        <p:nvSpPr>
          <p:cNvPr id="4" name="Text Placeholder 3"/>
          <p:cNvSpPr>
            <a:spLocks noGrp="1"/>
          </p:cNvSpPr>
          <p:nvPr>
            <p:ph type="body" sz="half" idx="2"/>
          </p:nvPr>
        </p:nvSpPr>
        <p:spPr>
          <a:xfrm>
            <a:off x="1683956" y="2133600"/>
            <a:ext cx="4140772" cy="4396288"/>
          </a:xfrm>
        </p:spPr>
        <p:txBody>
          <a:bodyPr vert="horz" lIns="91440" tIns="45720" rIns="91440" bIns="45720" rtlCol="0">
            <a:noAutofit/>
          </a:bodyPr>
          <a:lstStyle/>
          <a:p>
            <a:pPr>
              <a:buFont typeface="Wingdings 3" charset="2"/>
              <a:buChar char=""/>
            </a:pPr>
            <a:r>
              <a:rPr lang="en-US" sz="1600" dirty="0">
                <a:solidFill>
                  <a:srgbClr val="000000"/>
                </a:solidFill>
              </a:rPr>
              <a:t>Look for books with the open book icon in the top right.  Titles with the headphones icon are audio books which cannot be added to a kobo</a:t>
            </a:r>
          </a:p>
          <a:p>
            <a:pPr>
              <a:buFont typeface="Wingdings 3" charset="2"/>
              <a:buChar char=""/>
            </a:pPr>
            <a:r>
              <a:rPr lang="en-US" sz="1600" dirty="0">
                <a:solidFill>
                  <a:srgbClr val="000000"/>
                </a:solidFill>
              </a:rPr>
              <a:t>If a title has the open book icon greyed out, this means that title is already in use by another patron. Clicking on the title will allow patrons to place a hold. They will be notified by email once the title becomes available.</a:t>
            </a:r>
          </a:p>
          <a:p>
            <a:pPr>
              <a:buFont typeface="Wingdings 3" charset="2"/>
              <a:buChar char=""/>
            </a:pPr>
            <a:r>
              <a:rPr lang="en-US" sz="1600" dirty="0">
                <a:solidFill>
                  <a:srgbClr val="000000"/>
                </a:solidFill>
              </a:rPr>
              <a:t>Once a patron has decided on a title, they simply click on it and an option to “borrow” will appear.</a:t>
            </a:r>
          </a:p>
        </p:txBody>
      </p:sp>
      <p:pic>
        <p:nvPicPr>
          <p:cNvPr id="37" name="Content Placeholder 36"/>
          <p:cNvPicPr>
            <a:picLocks noGrp="1" noChangeAspect="1"/>
          </p:cNvPicPr>
          <p:nvPr>
            <p:ph idx="1"/>
          </p:nvPr>
        </p:nvPicPr>
        <p:blipFill>
          <a:blip r:embed="rId2"/>
          <a:stretch>
            <a:fillRect/>
          </a:stretch>
        </p:blipFill>
        <p:spPr>
          <a:xfrm>
            <a:off x="6323013" y="1534319"/>
            <a:ext cx="5181600" cy="3238499"/>
          </a:xfrm>
        </p:spPr>
      </p:pic>
      <p:sp>
        <p:nvSpPr>
          <p:cNvPr id="38" name="Arrow: Down 37"/>
          <p:cNvSpPr/>
          <p:nvPr/>
        </p:nvSpPr>
        <p:spPr>
          <a:xfrm>
            <a:off x="10341864" y="822960"/>
            <a:ext cx="201168" cy="1947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Arrow: Down 2"/>
          <p:cNvSpPr/>
          <p:nvPr/>
        </p:nvSpPr>
        <p:spPr>
          <a:xfrm>
            <a:off x="9501981" y="714375"/>
            <a:ext cx="304991" cy="205625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041932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1138</TotalTime>
  <Words>1382</Words>
  <Application>Microsoft Office PowerPoint</Application>
  <PresentationFormat>Widescreen</PresentationFormat>
  <Paragraphs>86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 ESSENCE</vt:lpstr>
      <vt:lpstr>Arial</vt:lpstr>
      <vt:lpstr>Century Gothic</vt:lpstr>
      <vt:lpstr>Wingdings</vt:lpstr>
      <vt:lpstr>Wingdings 3</vt:lpstr>
      <vt:lpstr>Wisp</vt:lpstr>
      <vt:lpstr>Helping patrons get the most out of eLibraries Manitoba!</vt:lpstr>
      <vt:lpstr>What are patrons looking for? Common Questions: </vt:lpstr>
      <vt:lpstr>How can we help?</vt:lpstr>
      <vt:lpstr> </vt:lpstr>
      <vt:lpstr>How do I borrow books from eLibraries?</vt:lpstr>
      <vt:lpstr>What is Adobe Digital Editions (ADE)?</vt:lpstr>
      <vt:lpstr>How Do I Authorize my Device?</vt:lpstr>
      <vt:lpstr>How Do I Log into Elibraries Manitoba?</vt:lpstr>
      <vt:lpstr>How Do I Download a Book?</vt:lpstr>
      <vt:lpstr>How Do I Check Out a Title?</vt:lpstr>
      <vt:lpstr>How Do I Get those books from computer to Kobo?</vt:lpstr>
      <vt:lpstr>How Do I Return a Book? </vt:lpstr>
      <vt:lpstr>iPads, iPhones &amp; Android Tablets</vt:lpstr>
      <vt:lpstr>How Do I Download Books to a Mobile Device?</vt:lpstr>
      <vt:lpstr>How Do I Checkout My Book?</vt:lpstr>
      <vt:lpstr>Audiobooks </vt:lpstr>
      <vt:lpstr>Troubleshooting:  Common Problems </vt:lpstr>
      <vt:lpstr>To Sum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Headingley Library</dc:creator>
  <cp:lastModifiedBy>Headingley Library</cp:lastModifiedBy>
  <cp:revision>52</cp:revision>
  <cp:lastPrinted>2017-01-20T16:39:10Z</cp:lastPrinted>
  <dcterms:created xsi:type="dcterms:W3CDTF">2017-01-09T18:14:03Z</dcterms:created>
  <dcterms:modified xsi:type="dcterms:W3CDTF">2017-01-20T21:01:25Z</dcterms:modified>
</cp:coreProperties>
</file>